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7" autoAdjust="0"/>
    <p:restoredTop sz="94660"/>
  </p:normalViewPr>
  <p:slideViewPr>
    <p:cSldViewPr snapToGrid="0">
      <p:cViewPr varScale="1">
        <p:scale>
          <a:sx n="59" d="100"/>
          <a:sy n="59" d="100"/>
        </p:scale>
        <p:origin x="48" y="2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519ABC-3383-46A2-83FB-8A63DB6ECB8D}" type="datetimeFigureOut">
              <a:rPr lang="en-US" smtClean="0"/>
              <a:t>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F1CD46-C12C-4220-AAAB-EDAB5FE9EC42}" type="slidenum">
              <a:rPr lang="en-US" smtClean="0"/>
              <a:t>‹#›</a:t>
            </a:fld>
            <a:endParaRPr lang="en-US"/>
          </a:p>
        </p:txBody>
      </p:sp>
    </p:spTree>
    <p:extLst>
      <p:ext uri="{BB962C8B-B14F-4D97-AF65-F5344CB8AC3E}">
        <p14:creationId xmlns:p14="http://schemas.microsoft.com/office/powerpoint/2010/main" val="3455637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F1CD46-C12C-4220-AAAB-EDAB5FE9EC42}" type="slidenum">
              <a:rPr lang="en-US" smtClean="0"/>
              <a:t>1</a:t>
            </a:fld>
            <a:endParaRPr lang="en-US"/>
          </a:p>
        </p:txBody>
      </p:sp>
    </p:spTree>
    <p:extLst>
      <p:ext uri="{BB962C8B-B14F-4D97-AF65-F5344CB8AC3E}">
        <p14:creationId xmlns:p14="http://schemas.microsoft.com/office/powerpoint/2010/main" val="2631387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F1CD46-C12C-4220-AAAB-EDAB5FE9EC42}" type="slidenum">
              <a:rPr lang="en-US" smtClean="0"/>
              <a:t>2</a:t>
            </a:fld>
            <a:endParaRPr lang="en-US"/>
          </a:p>
        </p:txBody>
      </p:sp>
    </p:spTree>
    <p:extLst>
      <p:ext uri="{BB962C8B-B14F-4D97-AF65-F5344CB8AC3E}">
        <p14:creationId xmlns:p14="http://schemas.microsoft.com/office/powerpoint/2010/main" val="1199909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F1CD46-C12C-4220-AAAB-EDAB5FE9EC42}" type="slidenum">
              <a:rPr lang="en-US" smtClean="0"/>
              <a:t>3</a:t>
            </a:fld>
            <a:endParaRPr lang="en-US"/>
          </a:p>
        </p:txBody>
      </p:sp>
    </p:spTree>
    <p:extLst>
      <p:ext uri="{BB962C8B-B14F-4D97-AF65-F5344CB8AC3E}">
        <p14:creationId xmlns:p14="http://schemas.microsoft.com/office/powerpoint/2010/main" val="1280929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F1CD46-C12C-4220-AAAB-EDAB5FE9EC42}" type="slidenum">
              <a:rPr lang="en-US" smtClean="0"/>
              <a:t>4</a:t>
            </a:fld>
            <a:endParaRPr lang="en-US"/>
          </a:p>
        </p:txBody>
      </p:sp>
    </p:spTree>
    <p:extLst>
      <p:ext uri="{BB962C8B-B14F-4D97-AF65-F5344CB8AC3E}">
        <p14:creationId xmlns:p14="http://schemas.microsoft.com/office/powerpoint/2010/main" val="547957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F1CD46-C12C-4220-AAAB-EDAB5FE9EC42}" type="slidenum">
              <a:rPr lang="en-US" smtClean="0"/>
              <a:t>5</a:t>
            </a:fld>
            <a:endParaRPr lang="en-US"/>
          </a:p>
        </p:txBody>
      </p:sp>
    </p:spTree>
    <p:extLst>
      <p:ext uri="{BB962C8B-B14F-4D97-AF65-F5344CB8AC3E}">
        <p14:creationId xmlns:p14="http://schemas.microsoft.com/office/powerpoint/2010/main" val="3083753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F1CD46-C12C-4220-AAAB-EDAB5FE9EC42}" type="slidenum">
              <a:rPr lang="en-US" smtClean="0"/>
              <a:t>6</a:t>
            </a:fld>
            <a:endParaRPr lang="en-US"/>
          </a:p>
        </p:txBody>
      </p:sp>
    </p:spTree>
    <p:extLst>
      <p:ext uri="{BB962C8B-B14F-4D97-AF65-F5344CB8AC3E}">
        <p14:creationId xmlns:p14="http://schemas.microsoft.com/office/powerpoint/2010/main" val="1815802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1B36-ACA4-4298-9F3F-65E6B1666E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2E7ED8B-3D6B-4A77-B37D-EE5FEA96B5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4BC2A4-FB24-4B3D-B52E-4A4A61440EF2}"/>
              </a:ext>
            </a:extLst>
          </p:cNvPr>
          <p:cNvSpPr>
            <a:spLocks noGrp="1"/>
          </p:cNvSpPr>
          <p:nvPr>
            <p:ph type="dt" sz="half" idx="10"/>
          </p:nvPr>
        </p:nvSpPr>
        <p:spPr/>
        <p:txBody>
          <a:bodyPr/>
          <a:lstStyle/>
          <a:p>
            <a:fld id="{63AEA493-ED31-47AD-8B02-D285718EC88F}" type="datetimeFigureOut">
              <a:rPr lang="en-US" smtClean="0"/>
              <a:t>3/1/2019</a:t>
            </a:fld>
            <a:endParaRPr lang="en-US"/>
          </a:p>
        </p:txBody>
      </p:sp>
      <p:sp>
        <p:nvSpPr>
          <p:cNvPr id="5" name="Footer Placeholder 4">
            <a:extLst>
              <a:ext uri="{FF2B5EF4-FFF2-40B4-BE49-F238E27FC236}">
                <a16:creationId xmlns:a16="http://schemas.microsoft.com/office/drawing/2014/main" id="{A83AF6C7-E0AC-47A2-BD83-D4F5896B1C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F115E1-D243-430A-B771-8D99E8CAAF70}"/>
              </a:ext>
            </a:extLst>
          </p:cNvPr>
          <p:cNvSpPr>
            <a:spLocks noGrp="1"/>
          </p:cNvSpPr>
          <p:nvPr>
            <p:ph type="sldNum" sz="quarter" idx="12"/>
          </p:nvPr>
        </p:nvSpPr>
        <p:spPr/>
        <p:txBody>
          <a:bodyPr/>
          <a:lstStyle/>
          <a:p>
            <a:fld id="{CFD1DDF9-6B76-4221-9B3B-F990B6EC8E62}" type="slidenum">
              <a:rPr lang="en-US" smtClean="0"/>
              <a:t>‹#›</a:t>
            </a:fld>
            <a:endParaRPr lang="en-US"/>
          </a:p>
        </p:txBody>
      </p:sp>
    </p:spTree>
    <p:extLst>
      <p:ext uri="{BB962C8B-B14F-4D97-AF65-F5344CB8AC3E}">
        <p14:creationId xmlns:p14="http://schemas.microsoft.com/office/powerpoint/2010/main" val="2571687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4FC56-1421-403E-991B-EEB7762C98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94F64C-3034-4D56-A8E2-B9A06E6786F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2B3E72-7196-48D9-B654-01157A7DCD27}"/>
              </a:ext>
            </a:extLst>
          </p:cNvPr>
          <p:cNvSpPr>
            <a:spLocks noGrp="1"/>
          </p:cNvSpPr>
          <p:nvPr>
            <p:ph type="dt" sz="half" idx="10"/>
          </p:nvPr>
        </p:nvSpPr>
        <p:spPr/>
        <p:txBody>
          <a:bodyPr/>
          <a:lstStyle/>
          <a:p>
            <a:fld id="{63AEA493-ED31-47AD-8B02-D285718EC88F}" type="datetimeFigureOut">
              <a:rPr lang="en-US" smtClean="0"/>
              <a:t>3/1/2019</a:t>
            </a:fld>
            <a:endParaRPr lang="en-US"/>
          </a:p>
        </p:txBody>
      </p:sp>
      <p:sp>
        <p:nvSpPr>
          <p:cNvPr id="5" name="Footer Placeholder 4">
            <a:extLst>
              <a:ext uri="{FF2B5EF4-FFF2-40B4-BE49-F238E27FC236}">
                <a16:creationId xmlns:a16="http://schemas.microsoft.com/office/drawing/2014/main" id="{CFFC7636-C144-419C-A15E-D7F49EE1D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4F48B1-C39A-469B-B20C-3571456A79B3}"/>
              </a:ext>
            </a:extLst>
          </p:cNvPr>
          <p:cNvSpPr>
            <a:spLocks noGrp="1"/>
          </p:cNvSpPr>
          <p:nvPr>
            <p:ph type="sldNum" sz="quarter" idx="12"/>
          </p:nvPr>
        </p:nvSpPr>
        <p:spPr/>
        <p:txBody>
          <a:bodyPr/>
          <a:lstStyle/>
          <a:p>
            <a:fld id="{CFD1DDF9-6B76-4221-9B3B-F990B6EC8E62}" type="slidenum">
              <a:rPr lang="en-US" smtClean="0"/>
              <a:t>‹#›</a:t>
            </a:fld>
            <a:endParaRPr lang="en-US"/>
          </a:p>
        </p:txBody>
      </p:sp>
    </p:spTree>
    <p:extLst>
      <p:ext uri="{BB962C8B-B14F-4D97-AF65-F5344CB8AC3E}">
        <p14:creationId xmlns:p14="http://schemas.microsoft.com/office/powerpoint/2010/main" val="1353313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C73073-C1A1-4F5A-8BCE-267E9FAD78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451A96-87C1-4FA8-AFCC-A2C59593A5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2B6D7D-6FC1-400F-A365-1A0B442EFDE6}"/>
              </a:ext>
            </a:extLst>
          </p:cNvPr>
          <p:cNvSpPr>
            <a:spLocks noGrp="1"/>
          </p:cNvSpPr>
          <p:nvPr>
            <p:ph type="dt" sz="half" idx="10"/>
          </p:nvPr>
        </p:nvSpPr>
        <p:spPr/>
        <p:txBody>
          <a:bodyPr/>
          <a:lstStyle/>
          <a:p>
            <a:fld id="{63AEA493-ED31-47AD-8B02-D285718EC88F}" type="datetimeFigureOut">
              <a:rPr lang="en-US" smtClean="0"/>
              <a:t>3/1/2019</a:t>
            </a:fld>
            <a:endParaRPr lang="en-US"/>
          </a:p>
        </p:txBody>
      </p:sp>
      <p:sp>
        <p:nvSpPr>
          <p:cNvPr id="5" name="Footer Placeholder 4">
            <a:extLst>
              <a:ext uri="{FF2B5EF4-FFF2-40B4-BE49-F238E27FC236}">
                <a16:creationId xmlns:a16="http://schemas.microsoft.com/office/drawing/2014/main" id="{B434BA61-54E0-4133-9256-675DB2FE8C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169C9A-2B69-4AAB-9089-68389AC977E9}"/>
              </a:ext>
            </a:extLst>
          </p:cNvPr>
          <p:cNvSpPr>
            <a:spLocks noGrp="1"/>
          </p:cNvSpPr>
          <p:nvPr>
            <p:ph type="sldNum" sz="quarter" idx="12"/>
          </p:nvPr>
        </p:nvSpPr>
        <p:spPr/>
        <p:txBody>
          <a:bodyPr/>
          <a:lstStyle/>
          <a:p>
            <a:fld id="{CFD1DDF9-6B76-4221-9B3B-F990B6EC8E62}" type="slidenum">
              <a:rPr lang="en-US" smtClean="0"/>
              <a:t>‹#›</a:t>
            </a:fld>
            <a:endParaRPr lang="en-US"/>
          </a:p>
        </p:txBody>
      </p:sp>
    </p:spTree>
    <p:extLst>
      <p:ext uri="{BB962C8B-B14F-4D97-AF65-F5344CB8AC3E}">
        <p14:creationId xmlns:p14="http://schemas.microsoft.com/office/powerpoint/2010/main" val="1462792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8F88C-C2E3-402C-ADDA-B2EFCBD33A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DAFD8B-B9A3-40C2-A1E8-8511A177E0F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C240D1-0FCA-485A-ACDF-EB91BE085F46}"/>
              </a:ext>
            </a:extLst>
          </p:cNvPr>
          <p:cNvSpPr>
            <a:spLocks noGrp="1"/>
          </p:cNvSpPr>
          <p:nvPr>
            <p:ph type="dt" sz="half" idx="10"/>
          </p:nvPr>
        </p:nvSpPr>
        <p:spPr/>
        <p:txBody>
          <a:bodyPr/>
          <a:lstStyle/>
          <a:p>
            <a:fld id="{63AEA493-ED31-47AD-8B02-D285718EC88F}" type="datetimeFigureOut">
              <a:rPr lang="en-US" smtClean="0"/>
              <a:t>3/1/2019</a:t>
            </a:fld>
            <a:endParaRPr lang="en-US"/>
          </a:p>
        </p:txBody>
      </p:sp>
      <p:sp>
        <p:nvSpPr>
          <p:cNvPr id="5" name="Footer Placeholder 4">
            <a:extLst>
              <a:ext uri="{FF2B5EF4-FFF2-40B4-BE49-F238E27FC236}">
                <a16:creationId xmlns:a16="http://schemas.microsoft.com/office/drawing/2014/main" id="{04E3BBFC-384B-48E2-B071-BEC32A5FDA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E0CB7-817E-4FBF-8DD7-A7B01567CD7C}"/>
              </a:ext>
            </a:extLst>
          </p:cNvPr>
          <p:cNvSpPr>
            <a:spLocks noGrp="1"/>
          </p:cNvSpPr>
          <p:nvPr>
            <p:ph type="sldNum" sz="quarter" idx="12"/>
          </p:nvPr>
        </p:nvSpPr>
        <p:spPr/>
        <p:txBody>
          <a:bodyPr/>
          <a:lstStyle/>
          <a:p>
            <a:fld id="{CFD1DDF9-6B76-4221-9B3B-F990B6EC8E62}" type="slidenum">
              <a:rPr lang="en-US" smtClean="0"/>
              <a:t>‹#›</a:t>
            </a:fld>
            <a:endParaRPr lang="en-US"/>
          </a:p>
        </p:txBody>
      </p:sp>
    </p:spTree>
    <p:extLst>
      <p:ext uri="{BB962C8B-B14F-4D97-AF65-F5344CB8AC3E}">
        <p14:creationId xmlns:p14="http://schemas.microsoft.com/office/powerpoint/2010/main" val="2867602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42FA0-6159-4CB1-8560-1522E3BA6E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82687B-5C39-4594-9317-A0A882790F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E196B87-52B0-40FE-A0A0-15C5224B52EC}"/>
              </a:ext>
            </a:extLst>
          </p:cNvPr>
          <p:cNvSpPr>
            <a:spLocks noGrp="1"/>
          </p:cNvSpPr>
          <p:nvPr>
            <p:ph type="dt" sz="half" idx="10"/>
          </p:nvPr>
        </p:nvSpPr>
        <p:spPr/>
        <p:txBody>
          <a:bodyPr/>
          <a:lstStyle/>
          <a:p>
            <a:fld id="{63AEA493-ED31-47AD-8B02-D285718EC88F}" type="datetimeFigureOut">
              <a:rPr lang="en-US" smtClean="0"/>
              <a:t>3/1/2019</a:t>
            </a:fld>
            <a:endParaRPr lang="en-US"/>
          </a:p>
        </p:txBody>
      </p:sp>
      <p:sp>
        <p:nvSpPr>
          <p:cNvPr id="5" name="Footer Placeholder 4">
            <a:extLst>
              <a:ext uri="{FF2B5EF4-FFF2-40B4-BE49-F238E27FC236}">
                <a16:creationId xmlns:a16="http://schemas.microsoft.com/office/drawing/2014/main" id="{248E3262-0991-4345-B983-CF7D0EBA38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0F659F-D68A-4B73-82EE-665C84DED56A}"/>
              </a:ext>
            </a:extLst>
          </p:cNvPr>
          <p:cNvSpPr>
            <a:spLocks noGrp="1"/>
          </p:cNvSpPr>
          <p:nvPr>
            <p:ph type="sldNum" sz="quarter" idx="12"/>
          </p:nvPr>
        </p:nvSpPr>
        <p:spPr/>
        <p:txBody>
          <a:bodyPr/>
          <a:lstStyle/>
          <a:p>
            <a:fld id="{CFD1DDF9-6B76-4221-9B3B-F990B6EC8E62}" type="slidenum">
              <a:rPr lang="en-US" smtClean="0"/>
              <a:t>‹#›</a:t>
            </a:fld>
            <a:endParaRPr lang="en-US"/>
          </a:p>
        </p:txBody>
      </p:sp>
    </p:spTree>
    <p:extLst>
      <p:ext uri="{BB962C8B-B14F-4D97-AF65-F5344CB8AC3E}">
        <p14:creationId xmlns:p14="http://schemas.microsoft.com/office/powerpoint/2010/main" val="198654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A7381-CCE6-4B60-AEB4-C1898EE308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07D0CE-C0C0-4DAD-94A2-1E56BA44BDD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FC765E-6E5A-4527-9DC2-97217F724E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3D5F72-D5CA-4E8F-9A36-FBEE9D55B041}"/>
              </a:ext>
            </a:extLst>
          </p:cNvPr>
          <p:cNvSpPr>
            <a:spLocks noGrp="1"/>
          </p:cNvSpPr>
          <p:nvPr>
            <p:ph type="dt" sz="half" idx="10"/>
          </p:nvPr>
        </p:nvSpPr>
        <p:spPr/>
        <p:txBody>
          <a:bodyPr/>
          <a:lstStyle/>
          <a:p>
            <a:fld id="{63AEA493-ED31-47AD-8B02-D285718EC88F}" type="datetimeFigureOut">
              <a:rPr lang="en-US" smtClean="0"/>
              <a:t>3/1/2019</a:t>
            </a:fld>
            <a:endParaRPr lang="en-US"/>
          </a:p>
        </p:txBody>
      </p:sp>
      <p:sp>
        <p:nvSpPr>
          <p:cNvPr id="6" name="Footer Placeholder 5">
            <a:extLst>
              <a:ext uri="{FF2B5EF4-FFF2-40B4-BE49-F238E27FC236}">
                <a16:creationId xmlns:a16="http://schemas.microsoft.com/office/drawing/2014/main" id="{768388F1-0679-4F7F-906D-91E823E553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611486-8A6E-4588-8BEE-CBBD0D7BD9B2}"/>
              </a:ext>
            </a:extLst>
          </p:cNvPr>
          <p:cNvSpPr>
            <a:spLocks noGrp="1"/>
          </p:cNvSpPr>
          <p:nvPr>
            <p:ph type="sldNum" sz="quarter" idx="12"/>
          </p:nvPr>
        </p:nvSpPr>
        <p:spPr/>
        <p:txBody>
          <a:bodyPr/>
          <a:lstStyle/>
          <a:p>
            <a:fld id="{CFD1DDF9-6B76-4221-9B3B-F990B6EC8E62}" type="slidenum">
              <a:rPr lang="en-US" smtClean="0"/>
              <a:t>‹#›</a:t>
            </a:fld>
            <a:endParaRPr lang="en-US"/>
          </a:p>
        </p:txBody>
      </p:sp>
    </p:spTree>
    <p:extLst>
      <p:ext uri="{BB962C8B-B14F-4D97-AF65-F5344CB8AC3E}">
        <p14:creationId xmlns:p14="http://schemas.microsoft.com/office/powerpoint/2010/main" val="3356745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1C709-A3FD-4F87-AF2B-4586EF06C0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8F6713-F654-4E9C-B64B-1B8A2CA023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B89F4E4-1263-46F2-BABD-4381B626B55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1B599F-A9D1-47E8-93DD-F37CF98556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FCA335D-6DE8-4886-9D6C-5EDAD745F16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9146D6-EFE8-47C0-BC93-3EDC30C9CAF1}"/>
              </a:ext>
            </a:extLst>
          </p:cNvPr>
          <p:cNvSpPr>
            <a:spLocks noGrp="1"/>
          </p:cNvSpPr>
          <p:nvPr>
            <p:ph type="dt" sz="half" idx="10"/>
          </p:nvPr>
        </p:nvSpPr>
        <p:spPr/>
        <p:txBody>
          <a:bodyPr/>
          <a:lstStyle/>
          <a:p>
            <a:fld id="{63AEA493-ED31-47AD-8B02-D285718EC88F}" type="datetimeFigureOut">
              <a:rPr lang="en-US" smtClean="0"/>
              <a:t>3/1/2019</a:t>
            </a:fld>
            <a:endParaRPr lang="en-US"/>
          </a:p>
        </p:txBody>
      </p:sp>
      <p:sp>
        <p:nvSpPr>
          <p:cNvPr id="8" name="Footer Placeholder 7">
            <a:extLst>
              <a:ext uri="{FF2B5EF4-FFF2-40B4-BE49-F238E27FC236}">
                <a16:creationId xmlns:a16="http://schemas.microsoft.com/office/drawing/2014/main" id="{BFA3457B-8A99-47EC-BEE3-6882D352DB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610E70-2FE4-4876-B878-02494A493F65}"/>
              </a:ext>
            </a:extLst>
          </p:cNvPr>
          <p:cNvSpPr>
            <a:spLocks noGrp="1"/>
          </p:cNvSpPr>
          <p:nvPr>
            <p:ph type="sldNum" sz="quarter" idx="12"/>
          </p:nvPr>
        </p:nvSpPr>
        <p:spPr/>
        <p:txBody>
          <a:bodyPr/>
          <a:lstStyle/>
          <a:p>
            <a:fld id="{CFD1DDF9-6B76-4221-9B3B-F990B6EC8E62}" type="slidenum">
              <a:rPr lang="en-US" smtClean="0"/>
              <a:t>‹#›</a:t>
            </a:fld>
            <a:endParaRPr lang="en-US"/>
          </a:p>
        </p:txBody>
      </p:sp>
    </p:spTree>
    <p:extLst>
      <p:ext uri="{BB962C8B-B14F-4D97-AF65-F5344CB8AC3E}">
        <p14:creationId xmlns:p14="http://schemas.microsoft.com/office/powerpoint/2010/main" val="3444346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EBED6-AA3C-4F71-915B-9CD7751F7E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EA11AE-FEF8-4306-8E11-F99881E63D83}"/>
              </a:ext>
            </a:extLst>
          </p:cNvPr>
          <p:cNvSpPr>
            <a:spLocks noGrp="1"/>
          </p:cNvSpPr>
          <p:nvPr>
            <p:ph type="dt" sz="half" idx="10"/>
          </p:nvPr>
        </p:nvSpPr>
        <p:spPr/>
        <p:txBody>
          <a:bodyPr/>
          <a:lstStyle/>
          <a:p>
            <a:fld id="{63AEA493-ED31-47AD-8B02-D285718EC88F}" type="datetimeFigureOut">
              <a:rPr lang="en-US" smtClean="0"/>
              <a:t>3/1/2019</a:t>
            </a:fld>
            <a:endParaRPr lang="en-US"/>
          </a:p>
        </p:txBody>
      </p:sp>
      <p:sp>
        <p:nvSpPr>
          <p:cNvPr id="4" name="Footer Placeholder 3">
            <a:extLst>
              <a:ext uri="{FF2B5EF4-FFF2-40B4-BE49-F238E27FC236}">
                <a16:creationId xmlns:a16="http://schemas.microsoft.com/office/drawing/2014/main" id="{5895388F-80F8-4745-B733-AB655AF85D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8E063A-60C9-4B29-B677-924448824D80}"/>
              </a:ext>
            </a:extLst>
          </p:cNvPr>
          <p:cNvSpPr>
            <a:spLocks noGrp="1"/>
          </p:cNvSpPr>
          <p:nvPr>
            <p:ph type="sldNum" sz="quarter" idx="12"/>
          </p:nvPr>
        </p:nvSpPr>
        <p:spPr/>
        <p:txBody>
          <a:bodyPr/>
          <a:lstStyle/>
          <a:p>
            <a:fld id="{CFD1DDF9-6B76-4221-9B3B-F990B6EC8E62}" type="slidenum">
              <a:rPr lang="en-US" smtClean="0"/>
              <a:t>‹#›</a:t>
            </a:fld>
            <a:endParaRPr lang="en-US"/>
          </a:p>
        </p:txBody>
      </p:sp>
    </p:spTree>
    <p:extLst>
      <p:ext uri="{BB962C8B-B14F-4D97-AF65-F5344CB8AC3E}">
        <p14:creationId xmlns:p14="http://schemas.microsoft.com/office/powerpoint/2010/main" val="2906117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9B05E4-A812-42D4-A307-0178BA16598F}"/>
              </a:ext>
            </a:extLst>
          </p:cNvPr>
          <p:cNvSpPr>
            <a:spLocks noGrp="1"/>
          </p:cNvSpPr>
          <p:nvPr>
            <p:ph type="dt" sz="half" idx="10"/>
          </p:nvPr>
        </p:nvSpPr>
        <p:spPr/>
        <p:txBody>
          <a:bodyPr/>
          <a:lstStyle/>
          <a:p>
            <a:fld id="{63AEA493-ED31-47AD-8B02-D285718EC88F}" type="datetimeFigureOut">
              <a:rPr lang="en-US" smtClean="0"/>
              <a:t>3/1/2019</a:t>
            </a:fld>
            <a:endParaRPr lang="en-US"/>
          </a:p>
        </p:txBody>
      </p:sp>
      <p:sp>
        <p:nvSpPr>
          <p:cNvPr id="3" name="Footer Placeholder 2">
            <a:extLst>
              <a:ext uri="{FF2B5EF4-FFF2-40B4-BE49-F238E27FC236}">
                <a16:creationId xmlns:a16="http://schemas.microsoft.com/office/drawing/2014/main" id="{B149BE19-415D-4425-8833-778981C7F3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61F9D5-8A83-41E1-A840-1024E9D09C11}"/>
              </a:ext>
            </a:extLst>
          </p:cNvPr>
          <p:cNvSpPr>
            <a:spLocks noGrp="1"/>
          </p:cNvSpPr>
          <p:nvPr>
            <p:ph type="sldNum" sz="quarter" idx="12"/>
          </p:nvPr>
        </p:nvSpPr>
        <p:spPr/>
        <p:txBody>
          <a:bodyPr/>
          <a:lstStyle/>
          <a:p>
            <a:fld id="{CFD1DDF9-6B76-4221-9B3B-F990B6EC8E62}" type="slidenum">
              <a:rPr lang="en-US" smtClean="0"/>
              <a:t>‹#›</a:t>
            </a:fld>
            <a:endParaRPr lang="en-US"/>
          </a:p>
        </p:txBody>
      </p:sp>
    </p:spTree>
    <p:extLst>
      <p:ext uri="{BB962C8B-B14F-4D97-AF65-F5344CB8AC3E}">
        <p14:creationId xmlns:p14="http://schemas.microsoft.com/office/powerpoint/2010/main" val="1081498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969F8-B423-4103-BF76-22CD7CE4DB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008EED-0E6A-4F38-857E-14B26BA63E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29B5E6-1CC5-4713-B72B-8B4C496B51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71CF0B-7941-4CA9-B9BE-58A49C2294F9}"/>
              </a:ext>
            </a:extLst>
          </p:cNvPr>
          <p:cNvSpPr>
            <a:spLocks noGrp="1"/>
          </p:cNvSpPr>
          <p:nvPr>
            <p:ph type="dt" sz="half" idx="10"/>
          </p:nvPr>
        </p:nvSpPr>
        <p:spPr/>
        <p:txBody>
          <a:bodyPr/>
          <a:lstStyle/>
          <a:p>
            <a:fld id="{63AEA493-ED31-47AD-8B02-D285718EC88F}" type="datetimeFigureOut">
              <a:rPr lang="en-US" smtClean="0"/>
              <a:t>3/1/2019</a:t>
            </a:fld>
            <a:endParaRPr lang="en-US"/>
          </a:p>
        </p:txBody>
      </p:sp>
      <p:sp>
        <p:nvSpPr>
          <p:cNvPr id="6" name="Footer Placeholder 5">
            <a:extLst>
              <a:ext uri="{FF2B5EF4-FFF2-40B4-BE49-F238E27FC236}">
                <a16:creationId xmlns:a16="http://schemas.microsoft.com/office/drawing/2014/main" id="{56A55503-F0B8-47AB-A203-643A04D98C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3B8EC4-2635-4E5F-BE02-81608ADC9667}"/>
              </a:ext>
            </a:extLst>
          </p:cNvPr>
          <p:cNvSpPr>
            <a:spLocks noGrp="1"/>
          </p:cNvSpPr>
          <p:nvPr>
            <p:ph type="sldNum" sz="quarter" idx="12"/>
          </p:nvPr>
        </p:nvSpPr>
        <p:spPr/>
        <p:txBody>
          <a:bodyPr/>
          <a:lstStyle/>
          <a:p>
            <a:fld id="{CFD1DDF9-6B76-4221-9B3B-F990B6EC8E62}" type="slidenum">
              <a:rPr lang="en-US" smtClean="0"/>
              <a:t>‹#›</a:t>
            </a:fld>
            <a:endParaRPr lang="en-US"/>
          </a:p>
        </p:txBody>
      </p:sp>
    </p:spTree>
    <p:extLst>
      <p:ext uri="{BB962C8B-B14F-4D97-AF65-F5344CB8AC3E}">
        <p14:creationId xmlns:p14="http://schemas.microsoft.com/office/powerpoint/2010/main" val="1979038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24F5-D6FA-4307-B5FE-46BF32C06F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56C214-C2AA-47C9-B691-4116AF4793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B394D0-EBEA-43A6-B008-1D7B50DFB4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F798FD8-A310-4766-80A4-022F1F866545}"/>
              </a:ext>
            </a:extLst>
          </p:cNvPr>
          <p:cNvSpPr>
            <a:spLocks noGrp="1"/>
          </p:cNvSpPr>
          <p:nvPr>
            <p:ph type="dt" sz="half" idx="10"/>
          </p:nvPr>
        </p:nvSpPr>
        <p:spPr/>
        <p:txBody>
          <a:bodyPr/>
          <a:lstStyle/>
          <a:p>
            <a:fld id="{63AEA493-ED31-47AD-8B02-D285718EC88F}" type="datetimeFigureOut">
              <a:rPr lang="en-US" smtClean="0"/>
              <a:t>3/1/2019</a:t>
            </a:fld>
            <a:endParaRPr lang="en-US"/>
          </a:p>
        </p:txBody>
      </p:sp>
      <p:sp>
        <p:nvSpPr>
          <p:cNvPr id="6" name="Footer Placeholder 5">
            <a:extLst>
              <a:ext uri="{FF2B5EF4-FFF2-40B4-BE49-F238E27FC236}">
                <a16:creationId xmlns:a16="http://schemas.microsoft.com/office/drawing/2014/main" id="{F8F3BDA9-E128-4149-B39B-06CE36E203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B1549A-83A5-4032-83E1-1D1A70E883C1}"/>
              </a:ext>
            </a:extLst>
          </p:cNvPr>
          <p:cNvSpPr>
            <a:spLocks noGrp="1"/>
          </p:cNvSpPr>
          <p:nvPr>
            <p:ph type="sldNum" sz="quarter" idx="12"/>
          </p:nvPr>
        </p:nvSpPr>
        <p:spPr/>
        <p:txBody>
          <a:bodyPr/>
          <a:lstStyle/>
          <a:p>
            <a:fld id="{CFD1DDF9-6B76-4221-9B3B-F990B6EC8E62}" type="slidenum">
              <a:rPr lang="en-US" smtClean="0"/>
              <a:t>‹#›</a:t>
            </a:fld>
            <a:endParaRPr lang="en-US"/>
          </a:p>
        </p:txBody>
      </p:sp>
    </p:spTree>
    <p:extLst>
      <p:ext uri="{BB962C8B-B14F-4D97-AF65-F5344CB8AC3E}">
        <p14:creationId xmlns:p14="http://schemas.microsoft.com/office/powerpoint/2010/main" val="4047383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B832D1-0A09-4F7E-AED3-8FCA5DFF38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48215F-10A9-4B30-B753-12CB00056E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E7EFE3-8450-4175-B4A1-9319AD46B2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EA493-ED31-47AD-8B02-D285718EC88F}" type="datetimeFigureOut">
              <a:rPr lang="en-US" smtClean="0"/>
              <a:t>3/1/2019</a:t>
            </a:fld>
            <a:endParaRPr lang="en-US"/>
          </a:p>
        </p:txBody>
      </p:sp>
      <p:sp>
        <p:nvSpPr>
          <p:cNvPr id="5" name="Footer Placeholder 4">
            <a:extLst>
              <a:ext uri="{FF2B5EF4-FFF2-40B4-BE49-F238E27FC236}">
                <a16:creationId xmlns:a16="http://schemas.microsoft.com/office/drawing/2014/main" id="{FC31E81C-8536-4940-ABE6-1DC05C6F63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DA7949-2103-420A-9702-06B887D751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D1DDF9-6B76-4221-9B3B-F990B6EC8E62}" type="slidenum">
              <a:rPr lang="en-US" smtClean="0"/>
              <a:t>‹#›</a:t>
            </a:fld>
            <a:endParaRPr lang="en-US"/>
          </a:p>
        </p:txBody>
      </p:sp>
    </p:spTree>
    <p:extLst>
      <p:ext uri="{BB962C8B-B14F-4D97-AF65-F5344CB8AC3E}">
        <p14:creationId xmlns:p14="http://schemas.microsoft.com/office/powerpoint/2010/main" val="300884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stockopedia.co.uk/content/the-altman-z-score-is-it-possible-to-predict-corporate-bankruptcy-using-a-formula-55725/"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www.stockopedia.co.uk/clicks/?url=http://pages.stern.nyu.edu/~ealtman/Zscores.pdf" TargetMode="External"/><Relationship Id="rId4" Type="http://schemas.openxmlformats.org/officeDocument/2006/relationships/hyperlink" Target="http://www.stockopedia.co.uk/clicks/?url=http://www.defaultrisk.com/_pdf6j4/Financial_Ratios_Discriminant_Anlss_n_Prdctn_o_Crprt_Bnkrptc.pdf"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542DC-44D6-429A-A5AF-E76A23F3F153}"/>
              </a:ext>
            </a:extLst>
          </p:cNvPr>
          <p:cNvSpPr>
            <a:spLocks noGrp="1"/>
          </p:cNvSpPr>
          <p:nvPr>
            <p:ph type="ctrTitle"/>
          </p:nvPr>
        </p:nvSpPr>
        <p:spPr/>
        <p:txBody>
          <a:bodyPr>
            <a:normAutofit/>
          </a:bodyPr>
          <a:lstStyle/>
          <a:p>
            <a:r>
              <a:rPr lang="en-US" sz="3600" b="1" dirty="0"/>
              <a:t>DS607 DATA ACQUISITION AND MANAGEMENT</a:t>
            </a:r>
          </a:p>
        </p:txBody>
      </p:sp>
      <p:sp>
        <p:nvSpPr>
          <p:cNvPr id="3" name="Subtitle 2">
            <a:extLst>
              <a:ext uri="{FF2B5EF4-FFF2-40B4-BE49-F238E27FC236}">
                <a16:creationId xmlns:a16="http://schemas.microsoft.com/office/drawing/2014/main" id="{FFA1C62A-948A-455C-A5A0-767A6078322F}"/>
              </a:ext>
            </a:extLst>
          </p:cNvPr>
          <p:cNvSpPr>
            <a:spLocks noGrp="1"/>
          </p:cNvSpPr>
          <p:nvPr>
            <p:ph type="subTitle" idx="1"/>
          </p:nvPr>
        </p:nvSpPr>
        <p:spPr>
          <a:xfrm>
            <a:off x="1524000" y="3882124"/>
            <a:ext cx="9144000" cy="1655762"/>
          </a:xfrm>
        </p:spPr>
        <p:txBody>
          <a:bodyPr/>
          <a:lstStyle/>
          <a:p>
            <a:r>
              <a:rPr lang="en-US" dirty="0"/>
              <a:t>DATA SCIENCE IN CONTEXT PRESENTATION </a:t>
            </a:r>
          </a:p>
          <a:p>
            <a:r>
              <a:rPr lang="en-US" dirty="0"/>
              <a:t>02/20/2019</a:t>
            </a:r>
          </a:p>
          <a:p>
            <a:r>
              <a:rPr lang="en-US" dirty="0"/>
              <a:t>JAGDISH CHHABRIA</a:t>
            </a:r>
          </a:p>
        </p:txBody>
      </p:sp>
    </p:spTree>
    <p:extLst>
      <p:ext uri="{BB962C8B-B14F-4D97-AF65-F5344CB8AC3E}">
        <p14:creationId xmlns:p14="http://schemas.microsoft.com/office/powerpoint/2010/main" val="1726473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C561A-F0DC-4751-997C-B1E1472C846D}"/>
              </a:ext>
            </a:extLst>
          </p:cNvPr>
          <p:cNvSpPr>
            <a:spLocks noGrp="1"/>
          </p:cNvSpPr>
          <p:nvPr>
            <p:ph type="title"/>
          </p:nvPr>
        </p:nvSpPr>
        <p:spPr/>
        <p:txBody>
          <a:bodyPr>
            <a:normAutofit/>
          </a:bodyPr>
          <a:lstStyle/>
          <a:p>
            <a:pPr algn="ctr"/>
            <a:r>
              <a:rPr lang="en-US" sz="3600" b="1" dirty="0"/>
              <a:t>Linear Discriminant Analysis (LDA)</a:t>
            </a:r>
          </a:p>
        </p:txBody>
      </p:sp>
      <p:sp>
        <p:nvSpPr>
          <p:cNvPr id="3" name="Content Placeholder 2">
            <a:extLst>
              <a:ext uri="{FF2B5EF4-FFF2-40B4-BE49-F238E27FC236}">
                <a16:creationId xmlns:a16="http://schemas.microsoft.com/office/drawing/2014/main" id="{8BA952E5-F1C5-4C46-AE81-7E985CA93F1A}"/>
              </a:ext>
            </a:extLst>
          </p:cNvPr>
          <p:cNvSpPr>
            <a:spLocks noGrp="1"/>
          </p:cNvSpPr>
          <p:nvPr>
            <p:ph idx="1"/>
          </p:nvPr>
        </p:nvSpPr>
        <p:spPr/>
        <p:txBody>
          <a:bodyPr>
            <a:normAutofit lnSpcReduction="10000"/>
          </a:bodyPr>
          <a:lstStyle/>
          <a:p>
            <a:r>
              <a:rPr lang="en-US" dirty="0"/>
              <a:t>LDA is a technique used in statistics, pattern recognition and machine learning to find a linear combination of features that characterizes or separates two or more classes of objects or events</a:t>
            </a:r>
          </a:p>
          <a:p>
            <a:endParaRPr lang="en-US" dirty="0"/>
          </a:p>
          <a:p>
            <a:r>
              <a:rPr lang="en-US" dirty="0"/>
              <a:t>Typically the independent or explanatory variables are continuous and the response or dependent variable is a categorical variable</a:t>
            </a:r>
          </a:p>
          <a:p>
            <a:endParaRPr lang="en-US" dirty="0"/>
          </a:p>
          <a:p>
            <a:r>
              <a:rPr lang="en-US" dirty="0"/>
              <a:t>The goal is to find a linear function that brings together one or more explanatory variables with calibrated weights, to classify the variable of interest into 2 or more categories</a:t>
            </a:r>
          </a:p>
        </p:txBody>
      </p:sp>
    </p:spTree>
    <p:extLst>
      <p:ext uri="{BB962C8B-B14F-4D97-AF65-F5344CB8AC3E}">
        <p14:creationId xmlns:p14="http://schemas.microsoft.com/office/powerpoint/2010/main" val="3593537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4F672-D7E4-439B-B20F-8BD71896DCBC}"/>
              </a:ext>
            </a:extLst>
          </p:cNvPr>
          <p:cNvSpPr>
            <a:spLocks noGrp="1"/>
          </p:cNvSpPr>
          <p:nvPr>
            <p:ph type="title"/>
          </p:nvPr>
        </p:nvSpPr>
        <p:spPr>
          <a:xfrm>
            <a:off x="838200" y="365126"/>
            <a:ext cx="10515600" cy="1204368"/>
          </a:xfrm>
        </p:spPr>
        <p:txBody>
          <a:bodyPr/>
          <a:lstStyle/>
          <a:p>
            <a:pPr algn="ctr"/>
            <a:r>
              <a:rPr lang="en-US" sz="3600" b="1" dirty="0"/>
              <a:t>Application of LDA: Altman’s Z-score</a:t>
            </a:r>
          </a:p>
        </p:txBody>
      </p:sp>
      <p:sp>
        <p:nvSpPr>
          <p:cNvPr id="3" name="Content Placeholder 2">
            <a:extLst>
              <a:ext uri="{FF2B5EF4-FFF2-40B4-BE49-F238E27FC236}">
                <a16:creationId xmlns:a16="http://schemas.microsoft.com/office/drawing/2014/main" id="{0F72FE98-E0BF-4661-8DB0-6778607B4AF7}"/>
              </a:ext>
            </a:extLst>
          </p:cNvPr>
          <p:cNvSpPr>
            <a:spLocks noGrp="1"/>
          </p:cNvSpPr>
          <p:nvPr>
            <p:ph idx="1"/>
          </p:nvPr>
        </p:nvSpPr>
        <p:spPr>
          <a:xfrm>
            <a:off x="838200" y="1705970"/>
            <a:ext cx="10515600" cy="4470993"/>
          </a:xfrm>
        </p:spPr>
        <p:txBody>
          <a:bodyPr>
            <a:normAutofit lnSpcReduction="10000"/>
          </a:bodyPr>
          <a:lstStyle/>
          <a:p>
            <a:pPr algn="just"/>
            <a:r>
              <a:rPr lang="en-US" sz="2000" dirty="0"/>
              <a:t>Edward Altman, a professor of Finance at NYU used LDA to develop a measure called Z-score in 1968 to predict corporate bankruptcy. The </a:t>
            </a:r>
            <a:r>
              <a:rPr lang="en-US" sz="2000" dirty="0">
                <a:hlinkClick r:id="rId3">
                  <a:extLst>
                    <a:ext uri="{A12FA001-AC4F-418D-AE19-62706E023703}">
                      <ahyp:hlinkClr xmlns:ahyp="http://schemas.microsoft.com/office/drawing/2018/hyperlinkcolor" val="tx"/>
                    </a:ext>
                  </a:extLst>
                </a:hlinkClick>
              </a:rPr>
              <a:t>Altman Z-score</a:t>
            </a:r>
            <a:r>
              <a:rPr lang="en-US" sz="2000" dirty="0"/>
              <a:t> is a combination of five weighted business ratios that is used to estimate the likelihood of corporate credit distress</a:t>
            </a:r>
          </a:p>
          <a:p>
            <a:pPr algn="just"/>
            <a:r>
              <a:rPr lang="en-US" sz="2000" dirty="0"/>
              <a:t>Explanatory variables used were financial accounting ratios from the balance sheets of manufacturing companies</a:t>
            </a:r>
          </a:p>
          <a:p>
            <a:pPr algn="just"/>
            <a:r>
              <a:rPr lang="en-US" sz="2000" dirty="0"/>
              <a:t>Original research was based on data from publicly held manufacturers (66 firms, half of which had filed for bankruptcy). Altman calculated 22 common financial ratios for all of them and then used multiple discriminant analysis to </a:t>
            </a:r>
            <a:r>
              <a:rPr lang="en-US" sz="2000" dirty="0">
                <a:hlinkClick r:id="rId4">
                  <a:extLst>
                    <a:ext uri="{A12FA001-AC4F-418D-AE19-62706E023703}">
                      <ahyp:hlinkClr xmlns:ahyp="http://schemas.microsoft.com/office/drawing/2018/hyperlinkcolor" val="tx"/>
                    </a:ext>
                  </a:extLst>
                </a:hlinkClick>
              </a:rPr>
              <a:t>choose a small number of those ratios that could best distinguish between a bankrupt firm and a healthy one</a:t>
            </a:r>
            <a:r>
              <a:rPr lang="en-US" sz="2000" dirty="0"/>
              <a:t>. To test the model, Altman then calculated the Z Scores for new groups of bankrupt and nonbankrupt but sick firms (i.e. with reported deficits) in order to discover how well the Z Score model could distinguish between sick firms and the terminally ill </a:t>
            </a:r>
          </a:p>
          <a:p>
            <a:pPr algn="just"/>
            <a:r>
              <a:rPr lang="en-US" sz="2000" dirty="0"/>
              <a:t>In its initial test, the </a:t>
            </a:r>
            <a:r>
              <a:rPr lang="en-US" sz="2000" dirty="0">
                <a:hlinkClick r:id="rId3">
                  <a:extLst>
                    <a:ext uri="{A12FA001-AC4F-418D-AE19-62706E023703}">
                      <ahyp:hlinkClr xmlns:ahyp="http://schemas.microsoft.com/office/drawing/2018/hyperlinkcolor" val="tx"/>
                    </a:ext>
                  </a:extLst>
                </a:hlinkClick>
              </a:rPr>
              <a:t>Altman Z-Score</a:t>
            </a:r>
            <a:r>
              <a:rPr lang="en-US" sz="2000" dirty="0"/>
              <a:t> was found to be 72% accurate in predicting bankruptcy two years prior to the event. In subsequent tests over 31 years up until 1999, the model was found to be </a:t>
            </a:r>
            <a:r>
              <a:rPr lang="en-US" sz="2000" dirty="0">
                <a:hlinkClick r:id="rId5">
                  <a:extLst>
                    <a:ext uri="{A12FA001-AC4F-418D-AE19-62706E023703}">
                      <ahyp:hlinkClr xmlns:ahyp="http://schemas.microsoft.com/office/drawing/2018/hyperlinkcolor" val="tx"/>
                    </a:ext>
                  </a:extLst>
                </a:hlinkClick>
              </a:rPr>
              <a:t>80-90% accurate in predicting bankruptcy one year prior to the event</a:t>
            </a:r>
            <a:r>
              <a:rPr lang="en-US" sz="2000" dirty="0"/>
              <a:t>.</a:t>
            </a:r>
          </a:p>
        </p:txBody>
      </p:sp>
    </p:spTree>
    <p:extLst>
      <p:ext uri="{BB962C8B-B14F-4D97-AF65-F5344CB8AC3E}">
        <p14:creationId xmlns:p14="http://schemas.microsoft.com/office/powerpoint/2010/main" val="2673983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7F2DE-AE83-4A86-8BEA-82C7258FEB3D}"/>
              </a:ext>
            </a:extLst>
          </p:cNvPr>
          <p:cNvSpPr>
            <a:spLocks noGrp="1"/>
          </p:cNvSpPr>
          <p:nvPr>
            <p:ph type="title"/>
          </p:nvPr>
        </p:nvSpPr>
        <p:spPr>
          <a:xfrm>
            <a:off x="838200" y="365126"/>
            <a:ext cx="10515600" cy="1204368"/>
          </a:xfrm>
        </p:spPr>
        <p:txBody>
          <a:bodyPr>
            <a:normAutofit/>
          </a:bodyPr>
          <a:lstStyle/>
          <a:p>
            <a:pPr algn="ctr"/>
            <a:r>
              <a:rPr lang="en-US" sz="3600" b="1" dirty="0"/>
              <a:t>Functional Form for Z-Score</a:t>
            </a:r>
          </a:p>
        </p:txBody>
      </p:sp>
      <p:sp>
        <p:nvSpPr>
          <p:cNvPr id="3" name="Content Placeholder 2">
            <a:extLst>
              <a:ext uri="{FF2B5EF4-FFF2-40B4-BE49-F238E27FC236}">
                <a16:creationId xmlns:a16="http://schemas.microsoft.com/office/drawing/2014/main" id="{E26A5466-85ED-4E0C-A4A5-9B2BC86B67B0}"/>
              </a:ext>
            </a:extLst>
          </p:cNvPr>
          <p:cNvSpPr>
            <a:spLocks noGrp="1"/>
          </p:cNvSpPr>
          <p:nvPr>
            <p:ph idx="1"/>
          </p:nvPr>
        </p:nvSpPr>
        <p:spPr/>
        <p:txBody>
          <a:bodyPr>
            <a:normAutofit fontScale="77500" lnSpcReduction="20000"/>
          </a:bodyPr>
          <a:lstStyle/>
          <a:p>
            <a:pPr algn="just"/>
            <a:r>
              <a:rPr lang="en-US" dirty="0"/>
              <a:t>For public companies, the z-score is calculated as follows: </a:t>
            </a:r>
          </a:p>
          <a:p>
            <a:pPr marL="0" indent="0" algn="just">
              <a:buNone/>
            </a:pPr>
            <a:r>
              <a:rPr lang="en-US" b="1" dirty="0"/>
              <a:t>    Z-Score = 1.2A + </a:t>
            </a:r>
            <a:r>
              <a:rPr lang="en-US" sz="2900" b="1" dirty="0"/>
              <a:t>1.4B </a:t>
            </a:r>
            <a:r>
              <a:rPr lang="en-US" b="1" dirty="0"/>
              <a:t>+ 3.3C + 0.6D + 1.0E</a:t>
            </a:r>
            <a:endParaRPr lang="en-US" dirty="0"/>
          </a:p>
          <a:p>
            <a:pPr marL="0" indent="0" algn="just">
              <a:buNone/>
            </a:pPr>
            <a:r>
              <a:rPr lang="en-US" dirty="0"/>
              <a:t>    where:</a:t>
            </a:r>
          </a:p>
          <a:p>
            <a:pPr algn="just"/>
            <a:r>
              <a:rPr lang="en-US" dirty="0"/>
              <a:t>A = working capital / total assets. Measures liquid assets as a firm in trouble will usually experience shrinking liquidity</a:t>
            </a:r>
          </a:p>
          <a:p>
            <a:pPr algn="just"/>
            <a:r>
              <a:rPr lang="en-US" dirty="0"/>
              <a:t>B = retained earnings / total assets. Indicates the cumulative profitability of the firm, as shrinking profitability is a warning sign</a:t>
            </a:r>
          </a:p>
          <a:p>
            <a:pPr algn="just"/>
            <a:r>
              <a:rPr lang="en-US" dirty="0"/>
              <a:t>C = earnings before interest and tax / total assets. Shows how productive a company in generating earnings, relative to its size</a:t>
            </a:r>
          </a:p>
          <a:p>
            <a:pPr algn="just"/>
            <a:r>
              <a:rPr lang="en-US" dirty="0"/>
              <a:t>D = market value of equity / total liabilities. Offers a quick test of how far the company's assets can decline before the firm becomes technically insolvent (i.e. its liabilities exceed its assets)</a:t>
            </a:r>
          </a:p>
          <a:p>
            <a:pPr algn="just"/>
            <a:r>
              <a:rPr lang="en-US" dirty="0"/>
              <a:t>E = sales / total assets. Asset turnover is a measure of how effectively the firm uses its assets to generate sales</a:t>
            </a:r>
          </a:p>
          <a:p>
            <a:pPr marL="0" indent="0" algn="just">
              <a:buNone/>
            </a:pPr>
            <a:endParaRPr lang="en-US" dirty="0"/>
          </a:p>
        </p:txBody>
      </p:sp>
    </p:spTree>
    <p:extLst>
      <p:ext uri="{BB962C8B-B14F-4D97-AF65-F5344CB8AC3E}">
        <p14:creationId xmlns:p14="http://schemas.microsoft.com/office/powerpoint/2010/main" val="1766097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2412E-3E24-48F7-A971-F8FCC1804FCE}"/>
              </a:ext>
            </a:extLst>
          </p:cNvPr>
          <p:cNvSpPr>
            <a:spLocks noGrp="1"/>
          </p:cNvSpPr>
          <p:nvPr>
            <p:ph type="title"/>
          </p:nvPr>
        </p:nvSpPr>
        <p:spPr>
          <a:xfrm>
            <a:off x="838200" y="365126"/>
            <a:ext cx="10515600" cy="1051066"/>
          </a:xfrm>
        </p:spPr>
        <p:txBody>
          <a:bodyPr/>
          <a:lstStyle/>
          <a:p>
            <a:pPr algn="ctr"/>
            <a:r>
              <a:rPr lang="en-US" sz="3600" b="1" dirty="0"/>
              <a:t>Interpretation of Results</a:t>
            </a:r>
          </a:p>
        </p:txBody>
      </p:sp>
      <p:sp>
        <p:nvSpPr>
          <p:cNvPr id="3" name="Content Placeholder 2">
            <a:extLst>
              <a:ext uri="{FF2B5EF4-FFF2-40B4-BE49-F238E27FC236}">
                <a16:creationId xmlns:a16="http://schemas.microsoft.com/office/drawing/2014/main" id="{8229771F-3035-409A-A8E7-352031E1E8A8}"/>
              </a:ext>
            </a:extLst>
          </p:cNvPr>
          <p:cNvSpPr>
            <a:spLocks noGrp="1"/>
          </p:cNvSpPr>
          <p:nvPr>
            <p:ph idx="1"/>
          </p:nvPr>
        </p:nvSpPr>
        <p:spPr>
          <a:xfrm>
            <a:off x="838200" y="1641379"/>
            <a:ext cx="10515600" cy="4851495"/>
          </a:xfrm>
        </p:spPr>
        <p:txBody>
          <a:bodyPr>
            <a:normAutofit lnSpcReduction="10000"/>
          </a:bodyPr>
          <a:lstStyle/>
          <a:p>
            <a:pPr algn="just"/>
            <a:r>
              <a:rPr lang="en-US" sz="2400" dirty="0"/>
              <a:t> </a:t>
            </a:r>
            <a:r>
              <a:rPr lang="en-US" sz="2200" dirty="0"/>
              <a:t>A score below 1.8 means it's likely the company is headed for bankruptcy, while companies with scores above 3 are not likely to go bankrupt. Investors can use Altman Z-scores to determine whether they should buy or sell a stock if they're concerned about the company's underlying financial strength. Investors may consider purchasing a stock if its Altman Z-Score value is closer to 3 and selling or shorting a stock if the value is closer to 1.8</a:t>
            </a:r>
          </a:p>
          <a:p>
            <a:pPr algn="just"/>
            <a:r>
              <a:rPr lang="en-US" sz="2200" dirty="0"/>
              <a:t>The results indicated that, if the Altman Z-Score is close to or below 3, it is wise to do some serious due diligence before considering investing. The Z-score results usually have the following zones of interpretation:</a:t>
            </a:r>
          </a:p>
          <a:p>
            <a:pPr algn="just"/>
            <a:r>
              <a:rPr lang="en-US" sz="2200" dirty="0"/>
              <a:t>Z Score above 2.99 -"Safe" Zones. The company is considered 'Safe' based on the financial figures only</a:t>
            </a:r>
          </a:p>
          <a:p>
            <a:pPr algn="just"/>
            <a:r>
              <a:rPr lang="en-US" sz="2200" dirty="0"/>
              <a:t>1.8 &lt;= Z &lt;= 2.99 -"Grey" Zones. There is a good chance of the company going bankrupt within the next 2 years of operations</a:t>
            </a:r>
          </a:p>
          <a:p>
            <a:pPr algn="just"/>
            <a:r>
              <a:rPr lang="en-US" sz="2200" dirty="0"/>
              <a:t>Z below 1.80 -"Distress" Zones. The score indicates a high probability of distress within this time period</a:t>
            </a:r>
            <a:endParaRPr lang="en-US" sz="2400" dirty="0"/>
          </a:p>
        </p:txBody>
      </p:sp>
    </p:spTree>
    <p:extLst>
      <p:ext uri="{BB962C8B-B14F-4D97-AF65-F5344CB8AC3E}">
        <p14:creationId xmlns:p14="http://schemas.microsoft.com/office/powerpoint/2010/main" val="4266584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2DBCB-389C-43A0-9108-8BBEA89DAAE7}"/>
              </a:ext>
            </a:extLst>
          </p:cNvPr>
          <p:cNvSpPr>
            <a:spLocks noGrp="1"/>
          </p:cNvSpPr>
          <p:nvPr>
            <p:ph type="title"/>
          </p:nvPr>
        </p:nvSpPr>
        <p:spPr/>
        <p:txBody>
          <a:bodyPr/>
          <a:lstStyle/>
          <a:p>
            <a:pPr algn="ctr"/>
            <a:r>
              <a:rPr lang="en-US" sz="3600" b="1" dirty="0"/>
              <a:t>References</a:t>
            </a:r>
          </a:p>
        </p:txBody>
      </p:sp>
      <p:sp>
        <p:nvSpPr>
          <p:cNvPr id="3" name="Content Placeholder 2">
            <a:extLst>
              <a:ext uri="{FF2B5EF4-FFF2-40B4-BE49-F238E27FC236}">
                <a16:creationId xmlns:a16="http://schemas.microsoft.com/office/drawing/2014/main" id="{A4F9C453-5B76-4D44-A646-37FA719E452C}"/>
              </a:ext>
            </a:extLst>
          </p:cNvPr>
          <p:cNvSpPr>
            <a:spLocks noGrp="1"/>
          </p:cNvSpPr>
          <p:nvPr>
            <p:ph idx="1"/>
          </p:nvPr>
        </p:nvSpPr>
        <p:spPr/>
        <p:txBody>
          <a:bodyPr/>
          <a:lstStyle/>
          <a:p>
            <a:r>
              <a:rPr lang="en-US" dirty="0"/>
              <a:t>Altman, E., "Financial Ratios, Discriminant Analysis and the Prediction of Corporate Bankruptcy," Journal of Finance, September 1968</a:t>
            </a:r>
          </a:p>
          <a:p>
            <a:endParaRPr lang="en-US" dirty="0"/>
          </a:p>
          <a:p>
            <a:r>
              <a:rPr lang="en-US" dirty="0"/>
              <a:t>Reference implementation by </a:t>
            </a:r>
            <a:r>
              <a:rPr lang="en-US" dirty="0" err="1"/>
              <a:t>Vijet</a:t>
            </a:r>
            <a:r>
              <a:rPr lang="en-US" dirty="0"/>
              <a:t> Kulkarni - http://www.rpubs.com/vijetk/azscore</a:t>
            </a:r>
          </a:p>
        </p:txBody>
      </p:sp>
    </p:spTree>
    <p:extLst>
      <p:ext uri="{BB962C8B-B14F-4D97-AF65-F5344CB8AC3E}">
        <p14:creationId xmlns:p14="http://schemas.microsoft.com/office/powerpoint/2010/main" val="3049863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16313</TotalTime>
  <Words>352</Words>
  <Application>Microsoft Office PowerPoint</Application>
  <PresentationFormat>Widescreen</PresentationFormat>
  <Paragraphs>40</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DS607 DATA ACQUISITION AND MANAGEMENT</vt:lpstr>
      <vt:lpstr>Linear Discriminant Analysis (LDA)</vt:lpstr>
      <vt:lpstr>Application of LDA: Altman’s Z-score</vt:lpstr>
      <vt:lpstr>Functional Form for Z-Score</vt:lpstr>
      <vt:lpstr>Interpretation of Results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DS607 DATA ACQUISITION AND MANAGEMENT</dc:title>
  <dc:creator>Jagdish Chhabria</dc:creator>
  <cp:lastModifiedBy>Jagdish Chhabria</cp:lastModifiedBy>
  <cp:revision>19</cp:revision>
  <dcterms:created xsi:type="dcterms:W3CDTF">2019-02-20T22:44:46Z</dcterms:created>
  <dcterms:modified xsi:type="dcterms:W3CDTF">2019-03-04T06:43:07Z</dcterms:modified>
</cp:coreProperties>
</file>