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14"/>
  </p:notesMasterIdLst>
  <p:sldIdLst>
    <p:sldId id="256" r:id="rId2"/>
    <p:sldId id="270" r:id="rId3"/>
    <p:sldId id="257" r:id="rId4"/>
    <p:sldId id="258" r:id="rId5"/>
    <p:sldId id="259" r:id="rId6"/>
    <p:sldId id="260" r:id="rId7"/>
    <p:sldId id="261" r:id="rId8"/>
    <p:sldId id="262" r:id="rId9"/>
    <p:sldId id="265"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85C10F-3494-4010-887A-B76C2ECE0ABE}" v="1" dt="2024-04-05T09:29:41.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660"/>
  </p:normalViewPr>
  <p:slideViewPr>
    <p:cSldViewPr snapToGrid="0">
      <p:cViewPr>
        <p:scale>
          <a:sx n="75" d="100"/>
          <a:sy n="75" d="100"/>
        </p:scale>
        <p:origin x="690" y="2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gdish Meghwal" userId="ae62cd1199ec574d" providerId="LiveId" clId="{E285C10F-3494-4010-887A-B76C2ECE0ABE}"/>
    <pc:docChg chg="custSel addSld modSld">
      <pc:chgData name="Jagdish Meghwal" userId="ae62cd1199ec574d" providerId="LiveId" clId="{E285C10F-3494-4010-887A-B76C2ECE0ABE}" dt="2024-04-05T09:48:05.673" v="870" actId="27636"/>
      <pc:docMkLst>
        <pc:docMk/>
      </pc:docMkLst>
      <pc:sldChg chg="modSp mod">
        <pc:chgData name="Jagdish Meghwal" userId="ae62cd1199ec574d" providerId="LiveId" clId="{E285C10F-3494-4010-887A-B76C2ECE0ABE}" dt="2024-04-05T08:25:53.597" v="374" actId="20577"/>
        <pc:sldMkLst>
          <pc:docMk/>
          <pc:sldMk cId="692715171" sldId="258"/>
        </pc:sldMkLst>
        <pc:spChg chg="mod">
          <ac:chgData name="Jagdish Meghwal" userId="ae62cd1199ec574d" providerId="LiveId" clId="{E285C10F-3494-4010-887A-B76C2ECE0ABE}" dt="2024-04-05T08:19:21.210" v="34" actId="20577"/>
          <ac:spMkLst>
            <pc:docMk/>
            <pc:sldMk cId="692715171" sldId="258"/>
            <ac:spMk id="2" creationId="{371D8F14-CC57-0D50-4664-53EFA91772F4}"/>
          </ac:spMkLst>
        </pc:spChg>
        <pc:spChg chg="mod">
          <ac:chgData name="Jagdish Meghwal" userId="ae62cd1199ec574d" providerId="LiveId" clId="{E285C10F-3494-4010-887A-B76C2ECE0ABE}" dt="2024-04-05T08:25:53.597" v="374" actId="20577"/>
          <ac:spMkLst>
            <pc:docMk/>
            <pc:sldMk cId="692715171" sldId="258"/>
            <ac:spMk id="3" creationId="{5520ED36-5253-F733-85AB-69BA06A5943A}"/>
          </ac:spMkLst>
        </pc:spChg>
      </pc:sldChg>
      <pc:sldChg chg="modSp mod">
        <pc:chgData name="Jagdish Meghwal" userId="ae62cd1199ec574d" providerId="LiveId" clId="{E285C10F-3494-4010-887A-B76C2ECE0ABE}" dt="2024-04-05T09:48:05.673" v="870" actId="27636"/>
        <pc:sldMkLst>
          <pc:docMk/>
          <pc:sldMk cId="632950348" sldId="259"/>
        </pc:sldMkLst>
        <pc:spChg chg="mod">
          <ac:chgData name="Jagdish Meghwal" userId="ae62cd1199ec574d" providerId="LiveId" clId="{E285C10F-3494-4010-887A-B76C2ECE0ABE}" dt="2024-04-05T09:16:35.573" v="614" actId="20577"/>
          <ac:spMkLst>
            <pc:docMk/>
            <pc:sldMk cId="632950348" sldId="259"/>
            <ac:spMk id="2" creationId="{F2B77238-59F4-1709-EA4B-E9E360A371AF}"/>
          </ac:spMkLst>
        </pc:spChg>
        <pc:spChg chg="mod">
          <ac:chgData name="Jagdish Meghwal" userId="ae62cd1199ec574d" providerId="LiveId" clId="{E285C10F-3494-4010-887A-B76C2ECE0ABE}" dt="2024-04-05T09:48:05.673" v="870" actId="27636"/>
          <ac:spMkLst>
            <pc:docMk/>
            <pc:sldMk cId="632950348" sldId="259"/>
            <ac:spMk id="3" creationId="{5077AE1C-338D-51C6-FB97-42D5774D1814}"/>
          </ac:spMkLst>
        </pc:spChg>
      </pc:sldChg>
      <pc:sldChg chg="addSp modSp mod">
        <pc:chgData name="Jagdish Meghwal" userId="ae62cd1199ec574d" providerId="LiveId" clId="{E285C10F-3494-4010-887A-B76C2ECE0ABE}" dt="2024-04-05T09:46:43.144" v="843" actId="21"/>
        <pc:sldMkLst>
          <pc:docMk/>
          <pc:sldMk cId="3443403568" sldId="260"/>
        </pc:sldMkLst>
        <pc:spChg chg="mod">
          <ac:chgData name="Jagdish Meghwal" userId="ae62cd1199ec574d" providerId="LiveId" clId="{E285C10F-3494-4010-887A-B76C2ECE0ABE}" dt="2024-04-05T09:23:32.768" v="811" actId="27636"/>
          <ac:spMkLst>
            <pc:docMk/>
            <pc:sldMk cId="3443403568" sldId="260"/>
            <ac:spMk id="2" creationId="{2F51B710-C5E3-479C-78D7-5B51BAA7E8AE}"/>
          </ac:spMkLst>
        </pc:spChg>
        <pc:spChg chg="mod">
          <ac:chgData name="Jagdish Meghwal" userId="ae62cd1199ec574d" providerId="LiveId" clId="{E285C10F-3494-4010-887A-B76C2ECE0ABE}" dt="2024-04-05T09:46:43.144" v="843" actId="21"/>
          <ac:spMkLst>
            <pc:docMk/>
            <pc:sldMk cId="3443403568" sldId="260"/>
            <ac:spMk id="3" creationId="{D0982658-5B7F-EB1C-992C-9F14CC635815}"/>
          </ac:spMkLst>
        </pc:spChg>
        <pc:picChg chg="add mod modCrop">
          <ac:chgData name="Jagdish Meghwal" userId="ae62cd1199ec574d" providerId="LiveId" clId="{E285C10F-3494-4010-887A-B76C2ECE0ABE}" dt="2024-04-05T09:30:09.900" v="837" actId="14100"/>
          <ac:picMkLst>
            <pc:docMk/>
            <pc:sldMk cId="3443403568" sldId="260"/>
            <ac:picMk id="5" creationId="{036D0AEC-212E-ABD3-777B-A191D7D29A65}"/>
          </ac:picMkLst>
        </pc:picChg>
      </pc:sldChg>
      <pc:sldChg chg="new">
        <pc:chgData name="Jagdish Meghwal" userId="ae62cd1199ec574d" providerId="LiveId" clId="{E285C10F-3494-4010-887A-B76C2ECE0ABE}" dt="2024-04-05T09:46:05.594" v="838" actId="680"/>
        <pc:sldMkLst>
          <pc:docMk/>
          <pc:sldMk cId="2418516961"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7C05A8-B032-48FB-ABC4-944550B35966}" type="datetimeFigureOut">
              <a:rPr lang="en-US" smtClean="0"/>
              <a:t>4/10/2024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9AB045-B510-4E72-95BB-D0E15B356DE1}" type="slidenum">
              <a:rPr lang="en-US" smtClean="0"/>
              <a:t>‹#›</a:t>
            </a:fld>
            <a:endParaRPr lang="en-US"/>
          </a:p>
        </p:txBody>
      </p:sp>
    </p:spTree>
    <p:extLst>
      <p:ext uri="{BB962C8B-B14F-4D97-AF65-F5344CB8AC3E}">
        <p14:creationId xmlns:p14="http://schemas.microsoft.com/office/powerpoint/2010/main" val="3186062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BCAE93-0FC4-4E02-BE2D-511279BD671D}" type="datetime1">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BAC9801-08A2-47AC-9E95-8C7E539C8F0F}" type="slidenum">
              <a:rPr lang="en-US" smtClean="0"/>
              <a:t>‹#›</a:t>
            </a:fld>
            <a:endParaRPr lang="en-US"/>
          </a:p>
        </p:txBody>
      </p:sp>
    </p:spTree>
    <p:extLst>
      <p:ext uri="{BB962C8B-B14F-4D97-AF65-F5344CB8AC3E}">
        <p14:creationId xmlns:p14="http://schemas.microsoft.com/office/powerpoint/2010/main" val="2500846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3769B3-C92E-4916-83AB-78A0D87AB761}" type="datetime1">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C9801-08A2-47AC-9E95-8C7E539C8F0F}" type="slidenum">
              <a:rPr lang="en-US" smtClean="0"/>
              <a:t>‹#›</a:t>
            </a:fld>
            <a:endParaRPr lang="en-US"/>
          </a:p>
        </p:txBody>
      </p:sp>
    </p:spTree>
    <p:extLst>
      <p:ext uri="{BB962C8B-B14F-4D97-AF65-F5344CB8AC3E}">
        <p14:creationId xmlns:p14="http://schemas.microsoft.com/office/powerpoint/2010/main" val="2305718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7FEBE8-6910-442A-A973-10480A3C813E}" type="datetime1">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C9801-08A2-47AC-9E95-8C7E539C8F0F}" type="slidenum">
              <a:rPr lang="en-US" smtClean="0"/>
              <a:t>‹#›</a:t>
            </a:fld>
            <a:endParaRPr lang="en-US"/>
          </a:p>
        </p:txBody>
      </p:sp>
    </p:spTree>
    <p:extLst>
      <p:ext uri="{BB962C8B-B14F-4D97-AF65-F5344CB8AC3E}">
        <p14:creationId xmlns:p14="http://schemas.microsoft.com/office/powerpoint/2010/main" val="1242831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97D1D5-C994-46E8-971F-DFBFD0B1FA0F}" type="datetime1">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C9801-08A2-47AC-9E95-8C7E539C8F0F}" type="slidenum">
              <a:rPr lang="en-US" smtClean="0"/>
              <a:t>‹#›</a:t>
            </a:fld>
            <a:endParaRPr lang="en-US"/>
          </a:p>
        </p:txBody>
      </p:sp>
    </p:spTree>
    <p:extLst>
      <p:ext uri="{BB962C8B-B14F-4D97-AF65-F5344CB8AC3E}">
        <p14:creationId xmlns:p14="http://schemas.microsoft.com/office/powerpoint/2010/main" val="210814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F0B2BDE-AA61-44F2-A967-05453C6A4BCE}" type="datetime1">
              <a:rPr lang="en-US" smtClean="0"/>
              <a:t>4/10/2024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BAC9801-08A2-47AC-9E95-8C7E539C8F0F}" type="slidenum">
              <a:rPr lang="en-US" smtClean="0"/>
              <a:t>‹#›</a:t>
            </a:fld>
            <a:endParaRPr lang="en-US"/>
          </a:p>
        </p:txBody>
      </p:sp>
    </p:spTree>
    <p:extLst>
      <p:ext uri="{BB962C8B-B14F-4D97-AF65-F5344CB8AC3E}">
        <p14:creationId xmlns:p14="http://schemas.microsoft.com/office/powerpoint/2010/main" val="2420747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053FF9-984B-49D7-ACE5-EBFC4498CAF7}" type="datetime1">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AC9801-08A2-47AC-9E95-8C7E539C8F0F}" type="slidenum">
              <a:rPr lang="en-US" smtClean="0"/>
              <a:t>‹#›</a:t>
            </a:fld>
            <a:endParaRPr lang="en-US"/>
          </a:p>
        </p:txBody>
      </p:sp>
    </p:spTree>
    <p:extLst>
      <p:ext uri="{BB962C8B-B14F-4D97-AF65-F5344CB8AC3E}">
        <p14:creationId xmlns:p14="http://schemas.microsoft.com/office/powerpoint/2010/main" val="2099258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6B1CA0-5294-4075-B2CC-2A47DA0EF911}" type="datetime1">
              <a:rPr lang="en-US" smtClean="0"/>
              <a:t>4/10/2024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AC9801-08A2-47AC-9E95-8C7E539C8F0F}" type="slidenum">
              <a:rPr lang="en-US" smtClean="0"/>
              <a:t>‹#›</a:t>
            </a:fld>
            <a:endParaRPr lang="en-US"/>
          </a:p>
        </p:txBody>
      </p:sp>
    </p:spTree>
    <p:extLst>
      <p:ext uri="{BB962C8B-B14F-4D97-AF65-F5344CB8AC3E}">
        <p14:creationId xmlns:p14="http://schemas.microsoft.com/office/powerpoint/2010/main" val="4213586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5DF0C1-D7CA-4FA0-8FD3-D21455FD1016}" type="datetime1">
              <a:rPr lang="en-US" smtClean="0"/>
              <a:t>4/10/2024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AC9801-08A2-47AC-9E95-8C7E539C8F0F}" type="slidenum">
              <a:rPr lang="en-US" smtClean="0"/>
              <a:t>‹#›</a:t>
            </a:fld>
            <a:endParaRPr lang="en-US"/>
          </a:p>
        </p:txBody>
      </p:sp>
    </p:spTree>
    <p:extLst>
      <p:ext uri="{BB962C8B-B14F-4D97-AF65-F5344CB8AC3E}">
        <p14:creationId xmlns:p14="http://schemas.microsoft.com/office/powerpoint/2010/main" val="2860786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B624E2-6ECB-4E28-96EB-DB86D05A5DFD}" type="datetime1">
              <a:rPr lang="en-US" smtClean="0"/>
              <a:t>4/10/2024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AC9801-08A2-47AC-9E95-8C7E539C8F0F}" type="slidenum">
              <a:rPr lang="en-US" smtClean="0"/>
              <a:t>‹#›</a:t>
            </a:fld>
            <a:endParaRPr lang="en-US"/>
          </a:p>
        </p:txBody>
      </p:sp>
    </p:spTree>
    <p:extLst>
      <p:ext uri="{BB962C8B-B14F-4D97-AF65-F5344CB8AC3E}">
        <p14:creationId xmlns:p14="http://schemas.microsoft.com/office/powerpoint/2010/main" val="2453405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9ED3D1-0EB6-41B1-8D58-A192E3E8FEFF}" type="datetime1">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BAC9801-08A2-47AC-9E95-8C7E539C8F0F}" type="slidenum">
              <a:rPr lang="en-US" smtClean="0"/>
              <a:t>‹#›</a:t>
            </a:fld>
            <a:endParaRPr lang="en-US"/>
          </a:p>
        </p:txBody>
      </p:sp>
    </p:spTree>
    <p:extLst>
      <p:ext uri="{BB962C8B-B14F-4D97-AF65-F5344CB8AC3E}">
        <p14:creationId xmlns:p14="http://schemas.microsoft.com/office/powerpoint/2010/main" val="4220754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60981F-3C9D-45DA-A619-249392E9CF0C}" type="datetime1">
              <a:rPr lang="en-US" smtClean="0"/>
              <a:t>4/10/2024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BAC9801-08A2-47AC-9E95-8C7E539C8F0F}" type="slidenum">
              <a:rPr lang="en-US" smtClean="0"/>
              <a:t>‹#›</a:t>
            </a:fld>
            <a:endParaRPr lang="en-US"/>
          </a:p>
        </p:txBody>
      </p:sp>
    </p:spTree>
    <p:extLst>
      <p:ext uri="{BB962C8B-B14F-4D97-AF65-F5344CB8AC3E}">
        <p14:creationId xmlns:p14="http://schemas.microsoft.com/office/powerpoint/2010/main" val="4064811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5D261ED-B0AD-4533-BC44-CF7A4D284400}" type="datetime1">
              <a:rPr lang="en-US" smtClean="0"/>
              <a:t>4/10/2024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BAC9801-08A2-47AC-9E95-8C7E539C8F0F}" type="slidenum">
              <a:rPr lang="en-US" smtClean="0"/>
              <a:t>‹#›</a:t>
            </a:fld>
            <a:endParaRPr lang="en-US"/>
          </a:p>
        </p:txBody>
      </p:sp>
    </p:spTree>
    <p:extLst>
      <p:ext uri="{BB962C8B-B14F-4D97-AF65-F5344CB8AC3E}">
        <p14:creationId xmlns:p14="http://schemas.microsoft.com/office/powerpoint/2010/main" val="195250766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ADC2B-2768-E361-2965-64C1E818B72B}"/>
              </a:ext>
            </a:extLst>
          </p:cNvPr>
          <p:cNvSpPr>
            <a:spLocks noGrp="1"/>
          </p:cNvSpPr>
          <p:nvPr>
            <p:ph type="ctrTitle"/>
          </p:nvPr>
        </p:nvSpPr>
        <p:spPr>
          <a:xfrm>
            <a:off x="1017054" y="1855283"/>
            <a:ext cx="9966960" cy="3035808"/>
          </a:xfrm>
        </p:spPr>
        <p:txBody>
          <a:bodyPr/>
          <a:lstStyle/>
          <a:p>
            <a:pPr algn="ctr"/>
            <a:r>
              <a:rPr lang="en-US" sz="3200" b="1" dirty="0">
                <a:effectLst/>
                <a:latin typeface="Times New Roman" panose="02020603050405020304" pitchFamily="18" charset="0"/>
                <a:ea typeface="SimSun" panose="02010600030101010101" pitchFamily="2" charset="-122"/>
              </a:rPr>
              <a:t>Distribution System Bad Data Detection </a:t>
            </a:r>
            <a:br>
              <a:rPr lang="en-US" sz="3200" b="1" dirty="0">
                <a:effectLst/>
                <a:latin typeface="Times New Roman" panose="02020603050405020304" pitchFamily="18" charset="0"/>
                <a:ea typeface="SimSun" panose="02010600030101010101" pitchFamily="2" charset="-122"/>
              </a:rPr>
            </a:br>
            <a:r>
              <a:rPr lang="en-US" sz="3200" b="1" dirty="0">
                <a:effectLst/>
                <a:latin typeface="Times New Roman" panose="02020603050405020304" pitchFamily="18" charset="0"/>
                <a:ea typeface="SimSun" panose="02010600030101010101" pitchFamily="2" charset="-122"/>
              </a:rPr>
              <a:t>  </a:t>
            </a:r>
            <a:br>
              <a:rPr lang="en-US" sz="3200" b="1" dirty="0">
                <a:effectLst/>
                <a:latin typeface="Times New Roman" panose="02020603050405020304" pitchFamily="18" charset="0"/>
                <a:ea typeface="SimSun" panose="02010600030101010101" pitchFamily="2" charset="-122"/>
              </a:rPr>
            </a:br>
            <a:r>
              <a:rPr lang="en-US" sz="3200" b="1" dirty="0">
                <a:effectLst/>
                <a:latin typeface="Times New Roman" panose="02020603050405020304" pitchFamily="18" charset="0"/>
                <a:ea typeface="SimSun" panose="02010600030101010101" pitchFamily="2" charset="-122"/>
              </a:rPr>
              <a:t>    Using Graph Signal Processing</a:t>
            </a:r>
            <a:br>
              <a:rPr lang="en-US" sz="1800" dirty="0">
                <a:effectLst/>
                <a:latin typeface="Times New Roman" panose="02020603050405020304" pitchFamily="18" charset="0"/>
                <a:ea typeface="SimSun" panose="02010600030101010101" pitchFamily="2" charset="-122"/>
              </a:rPr>
            </a:br>
            <a:endParaRPr lang="en-US" dirty="0"/>
          </a:p>
        </p:txBody>
      </p:sp>
      <p:sp>
        <p:nvSpPr>
          <p:cNvPr id="3" name="Subtitle 2">
            <a:extLst>
              <a:ext uri="{FF2B5EF4-FFF2-40B4-BE49-F238E27FC236}">
                <a16:creationId xmlns:a16="http://schemas.microsoft.com/office/drawing/2014/main" id="{2102AA73-A7D3-8F9D-6AD0-661BF7F52E08}"/>
              </a:ext>
            </a:extLst>
          </p:cNvPr>
          <p:cNvSpPr>
            <a:spLocks noGrp="1"/>
          </p:cNvSpPr>
          <p:nvPr>
            <p:ph type="subTitle" idx="1"/>
          </p:nvPr>
        </p:nvSpPr>
        <p:spPr>
          <a:xfrm>
            <a:off x="4859633" y="5297769"/>
            <a:ext cx="2472733" cy="959257"/>
          </a:xfrm>
        </p:spPr>
        <p:txBody>
          <a:bodyPr>
            <a:normAutofit fontScale="47500" lnSpcReduction="20000"/>
          </a:bodyPr>
          <a:lstStyle/>
          <a:p>
            <a:pPr algn="ctr"/>
            <a:r>
              <a:rPr lang="en-US" sz="2900" dirty="0">
                <a:effectLst/>
                <a:latin typeface="Times New Roman" panose="02020603050405020304" pitchFamily="18" charset="0"/>
                <a:ea typeface="SimSun" panose="02010600030101010101" pitchFamily="2" charset="-122"/>
              </a:rPr>
              <a:t> Jagdish Meghwal </a:t>
            </a:r>
          </a:p>
          <a:p>
            <a:pPr algn="ctr"/>
            <a:r>
              <a:rPr lang="en-US" sz="2900" dirty="0">
                <a:latin typeface="Times New Roman" panose="02020603050405020304" pitchFamily="18" charset="0"/>
                <a:ea typeface="SimSun" panose="02010600030101010101" pitchFamily="2" charset="-122"/>
              </a:rPr>
              <a:t>230140054</a:t>
            </a:r>
          </a:p>
          <a:p>
            <a:pPr algn="ctr"/>
            <a:r>
              <a:rPr lang="en-US" sz="2900" dirty="0" err="1">
                <a:effectLst/>
                <a:latin typeface="Times New Roman" panose="02020603050405020304" pitchFamily="18" charset="0"/>
                <a:ea typeface="SimSun" panose="02010600030101010101" pitchFamily="2" charset="-122"/>
              </a:rPr>
              <a:t>M.Tech</a:t>
            </a:r>
            <a:r>
              <a:rPr lang="en-US" sz="2900" dirty="0">
                <a:effectLst/>
                <a:latin typeface="Times New Roman" panose="02020603050405020304" pitchFamily="18" charset="0"/>
                <a:ea typeface="SimSun" panose="02010600030101010101" pitchFamily="2" charset="-122"/>
              </a:rPr>
              <a:t> (Power Engineering)</a:t>
            </a:r>
            <a:br>
              <a:rPr lang="en-US" sz="1800" dirty="0">
                <a:effectLst/>
                <a:latin typeface="Times New Roman" panose="02020603050405020304" pitchFamily="18" charset="0"/>
                <a:ea typeface="SimSun" panose="02010600030101010101" pitchFamily="2" charset="-122"/>
              </a:rPr>
            </a:br>
            <a:endParaRPr lang="en-US" dirty="0"/>
          </a:p>
        </p:txBody>
      </p:sp>
    </p:spTree>
    <p:extLst>
      <p:ext uri="{BB962C8B-B14F-4D97-AF65-F5344CB8AC3E}">
        <p14:creationId xmlns:p14="http://schemas.microsoft.com/office/powerpoint/2010/main" val="543654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314B0C4-9593-693F-82C9-E2C26F2767D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414" t="17632" r="2228" b="8553"/>
          <a:stretch/>
        </p:blipFill>
        <p:spPr>
          <a:xfrm>
            <a:off x="391065" y="402566"/>
            <a:ext cx="5618672" cy="5819955"/>
          </a:xfrm>
        </p:spPr>
      </p:pic>
      <p:sp>
        <p:nvSpPr>
          <p:cNvPr id="8" name="Slide Number Placeholder 7">
            <a:extLst>
              <a:ext uri="{FF2B5EF4-FFF2-40B4-BE49-F238E27FC236}">
                <a16:creationId xmlns:a16="http://schemas.microsoft.com/office/drawing/2014/main" id="{9D6A567B-CDFA-EC84-92A2-8F845E484FCC}"/>
              </a:ext>
            </a:extLst>
          </p:cNvPr>
          <p:cNvSpPr>
            <a:spLocks noGrp="1"/>
          </p:cNvSpPr>
          <p:nvPr>
            <p:ph type="sldNum" sz="quarter" idx="12"/>
          </p:nvPr>
        </p:nvSpPr>
        <p:spPr/>
        <p:txBody>
          <a:bodyPr/>
          <a:lstStyle/>
          <a:p>
            <a:fld id="{7BAC9801-08A2-47AC-9E95-8C7E539C8F0F}" type="slidenum">
              <a:rPr lang="en-US" smtClean="0"/>
              <a:t>10</a:t>
            </a:fld>
            <a:endParaRPr lang="en-US" dirty="0"/>
          </a:p>
        </p:txBody>
      </p:sp>
      <p:pic>
        <p:nvPicPr>
          <p:cNvPr id="3" name="Picture 2">
            <a:extLst>
              <a:ext uri="{FF2B5EF4-FFF2-40B4-BE49-F238E27FC236}">
                <a16:creationId xmlns:a16="http://schemas.microsoft.com/office/drawing/2014/main" id="{C3DBFB2F-85A6-8450-54E3-1F408F41ED08}"/>
              </a:ext>
            </a:extLst>
          </p:cNvPr>
          <p:cNvPicPr>
            <a:picLocks noChangeAspect="1"/>
          </p:cNvPicPr>
          <p:nvPr/>
        </p:nvPicPr>
        <p:blipFill rotWithShape="1">
          <a:blip r:embed="rId3">
            <a:extLst>
              <a:ext uri="{28A0092B-C50C-407E-A947-70E740481C1C}">
                <a14:useLocalDpi xmlns:a14="http://schemas.microsoft.com/office/drawing/2010/main" val="0"/>
              </a:ext>
            </a:extLst>
          </a:blip>
          <a:srcRect l="14766" t="14385" r="25125" b="9117"/>
          <a:stretch/>
        </p:blipFill>
        <p:spPr>
          <a:xfrm>
            <a:off x="6182265" y="477848"/>
            <a:ext cx="5722633" cy="5392010"/>
          </a:xfrm>
          <a:prstGeom prst="rect">
            <a:avLst/>
          </a:prstGeom>
        </p:spPr>
      </p:pic>
    </p:spTree>
    <p:extLst>
      <p:ext uri="{BB962C8B-B14F-4D97-AF65-F5344CB8AC3E}">
        <p14:creationId xmlns:p14="http://schemas.microsoft.com/office/powerpoint/2010/main" val="3244880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7BC8F-8A79-CF4E-DA02-26D4D0C6B90D}"/>
              </a:ext>
            </a:extLst>
          </p:cNvPr>
          <p:cNvSpPr>
            <a:spLocks noGrp="1"/>
          </p:cNvSpPr>
          <p:nvPr>
            <p:ph type="title"/>
          </p:nvPr>
        </p:nvSpPr>
        <p:spPr/>
        <p:txBody>
          <a:bodyPr/>
          <a:lstStyle/>
          <a:p>
            <a:r>
              <a:rPr lang="en-US" dirty="0"/>
              <a:t>Analysis</a:t>
            </a:r>
          </a:p>
        </p:txBody>
      </p:sp>
      <p:sp>
        <p:nvSpPr>
          <p:cNvPr id="4" name="Rectangle 1">
            <a:extLst>
              <a:ext uri="{FF2B5EF4-FFF2-40B4-BE49-F238E27FC236}">
                <a16:creationId xmlns:a16="http://schemas.microsoft.com/office/drawing/2014/main" id="{48158D1A-D71B-383D-05E4-CD50EEDC8E17}"/>
              </a:ext>
            </a:extLst>
          </p:cNvPr>
          <p:cNvSpPr>
            <a:spLocks noGrp="1" noChangeArrowheads="1"/>
          </p:cNvSpPr>
          <p:nvPr>
            <p:ph idx="1"/>
          </p:nvPr>
        </p:nvSpPr>
        <p:spPr bwMode="auto">
          <a:xfrm>
            <a:off x="1253998" y="2559531"/>
            <a:ext cx="65" cy="3539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5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Slide Number Placeholder 11">
            <a:extLst>
              <a:ext uri="{FF2B5EF4-FFF2-40B4-BE49-F238E27FC236}">
                <a16:creationId xmlns:a16="http://schemas.microsoft.com/office/drawing/2014/main" id="{CF131480-A1A5-F206-9D7D-1B34EDC83D69}"/>
              </a:ext>
            </a:extLst>
          </p:cNvPr>
          <p:cNvSpPr>
            <a:spLocks noGrp="1"/>
          </p:cNvSpPr>
          <p:nvPr>
            <p:ph type="sldNum" sz="quarter" idx="12"/>
          </p:nvPr>
        </p:nvSpPr>
        <p:spPr/>
        <p:txBody>
          <a:bodyPr/>
          <a:lstStyle/>
          <a:p>
            <a:fld id="{7BAC9801-08A2-47AC-9E95-8C7E539C8F0F}" type="slidenum">
              <a:rPr lang="en-US" smtClean="0"/>
              <a:t>11</a:t>
            </a:fld>
            <a:endParaRPr lang="en-US" dirty="0"/>
          </a:p>
        </p:txBody>
      </p:sp>
      <p:sp>
        <p:nvSpPr>
          <p:cNvPr id="5" name="TextBox 4">
            <a:extLst>
              <a:ext uri="{FF2B5EF4-FFF2-40B4-BE49-F238E27FC236}">
                <a16:creationId xmlns:a16="http://schemas.microsoft.com/office/drawing/2014/main" id="{D5E2EFA0-E1EC-EAA6-6227-F0C19A98C42E}"/>
              </a:ext>
            </a:extLst>
          </p:cNvPr>
          <p:cNvSpPr txBox="1"/>
          <p:nvPr/>
        </p:nvSpPr>
        <p:spPr>
          <a:xfrm>
            <a:off x="6195844" y="1800450"/>
            <a:ext cx="3378364" cy="4108817"/>
          </a:xfrm>
          <a:prstGeom prst="rect">
            <a:avLst/>
          </a:prstGeom>
          <a:noFill/>
        </p:spPr>
        <p:txBody>
          <a:bodyPr wrap="square" rtlCol="0">
            <a:spAutoFit/>
          </a:bodyPr>
          <a:lstStyle/>
          <a:p>
            <a:pPr indent="0" defTabSz="914400" fontAlgn="base">
              <a:lnSpc>
                <a:spcPct val="90000"/>
              </a:lnSpc>
              <a:spcBef>
                <a:spcPts val="1200"/>
              </a:spcBef>
              <a:spcAft>
                <a:spcPct val="0"/>
              </a:spcAft>
              <a:buClr>
                <a:schemeClr val="accent1">
                  <a:lumMod val="75000"/>
                </a:schemeClr>
              </a:buClr>
              <a:buSzPct val="85000"/>
              <a:buFontTx/>
              <a:buNone/>
            </a:pPr>
            <a:r>
              <a:rPr lang="en-US" altLang="en-US" sz="1700" dirty="0"/>
              <a:t>Cluster 0: </a:t>
            </a:r>
          </a:p>
          <a:p>
            <a:pPr indent="0" defTabSz="914400" fontAlgn="base">
              <a:lnSpc>
                <a:spcPct val="90000"/>
              </a:lnSpc>
              <a:spcBef>
                <a:spcPts val="1200"/>
              </a:spcBef>
              <a:spcAft>
                <a:spcPct val="0"/>
              </a:spcAft>
              <a:buClr>
                <a:schemeClr val="accent1">
                  <a:lumMod val="75000"/>
                </a:schemeClr>
              </a:buClr>
              <a:buSzPct val="85000"/>
              <a:buFontTx/>
              <a:buNone/>
            </a:pPr>
            <a:r>
              <a:rPr lang="en-US" altLang="en-US" sz="1700" dirty="0"/>
              <a:t>Number of points: 7 </a:t>
            </a:r>
          </a:p>
          <a:p>
            <a:pPr indent="0" defTabSz="914400" fontAlgn="base">
              <a:lnSpc>
                <a:spcPct val="90000"/>
              </a:lnSpc>
              <a:spcBef>
                <a:spcPts val="1200"/>
              </a:spcBef>
              <a:spcAft>
                <a:spcPct val="0"/>
              </a:spcAft>
              <a:buClr>
                <a:schemeClr val="accent1">
                  <a:lumMod val="75000"/>
                </a:schemeClr>
              </a:buClr>
              <a:buSzPct val="85000"/>
              <a:buFontTx/>
              <a:buNone/>
            </a:pPr>
            <a:r>
              <a:rPr lang="en-US" altLang="en-US" sz="1700" dirty="0"/>
              <a:t>Mean values: </a:t>
            </a:r>
          </a:p>
          <a:p>
            <a:pPr indent="0" defTabSz="914400" fontAlgn="base">
              <a:lnSpc>
                <a:spcPct val="90000"/>
              </a:lnSpc>
              <a:spcBef>
                <a:spcPts val="1200"/>
              </a:spcBef>
              <a:spcAft>
                <a:spcPct val="0"/>
              </a:spcAft>
              <a:buClr>
                <a:schemeClr val="accent1">
                  <a:lumMod val="75000"/>
                </a:schemeClr>
              </a:buClr>
              <a:buSzPct val="85000"/>
              <a:buFontTx/>
              <a:buNone/>
            </a:pPr>
            <a:r>
              <a:rPr lang="en-US" altLang="en-US" sz="1700" dirty="0"/>
              <a:t>v1 2.142857 </a:t>
            </a:r>
          </a:p>
          <a:p>
            <a:pPr indent="0" defTabSz="914400" fontAlgn="base">
              <a:lnSpc>
                <a:spcPct val="90000"/>
              </a:lnSpc>
              <a:spcBef>
                <a:spcPts val="1200"/>
              </a:spcBef>
              <a:spcAft>
                <a:spcPct val="0"/>
              </a:spcAft>
              <a:buClr>
                <a:schemeClr val="accent1">
                  <a:lumMod val="75000"/>
                </a:schemeClr>
              </a:buClr>
              <a:buSzPct val="85000"/>
              <a:buFontTx/>
              <a:buNone/>
            </a:pPr>
            <a:r>
              <a:rPr lang="en-US" altLang="en-US" sz="1700" dirty="0"/>
              <a:t>v2 549.767143 </a:t>
            </a:r>
          </a:p>
          <a:p>
            <a:pPr indent="0" defTabSz="914400" fontAlgn="base">
              <a:lnSpc>
                <a:spcPct val="90000"/>
              </a:lnSpc>
              <a:spcBef>
                <a:spcPts val="1200"/>
              </a:spcBef>
              <a:spcAft>
                <a:spcPct val="0"/>
              </a:spcAft>
              <a:buClr>
                <a:schemeClr val="accent1">
                  <a:lumMod val="75000"/>
                </a:schemeClr>
              </a:buClr>
              <a:buSzPct val="85000"/>
              <a:buFontTx/>
              <a:buNone/>
            </a:pPr>
            <a:r>
              <a:rPr lang="en-US" altLang="en-US" sz="1700" dirty="0"/>
              <a:t>v3 2.571429 </a:t>
            </a:r>
          </a:p>
          <a:p>
            <a:pPr indent="0" defTabSz="914400" fontAlgn="base">
              <a:lnSpc>
                <a:spcPct val="90000"/>
              </a:lnSpc>
              <a:spcBef>
                <a:spcPts val="1200"/>
              </a:spcBef>
              <a:spcAft>
                <a:spcPct val="0"/>
              </a:spcAft>
              <a:buClr>
                <a:schemeClr val="accent1">
                  <a:lumMod val="75000"/>
                </a:schemeClr>
              </a:buClr>
              <a:buSzPct val="85000"/>
              <a:buFontTx/>
              <a:buNone/>
            </a:pPr>
            <a:r>
              <a:rPr lang="en-US" altLang="en-US" sz="1700" dirty="0"/>
              <a:t>Standard deviation: </a:t>
            </a:r>
          </a:p>
          <a:p>
            <a:pPr indent="0" defTabSz="914400" fontAlgn="base">
              <a:lnSpc>
                <a:spcPct val="90000"/>
              </a:lnSpc>
              <a:spcBef>
                <a:spcPts val="1200"/>
              </a:spcBef>
              <a:spcAft>
                <a:spcPct val="0"/>
              </a:spcAft>
              <a:buClr>
                <a:schemeClr val="accent1">
                  <a:lumMod val="75000"/>
                </a:schemeClr>
              </a:buClr>
              <a:buSzPct val="85000"/>
              <a:buFontTx/>
              <a:buNone/>
            </a:pPr>
            <a:r>
              <a:rPr lang="en-US" altLang="en-US" sz="1700" dirty="0"/>
              <a:t>v1 1.069045 </a:t>
            </a:r>
          </a:p>
          <a:p>
            <a:pPr indent="0" defTabSz="914400" fontAlgn="base">
              <a:lnSpc>
                <a:spcPct val="90000"/>
              </a:lnSpc>
              <a:spcBef>
                <a:spcPts val="1200"/>
              </a:spcBef>
              <a:spcAft>
                <a:spcPct val="0"/>
              </a:spcAft>
              <a:buClr>
                <a:schemeClr val="accent1">
                  <a:lumMod val="75000"/>
                </a:schemeClr>
              </a:buClr>
              <a:buSzPct val="85000"/>
              <a:buFontTx/>
              <a:buNone/>
            </a:pPr>
            <a:r>
              <a:rPr lang="en-US" altLang="en-US" sz="1700" dirty="0"/>
              <a:t>v2 30.082107 </a:t>
            </a:r>
          </a:p>
          <a:p>
            <a:pPr indent="0" defTabSz="914400" fontAlgn="base">
              <a:lnSpc>
                <a:spcPct val="90000"/>
              </a:lnSpc>
              <a:spcBef>
                <a:spcPts val="1200"/>
              </a:spcBef>
              <a:spcAft>
                <a:spcPct val="0"/>
              </a:spcAft>
              <a:buClr>
                <a:schemeClr val="accent1">
                  <a:lumMod val="75000"/>
                </a:schemeClr>
              </a:buClr>
              <a:buSzPct val="85000"/>
              <a:buFontTx/>
              <a:buNone/>
            </a:pPr>
            <a:r>
              <a:rPr lang="en-US" altLang="en-US" sz="1700" dirty="0"/>
              <a:t>v3 1.272418</a:t>
            </a:r>
          </a:p>
          <a:p>
            <a:endParaRPr lang="en-US" dirty="0"/>
          </a:p>
        </p:txBody>
      </p:sp>
      <p:sp>
        <p:nvSpPr>
          <p:cNvPr id="7" name="TextBox 6">
            <a:extLst>
              <a:ext uri="{FF2B5EF4-FFF2-40B4-BE49-F238E27FC236}">
                <a16:creationId xmlns:a16="http://schemas.microsoft.com/office/drawing/2014/main" id="{B5E4626F-C949-84EE-0C06-F166FF5B417F}"/>
              </a:ext>
            </a:extLst>
          </p:cNvPr>
          <p:cNvSpPr txBox="1"/>
          <p:nvPr/>
        </p:nvSpPr>
        <p:spPr>
          <a:xfrm>
            <a:off x="2045046" y="1800451"/>
            <a:ext cx="3087328" cy="4108817"/>
          </a:xfrm>
          <a:prstGeom prst="rect">
            <a:avLst/>
          </a:prstGeom>
          <a:noFill/>
        </p:spPr>
        <p:txBody>
          <a:bodyPr wrap="square" rtlCol="0">
            <a:spAutoFit/>
          </a:bodyPr>
          <a:lstStyle/>
          <a:p>
            <a:pPr marR="0" lvl="0" defTabSz="914400" fontAlgn="base">
              <a:lnSpc>
                <a:spcPct val="90000"/>
              </a:lnSpc>
              <a:spcBef>
                <a:spcPts val="1200"/>
              </a:spcBef>
              <a:spcAft>
                <a:spcPct val="0"/>
              </a:spcAft>
              <a:buClr>
                <a:schemeClr val="accent1">
                  <a:lumMod val="75000"/>
                </a:schemeClr>
              </a:buClr>
              <a:buSzPct val="85000"/>
              <a:tabLst/>
            </a:pPr>
            <a:r>
              <a:rPr lang="en-US" altLang="en-US" sz="1700" dirty="0"/>
              <a:t>Cluster -1: </a:t>
            </a:r>
          </a:p>
          <a:p>
            <a:pPr marR="0" lvl="0" defTabSz="914400" fontAlgn="base">
              <a:lnSpc>
                <a:spcPct val="90000"/>
              </a:lnSpc>
              <a:spcBef>
                <a:spcPts val="1200"/>
              </a:spcBef>
              <a:spcAft>
                <a:spcPct val="0"/>
              </a:spcAft>
              <a:buClr>
                <a:schemeClr val="accent1">
                  <a:lumMod val="75000"/>
                </a:schemeClr>
              </a:buClr>
              <a:buSzPct val="85000"/>
              <a:tabLst/>
            </a:pPr>
            <a:r>
              <a:rPr lang="en-US" altLang="en-US" sz="1700" dirty="0"/>
              <a:t>Number of points: 293 </a:t>
            </a:r>
          </a:p>
          <a:p>
            <a:pPr marR="0" lvl="0" defTabSz="914400" fontAlgn="base">
              <a:lnSpc>
                <a:spcPct val="90000"/>
              </a:lnSpc>
              <a:spcBef>
                <a:spcPts val="1200"/>
              </a:spcBef>
              <a:spcAft>
                <a:spcPct val="0"/>
              </a:spcAft>
              <a:buClr>
                <a:schemeClr val="accent1">
                  <a:lumMod val="75000"/>
                </a:schemeClr>
              </a:buClr>
              <a:buSzPct val="85000"/>
              <a:tabLst/>
            </a:pPr>
            <a:r>
              <a:rPr lang="en-US" altLang="en-US" sz="1700" dirty="0"/>
              <a:t>Mean values: v1 </a:t>
            </a:r>
          </a:p>
          <a:p>
            <a:pPr marR="0" lvl="0" defTabSz="914400" fontAlgn="base">
              <a:lnSpc>
                <a:spcPct val="90000"/>
              </a:lnSpc>
              <a:spcBef>
                <a:spcPts val="1200"/>
              </a:spcBef>
              <a:spcAft>
                <a:spcPct val="0"/>
              </a:spcAft>
              <a:buClr>
                <a:schemeClr val="accent1">
                  <a:lumMod val="75000"/>
                </a:schemeClr>
              </a:buClr>
              <a:buSzPct val="85000"/>
              <a:tabLst/>
            </a:pPr>
            <a:r>
              <a:rPr lang="en-US" altLang="en-US" sz="1700" dirty="0"/>
              <a:t>234.934369 </a:t>
            </a:r>
          </a:p>
          <a:p>
            <a:pPr marR="0" lvl="0" defTabSz="914400" fontAlgn="base">
              <a:lnSpc>
                <a:spcPct val="90000"/>
              </a:lnSpc>
              <a:spcBef>
                <a:spcPts val="1200"/>
              </a:spcBef>
              <a:spcAft>
                <a:spcPct val="0"/>
              </a:spcAft>
              <a:buClr>
                <a:schemeClr val="accent1">
                  <a:lumMod val="75000"/>
                </a:schemeClr>
              </a:buClr>
              <a:buSzPct val="85000"/>
              <a:tabLst/>
            </a:pPr>
            <a:r>
              <a:rPr lang="en-US" altLang="en-US" sz="1700" dirty="0"/>
              <a:t>v2 234.315119 </a:t>
            </a:r>
          </a:p>
          <a:p>
            <a:pPr defTabSz="914400" fontAlgn="base">
              <a:lnSpc>
                <a:spcPct val="90000"/>
              </a:lnSpc>
              <a:spcBef>
                <a:spcPts val="1200"/>
              </a:spcBef>
              <a:spcAft>
                <a:spcPct val="0"/>
              </a:spcAft>
              <a:buClr>
                <a:schemeClr val="accent1">
                  <a:lumMod val="75000"/>
                </a:schemeClr>
              </a:buClr>
              <a:buSzPct val="85000"/>
            </a:pPr>
            <a:r>
              <a:rPr lang="en-US" sz="1700" dirty="0"/>
              <a:t>v3 237.577691</a:t>
            </a:r>
            <a:endParaRPr lang="en-US" altLang="en-US" sz="1700" dirty="0"/>
          </a:p>
          <a:p>
            <a:pPr marR="0" lvl="0" defTabSz="914400" fontAlgn="base">
              <a:lnSpc>
                <a:spcPct val="90000"/>
              </a:lnSpc>
              <a:spcBef>
                <a:spcPts val="1200"/>
              </a:spcBef>
              <a:spcAft>
                <a:spcPct val="0"/>
              </a:spcAft>
              <a:buClr>
                <a:schemeClr val="accent1">
                  <a:lumMod val="75000"/>
                </a:schemeClr>
              </a:buClr>
              <a:buSzPct val="85000"/>
              <a:tabLst/>
            </a:pPr>
            <a:r>
              <a:rPr lang="en-US" altLang="en-US" sz="1700" dirty="0"/>
              <a:t>Standard deviation: </a:t>
            </a:r>
          </a:p>
          <a:p>
            <a:pPr marR="0" lvl="0" defTabSz="914400" fontAlgn="base">
              <a:lnSpc>
                <a:spcPct val="90000"/>
              </a:lnSpc>
              <a:spcBef>
                <a:spcPts val="1200"/>
              </a:spcBef>
              <a:spcAft>
                <a:spcPct val="0"/>
              </a:spcAft>
              <a:buClr>
                <a:schemeClr val="accent1">
                  <a:lumMod val="75000"/>
                </a:schemeClr>
              </a:buClr>
              <a:buSzPct val="85000"/>
              <a:tabLst/>
            </a:pPr>
            <a:r>
              <a:rPr lang="en-US" altLang="en-US" sz="1700" dirty="0"/>
              <a:t>v1 8.674962 </a:t>
            </a:r>
          </a:p>
          <a:p>
            <a:pPr marR="0" lvl="0" defTabSz="914400" fontAlgn="base">
              <a:lnSpc>
                <a:spcPct val="90000"/>
              </a:lnSpc>
              <a:spcBef>
                <a:spcPts val="1200"/>
              </a:spcBef>
              <a:spcAft>
                <a:spcPct val="0"/>
              </a:spcAft>
              <a:buClr>
                <a:schemeClr val="accent1">
                  <a:lumMod val="75000"/>
                </a:schemeClr>
              </a:buClr>
              <a:buSzPct val="85000"/>
              <a:tabLst/>
            </a:pPr>
            <a:r>
              <a:rPr lang="en-US" altLang="en-US" sz="1700" dirty="0"/>
              <a:t>v2 8.651737 </a:t>
            </a:r>
          </a:p>
          <a:p>
            <a:pPr marR="0" lvl="0" defTabSz="914400" fontAlgn="base">
              <a:lnSpc>
                <a:spcPct val="90000"/>
              </a:lnSpc>
              <a:spcBef>
                <a:spcPts val="1200"/>
              </a:spcBef>
              <a:spcAft>
                <a:spcPct val="0"/>
              </a:spcAft>
              <a:buClr>
                <a:schemeClr val="accent1">
                  <a:lumMod val="75000"/>
                </a:schemeClr>
              </a:buClr>
              <a:buSzPct val="85000"/>
              <a:tabLst/>
            </a:pPr>
            <a:r>
              <a:rPr lang="en-US" altLang="en-US" sz="1700" dirty="0"/>
              <a:t>v3 8.458040 </a:t>
            </a:r>
          </a:p>
          <a:p>
            <a:endParaRPr lang="en-US" dirty="0"/>
          </a:p>
        </p:txBody>
      </p:sp>
    </p:spTree>
    <p:extLst>
      <p:ext uri="{BB962C8B-B14F-4D97-AF65-F5344CB8AC3E}">
        <p14:creationId xmlns:p14="http://schemas.microsoft.com/office/powerpoint/2010/main" val="729977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D223D-7E72-E2D0-888B-01F5A81BD76D}"/>
              </a:ext>
            </a:extLst>
          </p:cNvPr>
          <p:cNvSpPr>
            <a:spLocks noGrp="1"/>
          </p:cNvSpPr>
          <p:nvPr>
            <p:ph type="title"/>
          </p:nvPr>
        </p:nvSpPr>
        <p:spPr>
          <a:xfrm>
            <a:off x="3749548" y="2370582"/>
            <a:ext cx="10058400" cy="1609344"/>
          </a:xfrm>
        </p:spPr>
        <p:txBody>
          <a:bodyPr/>
          <a:lstStyle/>
          <a:p>
            <a:r>
              <a:rPr lang="en-US" dirty="0"/>
              <a:t>Thank you!</a:t>
            </a:r>
          </a:p>
        </p:txBody>
      </p:sp>
      <p:sp>
        <p:nvSpPr>
          <p:cNvPr id="4" name="TextBox 3">
            <a:extLst>
              <a:ext uri="{FF2B5EF4-FFF2-40B4-BE49-F238E27FC236}">
                <a16:creationId xmlns:a16="http://schemas.microsoft.com/office/drawing/2014/main" id="{678A4D05-07C5-1305-E7F5-EF8096AC8D1D}"/>
              </a:ext>
            </a:extLst>
          </p:cNvPr>
          <p:cNvSpPr txBox="1"/>
          <p:nvPr/>
        </p:nvSpPr>
        <p:spPr>
          <a:xfrm>
            <a:off x="318976" y="5276851"/>
            <a:ext cx="11663474" cy="990015"/>
          </a:xfrm>
          <a:prstGeom prst="rect">
            <a:avLst/>
          </a:prstGeom>
          <a:noFill/>
        </p:spPr>
        <p:txBody>
          <a:bodyPr wrap="square" rtlCol="0">
            <a:spAutoFit/>
          </a:bodyPr>
          <a:lstStyle/>
          <a:p>
            <a:pPr marL="0" marR="0">
              <a:lnSpc>
                <a:spcPct val="150000"/>
              </a:lnSpc>
              <a:spcBef>
                <a:spcPts val="800"/>
              </a:spcBef>
              <a:spcAft>
                <a:spcPts val="400"/>
              </a:spcAft>
              <a:tabLst>
                <a:tab pos="228600" algn="l"/>
              </a:tabLst>
            </a:pPr>
            <a:r>
              <a:rPr lang="en-US" sz="1800" b="1" cap="small" dirty="0">
                <a:effectLst/>
                <a:latin typeface="Times New Roman" panose="02020603050405020304" pitchFamily="18" charset="0"/>
              </a:rPr>
              <a:t>Reference- </a:t>
            </a:r>
            <a:r>
              <a:rPr lang="en-US" sz="1800" dirty="0" err="1">
                <a:effectLst/>
                <a:latin typeface="Times New Roman" panose="02020603050405020304" pitchFamily="18" charset="0"/>
                <a:ea typeface="MS Mincho" panose="02020609040205080304" pitchFamily="49" charset="-128"/>
              </a:rPr>
              <a:t>Osten</a:t>
            </a:r>
            <a:r>
              <a:rPr lang="en-US" sz="1800" dirty="0">
                <a:effectLst/>
                <a:latin typeface="Times New Roman" panose="02020603050405020304" pitchFamily="18" charset="0"/>
                <a:ea typeface="MS Mincho" panose="02020609040205080304" pitchFamily="49" charset="-128"/>
              </a:rPr>
              <a:t> Anderson, and </a:t>
            </a:r>
            <a:r>
              <a:rPr lang="en-US" sz="1800" dirty="0" err="1">
                <a:effectLst/>
                <a:latin typeface="Times New Roman" panose="02020603050405020304" pitchFamily="18" charset="0"/>
                <a:ea typeface="MS Mincho" panose="02020609040205080304" pitchFamily="49" charset="-128"/>
              </a:rPr>
              <a:t>Nanpeng</a:t>
            </a:r>
            <a:r>
              <a:rPr lang="en-US" sz="1800" dirty="0">
                <a:effectLst/>
                <a:latin typeface="Times New Roman" panose="02020603050405020304" pitchFamily="18" charset="0"/>
                <a:ea typeface="MS Mincho" panose="02020609040205080304" pitchFamily="49" charset="-128"/>
              </a:rPr>
              <a:t> Yu, “Distribution System Bad Data Detection Using Graph Signal Processing,” </a:t>
            </a:r>
          </a:p>
          <a:p>
            <a:pPr marL="0" marR="0" indent="0" algn="just">
              <a:lnSpc>
                <a:spcPts val="900"/>
              </a:lnSpc>
              <a:spcBef>
                <a:spcPts val="0"/>
              </a:spcBef>
              <a:spcAft>
                <a:spcPts val="250"/>
              </a:spcAft>
              <a:tabLst>
                <a:tab pos="228600" algn="l"/>
                <a:tab pos="457200" algn="l"/>
              </a:tabLst>
            </a:pPr>
            <a:r>
              <a:rPr lang="en-US" sz="1800" dirty="0">
                <a:effectLst/>
                <a:latin typeface="Times New Roman" panose="02020603050405020304" pitchFamily="18" charset="0"/>
                <a:ea typeface="MS Mincho" panose="02020609040205080304" pitchFamily="49" charset="-128"/>
              </a:rPr>
              <a:t>Department of Electrical and Computer Engineering University of California, Riverside</a:t>
            </a:r>
            <a:r>
              <a:rPr lang="en-US" dirty="0">
                <a:latin typeface="Times New Roman" panose="02020603050405020304" pitchFamily="18" charset="0"/>
                <a:ea typeface="MS Mincho" panose="02020609040205080304" pitchFamily="49" charset="-128"/>
              </a:rPr>
              <a:t>,</a:t>
            </a:r>
            <a:r>
              <a:rPr lang="en-US" sz="1800" dirty="0">
                <a:effectLst/>
                <a:latin typeface="Times New Roman" panose="02020603050405020304" pitchFamily="18" charset="0"/>
                <a:ea typeface="MS Mincho" panose="02020609040205080304" pitchFamily="49" charset="-128"/>
              </a:rPr>
              <a:t> CA, 2018</a:t>
            </a:r>
          </a:p>
          <a:p>
            <a:endParaRPr lang="en-US" dirty="0"/>
          </a:p>
        </p:txBody>
      </p:sp>
      <p:sp>
        <p:nvSpPr>
          <p:cNvPr id="5" name="Slide Number Placeholder 4">
            <a:extLst>
              <a:ext uri="{FF2B5EF4-FFF2-40B4-BE49-F238E27FC236}">
                <a16:creationId xmlns:a16="http://schemas.microsoft.com/office/drawing/2014/main" id="{6B54E81A-D024-EB92-EBA5-59778488D78D}"/>
              </a:ext>
            </a:extLst>
          </p:cNvPr>
          <p:cNvSpPr>
            <a:spLocks noGrp="1"/>
          </p:cNvSpPr>
          <p:nvPr>
            <p:ph type="sldNum" sz="quarter" idx="12"/>
          </p:nvPr>
        </p:nvSpPr>
        <p:spPr/>
        <p:txBody>
          <a:bodyPr/>
          <a:lstStyle/>
          <a:p>
            <a:fld id="{7BAC9801-08A2-47AC-9E95-8C7E539C8F0F}" type="slidenum">
              <a:rPr lang="en-US" smtClean="0"/>
              <a:t>12</a:t>
            </a:fld>
            <a:endParaRPr lang="en-US"/>
          </a:p>
        </p:txBody>
      </p:sp>
    </p:spTree>
    <p:extLst>
      <p:ext uri="{BB962C8B-B14F-4D97-AF65-F5344CB8AC3E}">
        <p14:creationId xmlns:p14="http://schemas.microsoft.com/office/powerpoint/2010/main" val="1919888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C5316-BD6E-1E42-2CC2-C52C36A4D1B6}"/>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8079B3C8-4FE4-2B9F-0CDA-FDC1AF7E6595}"/>
              </a:ext>
            </a:extLst>
          </p:cNvPr>
          <p:cNvSpPr>
            <a:spLocks noGrp="1"/>
          </p:cNvSpPr>
          <p:nvPr>
            <p:ph idx="1"/>
          </p:nvPr>
        </p:nvSpPr>
        <p:spPr/>
        <p:txBody>
          <a:bodyPr/>
          <a:lstStyle/>
          <a:p>
            <a:r>
              <a:rPr lang="en-US" dirty="0"/>
              <a:t>Introduction</a:t>
            </a:r>
          </a:p>
          <a:p>
            <a:r>
              <a:rPr lang="en-US" dirty="0"/>
              <a:t>Graph Signal Processing</a:t>
            </a:r>
          </a:p>
          <a:p>
            <a:r>
              <a:rPr lang="en-US" dirty="0"/>
              <a:t>How T-SNE works?</a:t>
            </a:r>
          </a:p>
          <a:p>
            <a:r>
              <a:rPr lang="en-US" dirty="0"/>
              <a:t>How DBSCAN works?</a:t>
            </a:r>
          </a:p>
          <a:p>
            <a:r>
              <a:rPr lang="en-US" dirty="0"/>
              <a:t>Experiment Setup of original paper</a:t>
            </a:r>
          </a:p>
          <a:p>
            <a:r>
              <a:rPr lang="en-US" dirty="0"/>
              <a:t>My Experiment Setup</a:t>
            </a:r>
          </a:p>
          <a:p>
            <a:r>
              <a:rPr lang="en-US" dirty="0"/>
              <a:t>Analysis</a:t>
            </a:r>
          </a:p>
          <a:p>
            <a:endParaRPr lang="en-US" dirty="0"/>
          </a:p>
        </p:txBody>
      </p:sp>
      <p:sp>
        <p:nvSpPr>
          <p:cNvPr id="4" name="Slide Number Placeholder 3">
            <a:extLst>
              <a:ext uri="{FF2B5EF4-FFF2-40B4-BE49-F238E27FC236}">
                <a16:creationId xmlns:a16="http://schemas.microsoft.com/office/drawing/2014/main" id="{B509FED7-EBC7-52F7-810A-DF74EEB6AFAA}"/>
              </a:ext>
            </a:extLst>
          </p:cNvPr>
          <p:cNvSpPr>
            <a:spLocks noGrp="1"/>
          </p:cNvSpPr>
          <p:nvPr>
            <p:ph type="sldNum" sz="quarter" idx="12"/>
          </p:nvPr>
        </p:nvSpPr>
        <p:spPr/>
        <p:txBody>
          <a:bodyPr/>
          <a:lstStyle/>
          <a:p>
            <a:fld id="{7BAC9801-08A2-47AC-9E95-8C7E539C8F0F}" type="slidenum">
              <a:rPr lang="en-US" smtClean="0"/>
              <a:t>2</a:t>
            </a:fld>
            <a:endParaRPr lang="en-US"/>
          </a:p>
        </p:txBody>
      </p:sp>
    </p:spTree>
    <p:extLst>
      <p:ext uri="{BB962C8B-B14F-4D97-AF65-F5344CB8AC3E}">
        <p14:creationId xmlns:p14="http://schemas.microsoft.com/office/powerpoint/2010/main" val="37612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025FB-E802-2BD6-EDB4-375EB5EEE2A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8942412-0BDF-F0AF-89C8-9DEEF282B937}"/>
              </a:ext>
            </a:extLst>
          </p:cNvPr>
          <p:cNvSpPr>
            <a:spLocks noGrp="1"/>
          </p:cNvSpPr>
          <p:nvPr>
            <p:ph idx="1"/>
          </p:nvPr>
        </p:nvSpPr>
        <p:spPr/>
        <p:txBody>
          <a:bodyPr/>
          <a:lstStyle/>
          <a:p>
            <a:r>
              <a:rPr lang="en-US" sz="1700" dirty="0"/>
              <a:t>Large-scale deployment of smart meters has revolutionized the collection of data in electricity distribution systems. However, the reliability of this data is threatened by abnormalities such as malfunctioning meters or lost communications.</a:t>
            </a:r>
          </a:p>
          <a:p>
            <a:r>
              <a:rPr lang="en-US" sz="1700" dirty="0"/>
              <a:t>In my term paper I studied a paper related to bad data detection of distribution system using graph signal processing.</a:t>
            </a:r>
          </a:p>
          <a:p>
            <a:r>
              <a:rPr lang="en-US" sz="1700" dirty="0"/>
              <a:t>Then as per my understanding, I tried to replicate that result during my work.</a:t>
            </a:r>
          </a:p>
          <a:p>
            <a:r>
              <a:rPr lang="en-US" sz="1700" dirty="0"/>
              <a:t>Let’s discuss the method that were used in the paper and I implemented during my work as well.</a:t>
            </a:r>
          </a:p>
          <a:p>
            <a:endParaRPr lang="en-US" dirty="0"/>
          </a:p>
        </p:txBody>
      </p:sp>
      <p:sp>
        <p:nvSpPr>
          <p:cNvPr id="4" name="Slide Number Placeholder 3">
            <a:extLst>
              <a:ext uri="{FF2B5EF4-FFF2-40B4-BE49-F238E27FC236}">
                <a16:creationId xmlns:a16="http://schemas.microsoft.com/office/drawing/2014/main" id="{502023C6-7C02-38E1-A7C8-90DF7C5323A5}"/>
              </a:ext>
            </a:extLst>
          </p:cNvPr>
          <p:cNvSpPr>
            <a:spLocks noGrp="1"/>
          </p:cNvSpPr>
          <p:nvPr>
            <p:ph type="sldNum" sz="quarter" idx="12"/>
          </p:nvPr>
        </p:nvSpPr>
        <p:spPr/>
        <p:txBody>
          <a:bodyPr/>
          <a:lstStyle/>
          <a:p>
            <a:fld id="{7BAC9801-08A2-47AC-9E95-8C7E539C8F0F}" type="slidenum">
              <a:rPr lang="en-US" smtClean="0"/>
              <a:t>3</a:t>
            </a:fld>
            <a:endParaRPr lang="en-US"/>
          </a:p>
        </p:txBody>
      </p:sp>
    </p:spTree>
    <p:extLst>
      <p:ext uri="{BB962C8B-B14F-4D97-AF65-F5344CB8AC3E}">
        <p14:creationId xmlns:p14="http://schemas.microsoft.com/office/powerpoint/2010/main" val="1398670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D8F14-CC57-0D50-4664-53EFA91772F4}"/>
              </a:ext>
            </a:extLst>
          </p:cNvPr>
          <p:cNvSpPr>
            <a:spLocks noGrp="1"/>
          </p:cNvSpPr>
          <p:nvPr>
            <p:ph type="title"/>
          </p:nvPr>
        </p:nvSpPr>
        <p:spPr/>
        <p:txBody>
          <a:bodyPr/>
          <a:lstStyle/>
          <a:p>
            <a:r>
              <a:rPr lang="en-US" dirty="0"/>
              <a:t>Graph Signal Processing</a:t>
            </a:r>
          </a:p>
        </p:txBody>
      </p:sp>
      <p:sp>
        <p:nvSpPr>
          <p:cNvPr id="3" name="Content Placeholder 2">
            <a:extLst>
              <a:ext uri="{FF2B5EF4-FFF2-40B4-BE49-F238E27FC236}">
                <a16:creationId xmlns:a16="http://schemas.microsoft.com/office/drawing/2014/main" id="{5520ED36-5253-F733-85AB-69BA06A5943A}"/>
              </a:ext>
            </a:extLst>
          </p:cNvPr>
          <p:cNvSpPr>
            <a:spLocks noGrp="1"/>
          </p:cNvSpPr>
          <p:nvPr>
            <p:ph idx="1"/>
          </p:nvPr>
        </p:nvSpPr>
        <p:spPr>
          <a:xfrm>
            <a:off x="1063752" y="1969008"/>
            <a:ext cx="7694936" cy="4050792"/>
          </a:xfrm>
        </p:spPr>
        <p:txBody>
          <a:bodyPr>
            <a:noAutofit/>
          </a:bodyPr>
          <a:lstStyle/>
          <a:p>
            <a:r>
              <a:rPr lang="en-US" sz="1700" dirty="0"/>
              <a:t>A graph is defined by a set of N nodes or vertices V ∈ [v1, ..., </a:t>
            </a:r>
            <a:r>
              <a:rPr lang="en-US" sz="1700" dirty="0" err="1"/>
              <a:t>vN</a:t>
            </a:r>
            <a:r>
              <a:rPr lang="en-US" sz="1700" dirty="0"/>
              <a:t> ] connected by M edges E ∈ [e1, . . . , </a:t>
            </a:r>
            <a:r>
              <a:rPr lang="en-US" sz="1700" dirty="0" err="1"/>
              <a:t>eM</a:t>
            </a:r>
            <a:r>
              <a:rPr lang="en-US" sz="1700" dirty="0"/>
              <a:t>].</a:t>
            </a:r>
          </a:p>
          <a:p>
            <a:r>
              <a:rPr lang="en-US" sz="1700" dirty="0"/>
              <a:t>The adjacency matrix A of a graph= symmetric matrix with the </a:t>
            </a:r>
            <a:r>
              <a:rPr lang="en-US" sz="1700" dirty="0" err="1"/>
              <a:t>ijth</a:t>
            </a:r>
            <a:r>
              <a:rPr lang="en-US" sz="1700" dirty="0"/>
              <a:t> element </a:t>
            </a:r>
            <a:r>
              <a:rPr lang="en-US" sz="1700" dirty="0" err="1"/>
              <a:t>aij</a:t>
            </a:r>
            <a:r>
              <a:rPr lang="en-US" sz="1700" dirty="0"/>
              <a:t> = 1 (if </a:t>
            </a:r>
            <a:r>
              <a:rPr lang="en-US" sz="1700" dirty="0" err="1"/>
              <a:t>eij</a:t>
            </a:r>
            <a:r>
              <a:rPr lang="en-US" sz="1700" dirty="0"/>
              <a:t> exists, otherwise 0).</a:t>
            </a:r>
          </a:p>
          <a:p>
            <a:r>
              <a:rPr lang="en-US" sz="1700" dirty="0"/>
              <a:t>An extension of the adjacency matrix is the weight matrix W, in which the </a:t>
            </a:r>
            <a:r>
              <a:rPr lang="en-US" sz="1700" dirty="0" err="1"/>
              <a:t>wij</a:t>
            </a:r>
            <a:r>
              <a:rPr lang="en-US" sz="1700" dirty="0"/>
              <a:t> may assume some value relating to the strength of the connection between nodes </a:t>
            </a:r>
            <a:r>
              <a:rPr lang="en-US" sz="1700" dirty="0" err="1"/>
              <a:t>i</a:t>
            </a:r>
            <a:r>
              <a:rPr lang="en-US" sz="1700" dirty="0"/>
              <a:t> and j.</a:t>
            </a:r>
          </a:p>
          <a:p>
            <a:r>
              <a:rPr lang="en-US" sz="1700" dirty="0"/>
              <a:t>The degree matrix D is a diagonal matrix wherein the entries dii are defined as the sum of all weights related to node i: dii</a:t>
            </a:r>
          </a:p>
          <a:p>
            <a:r>
              <a:rPr lang="en-US" sz="1700" dirty="0"/>
              <a:t>With the help of D and W, ,Laplacian can be created for a graph that is L= D-W</a:t>
            </a:r>
          </a:p>
          <a:p>
            <a:r>
              <a:rPr lang="en-US" sz="1700" dirty="0"/>
              <a:t>By this a graph </a:t>
            </a:r>
            <a:r>
              <a:rPr lang="en-US" sz="1700" dirty="0" err="1"/>
              <a:t>fourier</a:t>
            </a:r>
            <a:r>
              <a:rPr lang="en-US" sz="1700" dirty="0"/>
              <a:t> transform of the Laplacian matrix can be found to create a spectral signal</a:t>
            </a:r>
            <a:r>
              <a:rPr lang="en-US" sz="1700" dirty="0">
                <a:solidFill>
                  <a:srgbClr val="0D0D0D"/>
                </a:solidFill>
                <a:latin typeface="Times New Roman" panose="02020603050405020304" pitchFamily="18" charset="0"/>
                <a:ea typeface="SimSun" panose="02010600030101010101" pitchFamily="2" charset="-122"/>
              </a:rPr>
              <a:t>.</a:t>
            </a:r>
            <a:endParaRPr lang="en-US" sz="1700" dirty="0">
              <a:solidFill>
                <a:srgbClr val="0D0D0D"/>
              </a:solidFill>
              <a:latin typeface="Söhne"/>
              <a:ea typeface="SimSun" panose="02010600030101010101" pitchFamily="2" charset="-122"/>
            </a:endParaRPr>
          </a:p>
        </p:txBody>
      </p:sp>
      <p:sp>
        <p:nvSpPr>
          <p:cNvPr id="4" name="Slide Number Placeholder 3">
            <a:extLst>
              <a:ext uri="{FF2B5EF4-FFF2-40B4-BE49-F238E27FC236}">
                <a16:creationId xmlns:a16="http://schemas.microsoft.com/office/drawing/2014/main" id="{AA827EA7-7C2F-38B3-5819-D72962E6AB74}"/>
              </a:ext>
            </a:extLst>
          </p:cNvPr>
          <p:cNvSpPr>
            <a:spLocks noGrp="1"/>
          </p:cNvSpPr>
          <p:nvPr>
            <p:ph type="sldNum" sz="quarter" idx="12"/>
          </p:nvPr>
        </p:nvSpPr>
        <p:spPr/>
        <p:txBody>
          <a:bodyPr/>
          <a:lstStyle/>
          <a:p>
            <a:fld id="{7BAC9801-08A2-47AC-9E95-8C7E539C8F0F}" type="slidenum">
              <a:rPr lang="en-US" smtClean="0"/>
              <a:t>4</a:t>
            </a:fld>
            <a:endParaRPr lang="en-US"/>
          </a:p>
        </p:txBody>
      </p:sp>
      <p:pic>
        <p:nvPicPr>
          <p:cNvPr id="5" name="Picture 4">
            <a:extLst>
              <a:ext uri="{FF2B5EF4-FFF2-40B4-BE49-F238E27FC236}">
                <a16:creationId xmlns:a16="http://schemas.microsoft.com/office/drawing/2014/main" id="{0932104D-E111-6FC6-3C89-8BFE8849DB10}"/>
              </a:ext>
            </a:extLst>
          </p:cNvPr>
          <p:cNvPicPr>
            <a:picLocks noChangeAspect="1"/>
          </p:cNvPicPr>
          <p:nvPr/>
        </p:nvPicPr>
        <p:blipFill>
          <a:blip r:embed="rId2"/>
          <a:stretch>
            <a:fillRect/>
          </a:stretch>
        </p:blipFill>
        <p:spPr>
          <a:xfrm>
            <a:off x="8621124" y="1541253"/>
            <a:ext cx="2863510" cy="4378935"/>
          </a:xfrm>
          <a:prstGeom prst="rect">
            <a:avLst/>
          </a:prstGeom>
        </p:spPr>
      </p:pic>
    </p:spTree>
    <p:extLst>
      <p:ext uri="{BB962C8B-B14F-4D97-AF65-F5344CB8AC3E}">
        <p14:creationId xmlns:p14="http://schemas.microsoft.com/office/powerpoint/2010/main" val="692715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77238-59F4-1709-EA4B-E9E360A371AF}"/>
              </a:ext>
            </a:extLst>
          </p:cNvPr>
          <p:cNvSpPr>
            <a:spLocks noGrp="1"/>
          </p:cNvSpPr>
          <p:nvPr>
            <p:ph type="title"/>
          </p:nvPr>
        </p:nvSpPr>
        <p:spPr/>
        <p:txBody>
          <a:bodyPr/>
          <a:lstStyle/>
          <a:p>
            <a:r>
              <a:rPr lang="en-US" dirty="0"/>
              <a:t>With respect to Distribution system</a:t>
            </a:r>
          </a:p>
        </p:txBody>
      </p:sp>
      <p:sp>
        <p:nvSpPr>
          <p:cNvPr id="3" name="Content Placeholder 2">
            <a:extLst>
              <a:ext uri="{FF2B5EF4-FFF2-40B4-BE49-F238E27FC236}">
                <a16:creationId xmlns:a16="http://schemas.microsoft.com/office/drawing/2014/main" id="{5077AE1C-338D-51C6-FB97-42D5774D1814}"/>
              </a:ext>
            </a:extLst>
          </p:cNvPr>
          <p:cNvSpPr>
            <a:spLocks noGrp="1"/>
          </p:cNvSpPr>
          <p:nvPr>
            <p:ph idx="1"/>
          </p:nvPr>
        </p:nvSpPr>
        <p:spPr>
          <a:xfrm>
            <a:off x="1063752" y="1905508"/>
            <a:ext cx="10058400" cy="4050792"/>
          </a:xfrm>
        </p:spPr>
        <p:txBody>
          <a:bodyPr>
            <a:normAutofit fontScale="40000" lnSpcReduction="20000"/>
          </a:bodyPr>
          <a:lstStyle/>
          <a:p>
            <a:r>
              <a:rPr lang="en-US" sz="4200" dirty="0"/>
              <a:t>Nodes= Measurement nodes</a:t>
            </a:r>
          </a:p>
          <a:p>
            <a:r>
              <a:rPr lang="en-US" sz="4200" dirty="0"/>
              <a:t>Nodal signal=  Voltage magnitude measurements</a:t>
            </a:r>
          </a:p>
          <a:p>
            <a:r>
              <a:rPr lang="en-US" sz="4200" dirty="0"/>
              <a:t>Then the graph </a:t>
            </a:r>
            <a:r>
              <a:rPr lang="en-US" sz="4200" dirty="0" err="1"/>
              <a:t>fourier</a:t>
            </a:r>
            <a:r>
              <a:rPr lang="en-US" sz="4200" dirty="0"/>
              <a:t> transform was created for different buses.</a:t>
            </a:r>
          </a:p>
          <a:p>
            <a:r>
              <a:rPr lang="en-US" sz="4200" dirty="0"/>
              <a:t>Then a method for embedding is used to reduce high dimensionality data into low dimensionality data.</a:t>
            </a:r>
          </a:p>
          <a:p>
            <a:r>
              <a:rPr lang="en-US" sz="4200" dirty="0"/>
              <a:t>t-SNE(</a:t>
            </a:r>
            <a:r>
              <a:rPr lang="x-none" sz="4200" dirty="0"/>
              <a:t>(t-distributed Stochastic Neighbor Embedding)</a:t>
            </a:r>
            <a:r>
              <a:rPr lang="en-US" sz="4200" dirty="0"/>
              <a:t>- </a:t>
            </a:r>
            <a:r>
              <a:rPr lang="x-none" sz="4200" dirty="0"/>
              <a:t>t-SNE (t-distributed Stochastic Neighbor Embedding) is a dimensionality reduction technique used primarily for visualizing high-dimensional data in a lower-dimensional space, typically two or three dimensions. It aims to capture the underlying structure of the data by preserving local similarities between data points.</a:t>
            </a:r>
            <a:endParaRPr lang="en-US" sz="4200" dirty="0"/>
          </a:p>
          <a:p>
            <a:r>
              <a:rPr lang="x-none" sz="4200" dirty="0"/>
              <a:t>Then clustering was done of the t-sne data</a:t>
            </a:r>
            <a:r>
              <a:rPr lang="en-US" sz="4200" dirty="0"/>
              <a:t> with DBSCAN</a:t>
            </a:r>
            <a:r>
              <a:rPr lang="x-none" sz="4200" dirty="0"/>
              <a:t> to analysis the data with the help of clusters</a:t>
            </a:r>
            <a:r>
              <a:rPr lang="en-US" sz="4200" dirty="0"/>
              <a:t>.</a:t>
            </a:r>
          </a:p>
          <a:p>
            <a:r>
              <a:rPr lang="x-none" sz="4200" dirty="0"/>
              <a:t>DBSCAN stands for Density-Based Spatial Clustering of Applications with Noise. It's a popular clustering algorithm used in machine learning and data mining for identifying clusters of points in a dataset. DBSCAN does not require the number of clusters to be specified in advance, making it particularly useful for datasets where the number of clusters is not known beforehand or where the clusters have varying shapes and densities</a:t>
            </a:r>
            <a:r>
              <a:rPr lang="en-US" sz="4200" dirty="0"/>
              <a:t>.</a:t>
            </a:r>
          </a:p>
          <a:p>
            <a:endParaRPr lang="en-US" sz="1800" dirty="0">
              <a:effectLst/>
              <a:latin typeface="Times New Roman" panose="02020603050405020304" pitchFamily="18" charset="0"/>
              <a:ea typeface="SimSun" panose="02010600030101010101" pitchFamily="2" charset="-122"/>
            </a:endParaRPr>
          </a:p>
          <a:p>
            <a:endParaRPr lang="en-US" dirty="0"/>
          </a:p>
        </p:txBody>
      </p:sp>
      <p:sp>
        <p:nvSpPr>
          <p:cNvPr id="4" name="Slide Number Placeholder 3">
            <a:extLst>
              <a:ext uri="{FF2B5EF4-FFF2-40B4-BE49-F238E27FC236}">
                <a16:creationId xmlns:a16="http://schemas.microsoft.com/office/drawing/2014/main" id="{D33F590C-F98E-AF60-8578-918902525D6A}"/>
              </a:ext>
            </a:extLst>
          </p:cNvPr>
          <p:cNvSpPr>
            <a:spLocks noGrp="1"/>
          </p:cNvSpPr>
          <p:nvPr>
            <p:ph type="sldNum" sz="quarter" idx="12"/>
          </p:nvPr>
        </p:nvSpPr>
        <p:spPr/>
        <p:txBody>
          <a:bodyPr/>
          <a:lstStyle/>
          <a:p>
            <a:fld id="{7BAC9801-08A2-47AC-9E95-8C7E539C8F0F}" type="slidenum">
              <a:rPr lang="en-US" smtClean="0"/>
              <a:t>5</a:t>
            </a:fld>
            <a:endParaRPr lang="en-US"/>
          </a:p>
        </p:txBody>
      </p:sp>
    </p:spTree>
    <p:extLst>
      <p:ext uri="{BB962C8B-B14F-4D97-AF65-F5344CB8AC3E}">
        <p14:creationId xmlns:p14="http://schemas.microsoft.com/office/powerpoint/2010/main" val="632950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1B710-C5E3-479C-78D7-5B51BAA7E8AE}"/>
              </a:ext>
            </a:extLst>
          </p:cNvPr>
          <p:cNvSpPr>
            <a:spLocks noGrp="1"/>
          </p:cNvSpPr>
          <p:nvPr>
            <p:ph type="title"/>
          </p:nvPr>
        </p:nvSpPr>
        <p:spPr/>
        <p:txBody>
          <a:bodyPr>
            <a:normAutofit fontScale="90000"/>
          </a:bodyPr>
          <a:lstStyle/>
          <a:p>
            <a:br>
              <a:rPr lang="en-US" dirty="0"/>
            </a:br>
            <a:r>
              <a:rPr lang="x-none" dirty="0"/>
              <a:t>Here's how t-SNE works:</a:t>
            </a:r>
            <a:br>
              <a:rPr lang="en-US" sz="1800" dirty="0">
                <a:effectLst/>
                <a:latin typeface="Times New Roman" panose="02020603050405020304" pitchFamily="18" charset="0"/>
                <a:ea typeface="SimSun" panose="02010600030101010101" pitchFamily="2" charset="-122"/>
              </a:rPr>
            </a:br>
            <a:endParaRPr lang="en-US" dirty="0"/>
          </a:p>
        </p:txBody>
      </p:sp>
      <p:sp>
        <p:nvSpPr>
          <p:cNvPr id="3" name="Content Placeholder 2">
            <a:extLst>
              <a:ext uri="{FF2B5EF4-FFF2-40B4-BE49-F238E27FC236}">
                <a16:creationId xmlns:a16="http://schemas.microsoft.com/office/drawing/2014/main" id="{D0982658-5B7F-EB1C-992C-9F14CC635815}"/>
              </a:ext>
            </a:extLst>
          </p:cNvPr>
          <p:cNvSpPr>
            <a:spLocks noGrp="1"/>
          </p:cNvSpPr>
          <p:nvPr>
            <p:ph idx="1"/>
          </p:nvPr>
        </p:nvSpPr>
        <p:spPr/>
        <p:txBody>
          <a:bodyPr/>
          <a:lstStyle/>
          <a:p>
            <a:pPr marL="0" indent="0">
              <a:buNone/>
            </a:pPr>
            <a:r>
              <a:rPr lang="en-US" dirty="0"/>
              <a:t>1</a:t>
            </a:r>
            <a:r>
              <a:rPr lang="en-US" sz="1700" dirty="0"/>
              <a:t>.</a:t>
            </a:r>
            <a:r>
              <a:rPr lang="x-none" sz="1700" spc="-5" dirty="0">
                <a:effectLst/>
                <a:latin typeface="Times New Roman" panose="02020603050405020304" pitchFamily="18" charset="0"/>
                <a:ea typeface="SimSun" panose="02010600030101010101" pitchFamily="2" charset="-122"/>
                <a:cs typeface="Times New Roman" panose="02020603050405020304" pitchFamily="18" charset="0"/>
              </a:rPr>
              <a:t> </a:t>
            </a:r>
            <a:r>
              <a:rPr lang="x-none" sz="1700" dirty="0"/>
              <a:t>Similarity Calculation</a:t>
            </a:r>
            <a:endParaRPr lang="en-US" sz="1700" dirty="0"/>
          </a:p>
          <a:p>
            <a:pPr marL="0" indent="0">
              <a:buNone/>
            </a:pPr>
            <a:r>
              <a:rPr lang="en-US" sz="1700" dirty="0"/>
              <a:t>2. </a:t>
            </a:r>
            <a:r>
              <a:rPr lang="x-none" sz="1700" dirty="0"/>
              <a:t>Mapping to lower dimensionality</a:t>
            </a:r>
            <a:endParaRPr lang="en-US" sz="1700" dirty="0"/>
          </a:p>
          <a:p>
            <a:pPr marL="0" indent="0">
              <a:buNone/>
            </a:pPr>
            <a:r>
              <a:rPr lang="en-US" sz="1700" dirty="0"/>
              <a:t>3. </a:t>
            </a:r>
            <a:r>
              <a:rPr lang="x-none" sz="1700" dirty="0"/>
              <a:t>Preservation of local structure</a:t>
            </a:r>
            <a:endParaRPr lang="en-US" sz="1700"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036D0AEC-212E-ABD3-777B-A191D7D29A65}"/>
              </a:ext>
            </a:extLst>
          </p:cNvPr>
          <p:cNvPicPr>
            <a:picLocks noChangeAspect="1"/>
          </p:cNvPicPr>
          <p:nvPr/>
        </p:nvPicPr>
        <p:blipFill rotWithShape="1">
          <a:blip r:embed="rId2">
            <a:extLst>
              <a:ext uri="{28A0092B-C50C-407E-A947-70E740481C1C}">
                <a14:useLocalDpi xmlns:a14="http://schemas.microsoft.com/office/drawing/2010/main" val="0"/>
              </a:ext>
            </a:extLst>
          </a:blip>
          <a:srcRect l="43134" t="15346" r="43134" b="10944"/>
          <a:stretch/>
        </p:blipFill>
        <p:spPr>
          <a:xfrm>
            <a:off x="7269192" y="1025105"/>
            <a:ext cx="3306792" cy="5055080"/>
          </a:xfrm>
          <a:prstGeom prst="rect">
            <a:avLst/>
          </a:prstGeom>
        </p:spPr>
      </p:pic>
      <p:sp>
        <p:nvSpPr>
          <p:cNvPr id="4" name="Slide Number Placeholder 3">
            <a:extLst>
              <a:ext uri="{FF2B5EF4-FFF2-40B4-BE49-F238E27FC236}">
                <a16:creationId xmlns:a16="http://schemas.microsoft.com/office/drawing/2014/main" id="{97DD05DD-4B6A-701C-7821-3C03B311AA41}"/>
              </a:ext>
            </a:extLst>
          </p:cNvPr>
          <p:cNvSpPr>
            <a:spLocks noGrp="1"/>
          </p:cNvSpPr>
          <p:nvPr>
            <p:ph type="sldNum" sz="quarter" idx="12"/>
          </p:nvPr>
        </p:nvSpPr>
        <p:spPr/>
        <p:txBody>
          <a:bodyPr/>
          <a:lstStyle/>
          <a:p>
            <a:fld id="{7BAC9801-08A2-47AC-9E95-8C7E539C8F0F}" type="slidenum">
              <a:rPr lang="en-US" smtClean="0"/>
              <a:t>6</a:t>
            </a:fld>
            <a:endParaRPr lang="en-US"/>
          </a:p>
        </p:txBody>
      </p:sp>
    </p:spTree>
    <p:extLst>
      <p:ext uri="{BB962C8B-B14F-4D97-AF65-F5344CB8AC3E}">
        <p14:creationId xmlns:p14="http://schemas.microsoft.com/office/powerpoint/2010/main" val="344340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3662-B3B2-329B-0421-AEE4B82E9F5C}"/>
              </a:ext>
            </a:extLst>
          </p:cNvPr>
          <p:cNvSpPr>
            <a:spLocks noGrp="1"/>
          </p:cNvSpPr>
          <p:nvPr>
            <p:ph type="title"/>
          </p:nvPr>
        </p:nvSpPr>
        <p:spPr/>
        <p:txBody>
          <a:bodyPr>
            <a:normAutofit fontScale="90000"/>
          </a:bodyPr>
          <a:lstStyle/>
          <a:p>
            <a:br>
              <a:rPr lang="en-US" sz="4900" dirty="0"/>
            </a:br>
            <a:r>
              <a:rPr lang="x-none" sz="4900" dirty="0"/>
              <a:t>Here's how DBSCAN works:</a:t>
            </a:r>
            <a:br>
              <a:rPr lang="en-US" sz="1800" dirty="0">
                <a:effectLst/>
                <a:latin typeface="Times New Roman" panose="02020603050405020304" pitchFamily="18" charset="0"/>
                <a:ea typeface="SimSun" panose="02010600030101010101" pitchFamily="2" charset="-122"/>
              </a:rPr>
            </a:br>
            <a:endParaRPr lang="en-US" dirty="0"/>
          </a:p>
        </p:txBody>
      </p:sp>
      <p:sp>
        <p:nvSpPr>
          <p:cNvPr id="3" name="Content Placeholder 2">
            <a:extLst>
              <a:ext uri="{FF2B5EF4-FFF2-40B4-BE49-F238E27FC236}">
                <a16:creationId xmlns:a16="http://schemas.microsoft.com/office/drawing/2014/main" id="{0FE38AA9-617E-B3D6-7BA6-A5B6CCA844BE}"/>
              </a:ext>
            </a:extLst>
          </p:cNvPr>
          <p:cNvSpPr>
            <a:spLocks noGrp="1"/>
          </p:cNvSpPr>
          <p:nvPr>
            <p:ph idx="1"/>
          </p:nvPr>
        </p:nvSpPr>
        <p:spPr/>
        <p:txBody>
          <a:bodyPr/>
          <a:lstStyle/>
          <a:p>
            <a:pPr marL="0" indent="0">
              <a:buNone/>
            </a:pPr>
            <a:r>
              <a:rPr lang="en-US" sz="1700" dirty="0"/>
              <a:t>1. </a:t>
            </a:r>
            <a:r>
              <a:rPr lang="x-none" sz="1700" dirty="0"/>
              <a:t>Density Base</a:t>
            </a:r>
            <a:r>
              <a:rPr lang="en-US" sz="1700" dirty="0"/>
              <a:t>d</a:t>
            </a:r>
            <a:r>
              <a:rPr lang="x-none" sz="1700" dirty="0"/>
              <a:t> Clustering</a:t>
            </a:r>
            <a:endParaRPr lang="en-US" sz="1700" dirty="0"/>
          </a:p>
          <a:p>
            <a:pPr marL="0" indent="0">
              <a:buNone/>
            </a:pPr>
            <a:r>
              <a:rPr lang="en-US" sz="1700" dirty="0"/>
              <a:t>2. </a:t>
            </a:r>
            <a:r>
              <a:rPr lang="x-none" sz="1700" dirty="0"/>
              <a:t>Border Points</a:t>
            </a:r>
            <a:endParaRPr lang="en-US" sz="1700" dirty="0"/>
          </a:p>
          <a:p>
            <a:pPr marL="0" indent="0">
              <a:buNone/>
            </a:pPr>
            <a:r>
              <a:rPr lang="en-US" sz="1700" dirty="0"/>
              <a:t>3. </a:t>
            </a:r>
            <a:r>
              <a:rPr lang="x-none" sz="1700" dirty="0"/>
              <a:t>Noise points</a:t>
            </a:r>
            <a:endParaRPr lang="en-US" sz="1700" dirty="0"/>
          </a:p>
          <a:p>
            <a:pPr marL="0" indent="0">
              <a:buNone/>
            </a:pPr>
            <a:r>
              <a:rPr lang="en-US" sz="1700" dirty="0"/>
              <a:t>4. </a:t>
            </a:r>
            <a:r>
              <a:rPr lang="x-none" sz="1700" dirty="0"/>
              <a:t>Resulting Clusters</a:t>
            </a:r>
            <a:endParaRPr lang="en-US" sz="1700" dirty="0"/>
          </a:p>
          <a:p>
            <a:endParaRPr lang="en-US" sz="1800" spc="-5" dirty="0">
              <a:latin typeface="Times New Roman" panose="02020603050405020304" pitchFamily="18" charset="0"/>
              <a:ea typeface="SimSun" panose="02010600030101010101" pitchFamily="2" charset="-122"/>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FD10BE66-3E99-F6BB-49D5-CE63B1F01729}"/>
              </a:ext>
            </a:extLst>
          </p:cNvPr>
          <p:cNvPicPr>
            <a:picLocks noChangeAspect="1"/>
          </p:cNvPicPr>
          <p:nvPr/>
        </p:nvPicPr>
        <p:blipFill rotWithShape="1">
          <a:blip r:embed="rId2">
            <a:extLst>
              <a:ext uri="{28A0092B-C50C-407E-A947-70E740481C1C}">
                <a14:useLocalDpi xmlns:a14="http://schemas.microsoft.com/office/drawing/2010/main" val="0"/>
              </a:ext>
            </a:extLst>
          </a:blip>
          <a:srcRect l="48899" t="14677" r="19235" b="12116"/>
          <a:stretch/>
        </p:blipFill>
        <p:spPr>
          <a:xfrm>
            <a:off x="6768859" y="1019355"/>
            <a:ext cx="3496575" cy="5020574"/>
          </a:xfrm>
          <a:prstGeom prst="rect">
            <a:avLst/>
          </a:prstGeom>
        </p:spPr>
      </p:pic>
      <p:sp>
        <p:nvSpPr>
          <p:cNvPr id="4" name="Slide Number Placeholder 3">
            <a:extLst>
              <a:ext uri="{FF2B5EF4-FFF2-40B4-BE49-F238E27FC236}">
                <a16:creationId xmlns:a16="http://schemas.microsoft.com/office/drawing/2014/main" id="{ADE43D86-DF67-30D7-7E9E-D244FB6988BF}"/>
              </a:ext>
            </a:extLst>
          </p:cNvPr>
          <p:cNvSpPr>
            <a:spLocks noGrp="1"/>
          </p:cNvSpPr>
          <p:nvPr>
            <p:ph type="sldNum" sz="quarter" idx="12"/>
          </p:nvPr>
        </p:nvSpPr>
        <p:spPr/>
        <p:txBody>
          <a:bodyPr/>
          <a:lstStyle/>
          <a:p>
            <a:fld id="{7BAC9801-08A2-47AC-9E95-8C7E539C8F0F}" type="slidenum">
              <a:rPr lang="en-US" smtClean="0"/>
              <a:t>7</a:t>
            </a:fld>
            <a:endParaRPr lang="en-US"/>
          </a:p>
        </p:txBody>
      </p:sp>
    </p:spTree>
    <p:extLst>
      <p:ext uri="{BB962C8B-B14F-4D97-AF65-F5344CB8AC3E}">
        <p14:creationId xmlns:p14="http://schemas.microsoft.com/office/powerpoint/2010/main" val="2418516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86873-7394-71D7-CBED-B0040ED8A6F9}"/>
              </a:ext>
            </a:extLst>
          </p:cNvPr>
          <p:cNvSpPr>
            <a:spLocks noGrp="1"/>
          </p:cNvSpPr>
          <p:nvPr>
            <p:ph type="title"/>
          </p:nvPr>
        </p:nvSpPr>
        <p:spPr/>
        <p:txBody>
          <a:bodyPr/>
          <a:lstStyle/>
          <a:p>
            <a:r>
              <a:rPr lang="en-US" dirty="0"/>
              <a:t>Experiment setup of original paper</a:t>
            </a:r>
          </a:p>
        </p:txBody>
      </p:sp>
      <p:sp>
        <p:nvSpPr>
          <p:cNvPr id="3" name="Content Placeholder 2">
            <a:extLst>
              <a:ext uri="{FF2B5EF4-FFF2-40B4-BE49-F238E27FC236}">
                <a16:creationId xmlns:a16="http://schemas.microsoft.com/office/drawing/2014/main" id="{290D68D3-57DE-A784-F7D0-449F4367B74E}"/>
              </a:ext>
            </a:extLst>
          </p:cNvPr>
          <p:cNvSpPr>
            <a:spLocks noGrp="1"/>
          </p:cNvSpPr>
          <p:nvPr>
            <p:ph idx="1"/>
          </p:nvPr>
        </p:nvSpPr>
        <p:spPr/>
        <p:txBody>
          <a:bodyPr/>
          <a:lstStyle/>
          <a:p>
            <a:pPr marL="0" indent="0">
              <a:buNone/>
            </a:pPr>
            <a:r>
              <a:rPr lang="en-US" sz="1700" dirty="0"/>
              <a:t>1. Data Preparation</a:t>
            </a:r>
          </a:p>
          <a:p>
            <a:pPr marL="0" indent="0">
              <a:buNone/>
            </a:pPr>
            <a:r>
              <a:rPr lang="en-US" sz="1700" dirty="0"/>
              <a:t>2. Adding noise</a:t>
            </a:r>
          </a:p>
          <a:p>
            <a:pPr marL="0" indent="0">
              <a:buNone/>
            </a:pPr>
            <a:r>
              <a:rPr lang="en-US" sz="1700" dirty="0"/>
              <a:t>3. Test scenarios</a:t>
            </a:r>
          </a:p>
          <a:p>
            <a:pPr marL="0" indent="0">
              <a:buNone/>
            </a:pPr>
            <a:r>
              <a:rPr lang="en-US" sz="1700" dirty="0"/>
              <a:t>4. Dimensionality Reduction</a:t>
            </a:r>
          </a:p>
          <a:p>
            <a:pPr marL="0" indent="0">
              <a:buNone/>
            </a:pPr>
            <a:r>
              <a:rPr lang="en-US" sz="1700" dirty="0"/>
              <a:t>5. Cluster Identification</a:t>
            </a:r>
          </a:p>
        </p:txBody>
      </p:sp>
      <p:pic>
        <p:nvPicPr>
          <p:cNvPr id="5" name="Picture 4">
            <a:extLst>
              <a:ext uri="{FF2B5EF4-FFF2-40B4-BE49-F238E27FC236}">
                <a16:creationId xmlns:a16="http://schemas.microsoft.com/office/drawing/2014/main" id="{6F172EAD-74C9-1809-E279-05F14D43A1B7}"/>
              </a:ext>
            </a:extLst>
          </p:cNvPr>
          <p:cNvPicPr>
            <a:picLocks noChangeAspect="1"/>
          </p:cNvPicPr>
          <p:nvPr/>
        </p:nvPicPr>
        <p:blipFill rotWithShape="1">
          <a:blip r:embed="rId2"/>
          <a:srcRect l="5241" t="36898" r="3092" b="13542"/>
          <a:stretch/>
        </p:blipFill>
        <p:spPr>
          <a:xfrm>
            <a:off x="4000500" y="1568450"/>
            <a:ext cx="7816850" cy="4639668"/>
          </a:xfrm>
          <a:prstGeom prst="rect">
            <a:avLst/>
          </a:prstGeom>
        </p:spPr>
      </p:pic>
      <p:sp>
        <p:nvSpPr>
          <p:cNvPr id="6" name="Slide Number Placeholder 5">
            <a:extLst>
              <a:ext uri="{FF2B5EF4-FFF2-40B4-BE49-F238E27FC236}">
                <a16:creationId xmlns:a16="http://schemas.microsoft.com/office/drawing/2014/main" id="{EE798C40-85F6-8D1F-E3F3-95463EC887F0}"/>
              </a:ext>
            </a:extLst>
          </p:cNvPr>
          <p:cNvSpPr>
            <a:spLocks noGrp="1"/>
          </p:cNvSpPr>
          <p:nvPr>
            <p:ph type="sldNum" sz="quarter" idx="12"/>
          </p:nvPr>
        </p:nvSpPr>
        <p:spPr/>
        <p:txBody>
          <a:bodyPr/>
          <a:lstStyle/>
          <a:p>
            <a:fld id="{7BAC9801-08A2-47AC-9E95-8C7E539C8F0F}" type="slidenum">
              <a:rPr lang="en-US" smtClean="0"/>
              <a:t>8</a:t>
            </a:fld>
            <a:endParaRPr lang="en-US"/>
          </a:p>
        </p:txBody>
      </p:sp>
    </p:spTree>
    <p:extLst>
      <p:ext uri="{BB962C8B-B14F-4D97-AF65-F5344CB8AC3E}">
        <p14:creationId xmlns:p14="http://schemas.microsoft.com/office/powerpoint/2010/main" val="193150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D12D-8797-FCF0-1E46-A7CBBC5CDDE8}"/>
              </a:ext>
            </a:extLst>
          </p:cNvPr>
          <p:cNvSpPr>
            <a:spLocks noGrp="1"/>
          </p:cNvSpPr>
          <p:nvPr>
            <p:ph type="title"/>
          </p:nvPr>
        </p:nvSpPr>
        <p:spPr/>
        <p:txBody>
          <a:bodyPr/>
          <a:lstStyle/>
          <a:p>
            <a:r>
              <a:rPr lang="en-US" dirty="0"/>
              <a:t>My experiment setup</a:t>
            </a:r>
          </a:p>
        </p:txBody>
      </p:sp>
      <p:sp>
        <p:nvSpPr>
          <p:cNvPr id="3" name="Content Placeholder 2">
            <a:extLst>
              <a:ext uri="{FF2B5EF4-FFF2-40B4-BE49-F238E27FC236}">
                <a16:creationId xmlns:a16="http://schemas.microsoft.com/office/drawing/2014/main" id="{A1142478-2329-60E7-939A-7C5EC36EEF20}"/>
              </a:ext>
            </a:extLst>
          </p:cNvPr>
          <p:cNvSpPr>
            <a:spLocks noGrp="1"/>
          </p:cNvSpPr>
          <p:nvPr>
            <p:ph idx="1"/>
          </p:nvPr>
        </p:nvSpPr>
        <p:spPr/>
        <p:txBody>
          <a:bodyPr/>
          <a:lstStyle/>
          <a:p>
            <a:pPr>
              <a:buFont typeface="Arial" panose="020B0604020202020204" pitchFamily="34" charset="0"/>
              <a:buChar char="•"/>
            </a:pPr>
            <a:r>
              <a:rPr lang="en-US" sz="1700" dirty="0"/>
              <a:t>A time series 3 phase data of each minute of voltages is chosen with some errors in magnitude.</a:t>
            </a:r>
          </a:p>
          <a:p>
            <a:pPr>
              <a:buFont typeface="Arial" panose="020B0604020202020204" pitchFamily="34" charset="0"/>
              <a:buChar char="•"/>
            </a:pPr>
            <a:r>
              <a:rPr lang="en-US" sz="1700" dirty="0"/>
              <a:t>Then the graph </a:t>
            </a:r>
            <a:r>
              <a:rPr lang="en-US" sz="1700" dirty="0" err="1"/>
              <a:t>fourier</a:t>
            </a:r>
            <a:r>
              <a:rPr lang="en-US" sz="1700" dirty="0"/>
              <a:t> transform of each phase is found out separately.</a:t>
            </a:r>
          </a:p>
          <a:p>
            <a:pPr>
              <a:buFont typeface="Arial" panose="020B0604020202020204" pitchFamily="34" charset="0"/>
              <a:buChar char="•"/>
            </a:pPr>
            <a:r>
              <a:rPr lang="en-US" sz="1700" dirty="0"/>
              <a:t>A large amount of data is there so t-SNE is performed on the graph </a:t>
            </a:r>
            <a:r>
              <a:rPr lang="en-US" sz="1700" dirty="0" err="1"/>
              <a:t>fourier</a:t>
            </a:r>
            <a:r>
              <a:rPr lang="en-US" sz="1700" dirty="0"/>
              <a:t> transform.</a:t>
            </a:r>
          </a:p>
          <a:p>
            <a:pPr>
              <a:buFont typeface="Arial" panose="020B0604020202020204" pitchFamily="34" charset="0"/>
              <a:buChar char="•"/>
            </a:pPr>
            <a:r>
              <a:rPr lang="en-US" sz="1700" dirty="0"/>
              <a:t>Then the clustering of the embedding data is done to visualize the data efficiently.</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2FF08A3D-9DB8-E995-C52B-6DB23C669C70}"/>
              </a:ext>
            </a:extLst>
          </p:cNvPr>
          <p:cNvSpPr>
            <a:spLocks noGrp="1"/>
          </p:cNvSpPr>
          <p:nvPr>
            <p:ph type="sldNum" sz="quarter" idx="12"/>
          </p:nvPr>
        </p:nvSpPr>
        <p:spPr/>
        <p:txBody>
          <a:bodyPr/>
          <a:lstStyle/>
          <a:p>
            <a:fld id="{7BAC9801-08A2-47AC-9E95-8C7E539C8F0F}" type="slidenum">
              <a:rPr lang="en-US" smtClean="0"/>
              <a:t>9</a:t>
            </a:fld>
            <a:endParaRPr lang="en-US"/>
          </a:p>
        </p:txBody>
      </p:sp>
    </p:spTree>
    <p:extLst>
      <p:ext uri="{BB962C8B-B14F-4D97-AF65-F5344CB8AC3E}">
        <p14:creationId xmlns:p14="http://schemas.microsoft.com/office/powerpoint/2010/main" val="40337488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670</TotalTime>
  <Words>734</Words>
  <Application>Microsoft Office PowerPoint</Application>
  <PresentationFormat>Widescreen</PresentationFormat>
  <Paragraphs>90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Rockwell</vt:lpstr>
      <vt:lpstr>Rockwell Condensed</vt:lpstr>
      <vt:lpstr>Söhne</vt:lpstr>
      <vt:lpstr>Times New Roman</vt:lpstr>
      <vt:lpstr>Wingdings</vt:lpstr>
      <vt:lpstr>Wood Type</vt:lpstr>
      <vt:lpstr>Distribution System Bad Data Detection         Using Graph Signal Processing </vt:lpstr>
      <vt:lpstr>content</vt:lpstr>
      <vt:lpstr>Introduction</vt:lpstr>
      <vt:lpstr>Graph Signal Processing</vt:lpstr>
      <vt:lpstr>With respect to Distribution system</vt:lpstr>
      <vt:lpstr> Here's how t-SNE works: </vt:lpstr>
      <vt:lpstr> Here's how DBSCAN works: </vt:lpstr>
      <vt:lpstr>Experiment setup of original paper</vt:lpstr>
      <vt:lpstr>My experiment setup</vt:lpstr>
      <vt:lpstr>PowerPoint Presentation</vt:lpstr>
      <vt:lpstr>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Distribution System Bad Data Detection         Using Graph Signal Processing </dc:title>
  <dc:creator>Jagdish Meghwal</dc:creator>
  <cp:lastModifiedBy>Jagdish Meghwal</cp:lastModifiedBy>
  <cp:revision>21</cp:revision>
  <dcterms:created xsi:type="dcterms:W3CDTF">2024-04-05T08:06:37Z</dcterms:created>
  <dcterms:modified xsi:type="dcterms:W3CDTF">2024-04-10T17:59:19Z</dcterms:modified>
</cp:coreProperties>
</file>