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2.png" ContentType="image/png"/>
  <Override PartName="/ppt/media/image20.jpeg" ContentType="image/jpeg"/>
  <Override PartName="/ppt/media/image11.jpeg" ContentType="image/jpeg"/>
  <Override PartName="/ppt/media/image9.jpeg" ContentType="image/jpeg"/>
  <Override PartName="/ppt/media/image13.jpeg" ContentType="image/jpeg"/>
  <Override PartName="/ppt/media/image23.png" ContentType="image/png"/>
  <Override PartName="/ppt/media/image8.jpeg" ContentType="image/jpeg"/>
  <Override PartName="/ppt/media/image10.jpeg" ContentType="image/jpeg"/>
  <Override PartName="/ppt/media/image7.jpeg" ContentType="image/jpeg"/>
  <Override PartName="/ppt/media/image28.jpeg" ContentType="image/jpeg"/>
  <Override PartName="/ppt/media/image6.png" ContentType="image/png"/>
  <Override PartName="/ppt/media/image29.png" ContentType="image/png"/>
  <Override PartName="/ppt/media/image5.jpeg" ContentType="image/jpeg"/>
  <Override PartName="/ppt/media/image4.jpeg" ContentType="image/jpeg"/>
  <Override PartName="/ppt/media/image2.png" ContentType="image/png"/>
  <Override PartName="/ppt/media/image25.png" ContentType="image/png"/>
  <Override PartName="/ppt/media/image27.png" ContentType="image/png"/>
  <Override PartName="/ppt/media/image26.png" ContentType="image/png"/>
  <Override PartName="/ppt/media/image14.png" ContentType="image/png"/>
  <Override PartName="/ppt/media/image21.jpeg" ContentType="image/jpeg"/>
  <Override PartName="/ppt/media/image16.jpeg" ContentType="image/jpeg"/>
  <Override PartName="/ppt/media/image19.jpeg" ContentType="image/jpeg"/>
  <Override PartName="/ppt/media/image22.jpeg" ContentType="image/jpeg"/>
  <Override PartName="/ppt/media/image1.jpeg" ContentType="image/jpeg"/>
  <Override PartName="/ppt/media/image18.jpeg" ContentType="image/jpeg"/>
  <Override PartName="/ppt/media/image17.png" ContentType="image/png"/>
  <Override PartName="/ppt/media/image15.jpeg" ContentType="image/jpeg"/>
  <Override PartName="/ppt/media/image24.jpeg" ContentType="image/jpeg"/>
  <Override PartName="/ppt/media/image3.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431493E5-B9BE-47E1-991A-AEE1E3EFC49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jpeg"/><Relationship Id="rId4" Type="http://schemas.openxmlformats.org/officeDocument/2006/relationships/image" Target="../media/image14.png"/><Relationship Id="rId5"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44000" y="216000"/>
            <a:ext cx="9792000" cy="5328000"/>
          </a:xfrm>
          <a:prstGeom prst="rect">
            <a:avLst/>
          </a:prstGeom>
          <a:solidFill>
            <a:srgbClr val="ffffff"/>
          </a:solidFill>
          <a:ln>
            <a:solidFill>
              <a:srgbClr val="3465a4"/>
            </a:solidFill>
          </a:ln>
        </p:spPr>
        <p:style>
          <a:lnRef idx="0"/>
          <a:fillRef idx="0"/>
          <a:effectRef idx="0"/>
          <a:fontRef idx="minor"/>
        </p:style>
      </p:sp>
      <p:pic>
        <p:nvPicPr>
          <p:cNvPr id="42" name="" descr=""/>
          <p:cNvPicPr/>
          <p:nvPr/>
        </p:nvPicPr>
        <p:blipFill>
          <a:blip r:embed="rId1">
            <a:alphaModFix amt="15000"/>
          </a:blip>
          <a:stretch/>
        </p:blipFill>
        <p:spPr>
          <a:xfrm>
            <a:off x="0" y="51840"/>
            <a:ext cx="10080000" cy="5618160"/>
          </a:xfrm>
          <a:prstGeom prst="rect">
            <a:avLst/>
          </a:prstGeom>
          <a:ln>
            <a:noFill/>
          </a:ln>
        </p:spPr>
      </p:pic>
      <p:pic>
        <p:nvPicPr>
          <p:cNvPr id="43" name="Picture 1_0" descr="download.png"/>
          <p:cNvPicPr/>
          <p:nvPr/>
        </p:nvPicPr>
        <p:blipFill>
          <a:blip r:embed="rId2"/>
          <a:stretch/>
        </p:blipFill>
        <p:spPr>
          <a:xfrm>
            <a:off x="3600000" y="360000"/>
            <a:ext cx="2766240" cy="2448000"/>
          </a:xfrm>
          <a:prstGeom prst="rect">
            <a:avLst/>
          </a:prstGeom>
          <a:ln>
            <a:noFill/>
          </a:ln>
        </p:spPr>
      </p:pic>
      <p:pic>
        <p:nvPicPr>
          <p:cNvPr id="44" name="" descr=""/>
          <p:cNvPicPr/>
          <p:nvPr/>
        </p:nvPicPr>
        <p:blipFill>
          <a:blip r:embed="rId3"/>
          <a:stretch/>
        </p:blipFill>
        <p:spPr>
          <a:xfrm>
            <a:off x="324000" y="3132000"/>
            <a:ext cx="2196000" cy="2196000"/>
          </a:xfrm>
          <a:prstGeom prst="rect">
            <a:avLst/>
          </a:prstGeom>
          <a:ln>
            <a:noFill/>
          </a:ln>
        </p:spPr>
      </p:pic>
      <p:pic>
        <p:nvPicPr>
          <p:cNvPr id="45" name="" descr=""/>
          <p:cNvPicPr/>
          <p:nvPr/>
        </p:nvPicPr>
        <p:blipFill>
          <a:blip r:embed="rId4"/>
          <a:srcRect l="0" t="0" r="0" b="10139"/>
          <a:stretch/>
        </p:blipFill>
        <p:spPr>
          <a:xfrm>
            <a:off x="7344000" y="3096000"/>
            <a:ext cx="2374200" cy="2304000"/>
          </a:xfrm>
          <a:prstGeom prst="rect">
            <a:avLst/>
          </a:prstGeom>
          <a:ln>
            <a:noFill/>
          </a:ln>
        </p:spPr>
      </p:pic>
      <p:sp>
        <p:nvSpPr>
          <p:cNvPr id="46" name="TextShape 2"/>
          <p:cNvSpPr txBox="1"/>
          <p:nvPr/>
        </p:nvSpPr>
        <p:spPr>
          <a:xfrm>
            <a:off x="1224000" y="2772000"/>
            <a:ext cx="7488000" cy="1967760"/>
          </a:xfrm>
          <a:prstGeom prst="rect">
            <a:avLst/>
          </a:prstGeom>
          <a:noFill/>
          <a:ln>
            <a:noFill/>
          </a:ln>
        </p:spPr>
        <p:txBody>
          <a:bodyPr lIns="90000" rIns="90000" tIns="45000" bIns="45000">
            <a:noAutofit/>
          </a:bodyPr>
          <a:p>
            <a:pPr algn="ctr"/>
            <a:r>
              <a:rPr b="1" lang="en-IN" sz="1800" spc="-1" strike="noStrike">
                <a:latin typeface="DejaVu Serif"/>
              </a:rPr>
              <a:t>MICROSPECTRA SOFTWARE TECHNOLOGIES Pvt.Ltd</a:t>
            </a:r>
            <a:endParaRPr b="1" lang="en-IN" sz="1800" spc="-1" strike="noStrike">
              <a:latin typeface="DejaVu Serif"/>
            </a:endParaRPr>
          </a:p>
          <a:p>
            <a:pPr algn="ctr"/>
            <a:endParaRPr b="1" lang="en-IN" sz="1800" spc="-1" strike="noStrike">
              <a:latin typeface="DejaVu Serif"/>
            </a:endParaRPr>
          </a:p>
          <a:p>
            <a:pPr algn="ctr"/>
            <a:r>
              <a:rPr b="1" lang="en-IN" sz="1800" spc="-1" strike="noStrike">
                <a:latin typeface="DejaVu Serif"/>
              </a:rPr>
              <a:t>Workshop On </a:t>
            </a:r>
            <a:endParaRPr b="1" lang="en-IN" sz="1800" spc="-1" strike="noStrike">
              <a:latin typeface="DejaVu Serif"/>
            </a:endParaRPr>
          </a:p>
          <a:p>
            <a:pPr algn="ctr"/>
            <a:endParaRPr b="1" lang="en-IN" sz="1800" spc="-1" strike="noStrike">
              <a:latin typeface="DejaVu Serif"/>
            </a:endParaRPr>
          </a:p>
          <a:p>
            <a:pPr algn="ctr"/>
            <a:r>
              <a:rPr b="1" lang="en-IN" sz="1800" spc="-1" strike="noStrike">
                <a:latin typeface="DejaVu Serif"/>
              </a:rPr>
              <a:t>INTERNET OF THINGS(IoT) </a:t>
            </a:r>
            <a:endParaRPr b="1" lang="en-IN" sz="1800" spc="-1" strike="noStrike">
              <a:latin typeface="DejaVu Serif"/>
            </a:endParaRPr>
          </a:p>
          <a:p>
            <a:pPr algn="ctr"/>
            <a:r>
              <a:rPr b="1" lang="en-IN" sz="1800" spc="-1" strike="noStrike">
                <a:latin typeface="DejaVu Serif"/>
              </a:rPr>
              <a:t>&amp; </a:t>
            </a:r>
            <a:endParaRPr b="1" lang="en-IN" sz="1800" spc="-1" strike="noStrike">
              <a:latin typeface="DejaVu Serif"/>
            </a:endParaRPr>
          </a:p>
          <a:p>
            <a:pPr algn="ctr"/>
            <a:r>
              <a:rPr b="1" lang="en-IN" sz="1800" spc="-1" strike="noStrike">
                <a:latin typeface="DejaVu Serif"/>
              </a:rPr>
              <a:t>INDUSTRIAL INTERNET OF THINGS</a:t>
            </a:r>
            <a:endParaRPr b="1" lang="en-IN" sz="1800" spc="-1" strike="noStrike">
              <a:latin typeface="DejaVu Serif"/>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360000" y="1296000"/>
            <a:ext cx="4464000" cy="2736000"/>
          </a:xfrm>
          <a:prstGeom prst="rect">
            <a:avLst/>
          </a:prstGeom>
          <a:noFill/>
          <a:ln>
            <a:noFill/>
          </a:ln>
        </p:spPr>
        <p:txBody>
          <a:bodyPr lIns="90000" rIns="90000" tIns="45000" bIns="45000">
            <a:noAutofit/>
          </a:bodyPr>
          <a:p>
            <a:pPr algn="just"/>
            <a:r>
              <a:rPr b="1" lang="en-IN" sz="1800" spc="-1" strike="noStrike">
                <a:latin typeface="Arial"/>
              </a:rPr>
              <a:t>Defination of IIoT </a:t>
            </a:r>
            <a:endParaRPr b="1" lang="en-IN" sz="1800" spc="-1" strike="noStrike">
              <a:latin typeface="Arial"/>
            </a:endParaRPr>
          </a:p>
          <a:p>
            <a:pPr algn="just"/>
            <a:endParaRPr b="1" lang="en-IN" sz="1800" spc="-1" strike="noStrike">
              <a:latin typeface="Arial"/>
            </a:endParaRPr>
          </a:p>
          <a:p>
            <a:pPr algn="just"/>
            <a:r>
              <a:rPr b="1" lang="en-IN" sz="1400" spc="-1" strike="noStrike">
                <a:latin typeface="Arial"/>
              </a:rPr>
              <a:t>The industrial internet of things (IIoT) refers to interconnected sensors, instruments, and other devices networked together with computers' industrial applications, including manufacturing and energy management. This connectivity allows for data collection, exchange, and analysis, potentially facilitating improvements in productivity and efficiency as well as other economic benefits</a:t>
            </a:r>
            <a:endParaRPr b="1" lang="en-IN" sz="1400" spc="-1" strike="noStrike">
              <a:latin typeface="Arial"/>
            </a:endParaRPr>
          </a:p>
        </p:txBody>
      </p:sp>
      <p:sp>
        <p:nvSpPr>
          <p:cNvPr id="78" name="CustomShape 2"/>
          <p:cNvSpPr/>
          <p:nvPr/>
        </p:nvSpPr>
        <p:spPr>
          <a:xfrm>
            <a:off x="216000" y="216000"/>
            <a:ext cx="9648000" cy="5184000"/>
          </a:xfrm>
          <a:prstGeom prst="rect">
            <a:avLst/>
          </a:prstGeom>
          <a:noFill/>
          <a:ln>
            <a:solidFill>
              <a:srgbClr val="3465a4"/>
            </a:solidFill>
          </a:ln>
        </p:spPr>
        <p:style>
          <a:lnRef idx="0"/>
          <a:fillRef idx="0"/>
          <a:effectRef idx="0"/>
          <a:fontRef idx="minor"/>
        </p:style>
      </p:sp>
      <p:pic>
        <p:nvPicPr>
          <p:cNvPr id="79" name="" descr=""/>
          <p:cNvPicPr/>
          <p:nvPr/>
        </p:nvPicPr>
        <p:blipFill>
          <a:blip r:embed="rId1"/>
          <a:stretch/>
        </p:blipFill>
        <p:spPr>
          <a:xfrm>
            <a:off x="5064480" y="792000"/>
            <a:ext cx="4511520" cy="3384000"/>
          </a:xfrm>
          <a:prstGeom prst="rect">
            <a:avLst/>
          </a:prstGeom>
          <a:ln>
            <a:noFill/>
          </a:ln>
        </p:spPr>
      </p:pic>
      <p:pic>
        <p:nvPicPr>
          <p:cNvPr id="80" name="" descr=""/>
          <p:cNvPicPr/>
          <p:nvPr/>
        </p:nvPicPr>
        <p:blipFill>
          <a:blip r:embed="rId2">
            <a:alphaModFix amt="15000"/>
          </a:blip>
          <a:stretch/>
        </p:blipFill>
        <p:spPr>
          <a:xfrm>
            <a:off x="0" y="51840"/>
            <a:ext cx="10080000" cy="5618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sp>
        <p:nvSpPr>
          <p:cNvPr id="82" name="TextShape 2"/>
          <p:cNvSpPr txBox="1"/>
          <p:nvPr/>
        </p:nvSpPr>
        <p:spPr>
          <a:xfrm>
            <a:off x="432000" y="432000"/>
            <a:ext cx="4824000" cy="3056040"/>
          </a:xfrm>
          <a:prstGeom prst="rect">
            <a:avLst/>
          </a:prstGeom>
          <a:noFill/>
          <a:ln>
            <a:noFill/>
          </a:ln>
        </p:spPr>
        <p:txBody>
          <a:bodyPr lIns="90000" rIns="90000" tIns="45000" bIns="45000">
            <a:noAutofit/>
          </a:bodyPr>
          <a:p>
            <a:r>
              <a:rPr b="1" lang="en-IN" sz="1800" spc="-1" strike="noStrike">
                <a:latin typeface="Arial"/>
              </a:rPr>
              <a:t>How Does IoT Work ?</a:t>
            </a:r>
            <a:endParaRPr b="1" lang="en-IN" sz="1800" spc="-1" strike="noStrike">
              <a:latin typeface="Arial"/>
            </a:endParaRPr>
          </a:p>
          <a:p>
            <a:endParaRPr b="1" lang="en-IN" sz="1800" spc="-1" strike="noStrike">
              <a:latin typeface="Arial"/>
            </a:endParaRPr>
          </a:p>
          <a:p>
            <a:pPr algn="just"/>
            <a:r>
              <a:rPr b="1" lang="en-IN" sz="1400" spc="-1" strike="noStrike">
                <a:latin typeface="Arial"/>
              </a:rPr>
              <a:t>Consider a small example of watching video, which ever device you use is connected to internet and that means you are already using IoT device.</a:t>
            </a:r>
            <a:endParaRPr b="1" lang="en-IN" sz="1400" spc="-1" strike="noStrike">
              <a:latin typeface="Arial"/>
            </a:endParaRPr>
          </a:p>
          <a:p>
            <a:pPr algn="just"/>
            <a:endParaRPr b="1" lang="en-IN" sz="1400" spc="-1" strike="noStrike">
              <a:latin typeface="Arial"/>
            </a:endParaRPr>
          </a:p>
          <a:p>
            <a:pPr algn="just"/>
            <a:r>
              <a:rPr b="1" lang="en-IN" sz="1400" spc="-1" strike="noStrike">
                <a:latin typeface="Arial"/>
              </a:rPr>
              <a:t>Sensors are becomming end point of IoT network.</a:t>
            </a:r>
            <a:endParaRPr b="1" lang="en-IN" sz="1400" spc="-1" strike="noStrike">
              <a:latin typeface="Arial"/>
            </a:endParaRPr>
          </a:p>
          <a:p>
            <a:pPr algn="just"/>
            <a:endParaRPr b="1" lang="en-IN" sz="1400" spc="-1" strike="noStrike">
              <a:latin typeface="Arial"/>
            </a:endParaRPr>
          </a:p>
          <a:p>
            <a:pPr algn="just"/>
            <a:r>
              <a:rPr b="1" lang="en-IN" sz="1800" spc="-1" strike="noStrike">
                <a:latin typeface="Arial"/>
              </a:rPr>
              <a:t>What exactly is a sensor ?</a:t>
            </a:r>
            <a:endParaRPr b="1" lang="en-IN" sz="1800" spc="-1" strike="noStrike">
              <a:latin typeface="Arial"/>
            </a:endParaRPr>
          </a:p>
          <a:p>
            <a:pPr algn="just"/>
            <a:endParaRPr b="1" lang="en-IN" sz="1800" spc="-1" strike="noStrike">
              <a:latin typeface="Arial"/>
            </a:endParaRPr>
          </a:p>
          <a:p>
            <a:pPr algn="just"/>
            <a:r>
              <a:rPr b="1" lang="en-IN" sz="1400" spc="-1" strike="noStrike">
                <a:latin typeface="Arial"/>
              </a:rPr>
              <a:t>Sensors are devices collecting and increasing amount of context-aware data such as location, images, weather conditions and inject them  into the networks, actuators and application in real-time.</a:t>
            </a:r>
            <a:endParaRPr b="1" lang="en-IN" sz="1400" spc="-1" strike="noStrike">
              <a:latin typeface="Arial"/>
            </a:endParaRPr>
          </a:p>
        </p:txBody>
      </p:sp>
      <p:pic>
        <p:nvPicPr>
          <p:cNvPr id="83" name="" descr=""/>
          <p:cNvPicPr/>
          <p:nvPr/>
        </p:nvPicPr>
        <p:blipFill>
          <a:blip r:embed="rId1"/>
          <a:stretch/>
        </p:blipFill>
        <p:spPr>
          <a:xfrm>
            <a:off x="5256000" y="504000"/>
            <a:ext cx="4394160" cy="4401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pic>
        <p:nvPicPr>
          <p:cNvPr id="85" name="" descr=""/>
          <p:cNvPicPr/>
          <p:nvPr/>
        </p:nvPicPr>
        <p:blipFill>
          <a:blip r:embed="rId1"/>
          <a:srcRect l="0" t="16665" r="12083" b="16027"/>
          <a:stretch/>
        </p:blipFill>
        <p:spPr>
          <a:xfrm>
            <a:off x="684000" y="396000"/>
            <a:ext cx="7704000" cy="4958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pic>
        <p:nvPicPr>
          <p:cNvPr id="87" name="" descr=""/>
          <p:cNvPicPr/>
          <p:nvPr/>
        </p:nvPicPr>
        <p:blipFill>
          <a:blip r:embed="rId1"/>
          <a:stretch/>
        </p:blipFill>
        <p:spPr>
          <a:xfrm>
            <a:off x="4176000" y="648000"/>
            <a:ext cx="5470560" cy="4464000"/>
          </a:xfrm>
          <a:prstGeom prst="rect">
            <a:avLst/>
          </a:prstGeom>
          <a:ln>
            <a:noFill/>
          </a:ln>
        </p:spPr>
      </p:pic>
      <p:sp>
        <p:nvSpPr>
          <p:cNvPr id="88" name="TextShape 2"/>
          <p:cNvSpPr txBox="1"/>
          <p:nvPr/>
        </p:nvSpPr>
        <p:spPr>
          <a:xfrm>
            <a:off x="288000" y="288000"/>
            <a:ext cx="3780720" cy="5338440"/>
          </a:xfrm>
          <a:prstGeom prst="rect">
            <a:avLst/>
          </a:prstGeom>
          <a:noFill/>
          <a:ln>
            <a:noFill/>
          </a:ln>
        </p:spPr>
        <p:txBody>
          <a:bodyPr lIns="90000" rIns="90000" tIns="45000" bIns="45000">
            <a:noAutofit/>
          </a:bodyPr>
          <a:p>
            <a:r>
              <a:rPr b="1" lang="en-IN" sz="2200" spc="-1" strike="noStrike">
                <a:latin typeface="Arial"/>
              </a:rPr>
              <a:t>What is a Development Board?</a:t>
            </a:r>
            <a:endParaRPr b="1" lang="en-IN" sz="2200" spc="-1" strike="noStrike">
              <a:latin typeface="Arial"/>
            </a:endParaRPr>
          </a:p>
          <a:p>
            <a:pPr algn="just">
              <a:spcBef>
                <a:spcPts val="1191"/>
              </a:spcBef>
              <a:spcAft>
                <a:spcPts val="992"/>
              </a:spcAft>
            </a:pPr>
            <a:r>
              <a:rPr b="0" lang="en-IN" sz="1000" spc="-1" strike="noStrike">
                <a:latin typeface="Arial"/>
              </a:rPr>
              <a:t>A development board is a printed circuit that contains a microcontroller or a microprocessor with a hardware to assist your experimentation. It can contain a variety of peripherals, from sensors to a power source.</a:t>
            </a:r>
            <a:endParaRPr b="0" lang="en-IN" sz="1000" spc="-1" strike="noStrike">
              <a:latin typeface="Arial"/>
            </a:endParaRPr>
          </a:p>
          <a:p>
            <a:pPr algn="just">
              <a:spcBef>
                <a:spcPts val="1191"/>
              </a:spcBef>
              <a:spcAft>
                <a:spcPts val="992"/>
              </a:spcAft>
            </a:pPr>
            <a:r>
              <a:rPr b="0" lang="en-IN" sz="1000" spc="-1" strike="noStrike">
                <a:latin typeface="Arial"/>
              </a:rPr>
              <a:t>This board will abstract and implement some features that makes you only focus on the programming and application side, not on the hardware itself. It is a great help for the development phase of a product, specially if you want to discover the capabilities or want to learn about a technology.</a:t>
            </a:r>
            <a:endParaRPr b="0" lang="en-IN" sz="1000" spc="-1" strike="noStrike">
              <a:latin typeface="Arial"/>
            </a:endParaRPr>
          </a:p>
          <a:p>
            <a:pPr algn="just">
              <a:spcBef>
                <a:spcPts val="1191"/>
              </a:spcBef>
              <a:spcAft>
                <a:spcPts val="992"/>
              </a:spcAft>
            </a:pPr>
            <a:r>
              <a:rPr b="0" lang="en-IN" sz="1000" spc="-1" strike="noStrike">
                <a:latin typeface="Arial"/>
              </a:rPr>
              <a:t>Features you have to consider:</a:t>
            </a:r>
            <a:endParaRPr b="0" lang="en-IN" sz="1000" spc="-1" strike="noStrike">
              <a:latin typeface="Arial"/>
            </a:endParaRPr>
          </a:p>
          <a:p>
            <a:pPr algn="just">
              <a:spcBef>
                <a:spcPts val="1191"/>
              </a:spcBef>
              <a:spcAft>
                <a:spcPts val="992"/>
              </a:spcAft>
            </a:pPr>
            <a:r>
              <a:rPr b="1" lang="en-IN" sz="1000" spc="-1" strike="noStrike">
                <a:latin typeface="Arial"/>
              </a:rPr>
              <a:t>Sensors</a:t>
            </a:r>
            <a:r>
              <a:rPr b="0" lang="en-IN" sz="1000" spc="-1" strike="noStrike">
                <a:latin typeface="Arial"/>
              </a:rPr>
              <a:t>: some development boards come with sensors embedded, already connected to the main controller. This can save you some time trying to figure out all the necessary connections.</a:t>
            </a:r>
            <a:endParaRPr b="0" lang="en-IN" sz="1000" spc="-1" strike="noStrike">
              <a:latin typeface="Arial"/>
            </a:endParaRPr>
          </a:p>
          <a:p>
            <a:pPr algn="just">
              <a:spcBef>
                <a:spcPts val="1191"/>
              </a:spcBef>
              <a:spcAft>
                <a:spcPts val="992"/>
              </a:spcAft>
            </a:pPr>
            <a:r>
              <a:rPr b="1" lang="en-IN" sz="1000" spc="-1" strike="noStrike">
                <a:latin typeface="Arial"/>
              </a:rPr>
              <a:t>Connectivity</a:t>
            </a:r>
            <a:r>
              <a:rPr b="0" lang="en-IN" sz="1000" spc="-1" strike="noStrike">
                <a:latin typeface="Arial"/>
              </a:rPr>
              <a:t>: which are the options that you have to connect with world, such as WiFi, Cellular, Ethernet, etc.</a:t>
            </a:r>
            <a:endParaRPr b="0" lang="en-IN" sz="1000" spc="-1" strike="noStrike">
              <a:latin typeface="Arial"/>
            </a:endParaRPr>
          </a:p>
          <a:p>
            <a:pPr algn="just">
              <a:spcBef>
                <a:spcPts val="1191"/>
              </a:spcBef>
              <a:spcAft>
                <a:spcPts val="992"/>
              </a:spcAft>
            </a:pPr>
            <a:r>
              <a:rPr b="1" lang="en-IN" sz="1000" spc="-1" strike="noStrike">
                <a:latin typeface="Arial"/>
              </a:rPr>
              <a:t>Interfaces</a:t>
            </a:r>
            <a:r>
              <a:rPr b="0" lang="en-IN" sz="1000" spc="-1" strike="noStrike">
                <a:latin typeface="Arial"/>
              </a:rPr>
              <a:t>: the protocols or pins you have to connect with other components and hardware, like I2C, GPIO, SPI, etc.</a:t>
            </a:r>
            <a:endParaRPr b="0" lang="en-IN" sz="1000" spc="-1" strike="noStrike">
              <a:latin typeface="Arial"/>
            </a:endParaRPr>
          </a:p>
          <a:p>
            <a:pPr algn="just">
              <a:spcBef>
                <a:spcPts val="1191"/>
              </a:spcBef>
              <a:spcAft>
                <a:spcPts val="992"/>
              </a:spcAft>
            </a:pPr>
            <a:r>
              <a:rPr b="1" lang="en-IN" sz="1000" spc="-1" strike="noStrike">
                <a:latin typeface="Arial"/>
              </a:rPr>
              <a:t>Software</a:t>
            </a:r>
            <a:r>
              <a:rPr b="0" lang="en-IN" sz="1000" spc="-1" strike="noStrike">
                <a:latin typeface="Arial"/>
              </a:rPr>
              <a:t>: the options you have to develop your program, like OS, IDE, programming languages, etc.</a:t>
            </a:r>
            <a:endParaRPr b="0" lang="en-IN" sz="1000" spc="-1" strike="noStrike">
              <a:latin typeface="Arial"/>
            </a:endParaRPr>
          </a:p>
          <a:p>
            <a:pPr algn="just">
              <a:spcBef>
                <a:spcPts val="1191"/>
              </a:spcBef>
              <a:spcAft>
                <a:spcPts val="992"/>
              </a:spcAft>
            </a:pPr>
            <a:r>
              <a:rPr b="1" lang="en-IN" sz="1000" spc="-1" strike="noStrike">
                <a:latin typeface="Arial"/>
              </a:rPr>
              <a:t>Controlle</a:t>
            </a:r>
            <a:r>
              <a:rPr b="0" lang="en-IN" sz="1000" spc="-1" strike="noStrike">
                <a:latin typeface="Arial"/>
              </a:rPr>
              <a:t>r: what are the capabilities of the main processor, such as memory, storage, speed, etc.</a:t>
            </a:r>
            <a:endParaRPr b="0" lang="en-IN" sz="1000" spc="-1" strike="noStrike">
              <a:latin typeface="Arial"/>
            </a:endParaRPr>
          </a:p>
          <a:p>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pic>
        <p:nvPicPr>
          <p:cNvPr id="90" name="" descr=""/>
          <p:cNvPicPr/>
          <p:nvPr/>
        </p:nvPicPr>
        <p:blipFill>
          <a:blip r:embed="rId1"/>
          <a:stretch/>
        </p:blipFill>
        <p:spPr>
          <a:xfrm>
            <a:off x="216000" y="216000"/>
            <a:ext cx="9720000" cy="5256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sp>
        <p:nvSpPr>
          <p:cNvPr id="92" name="TextShape 2"/>
          <p:cNvSpPr txBox="1"/>
          <p:nvPr/>
        </p:nvSpPr>
        <p:spPr>
          <a:xfrm>
            <a:off x="216000" y="441720"/>
            <a:ext cx="4176000" cy="4798080"/>
          </a:xfrm>
          <a:prstGeom prst="rect">
            <a:avLst/>
          </a:prstGeom>
          <a:noFill/>
          <a:ln>
            <a:noFill/>
          </a:ln>
        </p:spPr>
        <p:txBody>
          <a:bodyPr lIns="90000" rIns="90000" tIns="45000" bIns="45000">
            <a:noAutofit/>
          </a:bodyPr>
          <a:p>
            <a:r>
              <a:rPr b="1" lang="en-IN" sz="1800" spc="-1" strike="noStrike">
                <a:latin typeface="Arial"/>
              </a:rPr>
              <a:t>FUTURE OF IoT</a:t>
            </a:r>
            <a:endParaRPr b="1" lang="en-IN" sz="1800" spc="-1" strike="noStrike">
              <a:latin typeface="Arial"/>
            </a:endParaRPr>
          </a:p>
          <a:p>
            <a:endParaRPr b="1" lang="en-IN" sz="1800" spc="-1" strike="noStrike">
              <a:latin typeface="Arial"/>
            </a:endParaRPr>
          </a:p>
          <a:p>
            <a:pPr marL="216000" indent="-216000" algn="just">
              <a:buClr>
                <a:srgbClr val="000000"/>
              </a:buClr>
              <a:buSzPct val="45000"/>
              <a:buFont typeface="Wingdings" charset="2"/>
              <a:buChar char=""/>
            </a:pPr>
            <a:r>
              <a:rPr b="0" lang="en-IN" sz="1400" spc="-1" strike="noStrike">
                <a:latin typeface="Arial"/>
              </a:rPr>
              <a:t>By 2025, it is estimated that there will be more than to 21 billion IoT devices A quick look back shows where IoT devices are going. Consider: In 2016, there were more than 4.7 billion things connected to the internet, according to IOT Analytics. Fast-forward to 2021? The market will increase to nearly 11.6 billion IoT devices.</a:t>
            </a:r>
            <a:endParaRPr b="1" lang="en-IN" sz="1400" spc="-1" strike="noStrike">
              <a:latin typeface="Arial"/>
            </a:endParaRPr>
          </a:p>
          <a:p>
            <a:pPr marL="216000" indent="-216000" algn="just">
              <a:buClr>
                <a:srgbClr val="000000"/>
              </a:buClr>
              <a:buSzPct val="45000"/>
              <a:buFont typeface="Wingdings" charset="2"/>
              <a:buChar char=""/>
            </a:pPr>
            <a:endParaRPr b="1"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More cities will become “smart” Consumers won’t be the only ones using IoT devices. Cities and companies will increasingly adopt smart technologies to save time and money.</a:t>
            </a:r>
            <a:endParaRPr b="1" lang="en-IN" sz="1400" spc="-1" strike="noStrike">
              <a:latin typeface="Arial"/>
            </a:endParaRPr>
          </a:p>
          <a:p>
            <a:pPr marL="216000" indent="-216000" algn="just">
              <a:buClr>
                <a:srgbClr val="000000"/>
              </a:buClr>
              <a:buSzPct val="45000"/>
              <a:buFont typeface="Wingdings" charset="2"/>
              <a:buChar char=""/>
            </a:pPr>
            <a:endParaRPr b="1"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94% of businesses will use IoT by the end of 202 According to a new report from Microsoft, almost all businesses will use some form of IoT by the end of next year. The core IoT industries such as manufacturing, retail, transportation, government and healthcare continue to introduce new IoT applications and solutions to their daily operations.</a:t>
            </a:r>
            <a:endParaRPr b="1" lang="en-IN" sz="1400" spc="-1" strike="noStrike">
              <a:latin typeface="Arial"/>
            </a:endParaRPr>
          </a:p>
        </p:txBody>
      </p:sp>
      <p:pic>
        <p:nvPicPr>
          <p:cNvPr id="93" name="" descr=""/>
          <p:cNvPicPr/>
          <p:nvPr/>
        </p:nvPicPr>
        <p:blipFill>
          <a:blip r:embed="rId1"/>
          <a:srcRect l="4776" t="12856" r="8555" b="21108"/>
          <a:stretch/>
        </p:blipFill>
        <p:spPr>
          <a:xfrm>
            <a:off x="4524840" y="936000"/>
            <a:ext cx="4935240" cy="3888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pic>
        <p:nvPicPr>
          <p:cNvPr id="95" name="" descr=""/>
          <p:cNvPicPr/>
          <p:nvPr/>
        </p:nvPicPr>
        <p:blipFill>
          <a:blip r:embed="rId1"/>
          <a:stretch/>
        </p:blipFill>
        <p:spPr>
          <a:xfrm>
            <a:off x="144000" y="144000"/>
            <a:ext cx="9792000" cy="52732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32000" y="880560"/>
            <a:ext cx="4392000" cy="1279440"/>
          </a:xfrm>
          <a:prstGeom prst="rect">
            <a:avLst/>
          </a:prstGeom>
          <a:noFill/>
          <a:ln>
            <a:noFill/>
          </a:ln>
        </p:spPr>
        <p:txBody>
          <a:bodyPr lIns="90000" rIns="90000" tIns="45000" bIns="45000">
            <a:noAutofit/>
          </a:bodyPr>
          <a:p>
            <a:r>
              <a:rPr b="1" lang="en-IN" sz="2800" spc="-1" strike="noStrike">
                <a:latin typeface="Arial"/>
              </a:rPr>
              <a:t>IoT Careers </a:t>
            </a:r>
            <a:endParaRPr b="1" lang="en-IN" sz="2800" spc="-1" strike="noStrike">
              <a:latin typeface="Arial"/>
            </a:endParaRPr>
          </a:p>
          <a:p>
            <a:r>
              <a:rPr b="1" lang="en-IN" sz="2800" spc="-1" strike="noStrike">
                <a:latin typeface="Arial"/>
              </a:rPr>
              <a:t>Jobs and Salaries</a:t>
            </a:r>
            <a:endParaRPr b="1" lang="en-IN" sz="2800" spc="-1" strike="noStrike">
              <a:latin typeface="Arial"/>
            </a:endParaRPr>
          </a:p>
          <a:p>
            <a:endParaRPr b="1" lang="en-IN" sz="2800" spc="-1" strike="noStrike">
              <a:latin typeface="Arial"/>
            </a:endParaRPr>
          </a:p>
        </p:txBody>
      </p:sp>
      <p:pic>
        <p:nvPicPr>
          <p:cNvPr id="97" name="" descr=""/>
          <p:cNvPicPr/>
          <p:nvPr/>
        </p:nvPicPr>
        <p:blipFill>
          <a:blip r:embed="rId1"/>
          <a:stretch/>
        </p:blipFill>
        <p:spPr>
          <a:xfrm>
            <a:off x="4752000" y="1224000"/>
            <a:ext cx="4927320" cy="2415600"/>
          </a:xfrm>
          <a:prstGeom prst="rect">
            <a:avLst/>
          </a:prstGeom>
          <a:ln>
            <a:noFill/>
          </a:ln>
        </p:spPr>
      </p:pic>
      <p:sp>
        <p:nvSpPr>
          <p:cNvPr id="98" name="CustomShape 2"/>
          <p:cNvSpPr/>
          <p:nvPr/>
        </p:nvSpPr>
        <p:spPr>
          <a:xfrm>
            <a:off x="216000" y="216000"/>
            <a:ext cx="9648000" cy="5184000"/>
          </a:xfrm>
          <a:prstGeom prst="rect">
            <a:avLst/>
          </a:prstGeom>
          <a:noFill/>
          <a:ln>
            <a:solidFill>
              <a:srgbClr val="3465a4"/>
            </a:solidFill>
          </a:ln>
        </p:spPr>
        <p:style>
          <a:lnRef idx="0"/>
          <a:fillRef idx="0"/>
          <a:effectRef idx="0"/>
          <a:fontRef idx="minor"/>
        </p:style>
      </p:sp>
      <p:sp>
        <p:nvSpPr>
          <p:cNvPr id="99" name="TextShape 3"/>
          <p:cNvSpPr txBox="1"/>
          <p:nvPr/>
        </p:nvSpPr>
        <p:spPr>
          <a:xfrm>
            <a:off x="504000" y="2088000"/>
            <a:ext cx="4032000" cy="1284840"/>
          </a:xfrm>
          <a:prstGeom prst="rect">
            <a:avLst/>
          </a:prstGeom>
          <a:noFill/>
          <a:ln>
            <a:noFill/>
          </a:ln>
        </p:spPr>
        <p:txBody>
          <a:bodyPr lIns="90000" rIns="90000" tIns="45000" bIns="45000">
            <a:noAutofit/>
          </a:bodyPr>
          <a:p>
            <a:r>
              <a:rPr b="0" lang="en-IN" sz="1200" spc="-1" strike="noStrike">
                <a:latin typeface="Arial"/>
              </a:rPr>
              <a:t>With increase in number of connected devices IoT has ventured Successfully in different domains and seen rapid progression.</a:t>
            </a:r>
            <a:endParaRPr b="0" lang="en-IN" sz="1200" spc="-1" strike="noStrike">
              <a:latin typeface="Arial"/>
            </a:endParaRPr>
          </a:p>
          <a:p>
            <a:endParaRPr b="0" lang="en-IN" sz="1200" spc="-1" strike="noStrike">
              <a:latin typeface="Arial"/>
            </a:endParaRPr>
          </a:p>
          <a:p>
            <a:r>
              <a:rPr b="0" lang="en-IN" sz="1200" spc="-1" strike="noStrike">
                <a:latin typeface="Arial"/>
              </a:rPr>
              <a:t>There have been exceptional effort by the government of INDIA and privateCorporations to establish a smart city </a:t>
            </a:r>
            <a:endParaRPr b="0" lang="en-IN" sz="1200" spc="-1" strike="noStrike">
              <a:latin typeface="Arial"/>
            </a:endParaRPr>
          </a:p>
          <a:p>
            <a:r>
              <a:rPr b="0" lang="en-IN" sz="1200" spc="-1" strike="noStrike">
                <a:latin typeface="Arial"/>
              </a:rPr>
              <a:t>Resulting in demand of IoT professionals.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60000" y="448560"/>
            <a:ext cx="4392000" cy="1279440"/>
          </a:xfrm>
          <a:prstGeom prst="rect">
            <a:avLst/>
          </a:prstGeom>
          <a:noFill/>
          <a:ln>
            <a:noFill/>
          </a:ln>
        </p:spPr>
        <p:txBody>
          <a:bodyPr lIns="90000" rIns="90000" tIns="45000" bIns="45000">
            <a:noAutofit/>
          </a:bodyPr>
          <a:p>
            <a:r>
              <a:rPr b="1" lang="en-IN" sz="2800" spc="-1" strike="noStrike">
                <a:latin typeface="Arial"/>
              </a:rPr>
              <a:t>IoT Careers </a:t>
            </a:r>
            <a:endParaRPr b="1" lang="en-IN" sz="2800" spc="-1" strike="noStrike">
              <a:latin typeface="Arial"/>
            </a:endParaRPr>
          </a:p>
          <a:p>
            <a:r>
              <a:rPr b="1" lang="en-IN" sz="2800" spc="-1" strike="noStrike">
                <a:latin typeface="Arial"/>
              </a:rPr>
              <a:t>Jobs and Salaries</a:t>
            </a:r>
            <a:endParaRPr b="1" lang="en-IN" sz="2800" spc="-1" strike="noStrike">
              <a:latin typeface="Arial"/>
            </a:endParaRPr>
          </a:p>
          <a:p>
            <a:endParaRPr b="1" lang="en-IN" sz="2800" spc="-1" strike="noStrike">
              <a:latin typeface="Arial"/>
            </a:endParaRPr>
          </a:p>
        </p:txBody>
      </p:sp>
      <p:sp>
        <p:nvSpPr>
          <p:cNvPr id="101" name="CustomShape 2"/>
          <p:cNvSpPr/>
          <p:nvPr/>
        </p:nvSpPr>
        <p:spPr>
          <a:xfrm>
            <a:off x="216000" y="216000"/>
            <a:ext cx="9648000" cy="5184000"/>
          </a:xfrm>
          <a:prstGeom prst="rect">
            <a:avLst/>
          </a:prstGeom>
          <a:noFill/>
          <a:ln>
            <a:solidFill>
              <a:srgbClr val="3465a4"/>
            </a:solidFill>
          </a:ln>
        </p:spPr>
        <p:style>
          <a:lnRef idx="0"/>
          <a:fillRef idx="0"/>
          <a:effectRef idx="0"/>
          <a:fontRef idx="minor"/>
        </p:style>
      </p:sp>
      <p:pic>
        <p:nvPicPr>
          <p:cNvPr id="102" name="" descr=""/>
          <p:cNvPicPr/>
          <p:nvPr/>
        </p:nvPicPr>
        <p:blipFill>
          <a:blip r:embed="rId1"/>
          <a:stretch/>
        </p:blipFill>
        <p:spPr>
          <a:xfrm>
            <a:off x="286200" y="1872360"/>
            <a:ext cx="8929800" cy="2537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pic>
        <p:nvPicPr>
          <p:cNvPr id="104" name="" descr=""/>
          <p:cNvPicPr/>
          <p:nvPr/>
        </p:nvPicPr>
        <p:blipFill>
          <a:blip r:embed="rId1"/>
          <a:srcRect l="0" t="0" r="0" b="17454"/>
          <a:stretch/>
        </p:blipFill>
        <p:spPr>
          <a:xfrm>
            <a:off x="216360" y="216000"/>
            <a:ext cx="9647640" cy="5169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 descr=""/>
          <p:cNvPicPr/>
          <p:nvPr/>
        </p:nvPicPr>
        <p:blipFill>
          <a:blip r:embed="rId1">
            <a:alphaModFix amt="15000"/>
          </a:blip>
          <a:stretch/>
        </p:blipFill>
        <p:spPr>
          <a:xfrm>
            <a:off x="0" y="12960"/>
            <a:ext cx="10080000" cy="5657040"/>
          </a:xfrm>
          <a:prstGeom prst="rect">
            <a:avLst/>
          </a:prstGeom>
          <a:ln>
            <a:noFill/>
          </a:ln>
        </p:spPr>
      </p:pic>
      <p:pic>
        <p:nvPicPr>
          <p:cNvPr id="48" name="Picture 1_1" descr="download.png"/>
          <p:cNvPicPr/>
          <p:nvPr/>
        </p:nvPicPr>
        <p:blipFill>
          <a:blip r:embed="rId2">
            <a:alphaModFix amt="92000"/>
          </a:blip>
          <a:stretch/>
        </p:blipFill>
        <p:spPr>
          <a:xfrm>
            <a:off x="6494040" y="864000"/>
            <a:ext cx="3009960" cy="2664000"/>
          </a:xfrm>
          <a:prstGeom prst="rect">
            <a:avLst/>
          </a:prstGeom>
          <a:ln>
            <a:noFill/>
          </a:ln>
        </p:spPr>
      </p:pic>
      <p:sp>
        <p:nvSpPr>
          <p:cNvPr id="49" name="TextShape 1"/>
          <p:cNvSpPr txBox="1"/>
          <p:nvPr/>
        </p:nvSpPr>
        <p:spPr>
          <a:xfrm>
            <a:off x="504000" y="576000"/>
            <a:ext cx="2880000" cy="346320"/>
          </a:xfrm>
          <a:prstGeom prst="rect">
            <a:avLst/>
          </a:prstGeom>
          <a:noFill/>
          <a:ln>
            <a:noFill/>
          </a:ln>
        </p:spPr>
        <p:txBody>
          <a:bodyPr lIns="90000" rIns="90000" tIns="45000" bIns="45000">
            <a:noAutofit/>
          </a:bodyPr>
          <a:p>
            <a:r>
              <a:rPr b="1" lang="en-IN" sz="1800" spc="-1" strike="noStrike">
                <a:latin typeface="Arial"/>
              </a:rPr>
              <a:t>About us</a:t>
            </a:r>
            <a:endParaRPr b="1" lang="en-IN" sz="1800" spc="-1" strike="noStrike">
              <a:latin typeface="Arial"/>
            </a:endParaRPr>
          </a:p>
        </p:txBody>
      </p:sp>
      <p:sp>
        <p:nvSpPr>
          <p:cNvPr id="50" name="TextShape 2"/>
          <p:cNvSpPr txBox="1"/>
          <p:nvPr/>
        </p:nvSpPr>
        <p:spPr>
          <a:xfrm>
            <a:off x="504000" y="936000"/>
            <a:ext cx="5688000" cy="435636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r>
              <a:rPr b="0" lang="en-IN" sz="1200" spc="-1" strike="noStrike">
                <a:latin typeface="Arial"/>
              </a:rPr>
              <a:t>Microspectra Software Technologies is a Software development company Private Company incorporated on 26 August 2015.</a:t>
            </a:r>
            <a:endParaRPr b="0" lang="en-IN" sz="1200" spc="-1" strike="noStrike">
              <a:latin typeface="Arial"/>
            </a:endParaRPr>
          </a:p>
          <a:p>
            <a:pPr marL="216000" indent="-216000" algn="just">
              <a:buClr>
                <a:srgbClr val="000000"/>
              </a:buClr>
              <a:buSzPct val="45000"/>
              <a:buFont typeface="Wingdings" charset="2"/>
              <a:buChar char=""/>
            </a:pPr>
            <a:endParaRPr b="0" lang="en-IN" sz="1200" spc="-1" strike="noStrike">
              <a:latin typeface="Arial"/>
            </a:endParaRPr>
          </a:p>
          <a:p>
            <a:pPr marL="216000" indent="-216000" algn="just">
              <a:buClr>
                <a:srgbClr val="000000"/>
              </a:buClr>
              <a:buSzPct val="45000"/>
              <a:buFont typeface="Wingdings" charset="2"/>
              <a:buChar char=""/>
            </a:pPr>
            <a:r>
              <a:rPr b="0" lang="en-IN" sz="1200" spc="-1" strike="noStrike">
                <a:latin typeface="Arial"/>
              </a:rPr>
              <a:t>Well known for Software Solutions to Customized Software Applications such as ERP, CRM, Web Development, Mobile APP Development, IoT Solution, Data Science, Artificial Inteligence, Machine Learning, Deep Learning.</a:t>
            </a:r>
            <a:endParaRPr b="0" lang="en-IN" sz="1200" spc="-1" strike="noStrike">
              <a:latin typeface="Arial"/>
            </a:endParaRPr>
          </a:p>
          <a:p>
            <a:pPr marL="216000" indent="-216000" algn="just">
              <a:buClr>
                <a:srgbClr val="000000"/>
              </a:buClr>
              <a:buSzPct val="45000"/>
              <a:buFont typeface="Wingdings" charset="2"/>
              <a:buChar char=""/>
            </a:pPr>
            <a:endParaRPr b="0" lang="en-IN" sz="1200" spc="-1" strike="noStrike">
              <a:latin typeface="Arial"/>
            </a:endParaRPr>
          </a:p>
          <a:p>
            <a:pPr marL="216000" indent="-216000" algn="just">
              <a:buClr>
                <a:srgbClr val="000000"/>
              </a:buClr>
              <a:buSzPct val="45000"/>
              <a:buFont typeface="Wingdings" charset="2"/>
              <a:buChar char=""/>
            </a:pPr>
            <a:r>
              <a:rPr b="0" lang="en-IN" sz="1200" spc="-1" strike="noStrike">
                <a:latin typeface="Arial"/>
              </a:rPr>
              <a:t>Microspectra is providing successful solutions to the clients and we are proud to say that our solutions are successfully installed to our direct or indirect clients. First To Start IT Hub in Vidharbha Region.</a:t>
            </a:r>
            <a:endParaRPr b="0" lang="en-IN" sz="1200" spc="-1" strike="noStrike">
              <a:latin typeface="Arial"/>
            </a:endParaRPr>
          </a:p>
          <a:p>
            <a:pPr marL="216000" indent="-216000" algn="just">
              <a:buClr>
                <a:srgbClr val="000000"/>
              </a:buClr>
              <a:buSzPct val="45000"/>
              <a:buFont typeface="Wingdings" charset="2"/>
              <a:buChar char=""/>
            </a:pPr>
            <a:endParaRPr b="0" lang="en-IN" sz="1200" spc="-1" strike="noStrike">
              <a:latin typeface="Arial"/>
            </a:endParaRPr>
          </a:p>
          <a:p>
            <a:pPr marL="216000" indent="-216000" algn="just">
              <a:buClr>
                <a:srgbClr val="000000"/>
              </a:buClr>
              <a:buSzPct val="45000"/>
              <a:buFont typeface="Wingdings" charset="2"/>
              <a:buChar char=""/>
            </a:pPr>
            <a:r>
              <a:rPr b="0" lang="en-IN" sz="1200" spc="-1" strike="noStrike">
                <a:latin typeface="Arial"/>
              </a:rPr>
              <a:t>We are technically well versed with Industry Requirements and do proper analysis for the successful and reliable solutions for Clients. Microspectra aim is “Delivered quality solutions and customer satisfaction". We have happy and satisfied clients spread all over the world.</a:t>
            </a:r>
            <a:endParaRPr b="0" lang="en-IN" sz="1200" spc="-1" strike="noStrike">
              <a:latin typeface="Arial"/>
            </a:endParaRPr>
          </a:p>
          <a:p>
            <a:pPr marL="216000" indent="-216000" algn="just">
              <a:buClr>
                <a:srgbClr val="000000"/>
              </a:buClr>
              <a:buSzPct val="45000"/>
              <a:buFont typeface="Wingdings" charset="2"/>
              <a:buChar char=""/>
            </a:pPr>
            <a:endParaRPr b="0" lang="en-IN" sz="1200" spc="-1" strike="noStrike">
              <a:latin typeface="Arial"/>
            </a:endParaRPr>
          </a:p>
          <a:p>
            <a:pPr marL="216000" indent="-216000" algn="just">
              <a:buClr>
                <a:srgbClr val="000000"/>
              </a:buClr>
              <a:buSzPct val="45000"/>
              <a:buFont typeface="Wingdings" charset="2"/>
              <a:buChar char=""/>
            </a:pPr>
            <a:endParaRPr b="0" lang="en-IN" sz="1200" spc="-1" strike="noStrike">
              <a:latin typeface="Arial"/>
            </a:endParaRPr>
          </a:p>
        </p:txBody>
      </p:sp>
      <p:sp>
        <p:nvSpPr>
          <p:cNvPr id="51" name="CustomShape 3"/>
          <p:cNvSpPr/>
          <p:nvPr/>
        </p:nvSpPr>
        <p:spPr>
          <a:xfrm>
            <a:off x="144000" y="216000"/>
            <a:ext cx="9792000" cy="5328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16000" y="216000"/>
            <a:ext cx="9648000" cy="5184000"/>
          </a:xfrm>
          <a:prstGeom prst="rect">
            <a:avLst/>
          </a:prstGeom>
          <a:noFill/>
          <a:ln>
            <a:solidFill>
              <a:srgbClr val="3465a4"/>
            </a:solidFill>
          </a:ln>
        </p:spPr>
        <p:style>
          <a:lnRef idx="0"/>
          <a:fillRef idx="0"/>
          <a:effectRef idx="0"/>
          <a:fontRef idx="minor"/>
        </p:style>
      </p:sp>
      <p:sp>
        <p:nvSpPr>
          <p:cNvPr id="106" name="TextShape 2"/>
          <p:cNvSpPr txBox="1"/>
          <p:nvPr/>
        </p:nvSpPr>
        <p:spPr>
          <a:xfrm>
            <a:off x="504000" y="736560"/>
            <a:ext cx="8712000" cy="1279440"/>
          </a:xfrm>
          <a:prstGeom prst="rect">
            <a:avLst/>
          </a:prstGeom>
          <a:noFill/>
          <a:ln>
            <a:noFill/>
          </a:ln>
        </p:spPr>
        <p:txBody>
          <a:bodyPr lIns="90000" rIns="90000" tIns="45000" bIns="45000">
            <a:noAutofit/>
          </a:bodyPr>
          <a:p>
            <a:r>
              <a:rPr b="1" lang="en-IN" sz="2800" spc="-1" strike="noStrike">
                <a:latin typeface="Arial"/>
              </a:rPr>
              <a:t>IOT Certification, Internship &amp; Jobs </a:t>
            </a:r>
            <a:endParaRPr b="1" lang="en-IN" sz="2800" spc="-1" strike="noStrike">
              <a:latin typeface="Arial"/>
            </a:endParaRPr>
          </a:p>
          <a:p>
            <a:r>
              <a:rPr b="1" lang="en-IN" sz="2800" spc="-1" strike="noStrike">
                <a:latin typeface="Arial"/>
              </a:rPr>
              <a:t>with Microspectra Software Technologies Pvt.Ltd</a:t>
            </a:r>
            <a:endParaRPr b="1" lang="en-IN" sz="2800" spc="-1" strike="noStrike">
              <a:latin typeface="Arial"/>
            </a:endParaRPr>
          </a:p>
        </p:txBody>
      </p:sp>
      <p:pic>
        <p:nvPicPr>
          <p:cNvPr id="107" name="" descr=""/>
          <p:cNvPicPr/>
          <p:nvPr/>
        </p:nvPicPr>
        <p:blipFill>
          <a:blip r:embed="rId1"/>
          <a:stretch/>
        </p:blipFill>
        <p:spPr>
          <a:xfrm>
            <a:off x="504000" y="1584000"/>
            <a:ext cx="5898600" cy="3240000"/>
          </a:xfrm>
          <a:prstGeom prst="rect">
            <a:avLst/>
          </a:prstGeom>
          <a:ln>
            <a:noFill/>
          </a:ln>
        </p:spPr>
      </p:pic>
      <p:sp>
        <p:nvSpPr>
          <p:cNvPr id="108" name="TextShape 3"/>
          <p:cNvSpPr txBox="1"/>
          <p:nvPr/>
        </p:nvSpPr>
        <p:spPr>
          <a:xfrm>
            <a:off x="6624000" y="1728000"/>
            <a:ext cx="3024000" cy="3400560"/>
          </a:xfrm>
          <a:prstGeom prst="rect">
            <a:avLst/>
          </a:prstGeom>
          <a:noFill/>
          <a:ln>
            <a:noFill/>
          </a:ln>
        </p:spPr>
        <p:txBody>
          <a:bodyPr lIns="90000" rIns="90000" tIns="45000" bIns="45000">
            <a:noAutofit/>
          </a:bodyPr>
          <a:p>
            <a:pPr marL="216000" indent="-216000">
              <a:lnSpc>
                <a:spcPct val="100000"/>
              </a:lnSpc>
              <a:spcBef>
                <a:spcPts val="1984"/>
              </a:spcBef>
              <a:spcAft>
                <a:spcPts val="1984"/>
              </a:spcAft>
              <a:buClr>
                <a:srgbClr val="000000"/>
              </a:buClr>
              <a:buSzPct val="45000"/>
              <a:buFont typeface="Wingdings" charset="2"/>
              <a:buChar char=""/>
            </a:pPr>
            <a:r>
              <a:rPr b="0" lang="en-IN" sz="1400" spc="-1" strike="noStrike">
                <a:latin typeface="Arial"/>
              </a:rPr>
              <a:t>Industry Authorised Certification.</a:t>
            </a:r>
            <a:endParaRPr b="0" lang="en-IN" sz="1400" spc="-1" strike="noStrike">
              <a:latin typeface="Arial"/>
              <a:ea typeface="Noto Sans CJK SC"/>
            </a:endParaRPr>
          </a:p>
          <a:p>
            <a:pPr marL="216000" indent="-216000">
              <a:lnSpc>
                <a:spcPct val="100000"/>
              </a:lnSpc>
              <a:spcBef>
                <a:spcPts val="1984"/>
              </a:spcBef>
              <a:spcAft>
                <a:spcPts val="1984"/>
              </a:spcAft>
              <a:buClr>
                <a:srgbClr val="000000"/>
              </a:buClr>
              <a:buSzPct val="45000"/>
              <a:buFont typeface="Wingdings" charset="2"/>
              <a:buChar char=""/>
            </a:pPr>
            <a:r>
              <a:rPr b="0" lang="en-IN" sz="1400" spc="-1" strike="noStrike">
                <a:latin typeface="Arial"/>
              </a:rPr>
              <a:t>Letter of Internship Complition</a:t>
            </a:r>
            <a:endParaRPr b="0" lang="en-IN" sz="1400" spc="-1" strike="noStrike">
              <a:latin typeface="Arial"/>
              <a:ea typeface="Noto Sans CJK SC"/>
            </a:endParaRPr>
          </a:p>
          <a:p>
            <a:pPr marL="216000" indent="-216000">
              <a:lnSpc>
                <a:spcPct val="100000"/>
              </a:lnSpc>
              <a:spcBef>
                <a:spcPts val="1984"/>
              </a:spcBef>
              <a:spcAft>
                <a:spcPts val="1984"/>
              </a:spcAft>
              <a:buClr>
                <a:srgbClr val="000000"/>
              </a:buClr>
              <a:buSzPct val="45000"/>
              <a:buFont typeface="Wingdings" charset="2"/>
              <a:buChar char=""/>
            </a:pPr>
            <a:r>
              <a:rPr b="0" lang="en-IN" sz="1400" spc="-1" strike="noStrike">
                <a:latin typeface="Arial"/>
              </a:rPr>
              <a:t>One on One Interaction with Trainers</a:t>
            </a:r>
            <a:endParaRPr b="0" lang="en-IN" sz="1400" spc="-1" strike="noStrike">
              <a:latin typeface="Arial"/>
              <a:ea typeface="Noto Sans CJK SC"/>
            </a:endParaRPr>
          </a:p>
          <a:p>
            <a:pPr marL="216000" indent="-216000">
              <a:lnSpc>
                <a:spcPct val="100000"/>
              </a:lnSpc>
              <a:spcBef>
                <a:spcPts val="1984"/>
              </a:spcBef>
              <a:spcAft>
                <a:spcPts val="1984"/>
              </a:spcAft>
              <a:buClr>
                <a:srgbClr val="000000"/>
              </a:buClr>
              <a:buSzPct val="45000"/>
              <a:buFont typeface="Wingdings" charset="2"/>
              <a:buChar char=""/>
            </a:pPr>
            <a:r>
              <a:rPr b="0" lang="en-IN" sz="1400" spc="-1" strike="noStrike">
                <a:latin typeface="Arial"/>
              </a:rPr>
              <a:t>Capstone Projects</a:t>
            </a:r>
            <a:endParaRPr b="0" lang="en-IN" sz="1400" spc="-1" strike="noStrike">
              <a:latin typeface="Arial"/>
              <a:ea typeface="Noto Sans CJK SC"/>
            </a:endParaRPr>
          </a:p>
          <a:p>
            <a:pPr marL="216000" indent="-216000">
              <a:lnSpc>
                <a:spcPct val="100000"/>
              </a:lnSpc>
              <a:spcBef>
                <a:spcPts val="1984"/>
              </a:spcBef>
              <a:spcAft>
                <a:spcPts val="1984"/>
              </a:spcAft>
              <a:buClr>
                <a:srgbClr val="000000"/>
              </a:buClr>
              <a:buSzPct val="45000"/>
              <a:buFont typeface="Wingdings" charset="2"/>
              <a:buChar char=""/>
            </a:pPr>
            <a:r>
              <a:rPr b="0" lang="en-IN" sz="1400" spc="-1" strike="noStrike">
                <a:latin typeface="Arial"/>
              </a:rPr>
              <a:t>Full Time/Part Time Jobs opportunity</a:t>
            </a:r>
            <a:endParaRPr b="0" lang="en-IN" sz="1400" spc="-1" strike="noStrike">
              <a:latin typeface="Arial"/>
              <a:ea typeface="Noto Sans CJK SC"/>
            </a:endParaRPr>
          </a:p>
          <a:p>
            <a:pPr marL="216000" indent="-216000">
              <a:lnSpc>
                <a:spcPct val="100000"/>
              </a:lnSpc>
              <a:spcBef>
                <a:spcPts val="1984"/>
              </a:spcBef>
              <a:spcAft>
                <a:spcPts val="1984"/>
              </a:spcAft>
              <a:buClr>
                <a:srgbClr val="000000"/>
              </a:buClr>
              <a:buSzPct val="45000"/>
              <a:buFont typeface="Wingdings" charset="2"/>
              <a:buChar char=""/>
            </a:pPr>
            <a:r>
              <a:rPr b="0" lang="en-IN" sz="1400" spc="-1" strike="noStrike">
                <a:latin typeface="Arial"/>
              </a:rPr>
              <a:t>Work From Home flexibility </a:t>
            </a:r>
            <a:endParaRPr b="0" lang="en-IN" sz="1400" spc="-1" strike="noStrike">
              <a:latin typeface="Arial"/>
              <a:ea typeface="Noto Sans CJK SC"/>
            </a:endParaRPr>
          </a:p>
          <a:p>
            <a:pPr marL="216000" indent="-216000">
              <a:buClr>
                <a:srgbClr val="000000"/>
              </a:buClr>
              <a:buSzPct val="45000"/>
              <a:buFont typeface="Wingdings" charset="2"/>
              <a:buChar char=""/>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 descr=""/>
          <p:cNvPicPr/>
          <p:nvPr/>
        </p:nvPicPr>
        <p:blipFill>
          <a:blip r:embed="rId1">
            <a:alphaModFix amt="20000"/>
          </a:blip>
          <a:stretch/>
        </p:blipFill>
        <p:spPr>
          <a:xfrm>
            <a:off x="0" y="12960"/>
            <a:ext cx="10080000" cy="5657040"/>
          </a:xfrm>
          <a:prstGeom prst="rect">
            <a:avLst/>
          </a:prstGeom>
          <a:ln>
            <a:noFill/>
          </a:ln>
        </p:spPr>
      </p:pic>
      <p:sp>
        <p:nvSpPr>
          <p:cNvPr id="53" name="TextShape 1"/>
          <p:cNvSpPr txBox="1"/>
          <p:nvPr/>
        </p:nvSpPr>
        <p:spPr>
          <a:xfrm>
            <a:off x="504000" y="576000"/>
            <a:ext cx="2880000" cy="346320"/>
          </a:xfrm>
          <a:prstGeom prst="rect">
            <a:avLst/>
          </a:prstGeom>
          <a:noFill/>
          <a:ln>
            <a:noFill/>
          </a:ln>
        </p:spPr>
        <p:txBody>
          <a:bodyPr lIns="90000" rIns="90000" tIns="45000" bIns="45000">
            <a:noAutofit/>
          </a:bodyPr>
          <a:p>
            <a:r>
              <a:rPr b="1" lang="en-IN" sz="1800" spc="-1" strike="noStrike">
                <a:latin typeface="Arial"/>
              </a:rPr>
              <a:t>About us</a:t>
            </a:r>
            <a:endParaRPr b="1" lang="en-IN" sz="1800" spc="-1" strike="noStrike">
              <a:latin typeface="Arial"/>
            </a:endParaRPr>
          </a:p>
        </p:txBody>
      </p:sp>
      <p:sp>
        <p:nvSpPr>
          <p:cNvPr id="54" name="TextShape 2"/>
          <p:cNvSpPr txBox="1"/>
          <p:nvPr/>
        </p:nvSpPr>
        <p:spPr>
          <a:xfrm>
            <a:off x="576000" y="899640"/>
            <a:ext cx="4824000" cy="435636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endParaRPr b="0" lang="en-IN" sz="1200" spc="-1" strike="noStrike">
              <a:latin typeface="Arial"/>
            </a:endParaRPr>
          </a:p>
          <a:p>
            <a:pPr marL="216000" indent="-216000" algn="just">
              <a:buClr>
                <a:srgbClr val="000000"/>
              </a:buClr>
              <a:buSzPct val="45000"/>
              <a:buFont typeface="Wingdings" charset="2"/>
              <a:buChar char=""/>
            </a:pPr>
            <a:r>
              <a:rPr b="0" lang="en-IN" sz="1200" spc="-1" strike="noStrike">
                <a:latin typeface="Arial"/>
              </a:rPr>
              <a:t>Pioner of Industry Graded Quality Technical Eduaction for betterment and Development of Students via </a:t>
            </a:r>
            <a:r>
              <a:rPr b="1" lang="en-IN" sz="1200" spc="-1" strike="noStrike">
                <a:latin typeface="Arial"/>
              </a:rPr>
              <a:t>Microspectra IT Academy</a:t>
            </a:r>
            <a:r>
              <a:rPr b="0" lang="en-IN" sz="1200" spc="-1" strike="noStrike">
                <a:latin typeface="Arial"/>
              </a:rPr>
              <a:t>.</a:t>
            </a:r>
            <a:endParaRPr b="0" lang="en-IN" sz="1200" spc="-1" strike="noStrike">
              <a:latin typeface="Arial"/>
            </a:endParaRPr>
          </a:p>
          <a:p>
            <a:pPr marL="216000" indent="-216000" algn="just">
              <a:buClr>
                <a:srgbClr val="000000"/>
              </a:buClr>
              <a:buSzPct val="45000"/>
              <a:buFont typeface="Wingdings" charset="2"/>
              <a:buChar char=""/>
            </a:pPr>
            <a:endParaRPr b="0" lang="en-IN" sz="1200" spc="-1" strike="noStrike">
              <a:latin typeface="Arial"/>
            </a:endParaRPr>
          </a:p>
          <a:p>
            <a:pPr lvl="1" marL="432000" indent="-216000" algn="just">
              <a:buClr>
                <a:srgbClr val="000000"/>
              </a:buClr>
              <a:buSzPct val="45000"/>
              <a:buFont typeface="Wingdings" charset="2"/>
              <a:buChar char=""/>
            </a:pPr>
            <a:r>
              <a:rPr b="1" lang="en-IN" sz="1200" spc="-1" strike="noStrike">
                <a:latin typeface="Arial"/>
              </a:rPr>
              <a:t>Intrnational Certification</a:t>
            </a:r>
            <a:endParaRPr b="0" lang="en-IN" sz="1200" spc="-1" strike="noStrike">
              <a:latin typeface="Arial"/>
            </a:endParaRPr>
          </a:p>
          <a:p>
            <a:pPr lvl="2" marL="648000" indent="-216000" algn="just">
              <a:buClr>
                <a:srgbClr val="000000"/>
              </a:buClr>
              <a:buSzPct val="45000"/>
              <a:buFont typeface="Wingdings" charset="2"/>
              <a:buChar char=""/>
            </a:pPr>
            <a:r>
              <a:rPr b="0" lang="en-IN" sz="1200" spc="-1" strike="noStrike">
                <a:latin typeface="Arial"/>
              </a:rPr>
              <a:t>Cloud Certifications Azure, AWS, Google</a:t>
            </a:r>
            <a:endParaRPr b="0" lang="en-IN" sz="1200" spc="-1" strike="noStrike">
              <a:latin typeface="Arial"/>
            </a:endParaRPr>
          </a:p>
          <a:p>
            <a:pPr lvl="2" marL="648000" indent="-216000" algn="just">
              <a:buClr>
                <a:srgbClr val="000000"/>
              </a:buClr>
              <a:buSzPct val="45000"/>
              <a:buFont typeface="Wingdings" charset="2"/>
              <a:buChar char=""/>
            </a:pPr>
            <a:r>
              <a:rPr b="0" lang="en-IN" sz="1200" spc="-1" strike="noStrike">
                <a:latin typeface="Arial"/>
              </a:rPr>
              <a:t>Web Development Certifications</a:t>
            </a:r>
            <a:endParaRPr b="0" lang="en-IN" sz="1200" spc="-1" strike="noStrike">
              <a:latin typeface="Arial"/>
            </a:endParaRPr>
          </a:p>
          <a:p>
            <a:pPr lvl="2" marL="648000" indent="-216000" algn="just">
              <a:buClr>
                <a:srgbClr val="000000"/>
              </a:buClr>
              <a:buSzPct val="45000"/>
              <a:buFont typeface="Wingdings" charset="2"/>
              <a:buChar char=""/>
            </a:pPr>
            <a:r>
              <a:rPr b="0" lang="en-IN" sz="1200" spc="-1" strike="noStrike">
                <a:latin typeface="Arial"/>
              </a:rPr>
              <a:t>Mobile App development Certifications</a:t>
            </a:r>
            <a:endParaRPr b="0" lang="en-IN" sz="1200" spc="-1" strike="noStrike">
              <a:latin typeface="Arial"/>
            </a:endParaRPr>
          </a:p>
          <a:p>
            <a:pPr lvl="2" marL="648000" indent="-216000" algn="just">
              <a:buClr>
                <a:srgbClr val="000000"/>
              </a:buClr>
              <a:buSzPct val="45000"/>
              <a:buFont typeface="Wingdings" charset="2"/>
              <a:buChar char=""/>
            </a:pPr>
            <a:r>
              <a:rPr b="0" lang="en-IN" sz="1200" spc="-1" strike="noStrike">
                <a:latin typeface="Arial"/>
              </a:rPr>
              <a:t>Programming Language Certifications</a:t>
            </a:r>
            <a:endParaRPr b="0" lang="en-IN" sz="1200" spc="-1" strike="noStrike">
              <a:latin typeface="Arial"/>
            </a:endParaRPr>
          </a:p>
          <a:p>
            <a:pPr lvl="2" marL="648000" indent="-216000" algn="just">
              <a:buClr>
                <a:srgbClr val="000000"/>
              </a:buClr>
              <a:buSzPct val="45000"/>
              <a:buFont typeface="Wingdings" charset="2"/>
              <a:buChar char=""/>
            </a:pPr>
            <a:endParaRPr b="0" lang="en-IN" sz="1200" spc="-1" strike="noStrike">
              <a:latin typeface="Arial"/>
            </a:endParaRPr>
          </a:p>
          <a:p>
            <a:pPr lvl="1" marL="432000" indent="-216000" algn="just">
              <a:buClr>
                <a:srgbClr val="000000"/>
              </a:buClr>
              <a:buSzPct val="45000"/>
              <a:buFont typeface="Wingdings" charset="2"/>
              <a:buChar char=""/>
            </a:pPr>
            <a:r>
              <a:rPr b="1" lang="en-IN" sz="1200" spc="-1" strike="noStrike">
                <a:latin typeface="Arial"/>
              </a:rPr>
              <a:t>Part Time/Full Time Internships</a:t>
            </a:r>
            <a:endParaRPr b="0" lang="en-IN" sz="1200" spc="-1" strike="noStrike">
              <a:latin typeface="Arial"/>
            </a:endParaRPr>
          </a:p>
          <a:p>
            <a:pPr lvl="2" marL="648000" indent="-216000" algn="just">
              <a:buClr>
                <a:srgbClr val="000000"/>
              </a:buClr>
              <a:buSzPct val="45000"/>
              <a:buFont typeface="Wingdings" charset="2"/>
              <a:buChar char=""/>
            </a:pPr>
            <a:r>
              <a:rPr b="0" lang="en-IN" sz="1200" spc="-1" strike="noStrike">
                <a:latin typeface="Arial"/>
              </a:rPr>
              <a:t>Research level Internship</a:t>
            </a:r>
            <a:endParaRPr b="0" lang="en-IN" sz="1200" spc="-1" strike="noStrike">
              <a:latin typeface="Arial"/>
            </a:endParaRPr>
          </a:p>
          <a:p>
            <a:pPr lvl="2" marL="648000" indent="-216000" algn="just">
              <a:buClr>
                <a:srgbClr val="000000"/>
              </a:buClr>
              <a:buSzPct val="45000"/>
              <a:buFont typeface="Wingdings" charset="2"/>
              <a:buChar char=""/>
            </a:pPr>
            <a:r>
              <a:rPr b="0" lang="en-IN" sz="1200" spc="-1" strike="noStrike">
                <a:latin typeface="Arial"/>
              </a:rPr>
              <a:t>Degree Level Internship</a:t>
            </a:r>
            <a:endParaRPr b="0" lang="en-IN" sz="1200" spc="-1" strike="noStrike">
              <a:latin typeface="Arial"/>
            </a:endParaRPr>
          </a:p>
          <a:p>
            <a:pPr lvl="2" marL="648000" indent="-216000" algn="just">
              <a:buClr>
                <a:srgbClr val="000000"/>
              </a:buClr>
              <a:buSzPct val="45000"/>
              <a:buFont typeface="Wingdings" charset="2"/>
              <a:buChar char=""/>
            </a:pPr>
            <a:r>
              <a:rPr b="0" lang="en-IN" sz="1200" spc="-1" strike="noStrike">
                <a:latin typeface="Arial"/>
              </a:rPr>
              <a:t>Diploma Level Internship</a:t>
            </a:r>
            <a:endParaRPr b="0" lang="en-IN" sz="1200" spc="-1" strike="noStrike">
              <a:latin typeface="Arial"/>
            </a:endParaRPr>
          </a:p>
          <a:p>
            <a:pPr lvl="2" marL="648000" indent="-216000" algn="just">
              <a:buClr>
                <a:srgbClr val="000000"/>
              </a:buClr>
              <a:buSzPct val="45000"/>
              <a:buFont typeface="Wingdings" charset="2"/>
              <a:buChar char=""/>
            </a:pPr>
            <a:endParaRPr b="0" lang="en-IN" sz="1200" spc="-1" strike="noStrike">
              <a:latin typeface="Arial"/>
            </a:endParaRPr>
          </a:p>
          <a:p>
            <a:pPr lvl="1" marL="432000" indent="-216000" algn="just">
              <a:buClr>
                <a:srgbClr val="000000"/>
              </a:buClr>
              <a:buSzPct val="45000"/>
              <a:buFont typeface="Wingdings" charset="2"/>
              <a:buChar char=""/>
            </a:pPr>
            <a:r>
              <a:rPr b="1" lang="en-IN" sz="1200" spc="-1" strike="noStrike">
                <a:latin typeface="Arial"/>
              </a:rPr>
              <a:t>Jobs</a:t>
            </a:r>
            <a:endParaRPr b="0" lang="en-IN" sz="1200" spc="-1" strike="noStrike">
              <a:latin typeface="Arial"/>
            </a:endParaRPr>
          </a:p>
          <a:p>
            <a:pPr lvl="1" marL="432000" indent="-216000" algn="just">
              <a:buClr>
                <a:srgbClr val="000000"/>
              </a:buClr>
              <a:buSzPct val="45000"/>
              <a:buFont typeface="Wingdings" charset="2"/>
              <a:buChar char=""/>
            </a:pPr>
            <a:endParaRPr b="0" lang="en-IN" sz="1200" spc="-1" strike="noStrike">
              <a:latin typeface="Arial"/>
            </a:endParaRPr>
          </a:p>
          <a:p>
            <a:pPr lvl="1" marL="432000" indent="-216000" algn="just">
              <a:buClr>
                <a:srgbClr val="000000"/>
              </a:buClr>
              <a:buSzPct val="45000"/>
              <a:buFont typeface="Wingdings" charset="2"/>
              <a:buChar char=""/>
            </a:pPr>
            <a:r>
              <a:rPr b="1" lang="en-IN" sz="1200" spc="-1" strike="noStrike">
                <a:latin typeface="Arial"/>
              </a:rPr>
              <a:t>Workshops and Seminars</a:t>
            </a:r>
            <a:endParaRPr b="0" lang="en-IN" sz="1200" spc="-1" strike="noStrike">
              <a:latin typeface="Arial"/>
            </a:endParaRPr>
          </a:p>
        </p:txBody>
      </p:sp>
      <p:pic>
        <p:nvPicPr>
          <p:cNvPr id="55" name="" descr=""/>
          <p:cNvPicPr/>
          <p:nvPr/>
        </p:nvPicPr>
        <p:blipFill>
          <a:blip r:embed="rId2"/>
          <a:stretch/>
        </p:blipFill>
        <p:spPr>
          <a:xfrm>
            <a:off x="5760000" y="216000"/>
            <a:ext cx="4176000" cy="5328000"/>
          </a:xfrm>
          <a:prstGeom prst="rect">
            <a:avLst/>
          </a:prstGeom>
          <a:ln>
            <a:noFill/>
          </a:ln>
        </p:spPr>
      </p:pic>
      <p:sp>
        <p:nvSpPr>
          <p:cNvPr id="56" name="CustomShape 3"/>
          <p:cNvSpPr/>
          <p:nvPr/>
        </p:nvSpPr>
        <p:spPr>
          <a:xfrm>
            <a:off x="144000" y="216000"/>
            <a:ext cx="9792000" cy="5328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 descr=""/>
          <p:cNvPicPr/>
          <p:nvPr/>
        </p:nvPicPr>
        <p:blipFill>
          <a:blip r:embed="rId1">
            <a:alphaModFix amt="20000"/>
          </a:blip>
          <a:stretch/>
        </p:blipFill>
        <p:spPr>
          <a:xfrm>
            <a:off x="0" y="12960"/>
            <a:ext cx="10080000" cy="5657040"/>
          </a:xfrm>
          <a:prstGeom prst="rect">
            <a:avLst/>
          </a:prstGeom>
          <a:ln>
            <a:noFill/>
          </a:ln>
        </p:spPr>
      </p:pic>
      <p:sp>
        <p:nvSpPr>
          <p:cNvPr id="58" name="TextShape 1"/>
          <p:cNvSpPr txBox="1"/>
          <p:nvPr/>
        </p:nvSpPr>
        <p:spPr>
          <a:xfrm>
            <a:off x="360000" y="1597680"/>
            <a:ext cx="9432000" cy="2300040"/>
          </a:xfrm>
          <a:prstGeom prst="rect">
            <a:avLst/>
          </a:prstGeom>
          <a:noFill/>
          <a:ln>
            <a:noFill/>
          </a:ln>
        </p:spPr>
        <p:txBody>
          <a:bodyPr lIns="90000" rIns="90000" tIns="45000" bIns="45000">
            <a:noAutofit/>
          </a:bodyPr>
          <a:p>
            <a:pPr algn="ctr"/>
            <a:r>
              <a:rPr b="1" lang="en-IN" sz="5400" spc="-1" strike="noStrike">
                <a:latin typeface="Arial"/>
              </a:rPr>
              <a:t>WHAT IS </a:t>
            </a:r>
            <a:endParaRPr b="1" lang="en-IN" sz="5400" spc="-1" strike="noStrike">
              <a:latin typeface="Arial"/>
            </a:endParaRPr>
          </a:p>
          <a:p>
            <a:pPr algn="ctr"/>
            <a:r>
              <a:rPr b="1" lang="en-IN" sz="5400" spc="-1" strike="noStrike">
                <a:latin typeface="Arial"/>
              </a:rPr>
              <a:t>INTERNET OF THINGS ?</a:t>
            </a:r>
            <a:endParaRPr b="1" lang="en-IN" sz="5400" spc="-1" strike="noStrike">
              <a:latin typeface="Arial"/>
            </a:endParaRPr>
          </a:p>
          <a:p>
            <a:pPr algn="ctr"/>
            <a:endParaRPr b="1" lang="en-IN" sz="5400" spc="-1" strike="noStrike">
              <a:latin typeface="Arial"/>
            </a:endParaRPr>
          </a:p>
          <a:p>
            <a:pPr algn="ctr"/>
            <a:r>
              <a:rPr b="1" lang="en-IN" sz="2400" spc="-1" strike="noStrike">
                <a:latin typeface="Arial"/>
              </a:rPr>
              <a:t>To Understand IoT lets dive into History of Industrial Revolution</a:t>
            </a:r>
            <a:endParaRPr b="1" lang="en-IN" sz="2400" spc="-1" strike="noStrike">
              <a:latin typeface="Arial"/>
            </a:endParaRPr>
          </a:p>
        </p:txBody>
      </p:sp>
      <p:sp>
        <p:nvSpPr>
          <p:cNvPr id="59" name="CustomShape 2"/>
          <p:cNvSpPr/>
          <p:nvPr/>
        </p:nvSpPr>
        <p:spPr>
          <a:xfrm>
            <a:off x="144000" y="216000"/>
            <a:ext cx="9792000" cy="5328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 descr=""/>
          <p:cNvPicPr/>
          <p:nvPr/>
        </p:nvPicPr>
        <p:blipFill>
          <a:blip r:embed="rId1"/>
          <a:stretch/>
        </p:blipFill>
        <p:spPr>
          <a:xfrm>
            <a:off x="0" y="12960"/>
            <a:ext cx="10080000" cy="56570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60000"/>
            <a:ext cx="9144000" cy="1684440"/>
          </a:xfrm>
          <a:prstGeom prst="rect">
            <a:avLst/>
          </a:prstGeom>
          <a:noFill/>
          <a:ln>
            <a:noFill/>
          </a:ln>
        </p:spPr>
        <p:txBody>
          <a:bodyPr lIns="90000" rIns="90000" tIns="45000" bIns="45000">
            <a:noAutofit/>
          </a:bodyPr>
          <a:p>
            <a:r>
              <a:rPr b="1" lang="en-IN" sz="1200" spc="-1" strike="noStrike">
                <a:latin typeface="Arial"/>
              </a:rPr>
              <a:t>Ubiquitous Information is available</a:t>
            </a:r>
            <a:endParaRPr b="0" lang="en-IN" sz="1200" spc="-1" strike="noStrike">
              <a:latin typeface="Arial"/>
            </a:endParaRPr>
          </a:p>
          <a:p>
            <a:r>
              <a:rPr b="0" lang="en-IN" sz="1200" spc="-1" strike="noStrike">
                <a:latin typeface="Arial"/>
              </a:rPr>
              <a:t>	</a:t>
            </a:r>
            <a:endParaRPr b="0" lang="en-IN" sz="1200" spc="-1" strike="noStrike">
              <a:latin typeface="Arial"/>
            </a:endParaRPr>
          </a:p>
          <a:p>
            <a:pPr marL="216000" indent="-216000">
              <a:buClr>
                <a:srgbClr val="000000"/>
              </a:buClr>
              <a:buSzPct val="45000"/>
              <a:buFont typeface="Wingdings" charset="2"/>
              <a:buChar char=""/>
            </a:pPr>
            <a:r>
              <a:rPr b="0" lang="en-IN" sz="1200" spc="-1" strike="noStrike">
                <a:latin typeface="Arial"/>
              </a:rPr>
              <a:t>Our life are deeply affected by many new Technologies which have reached sufficient level of </a:t>
            </a:r>
            <a:r>
              <a:rPr b="1" lang="en-IN" sz="1200" spc="-1" strike="noStrike">
                <a:latin typeface="Arial"/>
              </a:rPr>
              <a:t>SMARTNESS</a:t>
            </a:r>
            <a:r>
              <a:rPr b="0" lang="en-IN" sz="1200" spc="-1" strike="noStrike">
                <a:latin typeface="Arial"/>
              </a:rPr>
              <a:t>.</a:t>
            </a:r>
            <a:endParaRPr b="0" lang="en-IN" sz="1200" spc="-1" strike="noStrike">
              <a:latin typeface="Arial"/>
            </a:endParaRPr>
          </a:p>
          <a:p>
            <a:pPr marL="216000" indent="-216000">
              <a:buClr>
                <a:srgbClr val="000000"/>
              </a:buClr>
              <a:buSzPct val="45000"/>
              <a:buFont typeface="Wingdings" charset="2"/>
              <a:buChar char=""/>
            </a:pPr>
            <a:endParaRPr b="0" lang="en-IN" sz="1200" spc="-1" strike="noStrike">
              <a:latin typeface="Arial"/>
            </a:endParaRPr>
          </a:p>
          <a:p>
            <a:pPr marL="216000" indent="-216000">
              <a:buClr>
                <a:srgbClr val="000000"/>
              </a:buClr>
              <a:buSzPct val="45000"/>
              <a:buFont typeface="Wingdings" charset="2"/>
              <a:buChar char=""/>
            </a:pPr>
            <a:r>
              <a:rPr b="0" lang="en-IN" sz="1200" spc="-1" strike="noStrike">
                <a:latin typeface="Arial"/>
              </a:rPr>
              <a:t>Information is available “Anywhere, Anytime, any Content for any USER using any DEVICE ”</a:t>
            </a:r>
            <a:endParaRPr b="0" lang="en-IN" sz="1200" spc="-1" strike="noStrike">
              <a:latin typeface="Arial"/>
            </a:endParaRPr>
          </a:p>
          <a:p>
            <a:pPr marL="216000" indent="-216000">
              <a:buClr>
                <a:srgbClr val="000000"/>
              </a:buClr>
              <a:buSzPct val="45000"/>
              <a:buFont typeface="Wingdings" charset="2"/>
              <a:buChar char=""/>
            </a:pPr>
            <a:endParaRPr b="0" lang="en-IN" sz="1200" spc="-1" strike="noStrike">
              <a:latin typeface="Arial"/>
            </a:endParaRPr>
          </a:p>
          <a:p>
            <a:pPr marL="216000" indent="-216000">
              <a:buClr>
                <a:srgbClr val="000000"/>
              </a:buClr>
              <a:buSzPct val="45000"/>
              <a:buFont typeface="Wingdings" charset="2"/>
              <a:buChar char=""/>
            </a:pPr>
            <a:r>
              <a:rPr b="1" lang="en-IN" sz="1200" spc="-1" strike="noStrike">
                <a:latin typeface="Arial"/>
              </a:rPr>
              <a:t>Industry 4.0 is SMART DEVICE, Turning Into SMART PRODUCT, turning into SMART FACTORY.</a:t>
            </a:r>
            <a:endParaRPr b="0" lang="en-IN" sz="1200" spc="-1" strike="noStrike">
              <a:latin typeface="Arial"/>
            </a:endParaRPr>
          </a:p>
          <a:p>
            <a:endParaRPr b="0" lang="en-IN" sz="1200" spc="-1" strike="noStrike">
              <a:latin typeface="Arial"/>
            </a:endParaRPr>
          </a:p>
          <a:p>
            <a:endParaRPr b="0" lang="en-IN" sz="1200" spc="-1" strike="noStrike">
              <a:latin typeface="Arial"/>
            </a:endParaRPr>
          </a:p>
        </p:txBody>
      </p:sp>
      <p:pic>
        <p:nvPicPr>
          <p:cNvPr id="62" name="" descr=""/>
          <p:cNvPicPr/>
          <p:nvPr/>
        </p:nvPicPr>
        <p:blipFill>
          <a:blip r:embed="rId1"/>
          <a:stretch/>
        </p:blipFill>
        <p:spPr>
          <a:xfrm>
            <a:off x="6192000" y="2160000"/>
            <a:ext cx="1663920" cy="1807560"/>
          </a:xfrm>
          <a:prstGeom prst="rect">
            <a:avLst/>
          </a:prstGeom>
          <a:ln>
            <a:noFill/>
          </a:ln>
        </p:spPr>
      </p:pic>
      <p:pic>
        <p:nvPicPr>
          <p:cNvPr id="63" name="" descr=""/>
          <p:cNvPicPr/>
          <p:nvPr/>
        </p:nvPicPr>
        <p:blipFill>
          <a:blip r:embed="rId2"/>
          <a:stretch/>
        </p:blipFill>
        <p:spPr>
          <a:xfrm>
            <a:off x="7567920" y="2304000"/>
            <a:ext cx="2233800" cy="1224000"/>
          </a:xfrm>
          <a:prstGeom prst="rect">
            <a:avLst/>
          </a:prstGeom>
          <a:ln>
            <a:noFill/>
          </a:ln>
        </p:spPr>
      </p:pic>
      <p:pic>
        <p:nvPicPr>
          <p:cNvPr id="64" name="" descr=""/>
          <p:cNvPicPr/>
          <p:nvPr/>
        </p:nvPicPr>
        <p:blipFill>
          <a:blip r:embed="rId3"/>
          <a:srcRect l="0" t="11437" r="0" b="17181"/>
          <a:stretch/>
        </p:blipFill>
        <p:spPr>
          <a:xfrm>
            <a:off x="7704000" y="4140000"/>
            <a:ext cx="1886760" cy="1440000"/>
          </a:xfrm>
          <a:prstGeom prst="rect">
            <a:avLst/>
          </a:prstGeom>
          <a:ln>
            <a:noFill/>
          </a:ln>
        </p:spPr>
      </p:pic>
      <p:pic>
        <p:nvPicPr>
          <p:cNvPr id="65" name="" descr=""/>
          <p:cNvPicPr/>
          <p:nvPr/>
        </p:nvPicPr>
        <p:blipFill>
          <a:blip r:embed="rId4"/>
          <a:stretch/>
        </p:blipFill>
        <p:spPr>
          <a:xfrm>
            <a:off x="288000" y="1656000"/>
            <a:ext cx="4680000" cy="3899880"/>
          </a:xfrm>
          <a:prstGeom prst="rect">
            <a:avLst/>
          </a:prstGeom>
          <a:ln>
            <a:noFill/>
          </a:ln>
        </p:spPr>
      </p:pic>
      <p:sp>
        <p:nvSpPr>
          <p:cNvPr id="66" name="CustomShape 2"/>
          <p:cNvSpPr/>
          <p:nvPr/>
        </p:nvSpPr>
        <p:spPr>
          <a:xfrm>
            <a:off x="4680000" y="2916000"/>
            <a:ext cx="1296000" cy="720000"/>
          </a:xfrm>
          <a:custGeom>
            <a:avLst/>
            <a:gdLst/>
            <a:ahLst/>
            <a:rect l="0" t="0" r="r" b="b"/>
            <a:pathLst>
              <a:path w="3601" h="2002">
                <a:moveTo>
                  <a:pt x="0" y="1000"/>
                </a:moveTo>
                <a:lnTo>
                  <a:pt x="716" y="0"/>
                </a:lnTo>
                <a:lnTo>
                  <a:pt x="716" y="500"/>
                </a:lnTo>
                <a:lnTo>
                  <a:pt x="2884" y="500"/>
                </a:lnTo>
                <a:lnTo>
                  <a:pt x="2884" y="0"/>
                </a:lnTo>
                <a:lnTo>
                  <a:pt x="3600" y="1000"/>
                </a:lnTo>
                <a:lnTo>
                  <a:pt x="2884" y="2001"/>
                </a:lnTo>
                <a:lnTo>
                  <a:pt x="2884" y="1500"/>
                </a:lnTo>
                <a:lnTo>
                  <a:pt x="716" y="1500"/>
                </a:lnTo>
                <a:lnTo>
                  <a:pt x="716" y="2001"/>
                </a:lnTo>
                <a:lnTo>
                  <a:pt x="0" y="1000"/>
                </a:lnTo>
              </a:path>
            </a:pathLst>
          </a:custGeom>
          <a:solidFill>
            <a:srgbClr val="729fcf"/>
          </a:solidFill>
          <a:ln>
            <a:solidFill>
              <a:srgbClr val="3465a4"/>
            </a:solidFill>
          </a:ln>
        </p:spPr>
        <p:style>
          <a:lnRef idx="0"/>
          <a:fillRef idx="0"/>
          <a:effectRef idx="0"/>
          <a:fontRef idx="minor"/>
        </p:style>
      </p:sp>
      <p:sp>
        <p:nvSpPr>
          <p:cNvPr id="67" name="CustomShape 3"/>
          <p:cNvSpPr/>
          <p:nvPr/>
        </p:nvSpPr>
        <p:spPr>
          <a:xfrm>
            <a:off x="144000" y="216000"/>
            <a:ext cx="9792000" cy="5328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432000" y="360000"/>
            <a:ext cx="9216000" cy="4561560"/>
          </a:xfrm>
          <a:prstGeom prst="rect">
            <a:avLst/>
          </a:prstGeom>
          <a:noFill/>
          <a:ln>
            <a:noFill/>
          </a:ln>
        </p:spPr>
        <p:txBody>
          <a:bodyPr lIns="90000" rIns="90000" tIns="45000" bIns="45000">
            <a:noAutofit/>
          </a:bodyPr>
          <a:p>
            <a:r>
              <a:rPr b="1" lang="en-IN" sz="1800" spc="-1" strike="noStrike">
                <a:latin typeface="Arial"/>
              </a:rPr>
              <a:t>Benifites OF INDUSTRY 4.0</a:t>
            </a:r>
            <a:endParaRPr b="0" lang="en-IN" sz="1800" spc="-1" strike="noStrike">
              <a:latin typeface="Arial"/>
            </a:endParaRPr>
          </a:p>
          <a:p>
            <a:endParaRPr b="0" lang="en-IN" sz="1800" spc="-1" strike="noStrike">
              <a:latin typeface="Arial"/>
            </a:endParaRPr>
          </a:p>
          <a:p>
            <a:pPr marL="216000" indent="-216000">
              <a:lnSpc>
                <a:spcPct val="100000"/>
              </a:lnSpc>
              <a:spcBef>
                <a:spcPts val="1701"/>
              </a:spcBef>
              <a:spcAft>
                <a:spcPts val="1701"/>
              </a:spcAft>
              <a:buClr>
                <a:srgbClr val="000000"/>
              </a:buClr>
              <a:buSzPct val="45000"/>
              <a:buFont typeface="Wingdings" charset="2"/>
              <a:buChar char=""/>
            </a:pPr>
            <a:r>
              <a:rPr b="1" lang="en-IN" sz="1800" spc="-1" strike="noStrike">
                <a:latin typeface="Arial"/>
              </a:rPr>
              <a:t>Help to Keep Production In INDIA.</a:t>
            </a:r>
            <a:endParaRPr b="0" lang="en-IN" sz="1800" spc="-1" strike="noStrike">
              <a:latin typeface="Arial"/>
              <a:ea typeface="Noto Sans CJK SC"/>
            </a:endParaRPr>
          </a:p>
          <a:p>
            <a:pPr marL="216000" indent="-216000">
              <a:lnSpc>
                <a:spcPct val="100000"/>
              </a:lnSpc>
              <a:spcBef>
                <a:spcPts val="1701"/>
              </a:spcBef>
              <a:spcAft>
                <a:spcPts val="1701"/>
              </a:spcAft>
              <a:buClr>
                <a:srgbClr val="000000"/>
              </a:buClr>
              <a:buSzPct val="45000"/>
              <a:buFont typeface="Wingdings" charset="2"/>
              <a:buChar char=""/>
            </a:pPr>
            <a:r>
              <a:rPr b="1" lang="en-IN" sz="1800" spc="-1" strike="noStrike">
                <a:latin typeface="Arial"/>
              </a:rPr>
              <a:t>Help INDIAN companies to Compete in International Market.</a:t>
            </a:r>
            <a:endParaRPr b="0" lang="en-IN" sz="1800" spc="-1" strike="noStrike">
              <a:latin typeface="Arial"/>
              <a:ea typeface="Noto Sans CJK SC"/>
            </a:endParaRPr>
          </a:p>
          <a:p>
            <a:pPr marL="216000" indent="-216000">
              <a:lnSpc>
                <a:spcPct val="100000"/>
              </a:lnSpc>
              <a:spcBef>
                <a:spcPts val="1701"/>
              </a:spcBef>
              <a:spcAft>
                <a:spcPts val="1701"/>
              </a:spcAft>
              <a:buClr>
                <a:srgbClr val="000000"/>
              </a:buClr>
              <a:buSzPct val="45000"/>
              <a:buFont typeface="Wingdings" charset="2"/>
              <a:buChar char=""/>
            </a:pPr>
            <a:r>
              <a:rPr b="1" lang="en-IN" sz="1800" spc="-1" strike="noStrike">
                <a:latin typeface="Arial"/>
              </a:rPr>
              <a:t>Bring Leadership on World Market.</a:t>
            </a:r>
            <a:endParaRPr b="0" lang="en-IN" sz="1800" spc="-1" strike="noStrike">
              <a:latin typeface="Arial"/>
              <a:ea typeface="Noto Sans CJK SC"/>
            </a:endParaRPr>
          </a:p>
          <a:p>
            <a:pPr marL="216000" indent="-216000">
              <a:lnSpc>
                <a:spcPct val="100000"/>
              </a:lnSpc>
              <a:spcBef>
                <a:spcPts val="1701"/>
              </a:spcBef>
              <a:spcAft>
                <a:spcPts val="1701"/>
              </a:spcAft>
              <a:buClr>
                <a:srgbClr val="000000"/>
              </a:buClr>
              <a:buSzPct val="45000"/>
              <a:buFont typeface="Wingdings" charset="2"/>
              <a:buChar char=""/>
            </a:pPr>
            <a:r>
              <a:rPr b="1" lang="en-IN" sz="1800" spc="-1" strike="noStrike">
                <a:latin typeface="Arial"/>
              </a:rPr>
              <a:t>Contenious need of Skilled Engineers/Developers and Generate Employment.</a:t>
            </a:r>
            <a:endParaRPr b="0" lang="en-IN" sz="1800" spc="-1" strike="noStrike">
              <a:latin typeface="Arial"/>
              <a:ea typeface="Noto Sans CJK SC"/>
            </a:endParaRPr>
          </a:p>
          <a:p>
            <a:pPr marL="216000" indent="-216000">
              <a:lnSpc>
                <a:spcPct val="100000"/>
              </a:lnSpc>
              <a:spcBef>
                <a:spcPts val="1701"/>
              </a:spcBef>
              <a:spcAft>
                <a:spcPts val="1701"/>
              </a:spcAft>
              <a:buClr>
                <a:srgbClr val="000000"/>
              </a:buClr>
              <a:buSzPct val="45000"/>
              <a:buFont typeface="Wingdings" charset="2"/>
              <a:buChar char=""/>
            </a:pPr>
            <a:r>
              <a:rPr b="1" lang="en-IN" sz="1800" spc="-1" strike="noStrike">
                <a:latin typeface="Arial"/>
              </a:rPr>
              <a:t>Speed up the production setup Process.</a:t>
            </a:r>
            <a:endParaRPr b="0" lang="en-IN" sz="1800" spc="-1" strike="noStrike">
              <a:latin typeface="Arial"/>
              <a:ea typeface="Noto Sans CJK SC"/>
            </a:endParaRPr>
          </a:p>
          <a:p>
            <a:pPr marL="216000" indent="-216000">
              <a:lnSpc>
                <a:spcPct val="100000"/>
              </a:lnSpc>
              <a:spcBef>
                <a:spcPts val="1701"/>
              </a:spcBef>
              <a:spcAft>
                <a:spcPts val="1701"/>
              </a:spcAft>
              <a:buClr>
                <a:srgbClr val="000000"/>
              </a:buClr>
              <a:buSzPct val="45000"/>
              <a:buFont typeface="Wingdings" charset="2"/>
              <a:buChar char=""/>
            </a:pPr>
            <a:r>
              <a:rPr b="1" lang="en-IN" sz="1800" spc="-1" strike="noStrike">
                <a:latin typeface="Arial"/>
              </a:rPr>
              <a:t>A Knowledge based high tech approach.</a:t>
            </a:r>
            <a:endParaRPr b="0" lang="en-IN" sz="1800" spc="-1" strike="noStrike">
              <a:latin typeface="Arial"/>
              <a:ea typeface="Noto Sans CJK SC"/>
            </a:endParaRPr>
          </a:p>
          <a:p>
            <a:endParaRPr b="0" lang="en-IN" sz="1800" spc="-1" strike="noStrike">
              <a:latin typeface="Arial"/>
            </a:endParaRPr>
          </a:p>
          <a:p>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
        <p:nvSpPr>
          <p:cNvPr id="69" name="CustomShape 2"/>
          <p:cNvSpPr/>
          <p:nvPr/>
        </p:nvSpPr>
        <p:spPr>
          <a:xfrm>
            <a:off x="144000" y="216000"/>
            <a:ext cx="9792000" cy="5328000"/>
          </a:xfrm>
          <a:prstGeom prst="rect">
            <a:avLst/>
          </a:prstGeom>
          <a:noFill/>
          <a:ln>
            <a:solidFill>
              <a:srgbClr val="3465a4"/>
            </a:solidFill>
          </a:ln>
        </p:spPr>
        <p:style>
          <a:lnRef idx="0"/>
          <a:fillRef idx="0"/>
          <a:effectRef idx="0"/>
          <a:fontRef idx="minor"/>
        </p:style>
      </p:sp>
      <p:pic>
        <p:nvPicPr>
          <p:cNvPr id="70" name="" descr=""/>
          <p:cNvPicPr/>
          <p:nvPr/>
        </p:nvPicPr>
        <p:blipFill>
          <a:blip r:embed="rId1">
            <a:alphaModFix amt="15000"/>
          </a:blip>
          <a:stretch/>
        </p:blipFill>
        <p:spPr>
          <a:xfrm>
            <a:off x="0" y="12960"/>
            <a:ext cx="10080000" cy="5657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 descr=""/>
          <p:cNvPicPr/>
          <p:nvPr/>
        </p:nvPicPr>
        <p:blipFill>
          <a:blip r:embed="rId1">
            <a:alphaModFix amt="20000"/>
          </a:blip>
          <a:stretch/>
        </p:blipFill>
        <p:spPr>
          <a:xfrm>
            <a:off x="0" y="12960"/>
            <a:ext cx="10080000" cy="5657040"/>
          </a:xfrm>
          <a:prstGeom prst="rect">
            <a:avLst/>
          </a:prstGeom>
          <a:ln>
            <a:noFill/>
          </a:ln>
        </p:spPr>
      </p:pic>
      <p:sp>
        <p:nvSpPr>
          <p:cNvPr id="72" name="TextShape 1"/>
          <p:cNvSpPr txBox="1"/>
          <p:nvPr/>
        </p:nvSpPr>
        <p:spPr>
          <a:xfrm>
            <a:off x="360000" y="1597680"/>
            <a:ext cx="9432000" cy="2074320"/>
          </a:xfrm>
          <a:prstGeom prst="rect">
            <a:avLst/>
          </a:prstGeom>
          <a:noFill/>
          <a:ln>
            <a:noFill/>
          </a:ln>
        </p:spPr>
        <p:txBody>
          <a:bodyPr lIns="90000" rIns="90000" tIns="45000" bIns="45000">
            <a:noAutofit/>
          </a:bodyPr>
          <a:p>
            <a:pPr algn="ctr"/>
            <a:r>
              <a:rPr b="1" lang="en-IN" sz="1800" spc="-1" strike="noStrike">
                <a:latin typeface="Arial"/>
              </a:rPr>
              <a:t>The Ultimate Goal of Industry 4.0 is to establish a system with Adapbality, </a:t>
            </a:r>
            <a:r>
              <a:rPr b="1" lang="en-IN" sz="1800" spc="-1" strike="noStrike">
                <a:latin typeface="Arial"/>
              </a:rPr>
              <a:t>Resource Efficiency and Ergonomics, as well as integration in Day-to-day life.</a:t>
            </a:r>
            <a:endParaRPr b="1" lang="en-IN" sz="1800" spc="-1" strike="noStrike">
              <a:latin typeface="Arial"/>
            </a:endParaRPr>
          </a:p>
          <a:p>
            <a:pPr algn="ctr"/>
            <a:endParaRPr b="1" lang="en-IN" sz="1800" spc="-1" strike="noStrike">
              <a:latin typeface="Arial"/>
            </a:endParaRPr>
          </a:p>
          <a:p>
            <a:pPr algn="ctr"/>
            <a:r>
              <a:rPr b="1" lang="en-IN" sz="4000" spc="-1" strike="noStrike">
                <a:latin typeface="Arial"/>
              </a:rPr>
              <a:t>Based on </a:t>
            </a:r>
            <a:endParaRPr b="1" lang="en-IN" sz="4000" spc="-1" strike="noStrike">
              <a:latin typeface="Arial"/>
            </a:endParaRPr>
          </a:p>
          <a:p>
            <a:pPr algn="ctr"/>
            <a:r>
              <a:rPr b="1" lang="en-IN" sz="4000" spc="-1" strike="noStrike">
                <a:latin typeface="Arial"/>
              </a:rPr>
              <a:t>INTERNET OF THINGS</a:t>
            </a:r>
            <a:endParaRPr b="1" lang="en-IN" sz="4000" spc="-1" strike="noStrike">
              <a:latin typeface="Arial"/>
            </a:endParaRPr>
          </a:p>
        </p:txBody>
      </p:sp>
      <p:sp>
        <p:nvSpPr>
          <p:cNvPr id="73" name="CustomShape 2"/>
          <p:cNvSpPr/>
          <p:nvPr/>
        </p:nvSpPr>
        <p:spPr>
          <a:xfrm>
            <a:off x="144000" y="216000"/>
            <a:ext cx="9792000" cy="5328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360000" y="360000"/>
            <a:ext cx="4464000" cy="4320000"/>
          </a:xfrm>
          <a:prstGeom prst="rect">
            <a:avLst/>
          </a:prstGeom>
          <a:noFill/>
          <a:ln>
            <a:noFill/>
          </a:ln>
        </p:spPr>
        <p:txBody>
          <a:bodyPr lIns="90000" rIns="90000" tIns="45000" bIns="45000">
            <a:noAutofit/>
          </a:bodyPr>
          <a:p>
            <a:pPr algn="just"/>
            <a:r>
              <a:rPr b="1" lang="en-IN" sz="1800" spc="-1" strike="noStrike">
                <a:latin typeface="Arial"/>
              </a:rPr>
              <a:t>Defination of IoT </a:t>
            </a:r>
            <a:endParaRPr b="1" lang="en-IN" sz="1800" spc="-1" strike="noStrike">
              <a:latin typeface="Arial"/>
            </a:endParaRPr>
          </a:p>
          <a:p>
            <a:pPr algn="just"/>
            <a:endParaRPr b="1" lang="en-IN" sz="1800" spc="-1" strike="noStrike">
              <a:latin typeface="Arial"/>
            </a:endParaRPr>
          </a:p>
          <a:p>
            <a:pPr algn="just"/>
            <a:r>
              <a:rPr b="1" lang="en-IN" sz="1800" spc="-1" strike="noStrike">
                <a:latin typeface="Arial"/>
              </a:rPr>
              <a:t>the Internet of Things (IoT) is how we describe the digitally connected universe of everyday physical devices. These devices are embedded with internet connectivity, sensors and other hardware that allow communication and control via the web, increasing quality and experience. </a:t>
            </a:r>
            <a:endParaRPr b="1" lang="en-IN" sz="1800" spc="-1" strike="noStrike">
              <a:latin typeface="Arial"/>
            </a:endParaRPr>
          </a:p>
          <a:p>
            <a:pPr algn="just"/>
            <a:endParaRPr b="1" lang="en-IN" sz="1800" spc="-1" strike="noStrike">
              <a:latin typeface="Arial"/>
            </a:endParaRPr>
          </a:p>
          <a:p>
            <a:pPr algn="just"/>
            <a:r>
              <a:rPr b="1" lang="en-IN" sz="1800" spc="-1" strike="noStrike">
                <a:latin typeface="Arial"/>
              </a:rPr>
              <a:t>Devices gather and share data about how they are used and environment in which they operate.   </a:t>
            </a:r>
            <a:endParaRPr b="1" lang="en-IN" sz="1800" spc="-1" strike="noStrike">
              <a:latin typeface="Arial"/>
            </a:endParaRPr>
          </a:p>
        </p:txBody>
      </p:sp>
      <p:pic>
        <p:nvPicPr>
          <p:cNvPr id="75" name="" descr=""/>
          <p:cNvPicPr/>
          <p:nvPr/>
        </p:nvPicPr>
        <p:blipFill>
          <a:blip r:embed="rId1"/>
          <a:stretch/>
        </p:blipFill>
        <p:spPr>
          <a:xfrm>
            <a:off x="5022720" y="764640"/>
            <a:ext cx="4769280" cy="3987360"/>
          </a:xfrm>
          <a:prstGeom prst="rect">
            <a:avLst/>
          </a:prstGeom>
          <a:ln>
            <a:noFill/>
          </a:ln>
        </p:spPr>
      </p:pic>
      <p:sp>
        <p:nvSpPr>
          <p:cNvPr id="76" name="CustomShape 2"/>
          <p:cNvSpPr/>
          <p:nvPr/>
        </p:nvSpPr>
        <p:spPr>
          <a:xfrm>
            <a:off x="216000" y="216000"/>
            <a:ext cx="9648000" cy="5184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2021-12-09T17:50:32Z</dcterms:created>
  <dc:creator/>
  <dc:description/>
  <dc:language>en-IN</dc:language>
  <cp:lastModifiedBy/>
  <dcterms:modified xsi:type="dcterms:W3CDTF">2021-12-10T00:44:08Z</dcterms:modified>
  <cp:revision>1</cp:revision>
  <dc:subject/>
  <dc:title/>
</cp:coreProperties>
</file>