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3.png" ContentType="image/png"/>
  <Override PartName="/ppt/media/image17.jpeg" ContentType="image/jpeg"/>
  <Override PartName="/ppt/media/image26.png" ContentType="image/png"/>
  <Override PartName="/ppt/media/image27.png" ContentType="image/png"/>
  <Override PartName="/ppt/media/image4.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7.png" ContentType="image/png"/>
  <Override PartName="/ppt/media/image12.png" ContentType="image/png"/>
  <Override PartName="/ppt/media/image8.png" ContentType="image/png"/>
  <Override PartName="/ppt/media/image13.png" ContentType="image/png"/>
  <Override PartName="/ppt/media/image32.jpeg" ContentType="image/jpeg"/>
  <Override PartName="/ppt/media/image11.png" ContentType="image/png"/>
  <Override PartName="/ppt/media/image9.jpeg" ContentType="image/jpe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8.png" ContentType="image/png"/>
  <Override PartName="/ppt/media/image20.png" ContentType="image/png"/>
  <Override PartName="/ppt/media/image28.jpeg" ContentType="image/jpeg"/>
  <Override PartName="/ppt/media/image19.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a:t>
            </a:r>
            <a:r>
              <a:rPr b="0" lang="en-IN" sz="4400" spc="-1" strike="noStrike">
                <a:latin typeface="Arial"/>
              </a:rPr>
              <a:t>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jpe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16000" y="3528000"/>
            <a:ext cx="876168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u="sng">
                <a:solidFill>
                  <a:srgbClr val="000000"/>
                </a:solidFill>
                <a:uFillTx/>
                <a:latin typeface="Times New Roman"/>
                <a:ea typeface="DejaVu Sans"/>
              </a:rPr>
              <a:t>MICROSPECTRA  SOFTWARE  TECHNOLOGIES  PVT. LTD.</a:t>
            </a:r>
            <a:endParaRPr b="0" lang="en-IN" sz="2400" spc="-1" strike="noStrike">
              <a:latin typeface="Arial"/>
            </a:endParaRPr>
          </a:p>
        </p:txBody>
      </p:sp>
      <p:sp>
        <p:nvSpPr>
          <p:cNvPr id="39" name="CustomShape 2"/>
          <p:cNvSpPr/>
          <p:nvPr/>
        </p:nvSpPr>
        <p:spPr>
          <a:xfrm>
            <a:off x="1291680" y="4129200"/>
            <a:ext cx="6323040" cy="18241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600" spc="-1" strike="noStrike">
                <a:solidFill>
                  <a:srgbClr val="000000"/>
                </a:solidFill>
                <a:latin typeface="Times New Roman"/>
                <a:ea typeface="DejaVu Sans"/>
              </a:rPr>
              <a:t>INTRODUCTION TO</a:t>
            </a:r>
            <a:endParaRPr b="0" lang="en-IN" sz="1600" spc="-1" strike="noStrike">
              <a:latin typeface="Arial"/>
            </a:endParaRPr>
          </a:p>
          <a:p>
            <a:pPr algn="just">
              <a:lnSpc>
                <a:spcPct val="150000"/>
              </a:lnSpc>
            </a:pP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DATA SCIENCE</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ARTIFICIAL INTELLIGENCE</a:t>
            </a:r>
            <a:endParaRPr b="0" lang="en-IN" sz="1600" spc="-1" strike="noStrike">
              <a:latin typeface="Arial"/>
            </a:endParaRPr>
          </a:p>
          <a:p>
            <a:pPr algn="just">
              <a:lnSpc>
                <a:spcPct val="150000"/>
              </a:lnSpc>
            </a:pP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MACHINE LEARNING</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	</a:t>
            </a:r>
            <a:r>
              <a:rPr b="1" lang="en-US" sz="1600" spc="-1" strike="noStrike">
                <a:solidFill>
                  <a:srgbClr val="000000"/>
                </a:solidFill>
                <a:latin typeface="Times New Roman"/>
                <a:ea typeface="DejaVu Sans"/>
              </a:rPr>
              <a:t>DEEP LEARNING</a:t>
            </a:r>
            <a:endParaRPr b="0" lang="en-IN" sz="1600" spc="-1" strike="noStrike">
              <a:latin typeface="Arial"/>
            </a:endParaRPr>
          </a:p>
          <a:p>
            <a:pPr algn="ctr">
              <a:lnSpc>
                <a:spcPct val="150000"/>
              </a:lnSpc>
            </a:pPr>
            <a:r>
              <a:rPr b="1" lang="en-US" sz="1400" spc="-1" strike="noStrike">
                <a:solidFill>
                  <a:srgbClr val="000000"/>
                </a:solidFill>
                <a:latin typeface="Times New Roman"/>
                <a:ea typeface="DejaVu Sans"/>
              </a:rPr>
              <a:t>Topic:- Deep Learning(lect no:-7)</a:t>
            </a:r>
            <a:endParaRPr b="0" lang="en-IN" sz="1400" spc="-1" strike="noStrike">
              <a:latin typeface="Arial"/>
            </a:endParaRPr>
          </a:p>
          <a:p>
            <a:pPr algn="ctr">
              <a:lnSpc>
                <a:spcPct val="150000"/>
              </a:lnSpc>
            </a:pPr>
            <a:endParaRPr b="0" lang="en-IN" sz="1400" spc="-1" strike="noStrike">
              <a:latin typeface="Arial"/>
            </a:endParaRPr>
          </a:p>
        </p:txBody>
      </p:sp>
      <p:sp>
        <p:nvSpPr>
          <p:cNvPr id="40" name="CustomShape 3"/>
          <p:cNvSpPr/>
          <p:nvPr/>
        </p:nvSpPr>
        <p:spPr>
          <a:xfrm>
            <a:off x="285120" y="5747400"/>
            <a:ext cx="860904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Times New Roman"/>
                <a:ea typeface="DejaVu Sans"/>
              </a:rPr>
              <a:t>Certification &amp; Internship Program</a:t>
            </a:r>
            <a:endParaRPr b="0" lang="en-IN" sz="1800" spc="-1" strike="noStrike">
              <a:latin typeface="Arial"/>
            </a:endParaRPr>
          </a:p>
        </p:txBody>
      </p:sp>
      <p:pic>
        <p:nvPicPr>
          <p:cNvPr id="41" name="Picture 1_0" descr="download.png"/>
          <p:cNvPicPr/>
          <p:nvPr/>
        </p:nvPicPr>
        <p:blipFill>
          <a:blip r:embed="rId1"/>
          <a:stretch/>
        </p:blipFill>
        <p:spPr>
          <a:xfrm>
            <a:off x="2787120" y="372960"/>
            <a:ext cx="3473640" cy="3074400"/>
          </a:xfrm>
          <a:prstGeom prst="rect">
            <a:avLst/>
          </a:prstGeom>
          <a:ln>
            <a:noFill/>
          </a:ln>
        </p:spPr>
      </p:pic>
      <p:sp>
        <p:nvSpPr>
          <p:cNvPr id="42" name="CustomShape 4"/>
          <p:cNvSpPr/>
          <p:nvPr/>
        </p:nvSpPr>
        <p:spPr>
          <a:xfrm>
            <a:off x="117000" y="173880"/>
            <a:ext cx="8886600" cy="6533640"/>
          </a:xfrm>
          <a:prstGeom prst="rect">
            <a:avLst/>
          </a:prstGeom>
          <a:noFill/>
          <a:ln>
            <a:solidFill>
              <a:srgbClr val="3465a4"/>
            </a:solidFill>
          </a:ln>
        </p:spPr>
        <p:style>
          <a:lnRef idx="0"/>
          <a:fillRef idx="0"/>
          <a:effectRef idx="0"/>
          <a:fontRef idx="minor"/>
        </p:style>
      </p:sp>
      <p:pic>
        <p:nvPicPr>
          <p:cNvPr id="43" name="" descr=""/>
          <p:cNvPicPr/>
          <p:nvPr/>
        </p:nvPicPr>
        <p:blipFill>
          <a:blip r:embed="rId2"/>
          <a:stretch/>
        </p:blipFill>
        <p:spPr>
          <a:xfrm>
            <a:off x="590400" y="4770360"/>
            <a:ext cx="1045800" cy="1045800"/>
          </a:xfrm>
          <a:prstGeom prst="rect">
            <a:avLst/>
          </a:prstGeom>
          <a:ln>
            <a:noFill/>
          </a:ln>
        </p:spPr>
      </p:pic>
      <p:pic>
        <p:nvPicPr>
          <p:cNvPr id="44" name="" descr=""/>
          <p:cNvPicPr/>
          <p:nvPr/>
        </p:nvPicPr>
        <p:blipFill>
          <a:blip r:embed="rId3"/>
          <a:stretch/>
        </p:blipFill>
        <p:spPr>
          <a:xfrm>
            <a:off x="7097760" y="4330800"/>
            <a:ext cx="1689120" cy="1689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Picture 1_8" descr="download.png"/>
          <p:cNvPicPr/>
          <p:nvPr/>
        </p:nvPicPr>
        <p:blipFill>
          <a:blip r:embed="rId1"/>
          <a:stretch/>
        </p:blipFill>
        <p:spPr>
          <a:xfrm>
            <a:off x="300240" y="268560"/>
            <a:ext cx="1141560" cy="1010160"/>
          </a:xfrm>
          <a:prstGeom prst="rect">
            <a:avLst/>
          </a:prstGeom>
          <a:ln>
            <a:noFill/>
          </a:ln>
        </p:spPr>
      </p:pic>
      <p:sp>
        <p:nvSpPr>
          <p:cNvPr id="118" name="CustomShape 1"/>
          <p:cNvSpPr/>
          <p:nvPr/>
        </p:nvSpPr>
        <p:spPr>
          <a:xfrm>
            <a:off x="540000" y="2304000"/>
            <a:ext cx="3347280" cy="2483280"/>
          </a:xfrm>
          <a:prstGeom prst="rect">
            <a:avLst/>
          </a:prstGeom>
          <a:noFill/>
          <a:ln>
            <a:noFill/>
          </a:ln>
        </p:spPr>
        <p:style>
          <a:lnRef idx="0"/>
          <a:fillRef idx="0"/>
          <a:effectRef idx="0"/>
          <a:fontRef idx="minor"/>
        </p:style>
      </p:sp>
      <p:sp>
        <p:nvSpPr>
          <p:cNvPr id="119" name="CustomShape 2"/>
          <p:cNvSpPr/>
          <p:nvPr/>
        </p:nvSpPr>
        <p:spPr>
          <a:xfrm>
            <a:off x="121320" y="6242760"/>
            <a:ext cx="5682600" cy="451800"/>
          </a:xfrm>
          <a:prstGeom prst="rect">
            <a:avLst/>
          </a:prstGeom>
          <a:solidFill>
            <a:srgbClr val="ffff00"/>
          </a:solidFill>
          <a:ln>
            <a:solidFill>
              <a:srgbClr val="3465a4"/>
            </a:solidFill>
          </a:ln>
        </p:spPr>
        <p:style>
          <a:lnRef idx="0"/>
          <a:fillRef idx="0"/>
          <a:effectRef idx="0"/>
          <a:fontRef idx="minor"/>
        </p:style>
      </p:sp>
      <p:sp>
        <p:nvSpPr>
          <p:cNvPr id="120" name="CustomShape 3"/>
          <p:cNvSpPr/>
          <p:nvPr/>
        </p:nvSpPr>
        <p:spPr>
          <a:xfrm>
            <a:off x="5765760" y="6251040"/>
            <a:ext cx="3229920" cy="459720"/>
          </a:xfrm>
          <a:prstGeom prst="rect">
            <a:avLst/>
          </a:prstGeom>
          <a:solidFill>
            <a:srgbClr val="729fcf"/>
          </a:solidFill>
          <a:ln>
            <a:solidFill>
              <a:srgbClr val="3465a4"/>
            </a:solidFill>
          </a:ln>
        </p:spPr>
        <p:style>
          <a:lnRef idx="0"/>
          <a:fillRef idx="0"/>
          <a:effectRef idx="0"/>
          <a:fontRef idx="minor"/>
        </p:style>
      </p:sp>
      <p:sp>
        <p:nvSpPr>
          <p:cNvPr id="121" name="CustomShape 4"/>
          <p:cNvSpPr/>
          <p:nvPr/>
        </p:nvSpPr>
        <p:spPr>
          <a:xfrm>
            <a:off x="127440" y="6291000"/>
            <a:ext cx="713700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Learn and Implement Data Analytics </a:t>
            </a:r>
            <a:r>
              <a:rPr b="0" lang="en-IN" sz="1800" spc="-1" strike="noStrike">
                <a:latin typeface="Arial"/>
              </a:rPr>
              <a:t>with Microspectra.</a:t>
            </a:r>
            <a:endParaRPr b="0" lang="en-IN" sz="1800" spc="-1" strike="noStrike">
              <a:latin typeface="Arial"/>
            </a:endParaRPr>
          </a:p>
        </p:txBody>
      </p:sp>
      <p:sp>
        <p:nvSpPr>
          <p:cNvPr id="122" name="CustomShape 5"/>
          <p:cNvSpPr/>
          <p:nvPr/>
        </p:nvSpPr>
        <p:spPr>
          <a:xfrm>
            <a:off x="117000" y="173880"/>
            <a:ext cx="8886600" cy="6533640"/>
          </a:xfrm>
          <a:prstGeom prst="rect">
            <a:avLst/>
          </a:prstGeom>
          <a:noFill/>
          <a:ln>
            <a:solidFill>
              <a:srgbClr val="3465a4"/>
            </a:solidFill>
          </a:ln>
        </p:spPr>
        <p:style>
          <a:lnRef idx="0"/>
          <a:fillRef idx="0"/>
          <a:effectRef idx="0"/>
          <a:fontRef idx="minor"/>
        </p:style>
      </p:sp>
      <p:sp>
        <p:nvSpPr>
          <p:cNvPr id="123" name="CustomShape 6"/>
          <p:cNvSpPr/>
          <p:nvPr/>
        </p:nvSpPr>
        <p:spPr>
          <a:xfrm>
            <a:off x="2044440" y="226440"/>
            <a:ext cx="571320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DEEP LEARNING</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Type of Activation Function ?</a:t>
            </a:r>
            <a:endParaRPr b="0" lang="en-IN" sz="1800" spc="-1" strike="noStrike">
              <a:latin typeface="Arial"/>
            </a:endParaRPr>
          </a:p>
        </p:txBody>
      </p:sp>
      <p:sp>
        <p:nvSpPr>
          <p:cNvPr id="124" name="TextShape 7"/>
          <p:cNvSpPr txBox="1"/>
          <p:nvPr/>
        </p:nvSpPr>
        <p:spPr>
          <a:xfrm>
            <a:off x="3151800" y="1638000"/>
            <a:ext cx="2908440" cy="2288160"/>
          </a:xfrm>
          <a:prstGeom prst="rect">
            <a:avLst/>
          </a:prstGeom>
          <a:noFill/>
          <a:ln>
            <a:noFill/>
          </a:ln>
        </p:spPr>
        <p:txBody>
          <a:bodyPr lIns="90000" rIns="90000" tIns="45000" bIns="45000">
            <a:noAutofit/>
          </a:bodyPr>
          <a:p>
            <a:pPr algn="ctr"/>
            <a:r>
              <a:rPr b="1" lang="en-IN" sz="1400" spc="-1" strike="noStrike">
                <a:latin typeface="Arial"/>
              </a:rPr>
              <a:t>Linear Activation Function</a:t>
            </a:r>
            <a:endParaRPr b="0" lang="en-IN" sz="1400" spc="-1" strike="noStrike">
              <a:latin typeface="Arial"/>
            </a:endParaRPr>
          </a:p>
          <a:p>
            <a:pPr algn="ctr"/>
            <a:endParaRPr b="0" lang="en-IN" sz="1400" spc="-1" strike="noStrike">
              <a:latin typeface="Arial"/>
            </a:endParaRPr>
          </a:p>
          <a:p>
            <a:pPr algn="just"/>
            <a:r>
              <a:rPr b="0" lang="en-IN" sz="1400" spc="-1" strike="noStrike">
                <a:latin typeface="Arial"/>
              </a:rPr>
              <a:t>It takes the inputs, multiplied by the weights for each neuron, and creates an output signal proportional to the input. In one sense, a linear function is better than a step function because it allows multiple outputs, not just yes and no.</a:t>
            </a:r>
            <a:endParaRPr b="0" lang="en-IN" sz="1400" spc="-1" strike="noStrike">
              <a:latin typeface="Arial"/>
            </a:endParaRPr>
          </a:p>
          <a:p>
            <a:pPr algn="just"/>
            <a:endParaRPr b="0" lang="en-IN" sz="1400" spc="-1" strike="noStrike">
              <a:latin typeface="Arial"/>
            </a:endParaRPr>
          </a:p>
        </p:txBody>
      </p:sp>
      <p:sp>
        <p:nvSpPr>
          <p:cNvPr id="125" name="TextShape 8"/>
          <p:cNvSpPr txBox="1"/>
          <p:nvPr/>
        </p:nvSpPr>
        <p:spPr>
          <a:xfrm>
            <a:off x="182520" y="1639080"/>
            <a:ext cx="2908440" cy="2088360"/>
          </a:xfrm>
          <a:prstGeom prst="rect">
            <a:avLst/>
          </a:prstGeom>
          <a:noFill/>
          <a:ln>
            <a:noFill/>
          </a:ln>
        </p:spPr>
        <p:txBody>
          <a:bodyPr lIns="90000" rIns="90000" tIns="45000" bIns="45000">
            <a:noAutofit/>
          </a:bodyPr>
          <a:p>
            <a:pPr algn="ctr"/>
            <a:r>
              <a:rPr b="1" lang="en-IN" sz="1400" spc="-1" strike="noStrike">
                <a:latin typeface="Arial"/>
              </a:rPr>
              <a:t>Binary Step Function</a:t>
            </a:r>
            <a:endParaRPr b="0" lang="en-IN" sz="1400" spc="-1" strike="noStrike">
              <a:latin typeface="Arial"/>
            </a:endParaRPr>
          </a:p>
          <a:p>
            <a:pPr algn="ctr"/>
            <a:endParaRPr b="0" lang="en-IN" sz="1400" spc="-1" strike="noStrike">
              <a:latin typeface="Arial"/>
            </a:endParaRPr>
          </a:p>
          <a:p>
            <a:pPr algn="just"/>
            <a:r>
              <a:rPr b="0" lang="en-IN" sz="1400" spc="-1" strike="noStrike">
                <a:latin typeface="Arial"/>
              </a:rPr>
              <a:t>A binary step function is a threshold-based activation function. If the input value is above or below a certain threshold, the neuron is activated and sends exactly the same signal to the next layer.</a:t>
            </a:r>
            <a:endParaRPr b="0" lang="en-IN" sz="1400" spc="-1" strike="noStrike">
              <a:latin typeface="Arial"/>
            </a:endParaRPr>
          </a:p>
          <a:p>
            <a:pPr algn="just"/>
            <a:endParaRPr b="0" lang="en-IN" sz="1400" spc="-1" strike="noStrike">
              <a:latin typeface="Arial"/>
            </a:endParaRPr>
          </a:p>
        </p:txBody>
      </p:sp>
      <p:sp>
        <p:nvSpPr>
          <p:cNvPr id="126" name="TextShape 9"/>
          <p:cNvSpPr txBox="1"/>
          <p:nvPr/>
        </p:nvSpPr>
        <p:spPr>
          <a:xfrm>
            <a:off x="6041520" y="1456560"/>
            <a:ext cx="2908440" cy="3087360"/>
          </a:xfrm>
          <a:prstGeom prst="rect">
            <a:avLst/>
          </a:prstGeom>
          <a:noFill/>
          <a:ln>
            <a:noFill/>
          </a:ln>
        </p:spPr>
        <p:txBody>
          <a:bodyPr lIns="90000" rIns="90000" tIns="45000" bIns="45000">
            <a:noAutofit/>
          </a:bodyPr>
          <a:p>
            <a:pPr algn="ctr"/>
            <a:r>
              <a:rPr b="1" lang="en-IN" sz="1400" spc="-1" strike="noStrike">
                <a:latin typeface="Arial"/>
              </a:rPr>
              <a:t>Non-Linear Activation Functions</a:t>
            </a:r>
            <a:endParaRPr b="0" lang="en-IN" sz="1400" spc="-1" strike="noStrike">
              <a:latin typeface="Arial"/>
            </a:endParaRPr>
          </a:p>
          <a:p>
            <a:pPr algn="ctr"/>
            <a:endParaRPr b="0" lang="en-IN" sz="1400" spc="-1" strike="noStrike">
              <a:latin typeface="Arial"/>
            </a:endParaRPr>
          </a:p>
          <a:p>
            <a:pPr algn="just"/>
            <a:r>
              <a:rPr b="0" lang="en-IN" sz="1400" spc="-1" strike="noStrike">
                <a:latin typeface="Arial"/>
              </a:rPr>
              <a:t>Modern neural network models use non-linear activation functions. They allow the model to create complex mappings between the network’s inputs and outputs, which are essential for learning and modeling complex data, such as images, video, audio, and data sets which are non-linear or have high dimensionality.</a:t>
            </a:r>
            <a:endParaRPr b="0" lang="en-IN" sz="1400" spc="-1" strike="noStrike">
              <a:latin typeface="Arial"/>
            </a:endParaRPr>
          </a:p>
          <a:p>
            <a:pPr algn="just"/>
            <a:endParaRPr b="0" lang="en-IN" sz="1400" spc="-1" strike="noStrike">
              <a:latin typeface="Arial"/>
            </a:endParaRPr>
          </a:p>
        </p:txBody>
      </p:sp>
      <p:pic>
        <p:nvPicPr>
          <p:cNvPr id="127" name="" descr=""/>
          <p:cNvPicPr/>
          <p:nvPr/>
        </p:nvPicPr>
        <p:blipFill>
          <a:blip r:embed="rId2"/>
          <a:stretch/>
        </p:blipFill>
        <p:spPr>
          <a:xfrm>
            <a:off x="603360" y="4143600"/>
            <a:ext cx="1880280" cy="1612440"/>
          </a:xfrm>
          <a:prstGeom prst="rect">
            <a:avLst/>
          </a:prstGeom>
          <a:ln>
            <a:noFill/>
          </a:ln>
        </p:spPr>
      </p:pic>
      <p:pic>
        <p:nvPicPr>
          <p:cNvPr id="128" name="" descr=""/>
          <p:cNvPicPr/>
          <p:nvPr/>
        </p:nvPicPr>
        <p:blipFill>
          <a:blip r:embed="rId3"/>
          <a:stretch/>
        </p:blipFill>
        <p:spPr>
          <a:xfrm>
            <a:off x="3549240" y="4220640"/>
            <a:ext cx="1834200" cy="1515240"/>
          </a:xfrm>
          <a:prstGeom prst="rect">
            <a:avLst/>
          </a:prstGeom>
          <a:ln>
            <a:noFill/>
          </a:ln>
        </p:spPr>
      </p:pic>
      <p:pic>
        <p:nvPicPr>
          <p:cNvPr id="129" name="" descr=""/>
          <p:cNvPicPr/>
          <p:nvPr/>
        </p:nvPicPr>
        <p:blipFill>
          <a:blip r:embed="rId4"/>
          <a:stretch/>
        </p:blipFill>
        <p:spPr>
          <a:xfrm>
            <a:off x="5634720" y="4559400"/>
            <a:ext cx="1462320" cy="1257120"/>
          </a:xfrm>
          <a:prstGeom prst="rect">
            <a:avLst/>
          </a:prstGeom>
          <a:ln>
            <a:noFill/>
          </a:ln>
        </p:spPr>
      </p:pic>
      <p:pic>
        <p:nvPicPr>
          <p:cNvPr id="130" name="" descr=""/>
          <p:cNvPicPr/>
          <p:nvPr/>
        </p:nvPicPr>
        <p:blipFill>
          <a:blip r:embed="rId5"/>
          <a:stretch/>
        </p:blipFill>
        <p:spPr>
          <a:xfrm>
            <a:off x="7125120" y="4600080"/>
            <a:ext cx="1929960" cy="14698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Picture 1_9" descr="download.png"/>
          <p:cNvPicPr/>
          <p:nvPr/>
        </p:nvPicPr>
        <p:blipFill>
          <a:blip r:embed="rId1"/>
          <a:stretch/>
        </p:blipFill>
        <p:spPr>
          <a:xfrm>
            <a:off x="300240" y="268560"/>
            <a:ext cx="1141560" cy="1010160"/>
          </a:xfrm>
          <a:prstGeom prst="rect">
            <a:avLst/>
          </a:prstGeom>
          <a:ln>
            <a:noFill/>
          </a:ln>
        </p:spPr>
      </p:pic>
      <p:sp>
        <p:nvSpPr>
          <p:cNvPr id="132" name="CustomShape 1"/>
          <p:cNvSpPr/>
          <p:nvPr/>
        </p:nvSpPr>
        <p:spPr>
          <a:xfrm>
            <a:off x="540000" y="2304000"/>
            <a:ext cx="3347280" cy="2483280"/>
          </a:xfrm>
          <a:prstGeom prst="rect">
            <a:avLst/>
          </a:prstGeom>
          <a:noFill/>
          <a:ln>
            <a:noFill/>
          </a:ln>
        </p:spPr>
        <p:style>
          <a:lnRef idx="0"/>
          <a:fillRef idx="0"/>
          <a:effectRef idx="0"/>
          <a:fontRef idx="minor"/>
        </p:style>
      </p:sp>
      <p:sp>
        <p:nvSpPr>
          <p:cNvPr id="133" name="CustomShape 2"/>
          <p:cNvSpPr/>
          <p:nvPr/>
        </p:nvSpPr>
        <p:spPr>
          <a:xfrm>
            <a:off x="123120" y="6249240"/>
            <a:ext cx="8882280" cy="45180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Internship in Internet of things(IoT)</a:t>
            </a:r>
            <a:endParaRPr b="0" lang="en-IN" sz="1800" spc="-1" strike="noStrike">
              <a:latin typeface="Arial"/>
            </a:endParaRPr>
          </a:p>
        </p:txBody>
      </p:sp>
      <p:sp>
        <p:nvSpPr>
          <p:cNvPr id="134" name="CustomShape 3"/>
          <p:cNvSpPr/>
          <p:nvPr/>
        </p:nvSpPr>
        <p:spPr>
          <a:xfrm>
            <a:off x="122760" y="6229080"/>
            <a:ext cx="5124600" cy="459720"/>
          </a:xfrm>
          <a:prstGeom prst="rect">
            <a:avLst/>
          </a:prstGeom>
          <a:solidFill>
            <a:srgbClr val="729fcf"/>
          </a:solidFill>
          <a:ln>
            <a:solidFill>
              <a:srgbClr val="3465a4"/>
            </a:solidFill>
          </a:ln>
        </p:spPr>
        <p:style>
          <a:lnRef idx="0"/>
          <a:fillRef idx="0"/>
          <a:effectRef idx="0"/>
          <a:fontRef idx="minor"/>
        </p:style>
      </p:sp>
      <p:sp>
        <p:nvSpPr>
          <p:cNvPr id="135" name="CustomShape 4"/>
          <p:cNvSpPr/>
          <p:nvPr/>
        </p:nvSpPr>
        <p:spPr>
          <a:xfrm>
            <a:off x="117000" y="173880"/>
            <a:ext cx="8886600" cy="6533640"/>
          </a:xfrm>
          <a:prstGeom prst="rect">
            <a:avLst/>
          </a:prstGeom>
          <a:noFill/>
          <a:ln>
            <a:solidFill>
              <a:srgbClr val="3465a4"/>
            </a:solidFill>
          </a:ln>
        </p:spPr>
        <p:style>
          <a:lnRef idx="0"/>
          <a:fillRef idx="0"/>
          <a:effectRef idx="0"/>
          <a:fontRef idx="minor"/>
        </p:style>
      </p:sp>
      <p:sp>
        <p:nvSpPr>
          <p:cNvPr id="136" name="CustomShape 5"/>
          <p:cNvSpPr/>
          <p:nvPr/>
        </p:nvSpPr>
        <p:spPr>
          <a:xfrm>
            <a:off x="2044440" y="226440"/>
            <a:ext cx="571320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DEEP </a:t>
            </a:r>
            <a:r>
              <a:rPr b="0" lang="en-US" sz="1800" spc="-1" strike="noStrike">
                <a:solidFill>
                  <a:srgbClr val="000000"/>
                </a:solidFill>
                <a:latin typeface="Arial Unicode MS"/>
                <a:ea typeface="Arial Unicode MS"/>
              </a:rPr>
              <a:t>LEARNING</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Activation Function </a:t>
            </a:r>
            <a:r>
              <a:rPr b="0" lang="en-US" sz="1800" spc="-1" strike="noStrike">
                <a:solidFill>
                  <a:srgbClr val="000000"/>
                </a:solidFill>
                <a:latin typeface="Arial Unicode MS"/>
                <a:ea typeface="Arial Unicode MS"/>
              </a:rPr>
              <a:t>Example</a:t>
            </a:r>
            <a:endParaRPr b="0" lang="en-IN" sz="1800" spc="-1" strike="noStrike">
              <a:latin typeface="Arial"/>
            </a:endParaRPr>
          </a:p>
        </p:txBody>
      </p:sp>
      <p:pic>
        <p:nvPicPr>
          <p:cNvPr id="137" name="" descr=""/>
          <p:cNvPicPr/>
          <p:nvPr/>
        </p:nvPicPr>
        <p:blipFill>
          <a:blip r:embed="rId2"/>
          <a:stretch/>
        </p:blipFill>
        <p:spPr>
          <a:xfrm>
            <a:off x="101520" y="1325880"/>
            <a:ext cx="8966160" cy="49352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1_10" descr="download.png"/>
          <p:cNvPicPr/>
          <p:nvPr/>
        </p:nvPicPr>
        <p:blipFill>
          <a:blip r:embed="rId1"/>
          <a:stretch/>
        </p:blipFill>
        <p:spPr>
          <a:xfrm>
            <a:off x="300240" y="268560"/>
            <a:ext cx="1141560" cy="1010160"/>
          </a:xfrm>
          <a:prstGeom prst="rect">
            <a:avLst/>
          </a:prstGeom>
          <a:ln>
            <a:noFill/>
          </a:ln>
        </p:spPr>
      </p:pic>
      <p:sp>
        <p:nvSpPr>
          <p:cNvPr id="139" name="CustomShape 1"/>
          <p:cNvSpPr/>
          <p:nvPr/>
        </p:nvSpPr>
        <p:spPr>
          <a:xfrm>
            <a:off x="540000" y="2304000"/>
            <a:ext cx="3347280" cy="2483280"/>
          </a:xfrm>
          <a:prstGeom prst="rect">
            <a:avLst/>
          </a:prstGeom>
          <a:noFill/>
          <a:ln>
            <a:noFill/>
          </a:ln>
        </p:spPr>
        <p:style>
          <a:lnRef idx="0"/>
          <a:fillRef idx="0"/>
          <a:effectRef idx="0"/>
          <a:fontRef idx="minor"/>
        </p:style>
      </p:sp>
      <p:sp>
        <p:nvSpPr>
          <p:cNvPr id="140" name="CustomShape 2"/>
          <p:cNvSpPr/>
          <p:nvPr/>
        </p:nvSpPr>
        <p:spPr>
          <a:xfrm>
            <a:off x="121320" y="6242760"/>
            <a:ext cx="5682600" cy="451800"/>
          </a:xfrm>
          <a:prstGeom prst="rect">
            <a:avLst/>
          </a:prstGeom>
          <a:solidFill>
            <a:srgbClr val="ffff00"/>
          </a:solidFill>
          <a:ln>
            <a:solidFill>
              <a:srgbClr val="3465a4"/>
            </a:solidFill>
          </a:ln>
        </p:spPr>
        <p:style>
          <a:lnRef idx="0"/>
          <a:fillRef idx="0"/>
          <a:effectRef idx="0"/>
          <a:fontRef idx="minor"/>
        </p:style>
      </p:sp>
      <p:sp>
        <p:nvSpPr>
          <p:cNvPr id="141" name="CustomShape 3"/>
          <p:cNvSpPr/>
          <p:nvPr/>
        </p:nvSpPr>
        <p:spPr>
          <a:xfrm>
            <a:off x="5765760" y="6251040"/>
            <a:ext cx="3229920" cy="459720"/>
          </a:xfrm>
          <a:prstGeom prst="rect">
            <a:avLst/>
          </a:prstGeom>
          <a:solidFill>
            <a:srgbClr val="729fcf"/>
          </a:solidFill>
          <a:ln>
            <a:solidFill>
              <a:srgbClr val="3465a4"/>
            </a:solidFill>
          </a:ln>
        </p:spPr>
        <p:style>
          <a:lnRef idx="0"/>
          <a:fillRef idx="0"/>
          <a:effectRef idx="0"/>
          <a:fontRef idx="minor"/>
        </p:style>
      </p:sp>
      <p:sp>
        <p:nvSpPr>
          <p:cNvPr id="142" name="CustomShape 4"/>
          <p:cNvSpPr/>
          <p:nvPr/>
        </p:nvSpPr>
        <p:spPr>
          <a:xfrm>
            <a:off x="127440" y="6291000"/>
            <a:ext cx="713700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Mobile(Android &amp; IoS )Application Development</a:t>
            </a:r>
            <a:endParaRPr b="0" lang="en-IN" sz="1800" spc="-1" strike="noStrike">
              <a:latin typeface="Arial"/>
            </a:endParaRPr>
          </a:p>
        </p:txBody>
      </p:sp>
      <p:sp>
        <p:nvSpPr>
          <p:cNvPr id="143" name="CustomShape 5"/>
          <p:cNvSpPr/>
          <p:nvPr/>
        </p:nvSpPr>
        <p:spPr>
          <a:xfrm>
            <a:off x="117000" y="173880"/>
            <a:ext cx="8886600" cy="6533640"/>
          </a:xfrm>
          <a:prstGeom prst="rect">
            <a:avLst/>
          </a:prstGeom>
          <a:noFill/>
          <a:ln>
            <a:solidFill>
              <a:srgbClr val="3465a4"/>
            </a:solidFill>
          </a:ln>
        </p:spPr>
        <p:style>
          <a:lnRef idx="0"/>
          <a:fillRef idx="0"/>
          <a:effectRef idx="0"/>
          <a:fontRef idx="minor"/>
        </p:style>
      </p:sp>
      <p:sp>
        <p:nvSpPr>
          <p:cNvPr id="144" name="CustomShape 6"/>
          <p:cNvSpPr/>
          <p:nvPr/>
        </p:nvSpPr>
        <p:spPr>
          <a:xfrm>
            <a:off x="2044440" y="226440"/>
            <a:ext cx="571320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T</a:t>
            </a:r>
            <a:r>
              <a:rPr b="0" lang="en-US" sz="1800" spc="-1" strike="noStrike">
                <a:solidFill>
                  <a:srgbClr val="000000"/>
                </a:solidFill>
                <a:latin typeface="Arial Unicode MS"/>
                <a:ea typeface="Arial Unicode MS"/>
              </a:rPr>
              <a:t>R</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D</a:t>
            </a:r>
            <a:r>
              <a:rPr b="0" lang="en-US" sz="1800" spc="-1" strike="noStrike">
                <a:solidFill>
                  <a:srgbClr val="000000"/>
                </a:solidFill>
                <a:latin typeface="Arial Unicode MS"/>
                <a:ea typeface="Arial Unicode MS"/>
              </a:rPr>
              <a:t>U</a:t>
            </a:r>
            <a:r>
              <a:rPr b="0" lang="en-US" sz="1800" spc="-1" strike="noStrike">
                <a:solidFill>
                  <a:srgbClr val="000000"/>
                </a:solidFill>
                <a:latin typeface="Arial Unicode MS"/>
                <a:ea typeface="Arial Unicode MS"/>
              </a:rPr>
              <a:t>C</a:t>
            </a:r>
            <a:r>
              <a:rPr b="0" lang="en-US" sz="1800" spc="-1" strike="noStrike">
                <a:solidFill>
                  <a:srgbClr val="000000"/>
                </a:solidFill>
                <a:latin typeface="Arial Unicode MS"/>
                <a:ea typeface="Arial Unicode MS"/>
              </a:rPr>
              <a:t>T</a:t>
            </a:r>
            <a:r>
              <a:rPr b="0" lang="en-US" sz="1800" spc="-1" strike="noStrike">
                <a:solidFill>
                  <a:srgbClr val="000000"/>
                </a:solidFill>
                <a:latin typeface="Arial Unicode MS"/>
                <a:ea typeface="Arial Unicode MS"/>
              </a:rPr>
              <a:t>I</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T</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D</a:t>
            </a:r>
            <a:r>
              <a:rPr b="0" lang="en-US" sz="1800" spc="-1" strike="noStrike">
                <a:solidFill>
                  <a:srgbClr val="000000"/>
                </a:solidFill>
                <a:latin typeface="Arial Unicode MS"/>
                <a:ea typeface="Arial Unicode MS"/>
              </a:rPr>
              <a:t>E</a:t>
            </a:r>
            <a:r>
              <a:rPr b="0" lang="en-US" sz="1800" spc="-1" strike="noStrike">
                <a:solidFill>
                  <a:srgbClr val="000000"/>
                </a:solidFill>
                <a:latin typeface="Arial Unicode MS"/>
                <a:ea typeface="Arial Unicode MS"/>
              </a:rPr>
              <a:t>E</a:t>
            </a:r>
            <a:r>
              <a:rPr b="0" lang="en-US" sz="1800" spc="-1" strike="noStrike">
                <a:solidFill>
                  <a:srgbClr val="000000"/>
                </a:solidFill>
                <a:latin typeface="Arial Unicode MS"/>
                <a:ea typeface="Arial Unicode MS"/>
              </a:rPr>
              <a:t>P</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L</a:t>
            </a:r>
            <a:r>
              <a:rPr b="0" lang="en-US" sz="1800" spc="-1" strike="noStrike">
                <a:solidFill>
                  <a:srgbClr val="000000"/>
                </a:solidFill>
                <a:latin typeface="Arial Unicode MS"/>
                <a:ea typeface="Arial Unicode MS"/>
              </a:rPr>
              <a:t>E</a:t>
            </a: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R</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I</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G</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F</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r</a:t>
            </a:r>
            <a:r>
              <a:rPr b="0" lang="en-US" sz="1800" spc="-1" strike="noStrike">
                <a:solidFill>
                  <a:srgbClr val="000000"/>
                </a:solidFill>
                <a:latin typeface="Arial Unicode MS"/>
                <a:ea typeface="Arial Unicode MS"/>
              </a:rPr>
              <a:t>w</a:t>
            </a: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r</a:t>
            </a:r>
            <a:r>
              <a:rPr b="0" lang="en-US" sz="1800" spc="-1" strike="noStrike">
                <a:solidFill>
                  <a:srgbClr val="000000"/>
                </a:solidFill>
                <a:latin typeface="Arial Unicode MS"/>
                <a:ea typeface="Arial Unicode MS"/>
              </a:rPr>
              <a:t>d</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d</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B</a:t>
            </a: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c</a:t>
            </a:r>
            <a:r>
              <a:rPr b="0" lang="en-US" sz="1800" spc="-1" strike="noStrike">
                <a:solidFill>
                  <a:srgbClr val="000000"/>
                </a:solidFill>
                <a:latin typeface="Arial Unicode MS"/>
                <a:ea typeface="Arial Unicode MS"/>
              </a:rPr>
              <a:t>k</a:t>
            </a: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P</a:t>
            </a:r>
            <a:r>
              <a:rPr b="0" lang="en-US" sz="1800" spc="-1" strike="noStrike">
                <a:solidFill>
                  <a:srgbClr val="000000"/>
                </a:solidFill>
                <a:latin typeface="Arial Unicode MS"/>
                <a:ea typeface="Arial Unicode MS"/>
              </a:rPr>
              <a:t>r</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p</a:t>
            </a: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g</a:t>
            </a:r>
            <a:r>
              <a:rPr b="0" lang="en-US" sz="1800" spc="-1" strike="noStrike">
                <a:solidFill>
                  <a:srgbClr val="000000"/>
                </a:solidFill>
                <a:latin typeface="Arial Unicode MS"/>
                <a:ea typeface="Arial Unicode MS"/>
              </a:rPr>
              <a:t>a</a:t>
            </a:r>
            <a:r>
              <a:rPr b="0" lang="en-US" sz="1800" spc="-1" strike="noStrike">
                <a:solidFill>
                  <a:srgbClr val="000000"/>
                </a:solidFill>
                <a:latin typeface="Arial Unicode MS"/>
                <a:ea typeface="Arial Unicode MS"/>
              </a:rPr>
              <a:t>t</a:t>
            </a:r>
            <a:r>
              <a:rPr b="0" lang="en-US" sz="1800" spc="-1" strike="noStrike">
                <a:solidFill>
                  <a:srgbClr val="000000"/>
                </a:solidFill>
                <a:latin typeface="Arial Unicode MS"/>
                <a:ea typeface="Arial Unicode MS"/>
              </a:rPr>
              <a:t>i</a:t>
            </a:r>
            <a:r>
              <a:rPr b="0" lang="en-US" sz="1800" spc="-1" strike="noStrike">
                <a:solidFill>
                  <a:srgbClr val="000000"/>
                </a:solidFill>
                <a:latin typeface="Arial Unicode MS"/>
                <a:ea typeface="Arial Unicode MS"/>
              </a:rPr>
              <a:t>o</a:t>
            </a:r>
            <a:r>
              <a:rPr b="0" lang="en-US" sz="1800" spc="-1" strike="noStrike">
                <a:solidFill>
                  <a:srgbClr val="000000"/>
                </a:solidFill>
                <a:latin typeface="Arial Unicode MS"/>
                <a:ea typeface="Arial Unicode MS"/>
              </a:rPr>
              <a:t>n</a:t>
            </a:r>
            <a:r>
              <a:rPr b="0" lang="en-US" sz="1800" spc="-1" strike="noStrike">
                <a:solidFill>
                  <a:srgbClr val="000000"/>
                </a:solidFill>
                <a:latin typeface="Arial Unicode MS"/>
                <a:ea typeface="Arial Unicode MS"/>
              </a:rPr>
              <a:t>?</a:t>
            </a:r>
            <a:endParaRPr b="0" lang="en-IN" sz="1800" spc="-1" strike="noStrike">
              <a:latin typeface="Arial"/>
            </a:endParaRPr>
          </a:p>
        </p:txBody>
      </p:sp>
      <p:pic>
        <p:nvPicPr>
          <p:cNvPr id="145" name="" descr=""/>
          <p:cNvPicPr/>
          <p:nvPr/>
        </p:nvPicPr>
        <p:blipFill>
          <a:blip r:embed="rId2"/>
          <a:stretch/>
        </p:blipFill>
        <p:spPr>
          <a:xfrm>
            <a:off x="935280" y="2159280"/>
            <a:ext cx="7331040" cy="23875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Picture 1_11" descr="download.png"/>
          <p:cNvPicPr/>
          <p:nvPr/>
        </p:nvPicPr>
        <p:blipFill>
          <a:blip r:embed="rId1"/>
          <a:stretch/>
        </p:blipFill>
        <p:spPr>
          <a:xfrm>
            <a:off x="300240" y="268560"/>
            <a:ext cx="1141560" cy="1010160"/>
          </a:xfrm>
          <a:prstGeom prst="rect">
            <a:avLst/>
          </a:prstGeom>
          <a:ln>
            <a:noFill/>
          </a:ln>
        </p:spPr>
      </p:pic>
      <p:sp>
        <p:nvSpPr>
          <p:cNvPr id="147" name="CustomShape 1"/>
          <p:cNvSpPr/>
          <p:nvPr/>
        </p:nvSpPr>
        <p:spPr>
          <a:xfrm>
            <a:off x="540000" y="2304000"/>
            <a:ext cx="3347280" cy="2483280"/>
          </a:xfrm>
          <a:prstGeom prst="rect">
            <a:avLst/>
          </a:prstGeom>
          <a:noFill/>
          <a:ln>
            <a:noFill/>
          </a:ln>
        </p:spPr>
        <p:style>
          <a:lnRef idx="0"/>
          <a:fillRef idx="0"/>
          <a:effectRef idx="0"/>
          <a:fontRef idx="minor"/>
        </p:style>
      </p:sp>
      <p:sp>
        <p:nvSpPr>
          <p:cNvPr id="148" name="CustomShape 2"/>
          <p:cNvSpPr/>
          <p:nvPr/>
        </p:nvSpPr>
        <p:spPr>
          <a:xfrm>
            <a:off x="123120" y="6249240"/>
            <a:ext cx="8882280" cy="45180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Internship in Mobile Application Development</a:t>
            </a:r>
            <a:endParaRPr b="0" lang="en-IN" sz="1800" spc="-1" strike="noStrike">
              <a:latin typeface="Arial"/>
            </a:endParaRPr>
          </a:p>
        </p:txBody>
      </p:sp>
      <p:sp>
        <p:nvSpPr>
          <p:cNvPr id="149" name="CustomShape 3"/>
          <p:cNvSpPr/>
          <p:nvPr/>
        </p:nvSpPr>
        <p:spPr>
          <a:xfrm>
            <a:off x="122760" y="6229080"/>
            <a:ext cx="4195440" cy="459720"/>
          </a:xfrm>
          <a:prstGeom prst="rect">
            <a:avLst/>
          </a:prstGeom>
          <a:solidFill>
            <a:srgbClr val="729fcf"/>
          </a:solidFill>
          <a:ln>
            <a:solidFill>
              <a:srgbClr val="3465a4"/>
            </a:solidFill>
          </a:ln>
        </p:spPr>
        <p:style>
          <a:lnRef idx="0"/>
          <a:fillRef idx="0"/>
          <a:effectRef idx="0"/>
          <a:fontRef idx="minor"/>
        </p:style>
      </p:sp>
      <p:sp>
        <p:nvSpPr>
          <p:cNvPr id="150" name="CustomShape 4"/>
          <p:cNvSpPr/>
          <p:nvPr/>
        </p:nvSpPr>
        <p:spPr>
          <a:xfrm>
            <a:off x="117000" y="173880"/>
            <a:ext cx="8886600" cy="6533640"/>
          </a:xfrm>
          <a:prstGeom prst="rect">
            <a:avLst/>
          </a:prstGeom>
          <a:noFill/>
          <a:ln>
            <a:solidFill>
              <a:srgbClr val="3465a4"/>
            </a:solidFill>
          </a:ln>
        </p:spPr>
        <p:style>
          <a:lnRef idx="0"/>
          <a:fillRef idx="0"/>
          <a:effectRef idx="0"/>
          <a:fontRef idx="minor"/>
        </p:style>
      </p:sp>
      <p:sp>
        <p:nvSpPr>
          <p:cNvPr id="151" name="CustomShape 5"/>
          <p:cNvSpPr/>
          <p:nvPr/>
        </p:nvSpPr>
        <p:spPr>
          <a:xfrm>
            <a:off x="2044440" y="226440"/>
            <a:ext cx="571320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DEEP LEARNING</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 </a:t>
            </a:r>
            <a:r>
              <a:rPr b="0" lang="en-US" sz="1800" spc="-1" strike="noStrike">
                <a:solidFill>
                  <a:srgbClr val="000000"/>
                </a:solidFill>
                <a:latin typeface="Arial Unicode MS"/>
                <a:ea typeface="Arial Unicode MS"/>
              </a:rPr>
              <a:t>What is Keras &amp; TensorFlow</a:t>
            </a:r>
            <a:endParaRPr b="0" lang="en-IN" sz="1800" spc="-1" strike="noStrike">
              <a:latin typeface="Arial"/>
            </a:endParaRPr>
          </a:p>
        </p:txBody>
      </p:sp>
      <p:sp>
        <p:nvSpPr>
          <p:cNvPr id="152" name="TextShape 6"/>
          <p:cNvSpPr txBox="1"/>
          <p:nvPr/>
        </p:nvSpPr>
        <p:spPr>
          <a:xfrm>
            <a:off x="546120" y="1650960"/>
            <a:ext cx="4025880" cy="4086360"/>
          </a:xfrm>
          <a:prstGeom prst="rect">
            <a:avLst/>
          </a:prstGeom>
          <a:noFill/>
          <a:ln>
            <a:noFill/>
          </a:ln>
        </p:spPr>
        <p:txBody>
          <a:bodyPr lIns="90000" rIns="90000" tIns="45000" bIns="45000">
            <a:noAutofit/>
          </a:bodyPr>
          <a:p>
            <a:pPr algn="just"/>
            <a:r>
              <a:rPr b="0" lang="en-IN" sz="1400" spc="-1" strike="noStrike">
                <a:latin typeface="Arial"/>
              </a:rPr>
              <a:t>TensorFlow is an end-to-end open source platform for machine learning. It’s a comprehensive and flexible ecosystem of tools, libraries and other resources that provide workflows with high-level APIs. The framework offers various levels of concepts for you to choose the one you need to build and deploy machine learning models. For instance, if you need to do some large machine learning tasks, you can use the Distribution Strategy API in order to perform distributed hardware configurations and if you need a full production machine learning pipeline, you can simply use TensorFlow Extended (TFX). Some of the salient features are described below:</a:t>
            </a:r>
            <a:endParaRPr b="0" lang="en-IN" sz="1400" spc="-1" strike="noStrike">
              <a:latin typeface="Arial"/>
            </a:endParaRPr>
          </a:p>
          <a:p>
            <a:pPr algn="just"/>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Easy Model Building</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Robust ML Production Anywhere</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Powerful Experimentation For Research</a:t>
            </a:r>
            <a:endParaRPr b="0" lang="en-IN" sz="1400" spc="-1" strike="noStrike">
              <a:latin typeface="Arial"/>
            </a:endParaRPr>
          </a:p>
          <a:p>
            <a:pPr algn="just"/>
            <a:endParaRPr b="0" lang="en-IN" sz="1400" spc="-1" strike="noStrike">
              <a:latin typeface="Arial"/>
            </a:endParaRPr>
          </a:p>
        </p:txBody>
      </p:sp>
      <p:sp>
        <p:nvSpPr>
          <p:cNvPr id="153" name="TextShape 7"/>
          <p:cNvSpPr txBox="1"/>
          <p:nvPr/>
        </p:nvSpPr>
        <p:spPr>
          <a:xfrm>
            <a:off x="4695480" y="1651320"/>
            <a:ext cx="4025880" cy="3087360"/>
          </a:xfrm>
          <a:prstGeom prst="rect">
            <a:avLst/>
          </a:prstGeom>
          <a:noFill/>
          <a:ln>
            <a:noFill/>
          </a:ln>
        </p:spPr>
        <p:txBody>
          <a:bodyPr lIns="90000" rIns="90000" tIns="45000" bIns="45000">
            <a:noAutofit/>
          </a:bodyPr>
          <a:p>
            <a:pPr algn="just"/>
            <a:r>
              <a:rPr b="0" lang="en-IN" sz="1400" spc="-1" strike="noStrike">
                <a:latin typeface="Arial"/>
              </a:rPr>
              <a:t>Keras  on the other hand, is a high-level neural networks library which is running on the top of TensorFlow, CNTK, and Theano. Using Keras in deep learning allows for easy and fast prototyping as well as running seamlessly on CPU and GPU. This framework is written in Python code which is easy to debug and allows ease for extensibility. The main advantages of Keras are described below:</a:t>
            </a:r>
            <a:endParaRPr b="0" lang="en-IN" sz="1400" spc="-1" strike="noStrike">
              <a:latin typeface="Arial"/>
            </a:endParaRPr>
          </a:p>
          <a:p>
            <a:pPr algn="just"/>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User Friendly</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Modular and Composable</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Easy To Extend</a:t>
            </a:r>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Easy To Use</a:t>
            </a:r>
            <a:endParaRPr b="0" lang="en-IN" sz="1400" spc="-1" strike="noStrike">
              <a:latin typeface="Arial"/>
            </a:endParaRPr>
          </a:p>
          <a:p>
            <a:pPr algn="just"/>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2070000" y="228600"/>
            <a:ext cx="5713200" cy="912960"/>
          </a:xfrm>
          <a:prstGeom prst="rect">
            <a:avLst/>
          </a:prstGeom>
          <a:noFill/>
          <a:ln>
            <a:noFill/>
          </a:ln>
        </p:spPr>
        <p:style>
          <a:lnRef idx="0"/>
          <a:fillRef idx="0"/>
          <a:effectRef idx="0"/>
          <a:fontRef idx="minor"/>
        </p:style>
      </p:sp>
      <p:sp>
        <p:nvSpPr>
          <p:cNvPr id="155" name="CustomShape 2"/>
          <p:cNvSpPr/>
          <p:nvPr/>
        </p:nvSpPr>
        <p:spPr>
          <a:xfrm>
            <a:off x="540000" y="2304000"/>
            <a:ext cx="3347280" cy="2483280"/>
          </a:xfrm>
          <a:prstGeom prst="rect">
            <a:avLst/>
          </a:prstGeom>
          <a:noFill/>
          <a:ln>
            <a:noFill/>
          </a:ln>
        </p:spPr>
        <p:style>
          <a:lnRef idx="0"/>
          <a:fillRef idx="0"/>
          <a:effectRef idx="0"/>
          <a:fontRef idx="minor"/>
        </p:style>
      </p:sp>
      <p:pic>
        <p:nvPicPr>
          <p:cNvPr id="156" name="" descr=""/>
          <p:cNvPicPr/>
          <p:nvPr/>
        </p:nvPicPr>
        <p:blipFill>
          <a:blip r:embed="rId1"/>
          <a:stretch/>
        </p:blipFill>
        <p:spPr>
          <a:xfrm>
            <a:off x="1140840" y="50040"/>
            <a:ext cx="6794640" cy="6794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 name="Picture 1" descr="download.png"/>
          <p:cNvPicPr/>
          <p:nvPr/>
        </p:nvPicPr>
        <p:blipFill>
          <a:blip r:embed="rId1"/>
          <a:stretch/>
        </p:blipFill>
        <p:spPr>
          <a:xfrm>
            <a:off x="300240" y="268560"/>
            <a:ext cx="1141560" cy="1010160"/>
          </a:xfrm>
          <a:prstGeom prst="rect">
            <a:avLst/>
          </a:prstGeom>
          <a:ln>
            <a:noFill/>
          </a:ln>
        </p:spPr>
      </p:pic>
      <p:sp>
        <p:nvSpPr>
          <p:cNvPr id="46" name="CustomShape 1"/>
          <p:cNvSpPr/>
          <p:nvPr/>
        </p:nvSpPr>
        <p:spPr>
          <a:xfrm>
            <a:off x="2070000" y="228600"/>
            <a:ext cx="5713200" cy="9133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njaliOldLipi"/>
                <a:ea typeface="Arial Unicode MS"/>
              </a:rPr>
              <a:t>INTRODUCTION TO DEEP LEARNING</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What Is Deep Learning?</a:t>
            </a:r>
            <a:endParaRPr b="0" lang="en-IN" sz="1800" spc="-1" strike="noStrike">
              <a:latin typeface="Arial"/>
            </a:endParaRPr>
          </a:p>
        </p:txBody>
      </p:sp>
      <p:sp>
        <p:nvSpPr>
          <p:cNvPr id="47" name="CustomShape 2"/>
          <p:cNvSpPr/>
          <p:nvPr/>
        </p:nvSpPr>
        <p:spPr>
          <a:xfrm>
            <a:off x="540000" y="2304000"/>
            <a:ext cx="3347280" cy="2483280"/>
          </a:xfrm>
          <a:prstGeom prst="rect">
            <a:avLst/>
          </a:prstGeom>
          <a:noFill/>
          <a:ln>
            <a:noFill/>
          </a:ln>
        </p:spPr>
        <p:style>
          <a:lnRef idx="0"/>
          <a:fillRef idx="0"/>
          <a:effectRef idx="0"/>
          <a:fontRef idx="minor"/>
        </p:style>
      </p:sp>
      <p:sp>
        <p:nvSpPr>
          <p:cNvPr id="48" name="CustomShape 3"/>
          <p:cNvSpPr/>
          <p:nvPr/>
        </p:nvSpPr>
        <p:spPr>
          <a:xfrm>
            <a:off x="121320" y="6242760"/>
            <a:ext cx="8882280" cy="451800"/>
          </a:xfrm>
          <a:prstGeom prst="rect">
            <a:avLst/>
          </a:prstGeom>
          <a:solidFill>
            <a:srgbClr val="ffffff"/>
          </a:solidFill>
          <a:ln>
            <a:solidFill>
              <a:srgbClr val="3465a4"/>
            </a:solidFill>
          </a:ln>
        </p:spPr>
        <p:style>
          <a:lnRef idx="0"/>
          <a:fillRef idx="0"/>
          <a:effectRef idx="0"/>
          <a:fontRef idx="minor"/>
        </p:style>
      </p:sp>
      <p:sp>
        <p:nvSpPr>
          <p:cNvPr id="49" name="CustomShape 4"/>
          <p:cNvSpPr/>
          <p:nvPr/>
        </p:nvSpPr>
        <p:spPr>
          <a:xfrm>
            <a:off x="6820200" y="6251040"/>
            <a:ext cx="2175480" cy="459720"/>
          </a:xfrm>
          <a:prstGeom prst="rect">
            <a:avLst/>
          </a:prstGeom>
          <a:solidFill>
            <a:srgbClr val="729fcf"/>
          </a:solidFill>
          <a:ln>
            <a:solidFill>
              <a:srgbClr val="3465a4"/>
            </a:solidFill>
          </a:ln>
        </p:spPr>
        <p:style>
          <a:lnRef idx="0"/>
          <a:fillRef idx="0"/>
          <a:effectRef idx="0"/>
          <a:fontRef idx="minor"/>
        </p:style>
      </p:sp>
      <p:sp>
        <p:nvSpPr>
          <p:cNvPr id="50" name="CustomShape 5"/>
          <p:cNvSpPr/>
          <p:nvPr/>
        </p:nvSpPr>
        <p:spPr>
          <a:xfrm>
            <a:off x="160200" y="6319440"/>
            <a:ext cx="66200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MICROSPECTRA SOFTWARE TECHNOLOGIES PVT.LTD</a:t>
            </a:r>
            <a:endParaRPr b="0" lang="en-IN" sz="1800" spc="-1" strike="noStrike">
              <a:latin typeface="Arial"/>
            </a:endParaRPr>
          </a:p>
        </p:txBody>
      </p:sp>
      <p:sp>
        <p:nvSpPr>
          <p:cNvPr id="51" name="CustomShape 6"/>
          <p:cNvSpPr/>
          <p:nvPr/>
        </p:nvSpPr>
        <p:spPr>
          <a:xfrm>
            <a:off x="117000" y="173880"/>
            <a:ext cx="8886600" cy="6533640"/>
          </a:xfrm>
          <a:prstGeom prst="rect">
            <a:avLst/>
          </a:prstGeom>
          <a:noFill/>
          <a:ln>
            <a:solidFill>
              <a:srgbClr val="3465a4"/>
            </a:solidFill>
          </a:ln>
        </p:spPr>
        <p:style>
          <a:lnRef idx="0"/>
          <a:fillRef idx="0"/>
          <a:effectRef idx="0"/>
          <a:fontRef idx="minor"/>
        </p:style>
      </p:sp>
      <p:pic>
        <p:nvPicPr>
          <p:cNvPr id="52" name="" descr=""/>
          <p:cNvPicPr/>
          <p:nvPr/>
        </p:nvPicPr>
        <p:blipFill>
          <a:blip r:embed="rId2"/>
          <a:stretch/>
        </p:blipFill>
        <p:spPr>
          <a:xfrm>
            <a:off x="409320" y="2298960"/>
            <a:ext cx="3895920" cy="2743920"/>
          </a:xfrm>
          <a:prstGeom prst="rect">
            <a:avLst/>
          </a:prstGeom>
          <a:ln>
            <a:noFill/>
          </a:ln>
        </p:spPr>
      </p:pic>
      <p:sp>
        <p:nvSpPr>
          <p:cNvPr id="53" name="TextShape 7"/>
          <p:cNvSpPr txBox="1"/>
          <p:nvPr/>
        </p:nvSpPr>
        <p:spPr>
          <a:xfrm>
            <a:off x="4737240" y="2235240"/>
            <a:ext cx="4038480" cy="4086360"/>
          </a:xfrm>
          <a:prstGeom prst="rect">
            <a:avLst/>
          </a:prstGeom>
          <a:noFill/>
          <a:ln>
            <a:noFill/>
          </a:ln>
        </p:spPr>
        <p:txBody>
          <a:bodyPr lIns="90000" rIns="90000" tIns="45000" bIns="45000">
            <a:noAutofit/>
          </a:bodyPr>
          <a:p>
            <a:r>
              <a:rPr b="1" lang="en-IN" sz="1400" spc="-1" strike="noStrike">
                <a:latin typeface="Arial"/>
              </a:rPr>
              <a:t>ARTIFICIAL INTELLIGENCE</a:t>
            </a:r>
            <a:endParaRPr b="1" lang="en-IN" sz="1400" spc="-1" strike="noStrike">
              <a:latin typeface="Arial"/>
            </a:endParaRPr>
          </a:p>
          <a:p>
            <a:pPr algn="just"/>
            <a:r>
              <a:rPr b="0" lang="en-IN" sz="1400" spc="-1" strike="noStrike">
                <a:latin typeface="Arial"/>
              </a:rPr>
              <a:t>	</a:t>
            </a:r>
            <a:r>
              <a:rPr b="0" lang="en-IN" sz="1400" spc="-1" strike="noStrike">
                <a:latin typeface="Arial"/>
              </a:rPr>
              <a:t>A technique which enables machine to </a:t>
            </a:r>
            <a:r>
              <a:rPr b="0" lang="en-IN" sz="1400" spc="-1" strike="noStrike">
                <a:latin typeface="Arial"/>
              </a:rPr>
              <a:t>	</a:t>
            </a:r>
            <a:r>
              <a:rPr b="0" lang="en-IN" sz="1400" spc="-1" strike="noStrike">
                <a:latin typeface="Arial"/>
              </a:rPr>
              <a:t>	</a:t>
            </a:r>
            <a:r>
              <a:rPr b="0" lang="en-IN" sz="1400" spc="-1" strike="noStrike">
                <a:latin typeface="Arial"/>
              </a:rPr>
              <a:t>mimic human behaviour.</a:t>
            </a:r>
            <a:endParaRPr b="1" lang="en-IN" sz="1400" spc="-1" strike="noStrike">
              <a:latin typeface="Arial"/>
            </a:endParaRPr>
          </a:p>
          <a:p>
            <a:pPr algn="just"/>
            <a:endParaRPr b="1" lang="en-IN" sz="1400" spc="-1" strike="noStrike">
              <a:latin typeface="Arial"/>
            </a:endParaRPr>
          </a:p>
          <a:p>
            <a:r>
              <a:rPr b="1" lang="en-IN" sz="1400" spc="-1" strike="noStrike">
                <a:latin typeface="Arial"/>
              </a:rPr>
              <a:t>MACHINE LEARNING</a:t>
            </a:r>
            <a:endParaRPr b="1" lang="en-IN" sz="1400" spc="-1" strike="noStrike">
              <a:latin typeface="Arial"/>
            </a:endParaRPr>
          </a:p>
          <a:p>
            <a:pPr algn="just"/>
            <a:r>
              <a:rPr b="1" lang="en-IN" sz="1400" spc="-1" strike="noStrike">
                <a:latin typeface="Arial"/>
              </a:rPr>
              <a:t>	</a:t>
            </a:r>
            <a:r>
              <a:rPr b="0" lang="en-IN" sz="1400" spc="-1" strike="noStrike">
                <a:latin typeface="Arial"/>
              </a:rPr>
              <a:t>Subset of AI technique which use </a:t>
            </a:r>
            <a:r>
              <a:rPr b="0" lang="en-IN" sz="1400" spc="-1" strike="noStrike">
                <a:latin typeface="Arial"/>
              </a:rPr>
              <a:t>	</a:t>
            </a:r>
            <a:r>
              <a:rPr b="0" lang="en-IN" sz="1400" spc="-1" strike="noStrike">
                <a:latin typeface="Arial"/>
              </a:rPr>
              <a:t>	</a:t>
            </a:r>
            <a:r>
              <a:rPr b="0" lang="en-IN" sz="1400" spc="-1" strike="noStrike">
                <a:latin typeface="Arial"/>
              </a:rPr>
              <a:t>	</a:t>
            </a:r>
            <a:r>
              <a:rPr b="0" lang="en-IN" sz="1400" spc="-1" strike="noStrike">
                <a:latin typeface="Arial"/>
              </a:rPr>
              <a:t>statistical method to enable machine to </a:t>
            </a:r>
            <a:r>
              <a:rPr b="0" lang="en-IN" sz="1400" spc="-1" strike="noStrike">
                <a:latin typeface="Arial"/>
              </a:rPr>
              <a:t>	</a:t>
            </a:r>
            <a:r>
              <a:rPr b="0" lang="en-IN" sz="1400" spc="-1" strike="noStrike">
                <a:latin typeface="Arial"/>
              </a:rPr>
              <a:t>	</a:t>
            </a:r>
            <a:r>
              <a:rPr b="0" lang="en-IN" sz="1400" spc="-1" strike="noStrike">
                <a:latin typeface="Arial"/>
              </a:rPr>
              <a:t>improve with experience.</a:t>
            </a:r>
            <a:endParaRPr b="1" lang="en-IN" sz="1400" spc="-1" strike="noStrike">
              <a:latin typeface="Arial"/>
            </a:endParaRPr>
          </a:p>
          <a:p>
            <a:pPr algn="just"/>
            <a:endParaRPr b="1" lang="en-IN" sz="1400" spc="-1" strike="noStrike">
              <a:latin typeface="Arial"/>
            </a:endParaRPr>
          </a:p>
          <a:p>
            <a:pPr algn="just"/>
            <a:r>
              <a:rPr b="1" lang="en-IN" sz="1400" spc="-1" strike="noStrike">
                <a:latin typeface="Arial"/>
              </a:rPr>
              <a:t>DEEP LEARNING</a:t>
            </a:r>
            <a:endParaRPr b="1" lang="en-IN" sz="1400" spc="-1" strike="noStrike">
              <a:latin typeface="Arial"/>
            </a:endParaRPr>
          </a:p>
          <a:p>
            <a:pPr algn="just"/>
            <a:r>
              <a:rPr b="0" lang="en-IN" sz="1400" spc="-1" strike="noStrike">
                <a:latin typeface="Arial"/>
              </a:rPr>
              <a:t>	</a:t>
            </a:r>
            <a:r>
              <a:rPr b="0" lang="en-IN" sz="1400" spc="-1" strike="noStrike">
                <a:latin typeface="Arial"/>
              </a:rPr>
              <a:t>Subset of ML which make the computation </a:t>
            </a:r>
            <a:r>
              <a:rPr b="0" lang="en-IN" sz="1400" spc="-1" strike="noStrike">
                <a:latin typeface="Arial"/>
              </a:rPr>
              <a:t>	</a:t>
            </a:r>
            <a:r>
              <a:rPr b="0" lang="en-IN" sz="1400" spc="-1" strike="noStrike">
                <a:latin typeface="Arial"/>
              </a:rPr>
              <a:t>of multi-layer neural network feasible</a:t>
            </a:r>
            <a:endParaRPr b="1" lang="en-IN" sz="1400" spc="-1" strike="noStrike">
              <a:latin typeface="Arial"/>
            </a:endParaRPr>
          </a:p>
          <a:p>
            <a:pPr algn="just"/>
            <a:endParaRPr b="1" lang="en-IN" sz="1400" spc="-1" strike="noStrike">
              <a:latin typeface="Arial"/>
            </a:endParaRPr>
          </a:p>
          <a:p>
            <a:pPr algn="just"/>
            <a:r>
              <a:rPr b="1" lang="en-IN" sz="1400" spc="-1" strike="noStrike">
                <a:latin typeface="Arial"/>
              </a:rPr>
              <a:t>DATA SCIENCE</a:t>
            </a:r>
            <a:endParaRPr b="1" lang="en-IN" sz="1400" spc="-1" strike="noStrike">
              <a:latin typeface="Arial"/>
            </a:endParaRPr>
          </a:p>
          <a:p>
            <a:pPr algn="just"/>
            <a:r>
              <a:rPr b="1" lang="en-IN" sz="1400" spc="-1" strike="noStrike">
                <a:latin typeface="Arial"/>
              </a:rPr>
              <a:t>	</a:t>
            </a:r>
            <a:r>
              <a:rPr b="0" lang="en-IN" sz="1400" spc="-1" strike="noStrike">
                <a:latin typeface="Arial"/>
              </a:rPr>
              <a:t>Data science is an inter-disciplinary field that uses scientific methods, processes, algorithms and </a:t>
            </a:r>
            <a:r>
              <a:rPr b="0" lang="en-IN" sz="1400" spc="-1" strike="noStrike">
                <a:latin typeface="Arial"/>
              </a:rPr>
              <a:t>systems to extract knowledge and insights from many structural and unstructured data.</a:t>
            </a:r>
            <a:endParaRPr b="1" lang="en-IN" sz="1400" spc="-1" strike="noStrike">
              <a:latin typeface="Arial"/>
            </a:endParaRPr>
          </a:p>
          <a:p>
            <a:pPr algn="just"/>
            <a:r>
              <a:rPr b="0" lang="en-IN" sz="1400" spc="-1" strike="noStrike">
                <a:latin typeface="Arial"/>
              </a:rPr>
              <a:t>	</a:t>
            </a:r>
            <a:endParaRPr b="1" lang="en-IN" sz="1400" spc="-1" strike="noStrike">
              <a:latin typeface="Arial"/>
            </a:endParaRPr>
          </a:p>
        </p:txBody>
      </p:sp>
      <p:sp>
        <p:nvSpPr>
          <p:cNvPr id="54" name="Line 8"/>
          <p:cNvSpPr/>
          <p:nvPr/>
        </p:nvSpPr>
        <p:spPr>
          <a:xfrm flipV="1">
            <a:off x="2489400" y="2361960"/>
            <a:ext cx="2222280" cy="304560"/>
          </a:xfrm>
          <a:prstGeom prst="line">
            <a:avLst/>
          </a:prstGeom>
          <a:ln>
            <a:solidFill>
              <a:srgbClr val="3465a4"/>
            </a:solidFill>
            <a:tailEnd len="med" type="triangle" w="med"/>
          </a:ln>
        </p:spPr>
        <p:style>
          <a:lnRef idx="0"/>
          <a:fillRef idx="0"/>
          <a:effectRef idx="0"/>
          <a:fontRef idx="minor"/>
        </p:style>
      </p:sp>
      <p:sp>
        <p:nvSpPr>
          <p:cNvPr id="55" name="Line 9"/>
          <p:cNvSpPr/>
          <p:nvPr/>
        </p:nvSpPr>
        <p:spPr>
          <a:xfrm>
            <a:off x="3797280" y="4444920"/>
            <a:ext cx="799920" cy="508320"/>
          </a:xfrm>
          <a:prstGeom prst="line">
            <a:avLst/>
          </a:prstGeom>
          <a:ln>
            <a:solidFill>
              <a:srgbClr val="3465a4"/>
            </a:solidFill>
            <a:tailEnd len="med" type="triangle" w="med"/>
          </a:ln>
        </p:spPr>
        <p:style>
          <a:lnRef idx="0"/>
          <a:fillRef idx="0"/>
          <a:effectRef idx="0"/>
          <a:fontRef idx="minor"/>
        </p:style>
      </p:sp>
      <p:sp>
        <p:nvSpPr>
          <p:cNvPr id="56" name="Line 10"/>
          <p:cNvSpPr/>
          <p:nvPr/>
        </p:nvSpPr>
        <p:spPr>
          <a:xfrm>
            <a:off x="2184120" y="3139200"/>
            <a:ext cx="2514960" cy="41400"/>
          </a:xfrm>
          <a:prstGeom prst="line">
            <a:avLst/>
          </a:prstGeom>
          <a:ln>
            <a:solidFill>
              <a:srgbClr val="3465a4"/>
            </a:solidFill>
            <a:tailEnd len="med" type="triangle" w="med"/>
          </a:ln>
        </p:spPr>
        <p:style>
          <a:lnRef idx="0"/>
          <a:fillRef idx="0"/>
          <a:effectRef idx="0"/>
          <a:fontRef idx="minor"/>
        </p:style>
      </p:sp>
      <p:sp>
        <p:nvSpPr>
          <p:cNvPr id="57" name="Line 11"/>
          <p:cNvSpPr/>
          <p:nvPr/>
        </p:nvSpPr>
        <p:spPr>
          <a:xfrm>
            <a:off x="2438280" y="4164480"/>
            <a:ext cx="2324160" cy="25560"/>
          </a:xfrm>
          <a:prstGeom prst="line">
            <a:avLst/>
          </a:prstGeom>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 name="Picture 1_1" descr="download.png"/>
          <p:cNvPicPr/>
          <p:nvPr/>
        </p:nvPicPr>
        <p:blipFill>
          <a:blip r:embed="rId1"/>
          <a:stretch/>
        </p:blipFill>
        <p:spPr>
          <a:xfrm>
            <a:off x="300240" y="268560"/>
            <a:ext cx="1141560" cy="1010160"/>
          </a:xfrm>
          <a:prstGeom prst="rect">
            <a:avLst/>
          </a:prstGeom>
          <a:ln>
            <a:noFill/>
          </a:ln>
        </p:spPr>
      </p:pic>
      <p:sp>
        <p:nvSpPr>
          <p:cNvPr id="59" name="CustomShape 1"/>
          <p:cNvSpPr/>
          <p:nvPr/>
        </p:nvSpPr>
        <p:spPr>
          <a:xfrm>
            <a:off x="1739880" y="325800"/>
            <a:ext cx="6147000" cy="86688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DEEP LEARNING</a:t>
            </a:r>
            <a:r>
              <a:rPr b="0" lang="en-US" sz="1800" spc="-1" strike="noStrike">
                <a:solidFill>
                  <a:srgbClr val="000000"/>
                </a:solidFill>
                <a:latin typeface="AnjaliOldLipi"/>
                <a:ea typeface="Arial Unicode MS"/>
              </a:rPr>
              <a:t> </a:t>
            </a:r>
            <a:endParaRPr b="0" lang="en-IN" sz="1800" spc="-1" strike="noStrike">
              <a:latin typeface="Arial"/>
            </a:endParaRPr>
          </a:p>
          <a:p>
            <a:pPr algn="ctr">
              <a:lnSpc>
                <a:spcPct val="150000"/>
              </a:lnSpc>
            </a:pPr>
            <a:r>
              <a:rPr b="0" lang="en-US" sz="1600" spc="-1" strike="noStrike">
                <a:solidFill>
                  <a:srgbClr val="000000"/>
                </a:solidFill>
                <a:latin typeface="Arial Unicode MS"/>
                <a:ea typeface="Arial Unicode MS"/>
              </a:rPr>
              <a:t>Difference Between Deep Learning &amp; Machine Learning</a:t>
            </a:r>
            <a:endParaRPr b="0" lang="en-IN" sz="1600" spc="-1" strike="noStrike">
              <a:latin typeface="Arial"/>
            </a:endParaRPr>
          </a:p>
        </p:txBody>
      </p:sp>
      <p:sp>
        <p:nvSpPr>
          <p:cNvPr id="60" name="CustomShape 2"/>
          <p:cNvSpPr/>
          <p:nvPr/>
        </p:nvSpPr>
        <p:spPr>
          <a:xfrm>
            <a:off x="540000" y="2304000"/>
            <a:ext cx="3347280" cy="2483280"/>
          </a:xfrm>
          <a:prstGeom prst="rect">
            <a:avLst/>
          </a:prstGeom>
          <a:noFill/>
          <a:ln>
            <a:noFill/>
          </a:ln>
        </p:spPr>
        <p:style>
          <a:lnRef idx="0"/>
          <a:fillRef idx="0"/>
          <a:effectRef idx="0"/>
          <a:fontRef idx="minor"/>
        </p:style>
      </p:sp>
      <p:sp>
        <p:nvSpPr>
          <p:cNvPr id="61" name="CustomShape 3"/>
          <p:cNvSpPr/>
          <p:nvPr/>
        </p:nvSpPr>
        <p:spPr>
          <a:xfrm>
            <a:off x="85680" y="6244920"/>
            <a:ext cx="8882280" cy="451800"/>
          </a:xfrm>
          <a:prstGeom prst="rect">
            <a:avLst/>
          </a:prstGeom>
          <a:solidFill>
            <a:srgbClr val="ffff00"/>
          </a:solidFill>
          <a:ln>
            <a:solidFill>
              <a:srgbClr val="3465a4"/>
            </a:solidFill>
          </a:ln>
        </p:spPr>
        <p:style>
          <a:lnRef idx="0"/>
          <a:fillRef idx="0"/>
          <a:effectRef idx="0"/>
          <a:fontRef idx="minor"/>
        </p:style>
      </p:sp>
      <p:sp>
        <p:nvSpPr>
          <p:cNvPr id="62" name="CustomShape 4"/>
          <p:cNvSpPr/>
          <p:nvPr/>
        </p:nvSpPr>
        <p:spPr>
          <a:xfrm>
            <a:off x="116640" y="6253200"/>
            <a:ext cx="6227640" cy="459720"/>
          </a:xfrm>
          <a:prstGeom prst="rect">
            <a:avLst/>
          </a:prstGeom>
          <a:solidFill>
            <a:srgbClr val="729fcf"/>
          </a:solidFill>
          <a:ln>
            <a:solidFill>
              <a:srgbClr val="3465a4"/>
            </a:solidFill>
          </a:ln>
        </p:spPr>
        <p:style>
          <a:lnRef idx="0"/>
          <a:fillRef idx="0"/>
          <a:effectRef idx="0"/>
          <a:fontRef idx="minor"/>
        </p:style>
      </p:sp>
      <p:sp>
        <p:nvSpPr>
          <p:cNvPr id="63" name="CustomShape 5"/>
          <p:cNvSpPr/>
          <p:nvPr/>
        </p:nvSpPr>
        <p:spPr>
          <a:xfrm>
            <a:off x="6601680" y="6297480"/>
            <a:ext cx="23983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www.microspectra.in</a:t>
            </a:r>
            <a:endParaRPr b="0" lang="en-IN" sz="1800" spc="-1" strike="noStrike">
              <a:latin typeface="Arial"/>
            </a:endParaRPr>
          </a:p>
        </p:txBody>
      </p:sp>
      <p:sp>
        <p:nvSpPr>
          <p:cNvPr id="64" name="CustomShape 6"/>
          <p:cNvSpPr/>
          <p:nvPr/>
        </p:nvSpPr>
        <p:spPr>
          <a:xfrm>
            <a:off x="117000" y="173880"/>
            <a:ext cx="8886600" cy="6533640"/>
          </a:xfrm>
          <a:prstGeom prst="rect">
            <a:avLst/>
          </a:prstGeom>
          <a:noFill/>
          <a:ln>
            <a:solidFill>
              <a:srgbClr val="3465a4"/>
            </a:solidFill>
          </a:ln>
        </p:spPr>
        <p:style>
          <a:lnRef idx="0"/>
          <a:fillRef idx="0"/>
          <a:effectRef idx="0"/>
          <a:fontRef idx="minor"/>
        </p:style>
      </p:sp>
      <p:pic>
        <p:nvPicPr>
          <p:cNvPr id="65" name="" descr=""/>
          <p:cNvPicPr/>
          <p:nvPr/>
        </p:nvPicPr>
        <p:blipFill>
          <a:blip r:embed="rId2"/>
          <a:stretch/>
        </p:blipFill>
        <p:spPr>
          <a:xfrm>
            <a:off x="731520" y="2285280"/>
            <a:ext cx="5096880" cy="2500200"/>
          </a:xfrm>
          <a:prstGeom prst="rect">
            <a:avLst/>
          </a:prstGeom>
          <a:ln>
            <a:noFill/>
          </a:ln>
        </p:spPr>
      </p:pic>
      <p:sp>
        <p:nvSpPr>
          <p:cNvPr id="66" name="TextShape 7"/>
          <p:cNvSpPr txBox="1"/>
          <p:nvPr/>
        </p:nvSpPr>
        <p:spPr>
          <a:xfrm>
            <a:off x="6108840" y="2381040"/>
            <a:ext cx="2730240" cy="2088360"/>
          </a:xfrm>
          <a:prstGeom prst="rect">
            <a:avLst/>
          </a:prstGeom>
          <a:noFill/>
          <a:ln>
            <a:noFill/>
          </a:ln>
        </p:spPr>
        <p:txBody>
          <a:bodyPr lIns="90000" rIns="90000" tIns="45000" bIns="45000">
            <a:noAutofit/>
          </a:bodyPr>
          <a:p>
            <a:r>
              <a:rPr b="1" lang="en-IN" sz="1400" spc="-1" strike="noStrike">
                <a:latin typeface="Arial"/>
              </a:rPr>
              <a:t>MACHINE LEARNING</a:t>
            </a:r>
            <a:endParaRPr b="1" lang="en-IN" sz="1400" spc="-1" strike="noStrike">
              <a:latin typeface="Arial"/>
            </a:endParaRPr>
          </a:p>
          <a:p>
            <a:r>
              <a:rPr b="0" lang="en-IN" sz="1400" spc="-1" strike="noStrike">
                <a:latin typeface="Arial"/>
              </a:rPr>
              <a:t>	</a:t>
            </a:r>
            <a:r>
              <a:rPr b="0" lang="en-IN" sz="1400" spc="-1" strike="noStrike">
                <a:latin typeface="Arial"/>
              </a:rPr>
              <a:t>features have to be </a:t>
            </a:r>
            <a:r>
              <a:rPr b="0" lang="en-IN" sz="1400" spc="-1" strike="noStrike">
                <a:latin typeface="Arial"/>
              </a:rPr>
              <a:t>	</a:t>
            </a:r>
            <a:r>
              <a:rPr b="0" lang="en-IN" sz="1400" spc="-1" strike="noStrike">
                <a:latin typeface="Arial"/>
              </a:rPr>
              <a:t>	</a:t>
            </a:r>
            <a:r>
              <a:rPr b="0" lang="en-IN" sz="1400" spc="-1" strike="noStrike">
                <a:latin typeface="Arial"/>
              </a:rPr>
              <a:t>specified before feed to </a:t>
            </a:r>
            <a:r>
              <a:rPr b="0" lang="en-IN" sz="1400" spc="-1" strike="noStrike">
                <a:latin typeface="Arial"/>
              </a:rPr>
              <a:t>	</a:t>
            </a:r>
            <a:r>
              <a:rPr b="0" lang="en-IN" sz="1400" spc="-1" strike="noStrike">
                <a:latin typeface="Arial"/>
              </a:rPr>
              <a:t>algorithms </a:t>
            </a:r>
            <a:endParaRPr b="1" lang="en-IN" sz="1400" spc="-1" strike="noStrike">
              <a:latin typeface="Arial"/>
            </a:endParaRPr>
          </a:p>
          <a:p>
            <a:endParaRPr b="1" lang="en-IN" sz="1400" spc="-1" strike="noStrike">
              <a:latin typeface="Arial"/>
            </a:endParaRPr>
          </a:p>
          <a:p>
            <a:endParaRPr b="1" lang="en-IN" sz="1400" spc="-1" strike="noStrike">
              <a:latin typeface="Arial"/>
            </a:endParaRPr>
          </a:p>
          <a:p>
            <a:r>
              <a:rPr b="0" lang="en-IN" sz="1400" spc="-1" strike="noStrike">
                <a:latin typeface="Arial"/>
              </a:rPr>
              <a:t>D</a:t>
            </a:r>
            <a:r>
              <a:rPr b="1" lang="en-IN" sz="1400" spc="-1" strike="noStrike">
                <a:latin typeface="Arial"/>
              </a:rPr>
              <a:t>EEP LEARNING</a:t>
            </a:r>
            <a:endParaRPr b="1" lang="en-IN" sz="1400" spc="-1" strike="noStrike">
              <a:latin typeface="Arial"/>
            </a:endParaRPr>
          </a:p>
          <a:p>
            <a:r>
              <a:rPr b="0" lang="en-IN" sz="1400" spc="-1" strike="noStrike">
                <a:latin typeface="Arial"/>
              </a:rPr>
              <a:t>	</a:t>
            </a:r>
            <a:r>
              <a:rPr b="0" lang="en-IN" sz="1400" spc="-1" strike="noStrike">
                <a:latin typeface="Arial"/>
              </a:rPr>
              <a:t>model itself predicts for </a:t>
            </a:r>
            <a:r>
              <a:rPr b="0" lang="en-IN" sz="1400" spc="-1" strike="noStrike">
                <a:latin typeface="Arial"/>
              </a:rPr>
              <a:t>	</a:t>
            </a:r>
            <a:r>
              <a:rPr b="0" lang="en-IN" sz="1400" spc="-1" strike="noStrike">
                <a:latin typeface="Arial"/>
              </a:rPr>
              <a:t>best features as per </a:t>
            </a:r>
            <a:r>
              <a:rPr b="0" lang="en-IN" sz="1400" spc="-1" strike="noStrike">
                <a:latin typeface="Arial"/>
              </a:rPr>
              <a:t>	</a:t>
            </a:r>
            <a:r>
              <a:rPr b="0" lang="en-IN" sz="1400" spc="-1" strike="noStrike">
                <a:latin typeface="Arial"/>
              </a:rPr>
              <a:t>	</a:t>
            </a:r>
            <a:r>
              <a:rPr b="0" lang="en-IN" sz="1400" spc="-1" strike="noStrike">
                <a:latin typeface="Arial"/>
              </a:rPr>
              <a:t>algorithms.</a:t>
            </a:r>
            <a:endParaRPr b="1"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 name="Picture 1_2" descr="download.png"/>
          <p:cNvPicPr/>
          <p:nvPr/>
        </p:nvPicPr>
        <p:blipFill>
          <a:blip r:embed="rId1"/>
          <a:stretch/>
        </p:blipFill>
        <p:spPr>
          <a:xfrm>
            <a:off x="300240" y="268560"/>
            <a:ext cx="1141560" cy="1010160"/>
          </a:xfrm>
          <a:prstGeom prst="rect">
            <a:avLst/>
          </a:prstGeom>
          <a:ln>
            <a:noFill/>
          </a:ln>
        </p:spPr>
      </p:pic>
      <p:sp>
        <p:nvSpPr>
          <p:cNvPr id="68" name="CustomShape 1"/>
          <p:cNvSpPr/>
          <p:nvPr/>
        </p:nvSpPr>
        <p:spPr>
          <a:xfrm>
            <a:off x="2070000" y="228600"/>
            <a:ext cx="571320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DEEP LEARNING</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DEFINITION OF DEEP LEARNING?</a:t>
            </a:r>
            <a:endParaRPr b="0" lang="en-IN" sz="1800" spc="-1" strike="noStrike">
              <a:latin typeface="Arial"/>
            </a:endParaRPr>
          </a:p>
        </p:txBody>
      </p:sp>
      <p:sp>
        <p:nvSpPr>
          <p:cNvPr id="69" name="CustomShape 2"/>
          <p:cNvSpPr/>
          <p:nvPr/>
        </p:nvSpPr>
        <p:spPr>
          <a:xfrm>
            <a:off x="540000" y="2304000"/>
            <a:ext cx="3347280" cy="2483280"/>
          </a:xfrm>
          <a:prstGeom prst="rect">
            <a:avLst/>
          </a:prstGeom>
          <a:noFill/>
          <a:ln>
            <a:noFill/>
          </a:ln>
        </p:spPr>
        <p:style>
          <a:lnRef idx="0"/>
          <a:fillRef idx="0"/>
          <a:effectRef idx="0"/>
          <a:fontRef idx="minor"/>
        </p:style>
      </p:sp>
      <p:sp>
        <p:nvSpPr>
          <p:cNvPr id="70" name="CustomShape 3"/>
          <p:cNvSpPr/>
          <p:nvPr/>
        </p:nvSpPr>
        <p:spPr>
          <a:xfrm>
            <a:off x="121320" y="6242760"/>
            <a:ext cx="5101200" cy="451800"/>
          </a:xfrm>
          <a:prstGeom prst="rect">
            <a:avLst/>
          </a:prstGeom>
          <a:solidFill>
            <a:srgbClr val="ffff00"/>
          </a:solidFill>
          <a:ln>
            <a:solidFill>
              <a:srgbClr val="3465a4"/>
            </a:solidFill>
          </a:ln>
        </p:spPr>
        <p:style>
          <a:lnRef idx="0"/>
          <a:fillRef idx="0"/>
          <a:effectRef idx="0"/>
          <a:fontRef idx="minor"/>
        </p:style>
      </p:sp>
      <p:sp>
        <p:nvSpPr>
          <p:cNvPr id="71" name="CustomShape 4"/>
          <p:cNvSpPr/>
          <p:nvPr/>
        </p:nvSpPr>
        <p:spPr>
          <a:xfrm>
            <a:off x="5214600" y="6251040"/>
            <a:ext cx="3781080" cy="459720"/>
          </a:xfrm>
          <a:prstGeom prst="rect">
            <a:avLst/>
          </a:prstGeom>
          <a:solidFill>
            <a:srgbClr val="729fcf"/>
          </a:solidFill>
          <a:ln>
            <a:solidFill>
              <a:srgbClr val="3465a4"/>
            </a:solidFill>
          </a:ln>
        </p:spPr>
        <p:style>
          <a:lnRef idx="0"/>
          <a:fillRef idx="0"/>
          <a:effectRef idx="0"/>
          <a:fontRef idx="minor"/>
        </p:style>
      </p:sp>
      <p:sp>
        <p:nvSpPr>
          <p:cNvPr id="72" name="CustomShape 5"/>
          <p:cNvSpPr/>
          <p:nvPr/>
        </p:nvSpPr>
        <p:spPr>
          <a:xfrm>
            <a:off x="119520" y="6319440"/>
            <a:ext cx="51674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International Certifications &amp; Internship Programs</a:t>
            </a:r>
            <a:endParaRPr b="0" lang="en-IN" sz="1800" spc="-1" strike="noStrike">
              <a:latin typeface="Arial"/>
            </a:endParaRPr>
          </a:p>
        </p:txBody>
      </p:sp>
      <p:sp>
        <p:nvSpPr>
          <p:cNvPr id="73" name="CustomShape 6"/>
          <p:cNvSpPr/>
          <p:nvPr/>
        </p:nvSpPr>
        <p:spPr>
          <a:xfrm>
            <a:off x="117000" y="173880"/>
            <a:ext cx="8886600" cy="6533640"/>
          </a:xfrm>
          <a:prstGeom prst="rect">
            <a:avLst/>
          </a:prstGeom>
          <a:noFill/>
          <a:ln>
            <a:solidFill>
              <a:srgbClr val="3465a4"/>
            </a:solidFill>
          </a:ln>
        </p:spPr>
        <p:style>
          <a:lnRef idx="0"/>
          <a:fillRef idx="0"/>
          <a:effectRef idx="0"/>
          <a:fontRef idx="minor"/>
        </p:style>
      </p:sp>
      <p:sp>
        <p:nvSpPr>
          <p:cNvPr id="74" name="TextShape 7"/>
          <p:cNvSpPr txBox="1"/>
          <p:nvPr/>
        </p:nvSpPr>
        <p:spPr>
          <a:xfrm>
            <a:off x="1043640" y="1477440"/>
            <a:ext cx="7311600" cy="1125000"/>
          </a:xfrm>
          <a:prstGeom prst="rect">
            <a:avLst/>
          </a:prstGeom>
          <a:noFill/>
          <a:ln>
            <a:noFill/>
          </a:ln>
        </p:spPr>
        <p:txBody>
          <a:bodyPr lIns="90000" rIns="90000" tIns="45000" bIns="45000">
            <a:noAutofit/>
          </a:bodyPr>
          <a:p>
            <a:pPr algn="just"/>
            <a:r>
              <a:rPr b="1" lang="en-IN" sz="1500" spc="-1" strike="noStrike">
                <a:latin typeface="Arial"/>
              </a:rPr>
              <a:t>Deep learning is a subset of machine learning in artificial intelligence (AI) that has networks capable of learning unsupervised from data that is unstructured or unlabeled. Also known as deep neural learning or deep neural network.</a:t>
            </a:r>
            <a:r>
              <a:rPr b="1" lang="en-IN" sz="1400" spc="-1" strike="noStrike">
                <a:latin typeface="Arial"/>
              </a:rPr>
              <a:t> </a:t>
            </a:r>
            <a:endParaRPr b="1" lang="en-IN" sz="1400" spc="-1" strike="noStrike">
              <a:latin typeface="Arial"/>
            </a:endParaRPr>
          </a:p>
          <a:p>
            <a:pPr algn="just"/>
            <a:endParaRPr b="1" lang="en-IN" sz="1400" spc="-1" strike="noStrike">
              <a:latin typeface="Arial"/>
            </a:endParaRPr>
          </a:p>
          <a:p>
            <a:pPr algn="just"/>
            <a:r>
              <a:rPr b="1" lang="en-IN" sz="1400" spc="-1" strike="noStrike">
                <a:latin typeface="Arial"/>
              </a:rPr>
              <a:t>WHERE DATA MAY BE IMAGES, TEXT OR SOUND.</a:t>
            </a:r>
            <a:endParaRPr b="1" lang="en-IN" sz="1400" spc="-1" strike="noStrike">
              <a:latin typeface="Arial"/>
            </a:endParaRPr>
          </a:p>
        </p:txBody>
      </p:sp>
      <p:pic>
        <p:nvPicPr>
          <p:cNvPr id="75" name="" descr=""/>
          <p:cNvPicPr/>
          <p:nvPr/>
        </p:nvPicPr>
        <p:blipFill>
          <a:blip r:embed="rId2"/>
          <a:stretch/>
        </p:blipFill>
        <p:spPr>
          <a:xfrm>
            <a:off x="1780560" y="2891160"/>
            <a:ext cx="5608440" cy="30495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Picture 1_3" descr="download.png"/>
          <p:cNvPicPr/>
          <p:nvPr/>
        </p:nvPicPr>
        <p:blipFill>
          <a:blip r:embed="rId1"/>
          <a:stretch/>
        </p:blipFill>
        <p:spPr>
          <a:xfrm>
            <a:off x="300240" y="268560"/>
            <a:ext cx="1141560" cy="1010160"/>
          </a:xfrm>
          <a:prstGeom prst="rect">
            <a:avLst/>
          </a:prstGeom>
          <a:ln>
            <a:noFill/>
          </a:ln>
        </p:spPr>
      </p:pic>
      <p:sp>
        <p:nvSpPr>
          <p:cNvPr id="77" name="CustomShape 1"/>
          <p:cNvSpPr/>
          <p:nvPr/>
        </p:nvSpPr>
        <p:spPr>
          <a:xfrm>
            <a:off x="540000" y="2304000"/>
            <a:ext cx="3347280" cy="2483280"/>
          </a:xfrm>
          <a:prstGeom prst="rect">
            <a:avLst/>
          </a:prstGeom>
          <a:noFill/>
          <a:ln>
            <a:noFill/>
          </a:ln>
        </p:spPr>
        <p:style>
          <a:lnRef idx="0"/>
          <a:fillRef idx="0"/>
          <a:effectRef idx="0"/>
          <a:fontRef idx="minor"/>
        </p:style>
      </p:sp>
      <p:sp>
        <p:nvSpPr>
          <p:cNvPr id="78" name="CustomShape 2"/>
          <p:cNvSpPr/>
          <p:nvPr/>
        </p:nvSpPr>
        <p:spPr>
          <a:xfrm>
            <a:off x="137880" y="6272640"/>
            <a:ext cx="8882280" cy="45180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Microsoft Technology Associate Certification In Python</a:t>
            </a:r>
            <a:endParaRPr b="0" lang="en-IN" sz="1800" spc="-1" strike="noStrike">
              <a:latin typeface="Arial"/>
            </a:endParaRPr>
          </a:p>
        </p:txBody>
      </p:sp>
      <p:sp>
        <p:nvSpPr>
          <p:cNvPr id="79" name="CustomShape 3"/>
          <p:cNvSpPr/>
          <p:nvPr/>
        </p:nvSpPr>
        <p:spPr>
          <a:xfrm>
            <a:off x="108000" y="6260760"/>
            <a:ext cx="2603880" cy="459720"/>
          </a:xfrm>
          <a:prstGeom prst="rect">
            <a:avLst/>
          </a:prstGeom>
          <a:solidFill>
            <a:srgbClr val="729fcf"/>
          </a:solidFill>
          <a:ln>
            <a:solidFill>
              <a:srgbClr val="3465a4"/>
            </a:solidFill>
          </a:ln>
        </p:spPr>
        <p:style>
          <a:lnRef idx="0"/>
          <a:fillRef idx="0"/>
          <a:effectRef idx="0"/>
          <a:fontRef idx="minor"/>
        </p:style>
      </p:sp>
      <p:sp>
        <p:nvSpPr>
          <p:cNvPr id="80" name="CustomShape 4"/>
          <p:cNvSpPr/>
          <p:nvPr/>
        </p:nvSpPr>
        <p:spPr>
          <a:xfrm>
            <a:off x="117000" y="173880"/>
            <a:ext cx="8886600" cy="6533640"/>
          </a:xfrm>
          <a:prstGeom prst="rect">
            <a:avLst/>
          </a:prstGeom>
          <a:noFill/>
          <a:ln>
            <a:solidFill>
              <a:srgbClr val="3465a4"/>
            </a:solidFill>
          </a:ln>
        </p:spPr>
        <p:style>
          <a:lnRef idx="0"/>
          <a:fillRef idx="0"/>
          <a:effectRef idx="0"/>
          <a:fontRef idx="minor"/>
        </p:style>
      </p:sp>
      <p:sp>
        <p:nvSpPr>
          <p:cNvPr id="81" name="CustomShape 5"/>
          <p:cNvSpPr/>
          <p:nvPr/>
        </p:nvSpPr>
        <p:spPr>
          <a:xfrm>
            <a:off x="2070000" y="228600"/>
            <a:ext cx="571320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DEEP </a:t>
            </a:r>
            <a:r>
              <a:rPr b="0" lang="en-US" sz="1800" spc="-1" strike="noStrike">
                <a:solidFill>
                  <a:srgbClr val="000000"/>
                </a:solidFill>
                <a:latin typeface="Arial Unicode MS"/>
                <a:ea typeface="Arial Unicode MS"/>
              </a:rPr>
              <a:t>LEARNING</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CATEGORIZATION OF DEEP </a:t>
            </a:r>
            <a:r>
              <a:rPr b="0" lang="en-US" sz="1800" spc="-1" strike="noStrike">
                <a:solidFill>
                  <a:srgbClr val="000000"/>
                </a:solidFill>
                <a:latin typeface="Arial Unicode MS"/>
                <a:ea typeface="Arial Unicode MS"/>
              </a:rPr>
              <a:t>LEARNING ?</a:t>
            </a:r>
            <a:endParaRPr b="0" lang="en-IN" sz="1800" spc="-1" strike="noStrike">
              <a:latin typeface="Arial"/>
            </a:endParaRPr>
          </a:p>
        </p:txBody>
      </p:sp>
      <p:pic>
        <p:nvPicPr>
          <p:cNvPr id="82" name="" descr=""/>
          <p:cNvPicPr/>
          <p:nvPr/>
        </p:nvPicPr>
        <p:blipFill>
          <a:blip r:embed="rId2"/>
          <a:stretch/>
        </p:blipFill>
        <p:spPr>
          <a:xfrm>
            <a:off x="2007720" y="1315080"/>
            <a:ext cx="5157000" cy="1644120"/>
          </a:xfrm>
          <a:prstGeom prst="rect">
            <a:avLst/>
          </a:prstGeom>
          <a:ln>
            <a:noFill/>
          </a:ln>
        </p:spPr>
      </p:pic>
      <p:pic>
        <p:nvPicPr>
          <p:cNvPr id="83" name="" descr=""/>
          <p:cNvPicPr/>
          <p:nvPr/>
        </p:nvPicPr>
        <p:blipFill>
          <a:blip r:embed="rId3"/>
          <a:stretch/>
        </p:blipFill>
        <p:spPr>
          <a:xfrm>
            <a:off x="330480" y="3315960"/>
            <a:ext cx="4368240" cy="2449440"/>
          </a:xfrm>
          <a:prstGeom prst="rect">
            <a:avLst/>
          </a:prstGeom>
          <a:ln>
            <a:noFill/>
          </a:ln>
        </p:spPr>
      </p:pic>
      <p:pic>
        <p:nvPicPr>
          <p:cNvPr id="84" name="" descr=""/>
          <p:cNvPicPr/>
          <p:nvPr/>
        </p:nvPicPr>
        <p:blipFill>
          <a:blip r:embed="rId4"/>
          <a:stretch/>
        </p:blipFill>
        <p:spPr>
          <a:xfrm>
            <a:off x="5104080" y="3407040"/>
            <a:ext cx="3265200" cy="24454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1_4" descr="download.png"/>
          <p:cNvPicPr/>
          <p:nvPr/>
        </p:nvPicPr>
        <p:blipFill>
          <a:blip r:embed="rId1"/>
          <a:stretch/>
        </p:blipFill>
        <p:spPr>
          <a:xfrm>
            <a:off x="300240" y="268560"/>
            <a:ext cx="1141560" cy="1010160"/>
          </a:xfrm>
          <a:prstGeom prst="rect">
            <a:avLst/>
          </a:prstGeom>
          <a:ln>
            <a:noFill/>
          </a:ln>
        </p:spPr>
      </p:pic>
      <p:sp>
        <p:nvSpPr>
          <p:cNvPr id="86" name="CustomShape 1"/>
          <p:cNvSpPr/>
          <p:nvPr/>
        </p:nvSpPr>
        <p:spPr>
          <a:xfrm>
            <a:off x="540000" y="2304000"/>
            <a:ext cx="3347280" cy="2483280"/>
          </a:xfrm>
          <a:prstGeom prst="rect">
            <a:avLst/>
          </a:prstGeom>
          <a:noFill/>
          <a:ln>
            <a:noFill/>
          </a:ln>
        </p:spPr>
        <p:style>
          <a:lnRef idx="0"/>
          <a:fillRef idx="0"/>
          <a:effectRef idx="0"/>
          <a:fontRef idx="minor"/>
        </p:style>
      </p:sp>
      <p:sp>
        <p:nvSpPr>
          <p:cNvPr id="87" name="CustomShape 2"/>
          <p:cNvSpPr/>
          <p:nvPr/>
        </p:nvSpPr>
        <p:spPr>
          <a:xfrm>
            <a:off x="121320" y="6242760"/>
            <a:ext cx="6723360" cy="451800"/>
          </a:xfrm>
          <a:prstGeom prst="rect">
            <a:avLst/>
          </a:prstGeom>
          <a:solidFill>
            <a:srgbClr val="ffff00"/>
          </a:solidFill>
          <a:ln>
            <a:solidFill>
              <a:srgbClr val="3465a4"/>
            </a:solidFill>
          </a:ln>
        </p:spPr>
        <p:style>
          <a:lnRef idx="0"/>
          <a:fillRef idx="0"/>
          <a:effectRef idx="0"/>
          <a:fontRef idx="minor"/>
        </p:style>
      </p:sp>
      <p:sp>
        <p:nvSpPr>
          <p:cNvPr id="88" name="CustomShape 3"/>
          <p:cNvSpPr/>
          <p:nvPr/>
        </p:nvSpPr>
        <p:spPr>
          <a:xfrm>
            <a:off x="6853320" y="6251040"/>
            <a:ext cx="2142360" cy="459720"/>
          </a:xfrm>
          <a:prstGeom prst="rect">
            <a:avLst/>
          </a:prstGeom>
          <a:solidFill>
            <a:srgbClr val="729fcf"/>
          </a:solidFill>
          <a:ln>
            <a:solidFill>
              <a:srgbClr val="3465a4"/>
            </a:solidFill>
          </a:ln>
        </p:spPr>
        <p:style>
          <a:lnRef idx="0"/>
          <a:fillRef idx="0"/>
          <a:effectRef idx="0"/>
          <a:fontRef idx="minor"/>
        </p:style>
      </p:sp>
      <p:sp>
        <p:nvSpPr>
          <p:cNvPr id="89" name="CustomShape 4"/>
          <p:cNvSpPr/>
          <p:nvPr/>
        </p:nvSpPr>
        <p:spPr>
          <a:xfrm>
            <a:off x="127440" y="6291000"/>
            <a:ext cx="713700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Microsoft Technology Technology Associate In Web Development</a:t>
            </a:r>
            <a:endParaRPr b="0" lang="en-IN" sz="1800" spc="-1" strike="noStrike">
              <a:latin typeface="Arial"/>
            </a:endParaRPr>
          </a:p>
        </p:txBody>
      </p:sp>
      <p:sp>
        <p:nvSpPr>
          <p:cNvPr id="90" name="CustomShape 5"/>
          <p:cNvSpPr/>
          <p:nvPr/>
        </p:nvSpPr>
        <p:spPr>
          <a:xfrm>
            <a:off x="117000" y="173880"/>
            <a:ext cx="8886600" cy="6533640"/>
          </a:xfrm>
          <a:prstGeom prst="rect">
            <a:avLst/>
          </a:prstGeom>
          <a:noFill/>
          <a:ln>
            <a:solidFill>
              <a:srgbClr val="3465a4"/>
            </a:solidFill>
          </a:ln>
        </p:spPr>
        <p:style>
          <a:lnRef idx="0"/>
          <a:fillRef idx="0"/>
          <a:effectRef idx="0"/>
          <a:fontRef idx="minor"/>
        </p:style>
      </p:sp>
      <p:sp>
        <p:nvSpPr>
          <p:cNvPr id="91" name="CustomShape 6"/>
          <p:cNvSpPr/>
          <p:nvPr/>
        </p:nvSpPr>
        <p:spPr>
          <a:xfrm>
            <a:off x="422640" y="1409760"/>
            <a:ext cx="3543840" cy="269064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92" name="CustomShape 7"/>
          <p:cNvSpPr/>
          <p:nvPr/>
        </p:nvSpPr>
        <p:spPr>
          <a:xfrm>
            <a:off x="2070000" y="228600"/>
            <a:ext cx="571320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DEEP </a:t>
            </a:r>
            <a:r>
              <a:rPr b="0" lang="en-US" sz="1800" spc="-1" strike="noStrike">
                <a:solidFill>
                  <a:srgbClr val="000000"/>
                </a:solidFill>
                <a:latin typeface="Arial Unicode MS"/>
                <a:ea typeface="Arial Unicode MS"/>
              </a:rPr>
              <a:t>LEARNING</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WHAT IS NEURON ?</a:t>
            </a:r>
            <a:endParaRPr b="0" lang="en-IN" sz="1800" spc="-1" strike="noStrike">
              <a:latin typeface="Arial"/>
            </a:endParaRPr>
          </a:p>
        </p:txBody>
      </p:sp>
      <p:pic>
        <p:nvPicPr>
          <p:cNvPr id="93" name="" descr=""/>
          <p:cNvPicPr/>
          <p:nvPr/>
        </p:nvPicPr>
        <p:blipFill>
          <a:blip r:embed="rId2"/>
          <a:stretch/>
        </p:blipFill>
        <p:spPr>
          <a:xfrm>
            <a:off x="2000520" y="2209680"/>
            <a:ext cx="5576040" cy="25527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Picture 1_5" descr="download.png"/>
          <p:cNvPicPr/>
          <p:nvPr/>
        </p:nvPicPr>
        <p:blipFill>
          <a:blip r:embed="rId1"/>
          <a:stretch/>
        </p:blipFill>
        <p:spPr>
          <a:xfrm>
            <a:off x="300240" y="268560"/>
            <a:ext cx="1141560" cy="1010160"/>
          </a:xfrm>
          <a:prstGeom prst="rect">
            <a:avLst/>
          </a:prstGeom>
          <a:ln>
            <a:noFill/>
          </a:ln>
        </p:spPr>
      </p:pic>
      <p:sp>
        <p:nvSpPr>
          <p:cNvPr id="95" name="CustomShape 1"/>
          <p:cNvSpPr/>
          <p:nvPr/>
        </p:nvSpPr>
        <p:spPr>
          <a:xfrm>
            <a:off x="540000" y="2304000"/>
            <a:ext cx="3347280" cy="2483280"/>
          </a:xfrm>
          <a:prstGeom prst="rect">
            <a:avLst/>
          </a:prstGeom>
          <a:noFill/>
          <a:ln>
            <a:noFill/>
          </a:ln>
        </p:spPr>
        <p:style>
          <a:lnRef idx="0"/>
          <a:fillRef idx="0"/>
          <a:effectRef idx="0"/>
          <a:fontRef idx="minor"/>
        </p:style>
      </p:sp>
      <p:sp>
        <p:nvSpPr>
          <p:cNvPr id="96" name="CustomShape 2"/>
          <p:cNvSpPr/>
          <p:nvPr/>
        </p:nvSpPr>
        <p:spPr>
          <a:xfrm>
            <a:off x="141840" y="6272640"/>
            <a:ext cx="8882280" cy="45180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Internship Progarm in AI, ML, DL, Data Science</a:t>
            </a:r>
            <a:endParaRPr b="0" lang="en-IN" sz="1800" spc="-1" strike="noStrike">
              <a:latin typeface="Arial"/>
            </a:endParaRPr>
          </a:p>
        </p:txBody>
      </p:sp>
      <p:sp>
        <p:nvSpPr>
          <p:cNvPr id="97" name="CustomShape 3"/>
          <p:cNvSpPr/>
          <p:nvPr/>
        </p:nvSpPr>
        <p:spPr>
          <a:xfrm>
            <a:off x="108000" y="6260760"/>
            <a:ext cx="3871440" cy="459720"/>
          </a:xfrm>
          <a:prstGeom prst="rect">
            <a:avLst/>
          </a:prstGeom>
          <a:solidFill>
            <a:srgbClr val="729fcf"/>
          </a:solidFill>
          <a:ln>
            <a:solidFill>
              <a:srgbClr val="3465a4"/>
            </a:solidFill>
          </a:ln>
        </p:spPr>
        <p:style>
          <a:lnRef idx="0"/>
          <a:fillRef idx="0"/>
          <a:effectRef idx="0"/>
          <a:fontRef idx="minor"/>
        </p:style>
      </p:sp>
      <p:sp>
        <p:nvSpPr>
          <p:cNvPr id="98" name="CustomShape 4"/>
          <p:cNvSpPr/>
          <p:nvPr/>
        </p:nvSpPr>
        <p:spPr>
          <a:xfrm>
            <a:off x="117000" y="173880"/>
            <a:ext cx="8886600" cy="6533640"/>
          </a:xfrm>
          <a:prstGeom prst="rect">
            <a:avLst/>
          </a:prstGeom>
          <a:noFill/>
          <a:ln>
            <a:solidFill>
              <a:srgbClr val="3465a4"/>
            </a:solidFill>
          </a:ln>
        </p:spPr>
        <p:style>
          <a:lnRef idx="0"/>
          <a:fillRef idx="0"/>
          <a:effectRef idx="0"/>
          <a:fontRef idx="minor"/>
        </p:style>
      </p:sp>
      <p:sp>
        <p:nvSpPr>
          <p:cNvPr id="99" name="CustomShape 5"/>
          <p:cNvSpPr/>
          <p:nvPr/>
        </p:nvSpPr>
        <p:spPr>
          <a:xfrm>
            <a:off x="2070000" y="228600"/>
            <a:ext cx="571320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DEEP LEARNING</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Perceptron In Deep Learning ?</a:t>
            </a:r>
            <a:endParaRPr b="0" lang="en-IN" sz="1800" spc="-1" strike="noStrike">
              <a:latin typeface="Arial"/>
            </a:endParaRPr>
          </a:p>
        </p:txBody>
      </p:sp>
      <p:pic>
        <p:nvPicPr>
          <p:cNvPr id="100" name="" descr=""/>
          <p:cNvPicPr/>
          <p:nvPr/>
        </p:nvPicPr>
        <p:blipFill>
          <a:blip r:embed="rId2"/>
          <a:stretch/>
        </p:blipFill>
        <p:spPr>
          <a:xfrm>
            <a:off x="2774520" y="1523880"/>
            <a:ext cx="3673440" cy="39117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Picture 1_6" descr="download.png"/>
          <p:cNvPicPr/>
          <p:nvPr/>
        </p:nvPicPr>
        <p:blipFill>
          <a:blip r:embed="rId1"/>
          <a:stretch/>
        </p:blipFill>
        <p:spPr>
          <a:xfrm>
            <a:off x="300240" y="268560"/>
            <a:ext cx="1141560" cy="1010160"/>
          </a:xfrm>
          <a:prstGeom prst="rect">
            <a:avLst/>
          </a:prstGeom>
          <a:ln>
            <a:noFill/>
          </a:ln>
        </p:spPr>
      </p:pic>
      <p:sp>
        <p:nvSpPr>
          <p:cNvPr id="102" name="CustomShape 1"/>
          <p:cNvSpPr/>
          <p:nvPr/>
        </p:nvSpPr>
        <p:spPr>
          <a:xfrm>
            <a:off x="540000" y="2304000"/>
            <a:ext cx="3347280" cy="2483280"/>
          </a:xfrm>
          <a:prstGeom prst="rect">
            <a:avLst/>
          </a:prstGeom>
          <a:noFill/>
          <a:ln>
            <a:noFill/>
          </a:ln>
        </p:spPr>
        <p:style>
          <a:lnRef idx="0"/>
          <a:fillRef idx="0"/>
          <a:effectRef idx="0"/>
          <a:fontRef idx="minor"/>
        </p:style>
      </p:sp>
      <p:sp>
        <p:nvSpPr>
          <p:cNvPr id="103" name="CustomShape 2"/>
          <p:cNvSpPr/>
          <p:nvPr/>
        </p:nvSpPr>
        <p:spPr>
          <a:xfrm>
            <a:off x="121320" y="6242760"/>
            <a:ext cx="6723360" cy="451800"/>
          </a:xfrm>
          <a:prstGeom prst="rect">
            <a:avLst/>
          </a:prstGeom>
          <a:solidFill>
            <a:srgbClr val="ffff00"/>
          </a:solidFill>
          <a:ln>
            <a:solidFill>
              <a:srgbClr val="3465a4"/>
            </a:solidFill>
          </a:ln>
        </p:spPr>
        <p:style>
          <a:lnRef idx="0"/>
          <a:fillRef idx="0"/>
          <a:effectRef idx="0"/>
          <a:fontRef idx="minor"/>
        </p:style>
      </p:sp>
      <p:sp>
        <p:nvSpPr>
          <p:cNvPr id="104" name="CustomShape 3"/>
          <p:cNvSpPr/>
          <p:nvPr/>
        </p:nvSpPr>
        <p:spPr>
          <a:xfrm>
            <a:off x="4038480" y="6251040"/>
            <a:ext cx="4982760" cy="459720"/>
          </a:xfrm>
          <a:prstGeom prst="rect">
            <a:avLst/>
          </a:prstGeom>
          <a:solidFill>
            <a:srgbClr val="729fcf"/>
          </a:solidFill>
          <a:ln>
            <a:solidFill>
              <a:srgbClr val="3465a4"/>
            </a:solidFill>
          </a:ln>
        </p:spPr>
        <p:style>
          <a:lnRef idx="0"/>
          <a:fillRef idx="0"/>
          <a:effectRef idx="0"/>
          <a:fontRef idx="minor"/>
        </p:style>
      </p:sp>
      <p:sp>
        <p:nvSpPr>
          <p:cNvPr id="105" name="CustomShape 4"/>
          <p:cNvSpPr/>
          <p:nvPr/>
        </p:nvSpPr>
        <p:spPr>
          <a:xfrm>
            <a:off x="127440" y="6291000"/>
            <a:ext cx="713700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Internship In Python Programming</a:t>
            </a:r>
            <a:endParaRPr b="0" lang="en-IN" sz="1800" spc="-1" strike="noStrike">
              <a:latin typeface="Arial"/>
            </a:endParaRPr>
          </a:p>
        </p:txBody>
      </p:sp>
      <p:sp>
        <p:nvSpPr>
          <p:cNvPr id="106" name="CustomShape 5"/>
          <p:cNvSpPr/>
          <p:nvPr/>
        </p:nvSpPr>
        <p:spPr>
          <a:xfrm>
            <a:off x="117000" y="173880"/>
            <a:ext cx="8886600" cy="6533640"/>
          </a:xfrm>
          <a:prstGeom prst="rect">
            <a:avLst/>
          </a:prstGeom>
          <a:noFill/>
          <a:ln>
            <a:solidFill>
              <a:srgbClr val="3465a4"/>
            </a:solidFill>
          </a:ln>
        </p:spPr>
        <p:style>
          <a:lnRef idx="0"/>
          <a:fillRef idx="0"/>
          <a:effectRef idx="0"/>
          <a:fontRef idx="minor"/>
        </p:style>
      </p:sp>
      <p:sp>
        <p:nvSpPr>
          <p:cNvPr id="107" name="CustomShape 6"/>
          <p:cNvSpPr/>
          <p:nvPr/>
        </p:nvSpPr>
        <p:spPr>
          <a:xfrm>
            <a:off x="2070000" y="228600"/>
            <a:ext cx="571320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DEEP LEARNING</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Perceptron In Deep Learning ?</a:t>
            </a:r>
            <a:endParaRPr b="0" lang="en-IN" sz="1800" spc="-1" strike="noStrike">
              <a:latin typeface="Arial"/>
            </a:endParaRPr>
          </a:p>
        </p:txBody>
      </p:sp>
      <p:pic>
        <p:nvPicPr>
          <p:cNvPr id="108" name="" descr=""/>
          <p:cNvPicPr/>
          <p:nvPr/>
        </p:nvPicPr>
        <p:blipFill>
          <a:blip r:embed="rId2"/>
          <a:stretch/>
        </p:blipFill>
        <p:spPr>
          <a:xfrm>
            <a:off x="2024280" y="2276640"/>
            <a:ext cx="5548320" cy="26128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Picture 1_7" descr="download.png"/>
          <p:cNvPicPr/>
          <p:nvPr/>
        </p:nvPicPr>
        <p:blipFill>
          <a:blip r:embed="rId1"/>
          <a:stretch/>
        </p:blipFill>
        <p:spPr>
          <a:xfrm>
            <a:off x="300240" y="268560"/>
            <a:ext cx="1141560" cy="1010160"/>
          </a:xfrm>
          <a:prstGeom prst="rect">
            <a:avLst/>
          </a:prstGeom>
          <a:ln>
            <a:noFill/>
          </a:ln>
        </p:spPr>
      </p:pic>
      <p:sp>
        <p:nvSpPr>
          <p:cNvPr id="110" name="CustomShape 1"/>
          <p:cNvSpPr/>
          <p:nvPr/>
        </p:nvSpPr>
        <p:spPr>
          <a:xfrm>
            <a:off x="540000" y="2304000"/>
            <a:ext cx="3347280" cy="2483280"/>
          </a:xfrm>
          <a:prstGeom prst="rect">
            <a:avLst/>
          </a:prstGeom>
          <a:noFill/>
          <a:ln>
            <a:noFill/>
          </a:ln>
        </p:spPr>
        <p:style>
          <a:lnRef idx="0"/>
          <a:fillRef idx="0"/>
          <a:effectRef idx="0"/>
          <a:fontRef idx="minor"/>
        </p:style>
      </p:sp>
      <p:sp>
        <p:nvSpPr>
          <p:cNvPr id="111" name="CustomShape 2"/>
          <p:cNvSpPr/>
          <p:nvPr/>
        </p:nvSpPr>
        <p:spPr>
          <a:xfrm>
            <a:off x="137880" y="6272640"/>
            <a:ext cx="8882280" cy="451800"/>
          </a:xfrm>
          <a:prstGeom prst="rect">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Internship Progarm in Web Development</a:t>
            </a:r>
            <a:endParaRPr b="0" lang="en-IN" sz="1800" spc="-1" strike="noStrike">
              <a:latin typeface="Arial"/>
            </a:endParaRPr>
          </a:p>
        </p:txBody>
      </p:sp>
      <p:sp>
        <p:nvSpPr>
          <p:cNvPr id="112" name="CustomShape 3"/>
          <p:cNvSpPr/>
          <p:nvPr/>
        </p:nvSpPr>
        <p:spPr>
          <a:xfrm>
            <a:off x="108000" y="6260760"/>
            <a:ext cx="4557240" cy="459720"/>
          </a:xfrm>
          <a:prstGeom prst="rect">
            <a:avLst/>
          </a:prstGeom>
          <a:solidFill>
            <a:srgbClr val="729fcf"/>
          </a:solidFill>
          <a:ln>
            <a:solidFill>
              <a:srgbClr val="3465a4"/>
            </a:solidFill>
          </a:ln>
        </p:spPr>
        <p:style>
          <a:lnRef idx="0"/>
          <a:fillRef idx="0"/>
          <a:effectRef idx="0"/>
          <a:fontRef idx="minor"/>
        </p:style>
      </p:sp>
      <p:sp>
        <p:nvSpPr>
          <p:cNvPr id="113" name="CustomShape 4"/>
          <p:cNvSpPr/>
          <p:nvPr/>
        </p:nvSpPr>
        <p:spPr>
          <a:xfrm>
            <a:off x="117000" y="173880"/>
            <a:ext cx="8886600" cy="6533640"/>
          </a:xfrm>
          <a:prstGeom prst="rect">
            <a:avLst/>
          </a:prstGeom>
          <a:noFill/>
          <a:ln>
            <a:solidFill>
              <a:srgbClr val="3465a4"/>
            </a:solidFill>
          </a:ln>
        </p:spPr>
        <p:style>
          <a:lnRef idx="0"/>
          <a:fillRef idx="0"/>
          <a:effectRef idx="0"/>
          <a:fontRef idx="minor"/>
        </p:style>
      </p:sp>
      <p:sp>
        <p:nvSpPr>
          <p:cNvPr id="114" name="CustomShape 5"/>
          <p:cNvSpPr/>
          <p:nvPr/>
        </p:nvSpPr>
        <p:spPr>
          <a:xfrm>
            <a:off x="2044440" y="226440"/>
            <a:ext cx="5713200" cy="9126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800" spc="-1" strike="noStrike">
                <a:solidFill>
                  <a:srgbClr val="000000"/>
                </a:solidFill>
                <a:latin typeface="Arial Unicode MS"/>
                <a:ea typeface="Arial Unicode MS"/>
              </a:rPr>
              <a:t>INTRODUCTION TO DEEP LEARNING</a:t>
            </a:r>
            <a:endParaRPr b="0" lang="en-IN" sz="1800" spc="-1" strike="noStrike">
              <a:latin typeface="Arial"/>
            </a:endParaRPr>
          </a:p>
          <a:p>
            <a:pPr algn="ctr">
              <a:lnSpc>
                <a:spcPct val="150000"/>
              </a:lnSpc>
            </a:pPr>
            <a:r>
              <a:rPr b="0" lang="en-US" sz="1800" spc="-1" strike="noStrike">
                <a:solidFill>
                  <a:srgbClr val="000000"/>
                </a:solidFill>
                <a:latin typeface="Arial Unicode MS"/>
                <a:ea typeface="Arial Unicode MS"/>
              </a:rPr>
              <a:t>What is an Activation Function ?</a:t>
            </a:r>
            <a:endParaRPr b="0" lang="en-IN" sz="1800" spc="-1" strike="noStrike">
              <a:latin typeface="Arial"/>
            </a:endParaRPr>
          </a:p>
        </p:txBody>
      </p:sp>
      <p:sp>
        <p:nvSpPr>
          <p:cNvPr id="115" name="TextShape 6"/>
          <p:cNvSpPr txBox="1"/>
          <p:nvPr/>
        </p:nvSpPr>
        <p:spPr>
          <a:xfrm>
            <a:off x="520560" y="1828800"/>
            <a:ext cx="4089600" cy="4086360"/>
          </a:xfrm>
          <a:prstGeom prst="rect">
            <a:avLst/>
          </a:prstGeom>
          <a:noFill/>
          <a:ln>
            <a:noFill/>
          </a:ln>
        </p:spPr>
        <p:txBody>
          <a:bodyPr lIns="90000" rIns="90000" tIns="45000" bIns="45000">
            <a:noAutofit/>
          </a:bodyPr>
          <a:p>
            <a:pPr algn="just"/>
            <a:r>
              <a:rPr b="0" lang="en-IN" sz="1400" spc="-1" strike="noStrike">
                <a:latin typeface="Arial"/>
              </a:rPr>
              <a:t>Activation functions are mathematical equations that determine the output of a neural network. The function is attached to each neuron in the network, and determines whether it should be activated (“fired”) or not, based on whether each neuron’s input is relevant for the model’s prediction. Activation functions also help normalize the output of each neuron to a range between 1 and 0 or between -1 and 1.</a:t>
            </a:r>
            <a:endParaRPr b="0" lang="en-IN" sz="1400" spc="-1" strike="noStrike">
              <a:latin typeface="Arial"/>
            </a:endParaRPr>
          </a:p>
          <a:p>
            <a:pPr algn="just"/>
            <a:endParaRPr b="0" lang="en-IN" sz="1400" spc="-1" strike="noStrike">
              <a:latin typeface="Arial"/>
            </a:endParaRPr>
          </a:p>
          <a:p>
            <a:pPr algn="ctr"/>
            <a:r>
              <a:rPr b="1" lang="en-IN" sz="1400" spc="-1" strike="noStrike">
                <a:latin typeface="Arial"/>
              </a:rPr>
              <a:t>Y = Activation(sum(weights*input)+ bias)</a:t>
            </a:r>
            <a:endParaRPr b="0" lang="en-IN" sz="1400" spc="-1" strike="noStrike">
              <a:latin typeface="Arial"/>
            </a:endParaRPr>
          </a:p>
          <a:p>
            <a:pPr algn="just"/>
            <a:endParaRPr b="0" lang="en-IN" sz="1400" spc="-1" strike="noStrike">
              <a:latin typeface="Arial"/>
            </a:endParaRPr>
          </a:p>
          <a:p>
            <a:pPr marL="216000" indent="-216000" algn="just">
              <a:buClr>
                <a:srgbClr val="000000"/>
              </a:buClr>
              <a:buSzPct val="45000"/>
              <a:buFont typeface="Wingdings" charset="2"/>
              <a:buChar char=""/>
            </a:pPr>
            <a:r>
              <a:rPr b="0" lang="en-IN" sz="1400" spc="-1" strike="noStrike">
                <a:latin typeface="Arial"/>
              </a:rPr>
              <a:t>they must be </a:t>
            </a:r>
            <a:r>
              <a:rPr b="1" lang="en-IN" sz="1400" spc="-1" strike="noStrike">
                <a:latin typeface="Arial"/>
              </a:rPr>
              <a:t>computationally efficient</a:t>
            </a:r>
            <a:r>
              <a:rPr b="0" lang="en-IN" sz="1400" spc="-1" strike="noStrike">
                <a:latin typeface="Arial"/>
              </a:rPr>
              <a:t> because they are calculated across thousands or even millions of neurons for each data sample. </a:t>
            </a:r>
            <a:endParaRPr b="0" lang="en-IN" sz="1400" spc="-1" strike="noStrike">
              <a:latin typeface="Arial"/>
            </a:endParaRPr>
          </a:p>
          <a:p>
            <a:pPr algn="just"/>
            <a:endParaRPr b="0" lang="en-IN" sz="1400" spc="-1" strike="noStrike">
              <a:latin typeface="Arial"/>
            </a:endParaRPr>
          </a:p>
          <a:p>
            <a:pPr marL="216000" indent="-216000" algn="just">
              <a:buClr>
                <a:srgbClr val="000000"/>
              </a:buClr>
              <a:buSzPct val="45000"/>
              <a:buFont typeface="Wingdings" charset="2"/>
              <a:buChar char=""/>
            </a:pPr>
            <a:r>
              <a:rPr b="1" lang="en-IN" sz="1400" spc="-1" strike="noStrike">
                <a:latin typeface="Arial"/>
              </a:rPr>
              <a:t>Non Linear Transformation.</a:t>
            </a:r>
            <a:endParaRPr b="0" lang="en-IN" sz="1400" spc="-1" strike="noStrike">
              <a:latin typeface="Arial"/>
            </a:endParaRPr>
          </a:p>
          <a:p>
            <a:pPr marL="216000" indent="-216000" algn="just">
              <a:buClr>
                <a:srgbClr val="000000"/>
              </a:buClr>
              <a:buSzPct val="45000"/>
              <a:buFont typeface="Wingdings" charset="2"/>
              <a:buChar char=""/>
            </a:pPr>
            <a:r>
              <a:rPr b="1" lang="en-IN" sz="1400" spc="-1" strike="noStrike">
                <a:latin typeface="Arial"/>
              </a:rPr>
              <a:t>Linear Activation Function.</a:t>
            </a:r>
            <a:endParaRPr b="0" lang="en-IN" sz="1400" spc="-1" strike="noStrike">
              <a:latin typeface="Arial"/>
            </a:endParaRPr>
          </a:p>
          <a:p>
            <a:pPr marL="216000" indent="-216000" algn="just">
              <a:buClr>
                <a:srgbClr val="000000"/>
              </a:buClr>
              <a:buSzPct val="45000"/>
              <a:buFont typeface="Wingdings" charset="2"/>
              <a:buChar char=""/>
            </a:pPr>
            <a:r>
              <a:rPr b="1" lang="en-IN" sz="1400" spc="-1" strike="noStrike">
                <a:latin typeface="Arial"/>
              </a:rPr>
              <a:t>Non Linear Activation Function.</a:t>
            </a:r>
            <a:endParaRPr b="0" lang="en-IN" sz="1400" spc="-1" strike="noStrike">
              <a:latin typeface="Arial"/>
            </a:endParaRPr>
          </a:p>
        </p:txBody>
      </p:sp>
      <p:pic>
        <p:nvPicPr>
          <p:cNvPr id="116" name="" descr=""/>
          <p:cNvPicPr/>
          <p:nvPr/>
        </p:nvPicPr>
        <p:blipFill>
          <a:blip r:embed="rId2"/>
          <a:stretch/>
        </p:blipFill>
        <p:spPr>
          <a:xfrm>
            <a:off x="4850640" y="2104560"/>
            <a:ext cx="3735720" cy="30092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387</TotalTime>
  <Application>LibreOffice/6.4.4.2$Linux_X86_64 LibreOffice_project/40$Build-2</Application>
  <Words>542</Words>
  <Paragraphs>186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2020-06-29T14:17:41Z</dcterms:created>
  <dc:creator>Intel</dc:creator>
  <dc:description/>
  <dc:language>en-IN</dc:language>
  <cp:lastModifiedBy/>
  <dcterms:modified xsi:type="dcterms:W3CDTF">2020-07-08T02:01:11Z</dcterms:modified>
  <cp:revision>45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