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_rels/presentation.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8.xml.rels" ContentType="application/vnd.openxmlformats-package.relationships+xml"/>
  <Override PartName="/ppt/slideLayouts/_rels/slideLayout5.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media/image12.jpeg" ContentType="image/jpeg"/>
  <Override PartName="/ppt/media/image13.png" ContentType="image/png"/>
  <Override PartName="/ppt/media/image11.png" ContentType="image/png"/>
  <Override PartName="/ppt/media/image19.jpeg" ContentType="image/jpeg"/>
  <Override PartName="/ppt/media/image7.png" ContentType="image/png"/>
  <Override PartName="/ppt/media/image18.png" ContentType="image/png"/>
  <Override PartName="/ppt/media/image17.png" ContentType="image/png"/>
  <Override PartName="/ppt/media/image16.png" ContentType="image/png"/>
  <Override PartName="/ppt/media/image15.png" ContentType="image/png"/>
  <Override PartName="/ppt/media/image14.jpeg" ContentType="image/jpeg"/>
  <Override PartName="/ppt/media/image2.png" ContentType="image/png"/>
  <Override PartName="/ppt/media/image9.jpeg" ContentType="image/jpeg"/>
  <Override PartName="/ppt/media/image1.png" ContentType="image/png"/>
  <Override PartName="/ppt/media/image3.png" ContentType="image/png"/>
  <Override PartName="/ppt/media/image4.png" ContentType="image/png"/>
  <Override PartName="/ppt/media/image8.jpeg" ContentType="image/jpeg"/>
  <Override PartName="/ppt/media/image5.png" ContentType="image/png"/>
  <Override PartName="/ppt/media/image6.jpeg" ContentType="image/jpeg"/>
  <Override PartName="/ppt/media/image10.png" ContentType="image/png"/>
  <Override PartName="/ppt/slides/slide1.xml" ContentType="application/vnd.openxmlformats-officedocument.presentationml.slide+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Lst>
  <p:sldSz cx="9144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24" name="PlaceHolder 2"/>
          <p:cNvSpPr>
            <a:spLocks noGrp="1"/>
          </p:cNvSpPr>
          <p:nvPr>
            <p:ph type="body"/>
          </p:nvPr>
        </p:nvSpPr>
        <p:spPr>
          <a:xfrm>
            <a:off x="457200" y="1604520"/>
            <a:ext cx="8229240" cy="1896840"/>
          </a:xfrm>
          <a:prstGeom prst="rect">
            <a:avLst/>
          </a:prstGeom>
        </p:spPr>
        <p:txBody>
          <a:bodyPr lIns="0" rIns="0" tIns="0" bIns="0">
            <a:normAutofit/>
          </a:bodyPr>
          <a:p>
            <a:endParaRPr b="0" lang="en-IN" sz="3200" spc="-1" strike="noStrike">
              <a:latin typeface="Arial"/>
            </a:endParaRPr>
          </a:p>
        </p:txBody>
      </p:sp>
      <p:sp>
        <p:nvSpPr>
          <p:cNvPr id="25" name="PlaceHolder 3"/>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29" name="PlaceHolder 4"/>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
        <p:nvSpPr>
          <p:cNvPr id="30" name="PlaceHolder 5"/>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32" name="PlaceHolder 2"/>
          <p:cNvSpPr>
            <a:spLocks noGrp="1"/>
          </p:cNvSpPr>
          <p:nvPr>
            <p:ph type="body"/>
          </p:nvPr>
        </p:nvSpPr>
        <p:spPr>
          <a:xfrm>
            <a:off x="457200" y="1604520"/>
            <a:ext cx="2649600" cy="1896840"/>
          </a:xfrm>
          <a:prstGeom prst="rect">
            <a:avLst/>
          </a:prstGeom>
        </p:spPr>
        <p:txBody>
          <a:bodyPr lIns="0" rIns="0" tIns="0" bIns="0">
            <a:normAutofit/>
          </a:bodyPr>
          <a:p>
            <a:endParaRPr b="0" lang="en-IN" sz="3200" spc="-1" strike="noStrike">
              <a:latin typeface="Arial"/>
            </a:endParaRPr>
          </a:p>
        </p:txBody>
      </p:sp>
      <p:sp>
        <p:nvSpPr>
          <p:cNvPr id="33" name="PlaceHolder 3"/>
          <p:cNvSpPr>
            <a:spLocks noGrp="1"/>
          </p:cNvSpPr>
          <p:nvPr>
            <p:ph type="body"/>
          </p:nvPr>
        </p:nvSpPr>
        <p:spPr>
          <a:xfrm>
            <a:off x="3239640" y="1604520"/>
            <a:ext cx="2649600" cy="1896840"/>
          </a:xfrm>
          <a:prstGeom prst="rect">
            <a:avLst/>
          </a:prstGeom>
        </p:spPr>
        <p:txBody>
          <a:bodyPr lIns="0" rIns="0" tIns="0" bIns="0">
            <a:normAutofit/>
          </a:bodyPr>
          <a:p>
            <a:endParaRPr b="0" lang="en-IN" sz="3200" spc="-1" strike="noStrike">
              <a:latin typeface="Arial"/>
            </a:endParaRPr>
          </a:p>
        </p:txBody>
      </p:sp>
      <p:sp>
        <p:nvSpPr>
          <p:cNvPr id="34" name="PlaceHolder 4"/>
          <p:cNvSpPr>
            <a:spLocks noGrp="1"/>
          </p:cNvSpPr>
          <p:nvPr>
            <p:ph type="body"/>
          </p:nvPr>
        </p:nvSpPr>
        <p:spPr>
          <a:xfrm>
            <a:off x="6022080" y="1604520"/>
            <a:ext cx="2649600" cy="1896840"/>
          </a:xfrm>
          <a:prstGeom prst="rect">
            <a:avLst/>
          </a:prstGeom>
        </p:spPr>
        <p:txBody>
          <a:bodyPr lIns="0" rIns="0" tIns="0" bIns="0">
            <a:normAutofit/>
          </a:bodyPr>
          <a:p>
            <a:endParaRPr b="0" lang="en-IN" sz="3200" spc="-1" strike="noStrike">
              <a:latin typeface="Arial"/>
            </a:endParaRPr>
          </a:p>
        </p:txBody>
      </p:sp>
      <p:sp>
        <p:nvSpPr>
          <p:cNvPr id="35" name="PlaceHolder 5"/>
          <p:cNvSpPr>
            <a:spLocks noGrp="1"/>
          </p:cNvSpPr>
          <p:nvPr>
            <p:ph type="body"/>
          </p:nvPr>
        </p:nvSpPr>
        <p:spPr>
          <a:xfrm>
            <a:off x="457200" y="3682080"/>
            <a:ext cx="2649600" cy="1896840"/>
          </a:xfrm>
          <a:prstGeom prst="rect">
            <a:avLst/>
          </a:prstGeom>
        </p:spPr>
        <p:txBody>
          <a:bodyPr lIns="0" rIns="0" tIns="0" bIns="0">
            <a:normAutofit/>
          </a:bodyPr>
          <a:p>
            <a:endParaRPr b="0" lang="en-IN" sz="3200" spc="-1" strike="noStrike">
              <a:latin typeface="Arial"/>
            </a:endParaRPr>
          </a:p>
        </p:txBody>
      </p:sp>
      <p:sp>
        <p:nvSpPr>
          <p:cNvPr id="36" name="PlaceHolder 6"/>
          <p:cNvSpPr>
            <a:spLocks noGrp="1"/>
          </p:cNvSpPr>
          <p:nvPr>
            <p:ph type="body"/>
          </p:nvPr>
        </p:nvSpPr>
        <p:spPr>
          <a:xfrm>
            <a:off x="3239640" y="3682080"/>
            <a:ext cx="2649600" cy="1896840"/>
          </a:xfrm>
          <a:prstGeom prst="rect">
            <a:avLst/>
          </a:prstGeom>
        </p:spPr>
        <p:txBody>
          <a:bodyPr lIns="0" rIns="0" tIns="0" bIns="0">
            <a:normAutofit/>
          </a:bodyPr>
          <a:p>
            <a:endParaRPr b="0" lang="en-IN" sz="3200" spc="-1" strike="noStrike">
              <a:latin typeface="Arial"/>
            </a:endParaRPr>
          </a:p>
        </p:txBody>
      </p:sp>
      <p:sp>
        <p:nvSpPr>
          <p:cNvPr id="37" name="PlaceHolder 7"/>
          <p:cNvSpPr>
            <a:spLocks noGrp="1"/>
          </p:cNvSpPr>
          <p:nvPr>
            <p:ph type="body"/>
          </p:nvPr>
        </p:nvSpPr>
        <p:spPr>
          <a:xfrm>
            <a:off x="6022080" y="3682080"/>
            <a:ext cx="26496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3"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5" name="PlaceHolder 2"/>
          <p:cNvSpPr>
            <a:spLocks noGrp="1"/>
          </p:cNvSpPr>
          <p:nvPr>
            <p:ph type="body"/>
          </p:nvPr>
        </p:nvSpPr>
        <p:spPr>
          <a:xfrm>
            <a:off x="457200" y="1604520"/>
            <a:ext cx="82292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7"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8"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12"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13"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
        <p:nvSpPr>
          <p:cNvPr id="14" name="PlaceHolder 4"/>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16"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1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18" name="PlaceHolder 4"/>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20"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22" name="PlaceHolder 4"/>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73600"/>
            <a:ext cx="822924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1"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19.jpeg"/><Relationship Id="rId2"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jpeg"/><Relationship Id="rId3" Type="http://schemas.openxmlformats.org/officeDocument/2006/relationships/image" Target="../media/image7.png"/><Relationship Id="rId4" Type="http://schemas.openxmlformats.org/officeDocument/2006/relationships/image" Target="../media/image8.jpeg"/><Relationship Id="rId5" Type="http://schemas.openxmlformats.org/officeDocument/2006/relationships/image" Target="../media/image9.jpeg"/><Relationship Id="rId6"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image" Target="../media/image12.jpeg"/><Relationship Id="rId4"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jpeg"/><Relationship Id="rId3"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16.png"/><Relationship Id="rId3"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 name="CustomShape 1"/>
          <p:cNvSpPr/>
          <p:nvPr/>
        </p:nvSpPr>
        <p:spPr>
          <a:xfrm>
            <a:off x="216000" y="3528000"/>
            <a:ext cx="8761320" cy="45540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400" spc="-1" strike="noStrike" u="sng">
                <a:solidFill>
                  <a:srgbClr val="000000"/>
                </a:solidFill>
                <a:uFillTx/>
                <a:latin typeface="Times New Roman"/>
                <a:ea typeface="DejaVu Sans"/>
              </a:rPr>
              <a:t>MICROSPECTRA  SOFTWARE  TECHNOLOGIES  PVT. LTD.</a:t>
            </a:r>
            <a:endParaRPr b="0" lang="en-IN" sz="2400" spc="-1" strike="noStrike">
              <a:latin typeface="Arial"/>
            </a:endParaRPr>
          </a:p>
        </p:txBody>
      </p:sp>
      <p:sp>
        <p:nvSpPr>
          <p:cNvPr id="39" name="CustomShape 2"/>
          <p:cNvSpPr/>
          <p:nvPr/>
        </p:nvSpPr>
        <p:spPr>
          <a:xfrm>
            <a:off x="1452240" y="4104000"/>
            <a:ext cx="6322680" cy="1824120"/>
          </a:xfrm>
          <a:prstGeom prst="rect">
            <a:avLst/>
          </a:prstGeom>
          <a:noFill/>
          <a:ln>
            <a:noFill/>
          </a:ln>
        </p:spPr>
        <p:style>
          <a:lnRef idx="0"/>
          <a:fillRef idx="0"/>
          <a:effectRef idx="0"/>
          <a:fontRef idx="minor"/>
        </p:style>
        <p:txBody>
          <a:bodyPr lIns="90000" rIns="90000" tIns="45000" bIns="45000">
            <a:spAutoFit/>
          </a:bodyPr>
          <a:p>
            <a:pPr algn="ctr">
              <a:lnSpc>
                <a:spcPct val="150000"/>
              </a:lnSpc>
            </a:pPr>
            <a:r>
              <a:rPr b="1" lang="en-US" sz="1600" spc="-1" strike="noStrike">
                <a:solidFill>
                  <a:srgbClr val="000000"/>
                </a:solidFill>
                <a:latin typeface="Times New Roman"/>
                <a:ea typeface="DejaVu Sans"/>
              </a:rPr>
              <a:t>INTRODUCTION TO</a:t>
            </a:r>
            <a:endParaRPr b="0" lang="en-IN" sz="1600" spc="-1" strike="noStrike">
              <a:latin typeface="Arial"/>
            </a:endParaRPr>
          </a:p>
          <a:p>
            <a:pPr algn="just">
              <a:lnSpc>
                <a:spcPct val="150000"/>
              </a:lnSpc>
            </a:pPr>
            <a:r>
              <a:rPr b="1" lang="en-US" sz="1600" spc="-1" strike="noStrike">
                <a:solidFill>
                  <a:srgbClr val="000000"/>
                </a:solidFill>
                <a:latin typeface="Times New Roman"/>
                <a:ea typeface="DejaVu Sans"/>
              </a:rPr>
              <a:t>	</a:t>
            </a:r>
            <a:r>
              <a:rPr b="1" lang="en-US" sz="1600" spc="-1" strike="noStrike">
                <a:solidFill>
                  <a:srgbClr val="000000"/>
                </a:solidFill>
                <a:latin typeface="Times New Roman"/>
                <a:ea typeface="DejaVu Sans"/>
              </a:rPr>
              <a:t>	</a:t>
            </a:r>
            <a:r>
              <a:rPr b="1" lang="en-US" sz="1600" spc="-1" strike="noStrike">
                <a:solidFill>
                  <a:srgbClr val="000000"/>
                </a:solidFill>
                <a:latin typeface="Times New Roman"/>
                <a:ea typeface="DejaVu Sans"/>
              </a:rPr>
              <a:t>DATA SCIENCE</a:t>
            </a:r>
            <a:r>
              <a:rPr b="1" lang="en-US" sz="1600" spc="-1" strike="noStrike">
                <a:solidFill>
                  <a:srgbClr val="000000"/>
                </a:solidFill>
                <a:latin typeface="Times New Roman"/>
                <a:ea typeface="DejaVu Sans"/>
              </a:rPr>
              <a:t>	</a:t>
            </a:r>
            <a:r>
              <a:rPr b="1" lang="en-US" sz="1600" spc="-1" strike="noStrike">
                <a:solidFill>
                  <a:srgbClr val="000000"/>
                </a:solidFill>
                <a:latin typeface="Times New Roman"/>
                <a:ea typeface="DejaVu Sans"/>
              </a:rPr>
              <a:t>ARTIFICIAL INTELLIGENCE</a:t>
            </a:r>
            <a:endParaRPr b="0" lang="en-IN" sz="1600" spc="-1" strike="noStrike">
              <a:latin typeface="Arial"/>
            </a:endParaRPr>
          </a:p>
          <a:p>
            <a:pPr algn="just">
              <a:lnSpc>
                <a:spcPct val="150000"/>
              </a:lnSpc>
            </a:pPr>
            <a:r>
              <a:rPr b="1" lang="en-US" sz="1600" spc="-1" strike="noStrike">
                <a:solidFill>
                  <a:srgbClr val="000000"/>
                </a:solidFill>
                <a:latin typeface="Times New Roman"/>
                <a:ea typeface="DejaVu Sans"/>
              </a:rPr>
              <a:t>	</a:t>
            </a:r>
            <a:r>
              <a:rPr b="1" lang="en-US" sz="1600" spc="-1" strike="noStrike">
                <a:solidFill>
                  <a:srgbClr val="000000"/>
                </a:solidFill>
                <a:latin typeface="Times New Roman"/>
                <a:ea typeface="DejaVu Sans"/>
              </a:rPr>
              <a:t>	</a:t>
            </a:r>
            <a:r>
              <a:rPr b="1" lang="en-US" sz="1600" spc="-1" strike="noStrike">
                <a:solidFill>
                  <a:srgbClr val="000000"/>
                </a:solidFill>
                <a:latin typeface="Times New Roman"/>
                <a:ea typeface="DejaVu Sans"/>
              </a:rPr>
              <a:t>MACHINE LEARNING</a:t>
            </a:r>
            <a:r>
              <a:rPr b="1" lang="en-US" sz="1600" spc="-1" strike="noStrike">
                <a:solidFill>
                  <a:srgbClr val="000000"/>
                </a:solidFill>
                <a:latin typeface="Times New Roman"/>
                <a:ea typeface="DejaVu Sans"/>
              </a:rPr>
              <a:t>	</a:t>
            </a:r>
            <a:r>
              <a:rPr b="1" lang="en-US" sz="1600" spc="-1" strike="noStrike">
                <a:solidFill>
                  <a:srgbClr val="000000"/>
                </a:solidFill>
                <a:latin typeface="Times New Roman"/>
                <a:ea typeface="DejaVu Sans"/>
              </a:rPr>
              <a:t>	</a:t>
            </a:r>
            <a:r>
              <a:rPr b="1" lang="en-US" sz="1600" spc="-1" strike="noStrike">
                <a:solidFill>
                  <a:srgbClr val="000000"/>
                </a:solidFill>
                <a:latin typeface="Times New Roman"/>
                <a:ea typeface="DejaVu Sans"/>
              </a:rPr>
              <a:t>DEEP LEARNING</a:t>
            </a:r>
            <a:endParaRPr b="0" lang="en-IN" sz="1600" spc="-1" strike="noStrike">
              <a:latin typeface="Arial"/>
            </a:endParaRPr>
          </a:p>
          <a:p>
            <a:pPr algn="ctr">
              <a:lnSpc>
                <a:spcPct val="150000"/>
              </a:lnSpc>
            </a:pPr>
            <a:r>
              <a:rPr b="1" lang="en-US" sz="1400" spc="-1" strike="noStrike">
                <a:solidFill>
                  <a:srgbClr val="000000"/>
                </a:solidFill>
                <a:latin typeface="Times New Roman"/>
                <a:ea typeface="DejaVu Sans"/>
              </a:rPr>
              <a:t>Topic:- Machine Learning(lect no:-6)</a:t>
            </a:r>
            <a:endParaRPr b="0" lang="en-IN" sz="1400" spc="-1" strike="noStrike">
              <a:latin typeface="Arial"/>
            </a:endParaRPr>
          </a:p>
          <a:p>
            <a:pPr algn="ctr">
              <a:lnSpc>
                <a:spcPct val="150000"/>
              </a:lnSpc>
            </a:pPr>
            <a:endParaRPr b="0" lang="en-IN" sz="1400" spc="-1" strike="noStrike">
              <a:latin typeface="Arial"/>
            </a:endParaRPr>
          </a:p>
        </p:txBody>
      </p:sp>
      <p:sp>
        <p:nvSpPr>
          <p:cNvPr id="40" name="CustomShape 3"/>
          <p:cNvSpPr/>
          <p:nvPr/>
        </p:nvSpPr>
        <p:spPr>
          <a:xfrm>
            <a:off x="285120" y="5747400"/>
            <a:ext cx="8608680" cy="3639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n-US" sz="1800" spc="-1" strike="noStrike">
                <a:solidFill>
                  <a:srgbClr val="000000"/>
                </a:solidFill>
                <a:latin typeface="Times New Roman"/>
                <a:ea typeface="DejaVu Sans"/>
              </a:rPr>
              <a:t>Certification &amp; Internship Program</a:t>
            </a:r>
            <a:endParaRPr b="0" lang="en-IN" sz="1800" spc="-1" strike="noStrike">
              <a:latin typeface="Arial"/>
            </a:endParaRPr>
          </a:p>
        </p:txBody>
      </p:sp>
      <p:pic>
        <p:nvPicPr>
          <p:cNvPr id="41" name="Picture 1_0" descr="download.png"/>
          <p:cNvPicPr/>
          <p:nvPr/>
        </p:nvPicPr>
        <p:blipFill>
          <a:blip r:embed="rId1"/>
          <a:stretch/>
        </p:blipFill>
        <p:spPr>
          <a:xfrm>
            <a:off x="2787120" y="372960"/>
            <a:ext cx="3473280" cy="3074040"/>
          </a:xfrm>
          <a:prstGeom prst="rect">
            <a:avLst/>
          </a:prstGeom>
          <a:ln>
            <a:noFill/>
          </a:ln>
        </p:spPr>
      </p:pic>
      <p:sp>
        <p:nvSpPr>
          <p:cNvPr id="42" name="CustomShape 4"/>
          <p:cNvSpPr/>
          <p:nvPr/>
        </p:nvSpPr>
        <p:spPr>
          <a:xfrm>
            <a:off x="117000" y="173880"/>
            <a:ext cx="8886240" cy="6533280"/>
          </a:xfrm>
          <a:prstGeom prst="rect">
            <a:avLst/>
          </a:prstGeom>
          <a:noFill/>
          <a:ln>
            <a:solidFill>
              <a:srgbClr val="3465a4"/>
            </a:solid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CustomShape 1"/>
          <p:cNvSpPr/>
          <p:nvPr/>
        </p:nvSpPr>
        <p:spPr>
          <a:xfrm>
            <a:off x="2070000" y="228600"/>
            <a:ext cx="5712840" cy="912600"/>
          </a:xfrm>
          <a:prstGeom prst="rect">
            <a:avLst/>
          </a:prstGeom>
          <a:noFill/>
          <a:ln>
            <a:noFill/>
          </a:ln>
        </p:spPr>
        <p:style>
          <a:lnRef idx="0"/>
          <a:fillRef idx="0"/>
          <a:effectRef idx="0"/>
          <a:fontRef idx="minor"/>
        </p:style>
      </p:sp>
      <p:sp>
        <p:nvSpPr>
          <p:cNvPr id="149" name="CustomShape 2"/>
          <p:cNvSpPr/>
          <p:nvPr/>
        </p:nvSpPr>
        <p:spPr>
          <a:xfrm>
            <a:off x="540000" y="2304000"/>
            <a:ext cx="3346920" cy="2482920"/>
          </a:xfrm>
          <a:prstGeom prst="rect">
            <a:avLst/>
          </a:prstGeom>
          <a:noFill/>
          <a:ln>
            <a:noFill/>
          </a:ln>
        </p:spPr>
        <p:style>
          <a:lnRef idx="0"/>
          <a:fillRef idx="0"/>
          <a:effectRef idx="0"/>
          <a:fontRef idx="minor"/>
        </p:style>
      </p:sp>
      <p:pic>
        <p:nvPicPr>
          <p:cNvPr id="150" name="" descr=""/>
          <p:cNvPicPr/>
          <p:nvPr/>
        </p:nvPicPr>
        <p:blipFill>
          <a:blip r:embed="rId1"/>
          <a:stretch/>
        </p:blipFill>
        <p:spPr>
          <a:xfrm>
            <a:off x="1398240" y="292320"/>
            <a:ext cx="6285960" cy="6285960"/>
          </a:xfrm>
          <a:prstGeom prst="rect">
            <a:avLst/>
          </a:prstGeom>
          <a:ln>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3" name="Picture 1" descr="download.png"/>
          <p:cNvPicPr/>
          <p:nvPr/>
        </p:nvPicPr>
        <p:blipFill>
          <a:blip r:embed="rId1"/>
          <a:stretch/>
        </p:blipFill>
        <p:spPr>
          <a:xfrm>
            <a:off x="300240" y="268560"/>
            <a:ext cx="1141200" cy="1009800"/>
          </a:xfrm>
          <a:prstGeom prst="rect">
            <a:avLst/>
          </a:prstGeom>
          <a:ln>
            <a:noFill/>
          </a:ln>
        </p:spPr>
      </p:pic>
      <p:sp>
        <p:nvSpPr>
          <p:cNvPr id="44" name="CustomShape 1"/>
          <p:cNvSpPr/>
          <p:nvPr/>
        </p:nvSpPr>
        <p:spPr>
          <a:xfrm>
            <a:off x="2045880" y="228600"/>
            <a:ext cx="5712840" cy="1140840"/>
          </a:xfrm>
          <a:prstGeom prst="rect">
            <a:avLst/>
          </a:prstGeom>
          <a:noFill/>
          <a:ln>
            <a:noFill/>
          </a:ln>
        </p:spPr>
        <p:style>
          <a:lnRef idx="0"/>
          <a:fillRef idx="0"/>
          <a:effectRef idx="0"/>
          <a:fontRef idx="minor"/>
        </p:style>
        <p:txBody>
          <a:bodyPr lIns="90000" rIns="90000" tIns="45000" bIns="45000">
            <a:spAutoFit/>
          </a:bodyPr>
          <a:p>
            <a:pPr algn="ctr">
              <a:lnSpc>
                <a:spcPct val="150000"/>
              </a:lnSpc>
            </a:pPr>
            <a:r>
              <a:rPr b="0" lang="en-US" sz="1800" spc="-1" strike="noStrike">
                <a:solidFill>
                  <a:srgbClr val="000000"/>
                </a:solidFill>
                <a:latin typeface="Arial Unicode MS"/>
                <a:ea typeface="Arial Unicode MS"/>
              </a:rPr>
              <a:t>INTRODUCTION TO MACHINE LEARNING</a:t>
            </a:r>
            <a:endParaRPr b="0" lang="en-IN" sz="1800" spc="-1" strike="noStrike">
              <a:latin typeface="Arial"/>
            </a:endParaRPr>
          </a:p>
          <a:p>
            <a:pPr algn="ctr">
              <a:lnSpc>
                <a:spcPct val="150000"/>
              </a:lnSpc>
            </a:pPr>
            <a:r>
              <a:rPr b="1" lang="en-US" sz="1800" spc="-1" strike="noStrike">
                <a:solidFill>
                  <a:srgbClr val="000000"/>
                </a:solidFill>
                <a:latin typeface="Arial Unicode MS"/>
                <a:ea typeface="Arial Unicode MS"/>
              </a:rPr>
              <a:t>What Is Machine Learning ?</a:t>
            </a:r>
            <a:r>
              <a:rPr b="1" lang="en-US" sz="2800" spc="-1" strike="noStrike">
                <a:solidFill>
                  <a:srgbClr val="000000"/>
                </a:solidFill>
                <a:latin typeface="Arial Unicode MS"/>
                <a:ea typeface="Arial Unicode MS"/>
              </a:rPr>
              <a:t> </a:t>
            </a:r>
            <a:endParaRPr b="0" lang="en-IN" sz="2800" spc="-1" strike="noStrike">
              <a:latin typeface="Arial"/>
            </a:endParaRPr>
          </a:p>
        </p:txBody>
      </p:sp>
      <p:sp>
        <p:nvSpPr>
          <p:cNvPr id="45" name="CustomShape 2"/>
          <p:cNvSpPr/>
          <p:nvPr/>
        </p:nvSpPr>
        <p:spPr>
          <a:xfrm>
            <a:off x="540000" y="2304000"/>
            <a:ext cx="3346920" cy="2482920"/>
          </a:xfrm>
          <a:prstGeom prst="rect">
            <a:avLst/>
          </a:prstGeom>
          <a:noFill/>
          <a:ln>
            <a:noFill/>
          </a:ln>
        </p:spPr>
        <p:style>
          <a:lnRef idx="0"/>
          <a:fillRef idx="0"/>
          <a:effectRef idx="0"/>
          <a:fontRef idx="minor"/>
        </p:style>
      </p:sp>
      <p:sp>
        <p:nvSpPr>
          <p:cNvPr id="46" name="CustomShape 3"/>
          <p:cNvSpPr/>
          <p:nvPr/>
        </p:nvSpPr>
        <p:spPr>
          <a:xfrm>
            <a:off x="729000" y="1644120"/>
            <a:ext cx="3985920" cy="3249720"/>
          </a:xfrm>
          <a:prstGeom prst="rect">
            <a:avLst/>
          </a:prstGeom>
          <a:noFill/>
          <a:ln>
            <a:noFill/>
          </a:ln>
        </p:spPr>
        <p:style>
          <a:lnRef idx="0"/>
          <a:fillRef idx="0"/>
          <a:effectRef idx="0"/>
          <a:fontRef idx="minor"/>
        </p:style>
        <p:txBody>
          <a:bodyPr lIns="90000" rIns="90000" tIns="45000" bIns="45000">
            <a:noAutofit/>
          </a:bodyPr>
          <a:p>
            <a:pPr algn="just">
              <a:lnSpc>
                <a:spcPct val="100000"/>
              </a:lnSpc>
            </a:pPr>
            <a:r>
              <a:rPr b="1" lang="en-IN" sz="1400" spc="-1" strike="noStrike">
                <a:solidFill>
                  <a:srgbClr val="000000"/>
                </a:solidFill>
                <a:latin typeface="Arial"/>
                <a:ea typeface="DejaVu Sans"/>
              </a:rPr>
              <a:t>“</a:t>
            </a:r>
            <a:r>
              <a:rPr b="1" lang="en-IN" sz="1400" spc="-1" strike="noStrike">
                <a:solidFill>
                  <a:srgbClr val="000000"/>
                </a:solidFill>
                <a:latin typeface="Arial"/>
                <a:ea typeface="DejaVu Sans"/>
              </a:rPr>
              <a:t>Learning is any</a:t>
            </a:r>
            <a:r>
              <a:rPr b="1" lang="en-IN" sz="1400" spc="-1" strike="noStrike">
                <a:solidFill>
                  <a:srgbClr val="000000"/>
                </a:solidFill>
                <a:latin typeface="Arial"/>
                <a:ea typeface="DejaVu Sans"/>
              </a:rPr>
              <a:t>	</a:t>
            </a:r>
            <a:r>
              <a:rPr b="1" lang="en-IN" sz="1400" spc="-1" strike="noStrike">
                <a:solidFill>
                  <a:srgbClr val="000000"/>
                </a:solidFill>
                <a:latin typeface="Arial"/>
                <a:ea typeface="DejaVu Sans"/>
              </a:rPr>
              <a:t>process</a:t>
            </a:r>
            <a:r>
              <a:rPr b="1" lang="en-IN" sz="1400" spc="-1" strike="noStrike">
                <a:solidFill>
                  <a:srgbClr val="000000"/>
                </a:solidFill>
                <a:latin typeface="Arial"/>
                <a:ea typeface="DejaVu Sans"/>
              </a:rPr>
              <a:t>	</a:t>
            </a:r>
            <a:r>
              <a:rPr b="1" lang="en-IN" sz="1400" spc="-1" strike="noStrike">
                <a:solidFill>
                  <a:srgbClr val="000000"/>
                </a:solidFill>
                <a:latin typeface="Arial"/>
                <a:ea typeface="DejaVu Sans"/>
              </a:rPr>
              <a:t>by</a:t>
            </a:r>
            <a:r>
              <a:rPr b="1" lang="en-IN" sz="1400" spc="-1" strike="noStrike">
                <a:solidFill>
                  <a:srgbClr val="000000"/>
                </a:solidFill>
                <a:latin typeface="Arial"/>
                <a:ea typeface="DejaVu Sans"/>
              </a:rPr>
              <a:t>	</a:t>
            </a:r>
            <a:r>
              <a:rPr b="1" lang="en-IN" sz="1400" spc="-1" strike="noStrike">
                <a:solidFill>
                  <a:srgbClr val="000000"/>
                </a:solidFill>
                <a:latin typeface="Arial"/>
                <a:ea typeface="DejaVu Sans"/>
              </a:rPr>
              <a:t>which a system</a:t>
            </a:r>
            <a:r>
              <a:rPr b="1" lang="en-IN" sz="1400" spc="-1" strike="noStrike">
                <a:solidFill>
                  <a:srgbClr val="000000"/>
                </a:solidFill>
                <a:latin typeface="Arial"/>
                <a:ea typeface="DejaVu Sans"/>
              </a:rPr>
              <a:t>	</a:t>
            </a:r>
            <a:r>
              <a:rPr b="1" lang="en-IN" sz="1400" spc="-1" strike="noStrike">
                <a:solidFill>
                  <a:srgbClr val="000000"/>
                </a:solidFill>
                <a:latin typeface="Arial"/>
                <a:ea typeface="DejaVu Sans"/>
              </a:rPr>
              <a:t>improves performance</a:t>
            </a:r>
            <a:r>
              <a:rPr b="1" lang="en-IN" sz="1400" spc="-1" strike="noStrike">
                <a:solidFill>
                  <a:srgbClr val="000000"/>
                </a:solidFill>
                <a:latin typeface="Arial"/>
                <a:ea typeface="DejaVu Sans"/>
              </a:rPr>
              <a:t>	</a:t>
            </a:r>
            <a:r>
              <a:rPr b="1" lang="en-IN" sz="1400" spc="-1" strike="noStrike">
                <a:solidFill>
                  <a:srgbClr val="000000"/>
                </a:solidFill>
                <a:latin typeface="Arial"/>
                <a:ea typeface="DejaVu Sans"/>
              </a:rPr>
              <a:t>from</a:t>
            </a:r>
            <a:r>
              <a:rPr b="1" lang="en-IN" sz="1400" spc="-1" strike="noStrike">
                <a:solidFill>
                  <a:srgbClr val="000000"/>
                </a:solidFill>
                <a:latin typeface="Arial"/>
                <a:ea typeface="DejaVu Sans"/>
              </a:rPr>
              <a:t>	</a:t>
            </a:r>
            <a:r>
              <a:rPr b="1" lang="en-IN" sz="1400" spc="-1" strike="noStrike">
                <a:solidFill>
                  <a:srgbClr val="000000"/>
                </a:solidFill>
                <a:latin typeface="Arial"/>
                <a:ea typeface="DejaVu Sans"/>
              </a:rPr>
              <a:t>experience.”</a:t>
            </a:r>
            <a:endParaRPr b="0" lang="en-IN" sz="1400" spc="-1" strike="noStrike">
              <a:latin typeface="Arial"/>
            </a:endParaRPr>
          </a:p>
          <a:p>
            <a:pPr algn="just">
              <a:lnSpc>
                <a:spcPct val="100000"/>
              </a:lnSpc>
            </a:pPr>
            <a:r>
              <a:rPr b="1" lang="en-IN" sz="1400" spc="-1" strike="noStrike">
                <a:solidFill>
                  <a:srgbClr val="000000"/>
                </a:solidFill>
                <a:latin typeface="Arial"/>
                <a:ea typeface="DejaVu Sans"/>
              </a:rPr>
              <a:t>	</a:t>
            </a:r>
            <a:r>
              <a:rPr b="1" lang="en-IN" sz="1400" spc="-1" strike="noStrike">
                <a:solidFill>
                  <a:srgbClr val="000000"/>
                </a:solidFill>
                <a:latin typeface="Arial"/>
                <a:ea typeface="DejaVu Sans"/>
              </a:rPr>
              <a:t>	</a:t>
            </a:r>
            <a:r>
              <a:rPr b="1" lang="en-IN" sz="1400" spc="-1" strike="noStrike">
                <a:solidFill>
                  <a:srgbClr val="000000"/>
                </a:solidFill>
                <a:latin typeface="Arial"/>
                <a:ea typeface="DejaVu Sans"/>
              </a:rPr>
              <a:t>	</a:t>
            </a:r>
            <a:r>
              <a:rPr b="1" lang="en-IN" sz="1400" spc="-1" strike="noStrike">
                <a:solidFill>
                  <a:srgbClr val="000000"/>
                </a:solidFill>
                <a:latin typeface="Arial"/>
                <a:ea typeface="DejaVu Sans"/>
              </a:rPr>
              <a:t>- Herbert</a:t>
            </a:r>
            <a:r>
              <a:rPr b="1" lang="en-IN" sz="1400" spc="-1" strike="noStrike">
                <a:solidFill>
                  <a:srgbClr val="000000"/>
                </a:solidFill>
                <a:latin typeface="Arial"/>
                <a:ea typeface="DejaVu Sans"/>
              </a:rPr>
              <a:t>	</a:t>
            </a:r>
            <a:r>
              <a:rPr b="1" lang="en-IN" sz="1400" spc="-1" strike="noStrike">
                <a:solidFill>
                  <a:srgbClr val="000000"/>
                </a:solidFill>
                <a:latin typeface="Arial"/>
                <a:ea typeface="DejaVu Sans"/>
              </a:rPr>
              <a:t>Simon</a:t>
            </a:r>
            <a:endParaRPr b="0" lang="en-IN" sz="1400" spc="-1" strike="noStrike">
              <a:latin typeface="Arial"/>
            </a:endParaRPr>
          </a:p>
          <a:p>
            <a:pPr algn="just">
              <a:lnSpc>
                <a:spcPct val="100000"/>
              </a:lnSpc>
            </a:pPr>
            <a:endParaRPr b="0" lang="en-IN" sz="1400" spc="-1" strike="noStrike">
              <a:latin typeface="Arial"/>
            </a:endParaRPr>
          </a:p>
          <a:p>
            <a:pPr algn="just">
              <a:lnSpc>
                <a:spcPct val="100000"/>
              </a:lnSpc>
            </a:pPr>
            <a:endParaRPr b="0" lang="en-IN" sz="1400" spc="-1" strike="noStrike">
              <a:latin typeface="Arial"/>
            </a:endParaRPr>
          </a:p>
          <a:p>
            <a:pPr algn="just">
              <a:lnSpc>
                <a:spcPct val="100000"/>
              </a:lnSpc>
            </a:pPr>
            <a:r>
              <a:rPr b="0" lang="en-IN" sz="1400" spc="-1" strike="noStrike">
                <a:solidFill>
                  <a:srgbClr val="000000"/>
                </a:solidFill>
                <a:latin typeface="Arial"/>
                <a:ea typeface="DejaVu Sans"/>
              </a:rPr>
              <a:t>Definition</a:t>
            </a:r>
            <a:r>
              <a:rPr b="0" lang="en-IN" sz="1400" spc="-1" strike="noStrike">
                <a:solidFill>
                  <a:srgbClr val="000000"/>
                </a:solidFill>
                <a:latin typeface="Arial"/>
                <a:ea typeface="DejaVu Sans"/>
              </a:rPr>
              <a:t>	</a:t>
            </a:r>
            <a:r>
              <a:rPr b="0" lang="en-IN" sz="1400" spc="-1" strike="noStrike">
                <a:solidFill>
                  <a:srgbClr val="000000"/>
                </a:solidFill>
                <a:latin typeface="Arial"/>
                <a:ea typeface="DejaVu Sans"/>
              </a:rPr>
              <a:t>by</a:t>
            </a:r>
            <a:r>
              <a:rPr b="0" lang="en-IN" sz="1400" spc="-1" strike="noStrike">
                <a:solidFill>
                  <a:srgbClr val="000000"/>
                </a:solidFill>
                <a:latin typeface="Arial"/>
                <a:ea typeface="DejaVu Sans"/>
              </a:rPr>
              <a:t>	</a:t>
            </a:r>
            <a:r>
              <a:rPr b="0" lang="en-IN" sz="1400" spc="-1" strike="noStrike">
                <a:solidFill>
                  <a:srgbClr val="000000"/>
                </a:solidFill>
                <a:latin typeface="Arial"/>
                <a:ea typeface="DejaVu Sans"/>
              </a:rPr>
              <a:t>Tom</a:t>
            </a:r>
            <a:r>
              <a:rPr b="0" lang="en-IN" sz="1400" spc="-1" strike="noStrike">
                <a:solidFill>
                  <a:srgbClr val="000000"/>
                </a:solidFill>
                <a:latin typeface="Arial"/>
                <a:ea typeface="DejaVu Sans"/>
              </a:rPr>
              <a:t>	</a:t>
            </a:r>
            <a:r>
              <a:rPr b="0" lang="en-IN" sz="1400" spc="-1" strike="noStrike">
                <a:solidFill>
                  <a:srgbClr val="000000"/>
                </a:solidFill>
                <a:latin typeface="Arial"/>
                <a:ea typeface="DejaVu Sans"/>
              </a:rPr>
              <a:t>Mitchell</a:t>
            </a:r>
            <a:r>
              <a:rPr b="0" lang="en-IN" sz="1400" spc="-1" strike="noStrike">
                <a:solidFill>
                  <a:srgbClr val="000000"/>
                </a:solidFill>
                <a:latin typeface="Arial"/>
                <a:ea typeface="DejaVu Sans"/>
              </a:rPr>
              <a:t>	</a:t>
            </a:r>
            <a:r>
              <a:rPr b="0" lang="en-IN" sz="1400" spc="-1" strike="noStrike">
                <a:solidFill>
                  <a:srgbClr val="000000"/>
                </a:solidFill>
                <a:latin typeface="Arial"/>
                <a:ea typeface="DejaVu Sans"/>
              </a:rPr>
              <a:t>(1998):</a:t>
            </a:r>
            <a:endParaRPr b="0" lang="en-IN" sz="1400" spc="-1" strike="noStrike">
              <a:latin typeface="Arial"/>
            </a:endParaRPr>
          </a:p>
          <a:p>
            <a:pPr algn="just">
              <a:lnSpc>
                <a:spcPct val="100000"/>
              </a:lnSpc>
            </a:pPr>
            <a:r>
              <a:rPr b="0" lang="en-IN" sz="1400" spc="-1" strike="noStrike">
                <a:solidFill>
                  <a:srgbClr val="000000"/>
                </a:solidFill>
                <a:latin typeface="Arial"/>
                <a:ea typeface="DejaVu Sans"/>
              </a:rPr>
              <a:t>Machine</a:t>
            </a:r>
            <a:r>
              <a:rPr b="0" lang="en-IN" sz="1400" spc="-1" strike="noStrike">
                <a:solidFill>
                  <a:srgbClr val="000000"/>
                </a:solidFill>
                <a:latin typeface="Arial"/>
                <a:ea typeface="DejaVu Sans"/>
              </a:rPr>
              <a:t>	</a:t>
            </a:r>
            <a:r>
              <a:rPr b="0" lang="en-IN" sz="1400" spc="-1" strike="noStrike">
                <a:solidFill>
                  <a:srgbClr val="000000"/>
                </a:solidFill>
                <a:latin typeface="Arial"/>
                <a:ea typeface="DejaVu Sans"/>
              </a:rPr>
              <a:t>Learning</a:t>
            </a:r>
            <a:r>
              <a:rPr b="0" lang="en-IN" sz="1400" spc="-1" strike="noStrike">
                <a:solidFill>
                  <a:srgbClr val="000000"/>
                </a:solidFill>
                <a:latin typeface="Arial"/>
                <a:ea typeface="DejaVu Sans"/>
              </a:rPr>
              <a:t>	</a:t>
            </a:r>
            <a:r>
              <a:rPr b="0" lang="en-IN" sz="1400" spc="-1" strike="noStrike">
                <a:solidFill>
                  <a:srgbClr val="000000"/>
                </a:solidFill>
                <a:latin typeface="Arial"/>
                <a:ea typeface="DejaVu Sans"/>
              </a:rPr>
              <a:t>is</a:t>
            </a:r>
            <a:r>
              <a:rPr b="0" lang="en-IN" sz="1400" spc="-1" strike="noStrike">
                <a:solidFill>
                  <a:srgbClr val="000000"/>
                </a:solidFill>
                <a:latin typeface="Arial"/>
                <a:ea typeface="DejaVu Sans"/>
              </a:rPr>
              <a:t>	</a:t>
            </a:r>
            <a:r>
              <a:rPr b="0" lang="en-IN" sz="1400" spc="-1" strike="noStrike">
                <a:solidFill>
                  <a:srgbClr val="000000"/>
                </a:solidFill>
                <a:latin typeface="Arial"/>
                <a:ea typeface="DejaVu Sans"/>
              </a:rPr>
              <a:t>the</a:t>
            </a:r>
            <a:r>
              <a:rPr b="0" lang="en-IN" sz="1400" spc="-1" strike="noStrike">
                <a:solidFill>
                  <a:srgbClr val="000000"/>
                </a:solidFill>
                <a:latin typeface="Arial"/>
                <a:ea typeface="DejaVu Sans"/>
              </a:rPr>
              <a:t>	</a:t>
            </a:r>
            <a:r>
              <a:rPr b="0" lang="en-IN" sz="1400" spc="-1" strike="noStrike">
                <a:solidFill>
                  <a:srgbClr val="000000"/>
                </a:solidFill>
                <a:latin typeface="Arial"/>
                <a:ea typeface="DejaVu Sans"/>
              </a:rPr>
              <a:t>study</a:t>
            </a:r>
            <a:r>
              <a:rPr b="0" lang="en-IN" sz="1400" spc="-1" strike="noStrike">
                <a:solidFill>
                  <a:srgbClr val="000000"/>
                </a:solidFill>
                <a:latin typeface="Arial"/>
                <a:ea typeface="DejaVu Sans"/>
              </a:rPr>
              <a:t>	</a:t>
            </a:r>
            <a:r>
              <a:rPr b="0" lang="en-IN" sz="1400" spc="-1" strike="noStrike">
                <a:solidFill>
                  <a:srgbClr val="000000"/>
                </a:solidFill>
                <a:latin typeface="Arial"/>
                <a:ea typeface="DejaVu Sans"/>
              </a:rPr>
              <a:t>of</a:t>
            </a:r>
            <a:r>
              <a:rPr b="0" lang="en-IN" sz="1400" spc="-1" strike="noStrike">
                <a:solidFill>
                  <a:srgbClr val="000000"/>
                </a:solidFill>
                <a:latin typeface="Arial"/>
                <a:ea typeface="DejaVu Sans"/>
              </a:rPr>
              <a:t>	</a:t>
            </a:r>
            <a:r>
              <a:rPr b="0" lang="en-IN" sz="1400" spc="-1" strike="noStrike">
                <a:solidFill>
                  <a:srgbClr val="000000"/>
                </a:solidFill>
                <a:latin typeface="Arial"/>
                <a:ea typeface="DejaVu Sans"/>
              </a:rPr>
              <a:t>algorithms</a:t>
            </a:r>
            <a:r>
              <a:rPr b="0" lang="en-IN" sz="1400" spc="-1" strike="noStrike">
                <a:solidFill>
                  <a:srgbClr val="000000"/>
                </a:solidFill>
                <a:latin typeface="Arial"/>
                <a:ea typeface="DejaVu Sans"/>
              </a:rPr>
              <a:t>	</a:t>
            </a:r>
            <a:r>
              <a:rPr b="0" lang="en-IN" sz="1400" spc="-1" strike="noStrike">
                <a:solidFill>
                  <a:srgbClr val="000000"/>
                </a:solidFill>
                <a:latin typeface="Arial"/>
                <a:ea typeface="DejaVu Sans"/>
              </a:rPr>
              <a:t>that</a:t>
            </a:r>
            <a:r>
              <a:rPr b="0" lang="en-IN" sz="1400" spc="-1" strike="noStrike">
                <a:solidFill>
                  <a:srgbClr val="000000"/>
                </a:solidFill>
                <a:latin typeface="Arial"/>
                <a:ea typeface="DejaVu Sans"/>
              </a:rPr>
              <a:t>	</a:t>
            </a:r>
            <a:endParaRPr b="0" lang="en-IN" sz="1400" spc="-1" strike="noStrike">
              <a:latin typeface="Arial"/>
            </a:endParaRPr>
          </a:p>
          <a:p>
            <a:pPr algn="just">
              <a:lnSpc>
                <a:spcPct val="100000"/>
              </a:lnSpc>
            </a:pPr>
            <a:r>
              <a:rPr b="0" lang="en-IN" sz="1400" spc="-1" strike="noStrike">
                <a:solidFill>
                  <a:srgbClr val="000000"/>
                </a:solidFill>
                <a:latin typeface="Arial"/>
                <a:ea typeface="DejaVu Sans"/>
              </a:rPr>
              <a:t>• </a:t>
            </a:r>
            <a:r>
              <a:rPr b="0" lang="en-IN" sz="1400" spc="-1" strike="noStrike">
                <a:solidFill>
                  <a:srgbClr val="000000"/>
                </a:solidFill>
                <a:latin typeface="Arial"/>
                <a:ea typeface="DejaVu Sans"/>
              </a:rPr>
              <a:t>improve</a:t>
            </a:r>
            <a:r>
              <a:rPr b="0" lang="en-IN" sz="1400" spc="-1" strike="noStrike">
                <a:solidFill>
                  <a:srgbClr val="000000"/>
                </a:solidFill>
                <a:latin typeface="Arial"/>
                <a:ea typeface="DejaVu Sans"/>
              </a:rPr>
              <a:t>	</a:t>
            </a:r>
            <a:r>
              <a:rPr b="0" lang="en-IN" sz="1400" spc="-1" strike="noStrike">
                <a:solidFill>
                  <a:srgbClr val="000000"/>
                </a:solidFill>
                <a:latin typeface="Arial"/>
                <a:ea typeface="DejaVu Sans"/>
              </a:rPr>
              <a:t>their</a:t>
            </a:r>
            <a:r>
              <a:rPr b="0" lang="en-IN" sz="1400" spc="-1" strike="noStrike">
                <a:solidFill>
                  <a:srgbClr val="000000"/>
                </a:solidFill>
                <a:latin typeface="Arial"/>
                <a:ea typeface="DejaVu Sans"/>
              </a:rPr>
              <a:t>	</a:t>
            </a:r>
            <a:r>
              <a:rPr b="0" lang="en-IN" sz="1400" spc="-1" strike="noStrike">
                <a:solidFill>
                  <a:srgbClr val="000000"/>
                </a:solidFill>
                <a:latin typeface="Arial"/>
                <a:ea typeface="DejaVu Sans"/>
              </a:rPr>
              <a:t>performance</a:t>
            </a:r>
            <a:r>
              <a:rPr b="0" lang="en-IN" sz="1400" spc="-1" strike="noStrike">
                <a:solidFill>
                  <a:srgbClr val="000000"/>
                </a:solidFill>
                <a:latin typeface="Arial"/>
                <a:ea typeface="DejaVu Sans"/>
              </a:rPr>
              <a:t>	</a:t>
            </a:r>
            <a:r>
              <a:rPr b="0" lang="en-IN" sz="1400" spc="-1" strike="noStrike">
                <a:solidFill>
                  <a:srgbClr val="000000"/>
                </a:solidFill>
                <a:latin typeface="Arial"/>
                <a:ea typeface="DejaVu Sans"/>
              </a:rPr>
              <a:t>P</a:t>
            </a:r>
            <a:endParaRPr b="0" lang="en-IN" sz="1400" spc="-1" strike="noStrike">
              <a:latin typeface="Arial"/>
            </a:endParaRPr>
          </a:p>
          <a:p>
            <a:pPr algn="just">
              <a:lnSpc>
                <a:spcPct val="100000"/>
              </a:lnSpc>
            </a:pPr>
            <a:r>
              <a:rPr b="0" lang="en-IN" sz="1400" spc="-1" strike="noStrike">
                <a:solidFill>
                  <a:srgbClr val="000000"/>
                </a:solidFill>
                <a:latin typeface="Arial"/>
                <a:ea typeface="DejaVu Sans"/>
              </a:rPr>
              <a:t>• </a:t>
            </a:r>
            <a:r>
              <a:rPr b="0" lang="en-IN" sz="1400" spc="-1" strike="noStrike">
                <a:solidFill>
                  <a:srgbClr val="000000"/>
                </a:solidFill>
                <a:latin typeface="Arial"/>
                <a:ea typeface="DejaVu Sans"/>
              </a:rPr>
              <a:t>at</a:t>
            </a:r>
            <a:r>
              <a:rPr b="0" lang="en-IN" sz="1400" spc="-1" strike="noStrike">
                <a:solidFill>
                  <a:srgbClr val="000000"/>
                </a:solidFill>
                <a:latin typeface="Arial"/>
                <a:ea typeface="DejaVu Sans"/>
              </a:rPr>
              <a:t>	</a:t>
            </a:r>
            <a:r>
              <a:rPr b="0" lang="en-IN" sz="1400" spc="-1" strike="noStrike">
                <a:solidFill>
                  <a:srgbClr val="000000"/>
                </a:solidFill>
                <a:latin typeface="Arial"/>
                <a:ea typeface="DejaVu Sans"/>
              </a:rPr>
              <a:t>some</a:t>
            </a:r>
            <a:r>
              <a:rPr b="0" lang="en-IN" sz="1400" spc="-1" strike="noStrike">
                <a:solidFill>
                  <a:srgbClr val="000000"/>
                </a:solidFill>
                <a:latin typeface="Arial"/>
                <a:ea typeface="DejaVu Sans"/>
              </a:rPr>
              <a:t>	</a:t>
            </a:r>
            <a:r>
              <a:rPr b="0" lang="en-IN" sz="1400" spc="-1" strike="noStrike">
                <a:solidFill>
                  <a:srgbClr val="000000"/>
                </a:solidFill>
                <a:latin typeface="Arial"/>
                <a:ea typeface="DejaVu Sans"/>
              </a:rPr>
              <a:t>task</a:t>
            </a:r>
            <a:r>
              <a:rPr b="0" lang="en-IN" sz="1400" spc="-1" strike="noStrike">
                <a:solidFill>
                  <a:srgbClr val="000000"/>
                </a:solidFill>
                <a:latin typeface="Arial"/>
                <a:ea typeface="DejaVu Sans"/>
              </a:rPr>
              <a:t>	</a:t>
            </a:r>
            <a:r>
              <a:rPr b="0" lang="en-IN" sz="1400" spc="-1" strike="noStrike">
                <a:solidFill>
                  <a:srgbClr val="000000"/>
                </a:solidFill>
                <a:latin typeface="Arial"/>
                <a:ea typeface="DejaVu Sans"/>
              </a:rPr>
              <a:t>T</a:t>
            </a:r>
            <a:endParaRPr b="0" lang="en-IN" sz="1400" spc="-1" strike="noStrike">
              <a:latin typeface="Arial"/>
            </a:endParaRPr>
          </a:p>
          <a:p>
            <a:pPr algn="just">
              <a:lnSpc>
                <a:spcPct val="100000"/>
              </a:lnSpc>
            </a:pPr>
            <a:r>
              <a:rPr b="0" lang="en-IN" sz="1400" spc="-1" strike="noStrike">
                <a:solidFill>
                  <a:srgbClr val="000000"/>
                </a:solidFill>
                <a:latin typeface="Arial"/>
                <a:ea typeface="DejaVu Sans"/>
              </a:rPr>
              <a:t>• </a:t>
            </a:r>
            <a:r>
              <a:rPr b="0" lang="en-IN" sz="1400" spc="-1" strike="noStrike">
                <a:solidFill>
                  <a:srgbClr val="000000"/>
                </a:solidFill>
                <a:latin typeface="Arial"/>
                <a:ea typeface="DejaVu Sans"/>
              </a:rPr>
              <a:t>with</a:t>
            </a:r>
            <a:r>
              <a:rPr b="0" lang="en-IN" sz="1400" spc="-1" strike="noStrike">
                <a:solidFill>
                  <a:srgbClr val="000000"/>
                </a:solidFill>
                <a:latin typeface="Arial"/>
                <a:ea typeface="DejaVu Sans"/>
              </a:rPr>
              <a:t>	</a:t>
            </a:r>
            <a:r>
              <a:rPr b="0" lang="en-IN" sz="1400" spc="-1" strike="noStrike">
                <a:solidFill>
                  <a:srgbClr val="000000"/>
                </a:solidFill>
                <a:latin typeface="Arial"/>
                <a:ea typeface="DejaVu Sans"/>
              </a:rPr>
              <a:t>experience</a:t>
            </a:r>
            <a:r>
              <a:rPr b="0" lang="en-IN" sz="1400" spc="-1" strike="noStrike">
                <a:solidFill>
                  <a:srgbClr val="000000"/>
                </a:solidFill>
                <a:latin typeface="Arial"/>
                <a:ea typeface="DejaVu Sans"/>
              </a:rPr>
              <a:t>	</a:t>
            </a:r>
            <a:r>
              <a:rPr b="0" lang="en-IN" sz="1400" spc="-1" strike="noStrike">
                <a:solidFill>
                  <a:srgbClr val="000000"/>
                </a:solidFill>
                <a:latin typeface="Arial"/>
                <a:ea typeface="DejaVu Sans"/>
              </a:rPr>
              <a:t>E.</a:t>
            </a:r>
            <a:endParaRPr b="0" lang="en-IN" sz="1400" spc="-1" strike="noStrike">
              <a:latin typeface="Arial"/>
            </a:endParaRPr>
          </a:p>
          <a:p>
            <a:pPr algn="just">
              <a:lnSpc>
                <a:spcPct val="100000"/>
              </a:lnSpc>
            </a:pPr>
            <a:r>
              <a:rPr b="0" lang="en-IN" sz="1400" spc="-1" strike="noStrike">
                <a:solidFill>
                  <a:srgbClr val="000000"/>
                </a:solidFill>
                <a:latin typeface="Arial"/>
                <a:ea typeface="DejaVu Sans"/>
              </a:rPr>
              <a:t>A</a:t>
            </a:r>
            <a:r>
              <a:rPr b="0" lang="en-IN" sz="1400" spc="-1" strike="noStrike">
                <a:solidFill>
                  <a:srgbClr val="000000"/>
                </a:solidFill>
                <a:latin typeface="Arial"/>
                <a:ea typeface="DejaVu Sans"/>
              </a:rPr>
              <a:t>	</a:t>
            </a:r>
            <a:r>
              <a:rPr b="0" lang="en-IN" sz="1400" spc="-1" strike="noStrike">
                <a:solidFill>
                  <a:srgbClr val="000000"/>
                </a:solidFill>
                <a:latin typeface="Arial"/>
                <a:ea typeface="DejaVu Sans"/>
              </a:rPr>
              <a:t>well-defined</a:t>
            </a:r>
            <a:r>
              <a:rPr b="0" lang="en-IN" sz="1400" spc="-1" strike="noStrike">
                <a:solidFill>
                  <a:srgbClr val="000000"/>
                </a:solidFill>
                <a:latin typeface="Arial"/>
                <a:ea typeface="DejaVu Sans"/>
              </a:rPr>
              <a:t>	</a:t>
            </a:r>
            <a:r>
              <a:rPr b="0" lang="en-IN" sz="1400" spc="-1" strike="noStrike">
                <a:solidFill>
                  <a:srgbClr val="000000"/>
                </a:solidFill>
                <a:latin typeface="Arial"/>
                <a:ea typeface="DejaVu Sans"/>
              </a:rPr>
              <a:t>learning</a:t>
            </a:r>
            <a:r>
              <a:rPr b="0" lang="en-IN" sz="1400" spc="-1" strike="noStrike">
                <a:solidFill>
                  <a:srgbClr val="000000"/>
                </a:solidFill>
                <a:latin typeface="Arial"/>
                <a:ea typeface="DejaVu Sans"/>
              </a:rPr>
              <a:t>	</a:t>
            </a:r>
            <a:r>
              <a:rPr b="0" lang="en-IN" sz="1400" spc="-1" strike="noStrike">
                <a:solidFill>
                  <a:srgbClr val="000000"/>
                </a:solidFill>
                <a:latin typeface="Arial"/>
                <a:ea typeface="DejaVu Sans"/>
              </a:rPr>
              <a:t>task</a:t>
            </a:r>
            <a:r>
              <a:rPr b="0" lang="en-IN" sz="1400" spc="-1" strike="noStrike">
                <a:solidFill>
                  <a:srgbClr val="000000"/>
                </a:solidFill>
                <a:latin typeface="Arial"/>
                <a:ea typeface="DejaVu Sans"/>
              </a:rPr>
              <a:t>	</a:t>
            </a:r>
            <a:r>
              <a:rPr b="0" lang="en-IN" sz="1400" spc="-1" strike="noStrike">
                <a:solidFill>
                  <a:srgbClr val="000000"/>
                </a:solidFill>
                <a:latin typeface="Arial"/>
                <a:ea typeface="DejaVu Sans"/>
              </a:rPr>
              <a:t>is</a:t>
            </a:r>
            <a:r>
              <a:rPr b="0" lang="en-IN" sz="1400" spc="-1" strike="noStrike">
                <a:solidFill>
                  <a:srgbClr val="000000"/>
                </a:solidFill>
                <a:latin typeface="Arial"/>
                <a:ea typeface="DejaVu Sans"/>
              </a:rPr>
              <a:t>	</a:t>
            </a:r>
            <a:r>
              <a:rPr b="0" lang="en-IN" sz="1400" spc="-1" strike="noStrike">
                <a:solidFill>
                  <a:srgbClr val="000000"/>
                </a:solidFill>
                <a:latin typeface="Arial"/>
                <a:ea typeface="DejaVu Sans"/>
              </a:rPr>
              <a:t>given</a:t>
            </a:r>
            <a:r>
              <a:rPr b="0" lang="en-IN" sz="1400" spc="-1" strike="noStrike">
                <a:solidFill>
                  <a:srgbClr val="000000"/>
                </a:solidFill>
                <a:latin typeface="Arial"/>
                <a:ea typeface="DejaVu Sans"/>
              </a:rPr>
              <a:t>	</a:t>
            </a:r>
            <a:r>
              <a:rPr b="0" lang="en-IN" sz="1400" spc="-1" strike="noStrike">
                <a:solidFill>
                  <a:srgbClr val="000000"/>
                </a:solidFill>
                <a:latin typeface="Arial"/>
                <a:ea typeface="DejaVu Sans"/>
              </a:rPr>
              <a:t>by</a:t>
            </a:r>
            <a:r>
              <a:rPr b="0" lang="en-IN" sz="1400" spc="-1" strike="noStrike">
                <a:solidFill>
                  <a:srgbClr val="000000"/>
                </a:solidFill>
                <a:latin typeface="Arial"/>
                <a:ea typeface="DejaVu Sans"/>
              </a:rPr>
              <a:t>	</a:t>
            </a:r>
            <a:r>
              <a:rPr b="0" lang="en-IN" sz="1400" spc="-1" strike="noStrike">
                <a:solidFill>
                  <a:srgbClr val="000000"/>
                </a:solidFill>
                <a:latin typeface="Arial"/>
                <a:ea typeface="DejaVu Sans"/>
              </a:rPr>
              <a:t>&lt;P,</a:t>
            </a:r>
            <a:r>
              <a:rPr b="0" lang="en-IN" sz="1400" spc="-1" strike="noStrike">
                <a:solidFill>
                  <a:srgbClr val="000000"/>
                </a:solidFill>
                <a:latin typeface="Arial"/>
                <a:ea typeface="DejaVu Sans"/>
              </a:rPr>
              <a:t>	</a:t>
            </a:r>
            <a:r>
              <a:rPr b="0" lang="en-IN" sz="1400" spc="-1" strike="noStrike">
                <a:solidFill>
                  <a:srgbClr val="000000"/>
                </a:solidFill>
                <a:latin typeface="Arial"/>
                <a:ea typeface="DejaVu Sans"/>
              </a:rPr>
              <a:t>T,</a:t>
            </a:r>
            <a:r>
              <a:rPr b="0" lang="en-IN" sz="1400" spc="-1" strike="noStrike">
                <a:solidFill>
                  <a:srgbClr val="000000"/>
                </a:solidFill>
                <a:latin typeface="Arial"/>
                <a:ea typeface="DejaVu Sans"/>
              </a:rPr>
              <a:t>	</a:t>
            </a:r>
            <a:r>
              <a:rPr b="0" lang="en-IN" sz="1400" spc="-1" strike="noStrike">
                <a:solidFill>
                  <a:srgbClr val="000000"/>
                </a:solidFill>
                <a:latin typeface="Arial"/>
                <a:ea typeface="DejaVu Sans"/>
              </a:rPr>
              <a:t>E&gt;</a:t>
            </a:r>
            <a:endParaRPr b="0" lang="en-IN" sz="1400" spc="-1" strike="noStrike">
              <a:latin typeface="Arial"/>
            </a:endParaRPr>
          </a:p>
        </p:txBody>
      </p:sp>
      <p:sp>
        <p:nvSpPr>
          <p:cNvPr id="47" name="CustomShape 4"/>
          <p:cNvSpPr/>
          <p:nvPr/>
        </p:nvSpPr>
        <p:spPr>
          <a:xfrm>
            <a:off x="121320" y="6242760"/>
            <a:ext cx="8881920" cy="451440"/>
          </a:xfrm>
          <a:prstGeom prst="rect">
            <a:avLst/>
          </a:prstGeom>
          <a:solidFill>
            <a:srgbClr val="ffffff"/>
          </a:solidFill>
          <a:ln>
            <a:solidFill>
              <a:srgbClr val="3465a4"/>
            </a:solidFill>
          </a:ln>
        </p:spPr>
        <p:style>
          <a:lnRef idx="0"/>
          <a:fillRef idx="0"/>
          <a:effectRef idx="0"/>
          <a:fontRef idx="minor"/>
        </p:style>
      </p:sp>
      <p:sp>
        <p:nvSpPr>
          <p:cNvPr id="48" name="CustomShape 5"/>
          <p:cNvSpPr/>
          <p:nvPr/>
        </p:nvSpPr>
        <p:spPr>
          <a:xfrm>
            <a:off x="6820200" y="6251040"/>
            <a:ext cx="2175120" cy="459360"/>
          </a:xfrm>
          <a:prstGeom prst="rect">
            <a:avLst/>
          </a:prstGeom>
          <a:solidFill>
            <a:srgbClr val="729fcf"/>
          </a:solidFill>
          <a:ln>
            <a:solidFill>
              <a:srgbClr val="3465a4"/>
            </a:solidFill>
          </a:ln>
        </p:spPr>
        <p:style>
          <a:lnRef idx="0"/>
          <a:fillRef idx="0"/>
          <a:effectRef idx="0"/>
          <a:fontRef idx="minor"/>
        </p:style>
      </p:sp>
      <p:sp>
        <p:nvSpPr>
          <p:cNvPr id="49" name="CustomShape 6"/>
          <p:cNvSpPr/>
          <p:nvPr/>
        </p:nvSpPr>
        <p:spPr>
          <a:xfrm>
            <a:off x="160200" y="6319440"/>
            <a:ext cx="6619680" cy="3456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000000"/>
                </a:solidFill>
                <a:latin typeface="Arial"/>
                <a:ea typeface="DejaVu Sans"/>
              </a:rPr>
              <a:t>MICROSPECTRA SOFTWARE TECHNOLOGIES PVT.LTD</a:t>
            </a:r>
            <a:endParaRPr b="0" lang="en-IN" sz="1800" spc="-1" strike="noStrike">
              <a:latin typeface="Arial"/>
            </a:endParaRPr>
          </a:p>
        </p:txBody>
      </p:sp>
      <p:sp>
        <p:nvSpPr>
          <p:cNvPr id="50" name="CustomShape 7"/>
          <p:cNvSpPr/>
          <p:nvPr/>
        </p:nvSpPr>
        <p:spPr>
          <a:xfrm>
            <a:off x="117000" y="173880"/>
            <a:ext cx="8886240" cy="6533280"/>
          </a:xfrm>
          <a:prstGeom prst="rect">
            <a:avLst/>
          </a:prstGeom>
          <a:noFill/>
          <a:ln>
            <a:solidFill>
              <a:srgbClr val="3465a4"/>
            </a:solidFill>
          </a:ln>
        </p:spPr>
        <p:style>
          <a:lnRef idx="0"/>
          <a:fillRef idx="0"/>
          <a:effectRef idx="0"/>
          <a:fontRef idx="minor"/>
        </p:style>
      </p:sp>
      <p:pic>
        <p:nvPicPr>
          <p:cNvPr id="51" name="" descr=""/>
          <p:cNvPicPr/>
          <p:nvPr/>
        </p:nvPicPr>
        <p:blipFill>
          <a:blip r:embed="rId2"/>
          <a:stretch/>
        </p:blipFill>
        <p:spPr>
          <a:xfrm>
            <a:off x="4994280" y="1963800"/>
            <a:ext cx="3537720" cy="2895480"/>
          </a:xfrm>
          <a:prstGeom prst="rect">
            <a:avLst/>
          </a:prstGeom>
          <a:ln>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52" name="Picture 1_1" descr="download.png"/>
          <p:cNvPicPr/>
          <p:nvPr/>
        </p:nvPicPr>
        <p:blipFill>
          <a:blip r:embed="rId1"/>
          <a:stretch/>
        </p:blipFill>
        <p:spPr>
          <a:xfrm>
            <a:off x="300240" y="268560"/>
            <a:ext cx="1141200" cy="1009800"/>
          </a:xfrm>
          <a:prstGeom prst="rect">
            <a:avLst/>
          </a:prstGeom>
          <a:ln>
            <a:noFill/>
          </a:ln>
        </p:spPr>
      </p:pic>
      <p:sp>
        <p:nvSpPr>
          <p:cNvPr id="53" name="CustomShape 1"/>
          <p:cNvSpPr/>
          <p:nvPr/>
        </p:nvSpPr>
        <p:spPr>
          <a:xfrm>
            <a:off x="2070000" y="228600"/>
            <a:ext cx="6365160" cy="866520"/>
          </a:xfrm>
          <a:prstGeom prst="rect">
            <a:avLst/>
          </a:prstGeom>
          <a:noFill/>
          <a:ln>
            <a:noFill/>
          </a:ln>
        </p:spPr>
        <p:style>
          <a:lnRef idx="0"/>
          <a:fillRef idx="0"/>
          <a:effectRef idx="0"/>
          <a:fontRef idx="minor"/>
        </p:style>
        <p:txBody>
          <a:bodyPr lIns="90000" rIns="90000" tIns="45000" bIns="45000">
            <a:spAutoFit/>
          </a:bodyPr>
          <a:p>
            <a:pPr algn="ctr">
              <a:lnSpc>
                <a:spcPct val="150000"/>
              </a:lnSpc>
            </a:pPr>
            <a:r>
              <a:rPr b="0" lang="en-US" sz="1800" spc="-1" strike="noStrike">
                <a:solidFill>
                  <a:srgbClr val="000000"/>
                </a:solidFill>
                <a:latin typeface="AnjaliOldLipi"/>
                <a:ea typeface="Arial Unicode MS"/>
              </a:rPr>
              <a:t>INTRODUCTION TO MACHINE LEARNING </a:t>
            </a:r>
            <a:endParaRPr b="0" lang="en-IN" sz="1800" spc="-1" strike="noStrike">
              <a:latin typeface="Arial"/>
            </a:endParaRPr>
          </a:p>
          <a:p>
            <a:pPr algn="ctr">
              <a:lnSpc>
                <a:spcPct val="150000"/>
              </a:lnSpc>
            </a:pPr>
            <a:r>
              <a:rPr b="1" lang="en-US" sz="1600" spc="-1" strike="noStrike">
                <a:solidFill>
                  <a:srgbClr val="000000"/>
                </a:solidFill>
                <a:latin typeface="Arial Unicode MS"/>
                <a:ea typeface="Arial Unicode MS"/>
              </a:rPr>
              <a:t>TRADITIONAL PROGRAMMING V/S MACHINE LEARNING</a:t>
            </a:r>
            <a:endParaRPr b="0" lang="en-IN" sz="1600" spc="-1" strike="noStrike">
              <a:latin typeface="Arial"/>
            </a:endParaRPr>
          </a:p>
        </p:txBody>
      </p:sp>
      <p:sp>
        <p:nvSpPr>
          <p:cNvPr id="54" name="CustomShape 2"/>
          <p:cNvSpPr/>
          <p:nvPr/>
        </p:nvSpPr>
        <p:spPr>
          <a:xfrm>
            <a:off x="540000" y="2304000"/>
            <a:ext cx="3346920" cy="2482920"/>
          </a:xfrm>
          <a:prstGeom prst="rect">
            <a:avLst/>
          </a:prstGeom>
          <a:noFill/>
          <a:ln>
            <a:noFill/>
          </a:ln>
        </p:spPr>
        <p:style>
          <a:lnRef idx="0"/>
          <a:fillRef idx="0"/>
          <a:effectRef idx="0"/>
          <a:fontRef idx="minor"/>
        </p:style>
      </p:sp>
      <p:sp>
        <p:nvSpPr>
          <p:cNvPr id="55" name="CustomShape 3"/>
          <p:cNvSpPr/>
          <p:nvPr/>
        </p:nvSpPr>
        <p:spPr>
          <a:xfrm>
            <a:off x="85680" y="6244920"/>
            <a:ext cx="8881920" cy="451440"/>
          </a:xfrm>
          <a:prstGeom prst="rect">
            <a:avLst/>
          </a:prstGeom>
          <a:solidFill>
            <a:srgbClr val="ffff00"/>
          </a:solidFill>
          <a:ln>
            <a:solidFill>
              <a:srgbClr val="3465a4"/>
            </a:solidFill>
          </a:ln>
        </p:spPr>
        <p:style>
          <a:lnRef idx="0"/>
          <a:fillRef idx="0"/>
          <a:effectRef idx="0"/>
          <a:fontRef idx="minor"/>
        </p:style>
      </p:sp>
      <p:sp>
        <p:nvSpPr>
          <p:cNvPr id="56" name="CustomShape 4"/>
          <p:cNvSpPr/>
          <p:nvPr/>
        </p:nvSpPr>
        <p:spPr>
          <a:xfrm>
            <a:off x="116640" y="6253200"/>
            <a:ext cx="6227280" cy="459360"/>
          </a:xfrm>
          <a:prstGeom prst="rect">
            <a:avLst/>
          </a:prstGeom>
          <a:solidFill>
            <a:srgbClr val="729fcf"/>
          </a:solidFill>
          <a:ln>
            <a:solidFill>
              <a:srgbClr val="3465a4"/>
            </a:solidFill>
          </a:ln>
        </p:spPr>
        <p:style>
          <a:lnRef idx="0"/>
          <a:fillRef idx="0"/>
          <a:effectRef idx="0"/>
          <a:fontRef idx="minor"/>
        </p:style>
      </p:sp>
      <p:sp>
        <p:nvSpPr>
          <p:cNvPr id="57" name="CustomShape 5"/>
          <p:cNvSpPr/>
          <p:nvPr/>
        </p:nvSpPr>
        <p:spPr>
          <a:xfrm>
            <a:off x="6601680" y="6297480"/>
            <a:ext cx="2397960" cy="3456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000000"/>
                </a:solidFill>
                <a:latin typeface="Arial"/>
                <a:ea typeface="DejaVu Sans"/>
              </a:rPr>
              <a:t>www.microspectra.in</a:t>
            </a:r>
            <a:endParaRPr b="0" lang="en-IN" sz="1800" spc="-1" strike="noStrike">
              <a:latin typeface="Arial"/>
            </a:endParaRPr>
          </a:p>
        </p:txBody>
      </p:sp>
      <p:sp>
        <p:nvSpPr>
          <p:cNvPr id="58" name="CustomShape 6"/>
          <p:cNvSpPr/>
          <p:nvPr/>
        </p:nvSpPr>
        <p:spPr>
          <a:xfrm>
            <a:off x="117000" y="173880"/>
            <a:ext cx="8886240" cy="6533280"/>
          </a:xfrm>
          <a:prstGeom prst="rect">
            <a:avLst/>
          </a:prstGeom>
          <a:noFill/>
          <a:ln>
            <a:solidFill>
              <a:srgbClr val="3465a4"/>
            </a:solidFill>
          </a:ln>
        </p:spPr>
        <p:style>
          <a:lnRef idx="0"/>
          <a:fillRef idx="0"/>
          <a:effectRef idx="0"/>
          <a:fontRef idx="minor"/>
        </p:style>
      </p:sp>
      <p:sp>
        <p:nvSpPr>
          <p:cNvPr id="59" name="CustomShape 7"/>
          <p:cNvSpPr/>
          <p:nvPr/>
        </p:nvSpPr>
        <p:spPr>
          <a:xfrm>
            <a:off x="544680" y="1672560"/>
            <a:ext cx="3957120" cy="3762720"/>
          </a:xfrm>
          <a:prstGeom prst="rect">
            <a:avLst/>
          </a:prstGeom>
          <a:noFill/>
          <a:ln>
            <a:noFill/>
          </a:ln>
        </p:spPr>
        <p:style>
          <a:lnRef idx="0"/>
          <a:fillRef idx="0"/>
          <a:effectRef idx="0"/>
          <a:fontRef idx="minor"/>
        </p:style>
        <p:txBody>
          <a:bodyPr lIns="90000" rIns="90000" tIns="45000" bIns="45000">
            <a:noAutofit/>
          </a:bodyPr>
          <a:p>
            <a:pPr algn="just">
              <a:lnSpc>
                <a:spcPct val="100000"/>
              </a:lnSpc>
            </a:pPr>
            <a:endParaRPr b="0" lang="en-IN" sz="1800" spc="-1" strike="noStrike">
              <a:latin typeface="Arial"/>
            </a:endParaRPr>
          </a:p>
          <a:p>
            <a:pPr algn="just">
              <a:lnSpc>
                <a:spcPct val="100000"/>
              </a:lnSpc>
            </a:pPr>
            <a:endParaRPr b="0" lang="en-IN" sz="1800" spc="-1" strike="noStrike">
              <a:latin typeface="Arial"/>
            </a:endParaRPr>
          </a:p>
        </p:txBody>
      </p:sp>
      <p:sp>
        <p:nvSpPr>
          <p:cNvPr id="60" name="CustomShape 8"/>
          <p:cNvSpPr/>
          <p:nvPr/>
        </p:nvSpPr>
        <p:spPr>
          <a:xfrm>
            <a:off x="1104480" y="2113200"/>
            <a:ext cx="2840760" cy="28980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1" lang="en-IN" sz="1400" spc="-1" strike="noStrike">
                <a:latin typeface="Arial"/>
              </a:rPr>
              <a:t>Traditional Progarmming</a:t>
            </a:r>
            <a:endParaRPr b="0" lang="en-IN" sz="1400" spc="-1" strike="noStrike">
              <a:latin typeface="Arial"/>
            </a:endParaRPr>
          </a:p>
        </p:txBody>
      </p:sp>
      <p:sp>
        <p:nvSpPr>
          <p:cNvPr id="61" name="CustomShape 9"/>
          <p:cNvSpPr/>
          <p:nvPr/>
        </p:nvSpPr>
        <p:spPr>
          <a:xfrm>
            <a:off x="1789920" y="2663640"/>
            <a:ext cx="1613880" cy="952560"/>
          </a:xfrm>
          <a:prstGeom prst="rect">
            <a:avLst/>
          </a:prstGeom>
          <a:solidFill>
            <a:srgbClr val="fffff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1" lang="en-IN" sz="1400" spc="-1" strike="noStrike">
                <a:solidFill>
                  <a:srgbClr val="000000"/>
                </a:solidFill>
                <a:latin typeface="Arial"/>
                <a:ea typeface="DejaVu Sans"/>
              </a:rPr>
              <a:t>COMPUTER</a:t>
            </a:r>
            <a:endParaRPr b="0" lang="en-IN" sz="1400" spc="-1" strike="noStrike">
              <a:latin typeface="Arial"/>
            </a:endParaRPr>
          </a:p>
        </p:txBody>
      </p:sp>
      <p:sp>
        <p:nvSpPr>
          <p:cNvPr id="62" name="CustomShape 10"/>
          <p:cNvSpPr/>
          <p:nvPr/>
        </p:nvSpPr>
        <p:spPr>
          <a:xfrm>
            <a:off x="1402200" y="2898000"/>
            <a:ext cx="370800" cy="136800"/>
          </a:xfrm>
          <a:custGeom>
            <a:avLst/>
            <a:gdLst/>
            <a:ahLst/>
            <a:rect l="l" t="t" r="r" b="b"/>
            <a:pathLst>
              <a:path w="1033" h="383">
                <a:moveTo>
                  <a:pt x="0" y="95"/>
                </a:moveTo>
                <a:lnTo>
                  <a:pt x="774" y="95"/>
                </a:lnTo>
                <a:lnTo>
                  <a:pt x="774" y="0"/>
                </a:lnTo>
                <a:lnTo>
                  <a:pt x="1032" y="191"/>
                </a:lnTo>
                <a:lnTo>
                  <a:pt x="774" y="382"/>
                </a:lnTo>
                <a:lnTo>
                  <a:pt x="774" y="286"/>
                </a:lnTo>
                <a:lnTo>
                  <a:pt x="0" y="286"/>
                </a:lnTo>
                <a:lnTo>
                  <a:pt x="0" y="95"/>
                </a:lnTo>
              </a:path>
            </a:pathLst>
          </a:custGeom>
          <a:solidFill>
            <a:srgbClr val="729fcf"/>
          </a:solidFill>
          <a:ln>
            <a:solidFill>
              <a:srgbClr val="3465a4"/>
            </a:solidFill>
          </a:ln>
        </p:spPr>
        <p:style>
          <a:lnRef idx="0"/>
          <a:fillRef idx="0"/>
          <a:effectRef idx="0"/>
          <a:fontRef idx="minor"/>
        </p:style>
      </p:sp>
      <p:sp>
        <p:nvSpPr>
          <p:cNvPr id="63" name="CustomShape 11"/>
          <p:cNvSpPr/>
          <p:nvPr/>
        </p:nvSpPr>
        <p:spPr>
          <a:xfrm>
            <a:off x="1402200" y="3253320"/>
            <a:ext cx="370800" cy="136800"/>
          </a:xfrm>
          <a:custGeom>
            <a:avLst/>
            <a:gdLst/>
            <a:ahLst/>
            <a:rect l="l" t="t" r="r" b="b"/>
            <a:pathLst>
              <a:path w="1033" h="383">
                <a:moveTo>
                  <a:pt x="0" y="95"/>
                </a:moveTo>
                <a:lnTo>
                  <a:pt x="774" y="95"/>
                </a:lnTo>
                <a:lnTo>
                  <a:pt x="774" y="0"/>
                </a:lnTo>
                <a:lnTo>
                  <a:pt x="1032" y="191"/>
                </a:lnTo>
                <a:lnTo>
                  <a:pt x="774" y="382"/>
                </a:lnTo>
                <a:lnTo>
                  <a:pt x="774" y="286"/>
                </a:lnTo>
                <a:lnTo>
                  <a:pt x="0" y="286"/>
                </a:lnTo>
                <a:lnTo>
                  <a:pt x="0" y="95"/>
                </a:lnTo>
              </a:path>
            </a:pathLst>
          </a:custGeom>
          <a:solidFill>
            <a:srgbClr val="729fcf"/>
          </a:solidFill>
          <a:ln>
            <a:solidFill>
              <a:srgbClr val="3465a4"/>
            </a:solidFill>
          </a:ln>
        </p:spPr>
        <p:style>
          <a:lnRef idx="0"/>
          <a:fillRef idx="0"/>
          <a:effectRef idx="0"/>
          <a:fontRef idx="minor"/>
        </p:style>
      </p:sp>
      <p:sp>
        <p:nvSpPr>
          <p:cNvPr id="64" name="CustomShape 12"/>
          <p:cNvSpPr/>
          <p:nvPr/>
        </p:nvSpPr>
        <p:spPr>
          <a:xfrm>
            <a:off x="3404160" y="3067920"/>
            <a:ext cx="370800" cy="136800"/>
          </a:xfrm>
          <a:custGeom>
            <a:avLst/>
            <a:gdLst/>
            <a:ahLst/>
            <a:rect l="l" t="t" r="r" b="b"/>
            <a:pathLst>
              <a:path w="1033" h="383">
                <a:moveTo>
                  <a:pt x="0" y="95"/>
                </a:moveTo>
                <a:lnTo>
                  <a:pt x="774" y="95"/>
                </a:lnTo>
                <a:lnTo>
                  <a:pt x="774" y="0"/>
                </a:lnTo>
                <a:lnTo>
                  <a:pt x="1032" y="191"/>
                </a:lnTo>
                <a:lnTo>
                  <a:pt x="774" y="382"/>
                </a:lnTo>
                <a:lnTo>
                  <a:pt x="774" y="286"/>
                </a:lnTo>
                <a:lnTo>
                  <a:pt x="0" y="286"/>
                </a:lnTo>
                <a:lnTo>
                  <a:pt x="0" y="95"/>
                </a:lnTo>
              </a:path>
            </a:pathLst>
          </a:custGeom>
          <a:solidFill>
            <a:srgbClr val="729fcf"/>
          </a:solidFill>
          <a:ln>
            <a:solidFill>
              <a:srgbClr val="3465a4"/>
            </a:solidFill>
          </a:ln>
        </p:spPr>
        <p:style>
          <a:lnRef idx="0"/>
          <a:fillRef idx="0"/>
          <a:effectRef idx="0"/>
          <a:fontRef idx="minor"/>
        </p:style>
      </p:sp>
      <p:sp>
        <p:nvSpPr>
          <p:cNvPr id="65" name="CustomShape 13"/>
          <p:cNvSpPr/>
          <p:nvPr/>
        </p:nvSpPr>
        <p:spPr>
          <a:xfrm>
            <a:off x="828360" y="2825640"/>
            <a:ext cx="685080" cy="28980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1" lang="en-IN" sz="1400" spc="-1" strike="noStrike">
                <a:latin typeface="Arial"/>
              </a:rPr>
              <a:t>DATA</a:t>
            </a:r>
            <a:endParaRPr b="0" lang="en-IN" sz="1400" spc="-1" strike="noStrike">
              <a:latin typeface="Arial"/>
            </a:endParaRPr>
          </a:p>
        </p:txBody>
      </p:sp>
      <p:sp>
        <p:nvSpPr>
          <p:cNvPr id="66" name="CustomShape 14"/>
          <p:cNvSpPr/>
          <p:nvPr/>
        </p:nvSpPr>
        <p:spPr>
          <a:xfrm>
            <a:off x="325800" y="3172680"/>
            <a:ext cx="1185480" cy="28980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1" lang="en-IN" sz="1400" spc="-1" strike="noStrike">
                <a:latin typeface="Arial"/>
              </a:rPr>
              <a:t>PROGRAM</a:t>
            </a:r>
            <a:endParaRPr b="0" lang="en-IN" sz="1400" spc="-1" strike="noStrike">
              <a:latin typeface="Arial"/>
            </a:endParaRPr>
          </a:p>
        </p:txBody>
      </p:sp>
      <p:sp>
        <p:nvSpPr>
          <p:cNvPr id="67" name="CustomShape 15"/>
          <p:cNvSpPr/>
          <p:nvPr/>
        </p:nvSpPr>
        <p:spPr>
          <a:xfrm>
            <a:off x="3592440" y="3011400"/>
            <a:ext cx="1185480" cy="28980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1" lang="en-IN" sz="1400" spc="-1" strike="noStrike">
                <a:latin typeface="Arial"/>
              </a:rPr>
              <a:t>OUTPUT</a:t>
            </a:r>
            <a:endParaRPr b="0" lang="en-IN" sz="1400" spc="-1" strike="noStrike">
              <a:latin typeface="Arial"/>
            </a:endParaRPr>
          </a:p>
        </p:txBody>
      </p:sp>
      <p:sp>
        <p:nvSpPr>
          <p:cNvPr id="68" name="CustomShape 16"/>
          <p:cNvSpPr/>
          <p:nvPr/>
        </p:nvSpPr>
        <p:spPr>
          <a:xfrm>
            <a:off x="1789920" y="2663640"/>
            <a:ext cx="1613880" cy="952560"/>
          </a:xfrm>
          <a:prstGeom prst="rect">
            <a:avLst/>
          </a:prstGeom>
          <a:solidFill>
            <a:srgbClr val="fffff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1" lang="en-IN" sz="1400" spc="-1" strike="noStrike">
                <a:solidFill>
                  <a:srgbClr val="000000"/>
                </a:solidFill>
                <a:latin typeface="Arial"/>
                <a:ea typeface="DejaVu Sans"/>
              </a:rPr>
              <a:t>COMPUTER</a:t>
            </a:r>
            <a:endParaRPr b="0" lang="en-IN" sz="1400" spc="-1" strike="noStrike">
              <a:latin typeface="Arial"/>
            </a:endParaRPr>
          </a:p>
        </p:txBody>
      </p:sp>
      <p:sp>
        <p:nvSpPr>
          <p:cNvPr id="69" name="CustomShape 17"/>
          <p:cNvSpPr/>
          <p:nvPr/>
        </p:nvSpPr>
        <p:spPr>
          <a:xfrm>
            <a:off x="1402200" y="2898000"/>
            <a:ext cx="370800" cy="136800"/>
          </a:xfrm>
          <a:custGeom>
            <a:avLst/>
            <a:gdLst/>
            <a:ahLst/>
            <a:rect l="l" t="t" r="r" b="b"/>
            <a:pathLst>
              <a:path w="1033" h="383">
                <a:moveTo>
                  <a:pt x="0" y="95"/>
                </a:moveTo>
                <a:lnTo>
                  <a:pt x="774" y="95"/>
                </a:lnTo>
                <a:lnTo>
                  <a:pt x="774" y="0"/>
                </a:lnTo>
                <a:lnTo>
                  <a:pt x="1032" y="191"/>
                </a:lnTo>
                <a:lnTo>
                  <a:pt x="774" y="382"/>
                </a:lnTo>
                <a:lnTo>
                  <a:pt x="774" y="286"/>
                </a:lnTo>
                <a:lnTo>
                  <a:pt x="0" y="286"/>
                </a:lnTo>
                <a:lnTo>
                  <a:pt x="0" y="95"/>
                </a:lnTo>
              </a:path>
            </a:pathLst>
          </a:custGeom>
          <a:solidFill>
            <a:srgbClr val="729fcf"/>
          </a:solidFill>
          <a:ln>
            <a:solidFill>
              <a:srgbClr val="3465a4"/>
            </a:solidFill>
          </a:ln>
        </p:spPr>
        <p:style>
          <a:lnRef idx="0"/>
          <a:fillRef idx="0"/>
          <a:effectRef idx="0"/>
          <a:fontRef idx="minor"/>
        </p:style>
      </p:sp>
      <p:sp>
        <p:nvSpPr>
          <p:cNvPr id="70" name="CustomShape 18"/>
          <p:cNvSpPr/>
          <p:nvPr/>
        </p:nvSpPr>
        <p:spPr>
          <a:xfrm>
            <a:off x="1402200" y="3253320"/>
            <a:ext cx="370800" cy="136800"/>
          </a:xfrm>
          <a:custGeom>
            <a:avLst/>
            <a:gdLst/>
            <a:ahLst/>
            <a:rect l="l" t="t" r="r" b="b"/>
            <a:pathLst>
              <a:path w="1033" h="383">
                <a:moveTo>
                  <a:pt x="0" y="95"/>
                </a:moveTo>
                <a:lnTo>
                  <a:pt x="774" y="95"/>
                </a:lnTo>
                <a:lnTo>
                  <a:pt x="774" y="0"/>
                </a:lnTo>
                <a:lnTo>
                  <a:pt x="1032" y="191"/>
                </a:lnTo>
                <a:lnTo>
                  <a:pt x="774" y="382"/>
                </a:lnTo>
                <a:lnTo>
                  <a:pt x="774" y="286"/>
                </a:lnTo>
                <a:lnTo>
                  <a:pt x="0" y="286"/>
                </a:lnTo>
                <a:lnTo>
                  <a:pt x="0" y="95"/>
                </a:lnTo>
              </a:path>
            </a:pathLst>
          </a:custGeom>
          <a:solidFill>
            <a:srgbClr val="729fcf"/>
          </a:solidFill>
          <a:ln>
            <a:solidFill>
              <a:srgbClr val="3465a4"/>
            </a:solidFill>
          </a:ln>
        </p:spPr>
        <p:style>
          <a:lnRef idx="0"/>
          <a:fillRef idx="0"/>
          <a:effectRef idx="0"/>
          <a:fontRef idx="minor"/>
        </p:style>
      </p:sp>
      <p:sp>
        <p:nvSpPr>
          <p:cNvPr id="71" name="CustomShape 19"/>
          <p:cNvSpPr/>
          <p:nvPr/>
        </p:nvSpPr>
        <p:spPr>
          <a:xfrm>
            <a:off x="3404160" y="3067920"/>
            <a:ext cx="370800" cy="136800"/>
          </a:xfrm>
          <a:custGeom>
            <a:avLst/>
            <a:gdLst/>
            <a:ahLst/>
            <a:rect l="l" t="t" r="r" b="b"/>
            <a:pathLst>
              <a:path w="1033" h="383">
                <a:moveTo>
                  <a:pt x="0" y="95"/>
                </a:moveTo>
                <a:lnTo>
                  <a:pt x="774" y="95"/>
                </a:lnTo>
                <a:lnTo>
                  <a:pt x="774" y="0"/>
                </a:lnTo>
                <a:lnTo>
                  <a:pt x="1032" y="191"/>
                </a:lnTo>
                <a:lnTo>
                  <a:pt x="774" y="382"/>
                </a:lnTo>
                <a:lnTo>
                  <a:pt x="774" y="286"/>
                </a:lnTo>
                <a:lnTo>
                  <a:pt x="0" y="286"/>
                </a:lnTo>
                <a:lnTo>
                  <a:pt x="0" y="95"/>
                </a:lnTo>
              </a:path>
            </a:pathLst>
          </a:custGeom>
          <a:solidFill>
            <a:srgbClr val="729fcf"/>
          </a:solidFill>
          <a:ln>
            <a:solidFill>
              <a:srgbClr val="3465a4"/>
            </a:solidFill>
          </a:ln>
        </p:spPr>
        <p:style>
          <a:lnRef idx="0"/>
          <a:fillRef idx="0"/>
          <a:effectRef idx="0"/>
          <a:fontRef idx="minor"/>
        </p:style>
      </p:sp>
      <p:sp>
        <p:nvSpPr>
          <p:cNvPr id="72" name="CustomShape 20"/>
          <p:cNvSpPr/>
          <p:nvPr/>
        </p:nvSpPr>
        <p:spPr>
          <a:xfrm>
            <a:off x="828360" y="2825640"/>
            <a:ext cx="685080" cy="28980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1" lang="en-IN" sz="1400" spc="-1" strike="noStrike">
                <a:latin typeface="Arial"/>
              </a:rPr>
              <a:t>DATA</a:t>
            </a:r>
            <a:endParaRPr b="0" lang="en-IN" sz="1400" spc="-1" strike="noStrike">
              <a:latin typeface="Arial"/>
            </a:endParaRPr>
          </a:p>
        </p:txBody>
      </p:sp>
      <p:sp>
        <p:nvSpPr>
          <p:cNvPr id="73" name="CustomShape 21"/>
          <p:cNvSpPr/>
          <p:nvPr/>
        </p:nvSpPr>
        <p:spPr>
          <a:xfrm>
            <a:off x="325800" y="3172680"/>
            <a:ext cx="1185480" cy="289800"/>
          </a:xfrm>
          <a:prstGeom prst="rect">
            <a:avLst/>
          </a:prstGeom>
          <a:noFill/>
          <a:ln>
            <a:noFill/>
          </a:ln>
        </p:spPr>
        <p:style>
          <a:lnRef idx="0"/>
          <a:fillRef idx="0"/>
          <a:effectRef idx="0"/>
          <a:fontRef idx="minor"/>
        </p:style>
        <p:txBody>
          <a:bodyPr lIns="90000" rIns="90000" tIns="45000" bIns="45000">
            <a:noAutofit/>
          </a:bodyPr>
          <a:p>
            <a:pPr algn="ctr">
              <a:lnSpc>
                <a:spcPct val="100000"/>
              </a:lnSpc>
            </a:pPr>
            <a:endParaRPr b="0" lang="en-IN" sz="1800" spc="-1" strike="noStrike">
              <a:latin typeface="Arial"/>
            </a:endParaRPr>
          </a:p>
          <a:p>
            <a:pPr algn="ctr">
              <a:lnSpc>
                <a:spcPct val="100000"/>
              </a:lnSpc>
            </a:pPr>
            <a:r>
              <a:rPr b="1" lang="en-IN" sz="1400" spc="-1" strike="noStrike">
                <a:latin typeface="Arial"/>
              </a:rPr>
              <a:t>(MODEL)</a:t>
            </a:r>
            <a:endParaRPr b="0" lang="en-IN" sz="1400" spc="-1" strike="noStrike">
              <a:latin typeface="Arial"/>
            </a:endParaRPr>
          </a:p>
        </p:txBody>
      </p:sp>
      <p:sp>
        <p:nvSpPr>
          <p:cNvPr id="74" name="CustomShape 22"/>
          <p:cNvSpPr/>
          <p:nvPr/>
        </p:nvSpPr>
        <p:spPr>
          <a:xfrm>
            <a:off x="3592440" y="3011400"/>
            <a:ext cx="1185480" cy="28980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1" lang="en-IN" sz="1400" spc="-1" strike="noStrike">
                <a:latin typeface="Arial"/>
              </a:rPr>
              <a:t>OUTPUT</a:t>
            </a:r>
            <a:endParaRPr b="0" lang="en-IN" sz="1400" spc="-1" strike="noStrike">
              <a:latin typeface="Arial"/>
            </a:endParaRPr>
          </a:p>
        </p:txBody>
      </p:sp>
      <p:sp>
        <p:nvSpPr>
          <p:cNvPr id="75" name="CustomShape 23"/>
          <p:cNvSpPr/>
          <p:nvPr/>
        </p:nvSpPr>
        <p:spPr>
          <a:xfrm>
            <a:off x="5011200" y="2115000"/>
            <a:ext cx="2840760" cy="28980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1" lang="en-IN" sz="1400" spc="-1" strike="noStrike">
                <a:latin typeface="Arial"/>
              </a:rPr>
              <a:t>Machine Learning</a:t>
            </a:r>
            <a:endParaRPr b="0" lang="en-IN" sz="1400" spc="-1" strike="noStrike">
              <a:latin typeface="Arial"/>
            </a:endParaRPr>
          </a:p>
        </p:txBody>
      </p:sp>
      <p:sp>
        <p:nvSpPr>
          <p:cNvPr id="76" name="CustomShape 24"/>
          <p:cNvSpPr/>
          <p:nvPr/>
        </p:nvSpPr>
        <p:spPr>
          <a:xfrm>
            <a:off x="7659720" y="2817720"/>
            <a:ext cx="1185480" cy="28980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1" lang="en-IN" sz="1400" spc="-1" strike="noStrike">
                <a:latin typeface="Arial"/>
              </a:rPr>
              <a:t>PROGRAM</a:t>
            </a:r>
            <a:endParaRPr b="0" lang="en-IN" sz="1400" spc="-1" strike="noStrike">
              <a:latin typeface="Arial"/>
            </a:endParaRPr>
          </a:p>
        </p:txBody>
      </p:sp>
      <p:sp>
        <p:nvSpPr>
          <p:cNvPr id="77" name="CustomShape 25"/>
          <p:cNvSpPr/>
          <p:nvPr/>
        </p:nvSpPr>
        <p:spPr>
          <a:xfrm>
            <a:off x="5792400" y="2530800"/>
            <a:ext cx="1613880" cy="952560"/>
          </a:xfrm>
          <a:prstGeom prst="rect">
            <a:avLst/>
          </a:prstGeom>
          <a:solidFill>
            <a:srgbClr val="fffff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1" lang="en-IN" sz="1400" spc="-1" strike="noStrike">
                <a:solidFill>
                  <a:srgbClr val="000000"/>
                </a:solidFill>
                <a:latin typeface="Arial"/>
                <a:ea typeface="DejaVu Sans"/>
              </a:rPr>
              <a:t>COMPUTER</a:t>
            </a:r>
            <a:endParaRPr b="0" lang="en-IN" sz="1400" spc="-1" strike="noStrike">
              <a:latin typeface="Arial"/>
            </a:endParaRPr>
          </a:p>
        </p:txBody>
      </p:sp>
      <p:sp>
        <p:nvSpPr>
          <p:cNvPr id="78" name="CustomShape 26"/>
          <p:cNvSpPr/>
          <p:nvPr/>
        </p:nvSpPr>
        <p:spPr>
          <a:xfrm>
            <a:off x="5416920" y="2737440"/>
            <a:ext cx="370800" cy="136800"/>
          </a:xfrm>
          <a:custGeom>
            <a:avLst/>
            <a:gdLst/>
            <a:ahLst/>
            <a:rect l="l" t="t" r="r" b="b"/>
            <a:pathLst>
              <a:path w="1033" h="383">
                <a:moveTo>
                  <a:pt x="0" y="95"/>
                </a:moveTo>
                <a:lnTo>
                  <a:pt x="774" y="95"/>
                </a:lnTo>
                <a:lnTo>
                  <a:pt x="774" y="0"/>
                </a:lnTo>
                <a:lnTo>
                  <a:pt x="1032" y="191"/>
                </a:lnTo>
                <a:lnTo>
                  <a:pt x="774" y="382"/>
                </a:lnTo>
                <a:lnTo>
                  <a:pt x="774" y="286"/>
                </a:lnTo>
                <a:lnTo>
                  <a:pt x="0" y="286"/>
                </a:lnTo>
                <a:lnTo>
                  <a:pt x="0" y="95"/>
                </a:lnTo>
              </a:path>
            </a:pathLst>
          </a:custGeom>
          <a:solidFill>
            <a:srgbClr val="729fcf"/>
          </a:solidFill>
          <a:ln>
            <a:solidFill>
              <a:srgbClr val="3465a4"/>
            </a:solidFill>
          </a:ln>
        </p:spPr>
        <p:style>
          <a:lnRef idx="0"/>
          <a:fillRef idx="0"/>
          <a:effectRef idx="0"/>
          <a:fontRef idx="minor"/>
        </p:style>
      </p:sp>
      <p:sp>
        <p:nvSpPr>
          <p:cNvPr id="79" name="CustomShape 27"/>
          <p:cNvSpPr/>
          <p:nvPr/>
        </p:nvSpPr>
        <p:spPr>
          <a:xfrm>
            <a:off x="5409000" y="3149640"/>
            <a:ext cx="370800" cy="136800"/>
          </a:xfrm>
          <a:custGeom>
            <a:avLst/>
            <a:gdLst/>
            <a:ahLst/>
            <a:rect l="l" t="t" r="r" b="b"/>
            <a:pathLst>
              <a:path w="1033" h="383">
                <a:moveTo>
                  <a:pt x="0" y="95"/>
                </a:moveTo>
                <a:lnTo>
                  <a:pt x="774" y="95"/>
                </a:lnTo>
                <a:lnTo>
                  <a:pt x="774" y="0"/>
                </a:lnTo>
                <a:lnTo>
                  <a:pt x="1032" y="191"/>
                </a:lnTo>
                <a:lnTo>
                  <a:pt x="774" y="382"/>
                </a:lnTo>
                <a:lnTo>
                  <a:pt x="774" y="286"/>
                </a:lnTo>
                <a:lnTo>
                  <a:pt x="0" y="286"/>
                </a:lnTo>
                <a:lnTo>
                  <a:pt x="0" y="95"/>
                </a:lnTo>
              </a:path>
            </a:pathLst>
          </a:custGeom>
          <a:solidFill>
            <a:srgbClr val="729fcf"/>
          </a:solidFill>
          <a:ln>
            <a:solidFill>
              <a:srgbClr val="3465a4"/>
            </a:solidFill>
          </a:ln>
        </p:spPr>
        <p:style>
          <a:lnRef idx="0"/>
          <a:fillRef idx="0"/>
          <a:effectRef idx="0"/>
          <a:fontRef idx="minor"/>
        </p:style>
      </p:sp>
      <p:sp>
        <p:nvSpPr>
          <p:cNvPr id="80" name="CustomShape 28"/>
          <p:cNvSpPr/>
          <p:nvPr/>
        </p:nvSpPr>
        <p:spPr>
          <a:xfrm>
            <a:off x="7408080" y="2890440"/>
            <a:ext cx="370800" cy="136800"/>
          </a:xfrm>
          <a:custGeom>
            <a:avLst/>
            <a:gdLst/>
            <a:ahLst/>
            <a:rect l="l" t="t" r="r" b="b"/>
            <a:pathLst>
              <a:path w="1033" h="383">
                <a:moveTo>
                  <a:pt x="0" y="95"/>
                </a:moveTo>
                <a:lnTo>
                  <a:pt x="774" y="95"/>
                </a:lnTo>
                <a:lnTo>
                  <a:pt x="774" y="0"/>
                </a:lnTo>
                <a:lnTo>
                  <a:pt x="1032" y="191"/>
                </a:lnTo>
                <a:lnTo>
                  <a:pt x="774" y="382"/>
                </a:lnTo>
                <a:lnTo>
                  <a:pt x="774" y="286"/>
                </a:lnTo>
                <a:lnTo>
                  <a:pt x="0" y="286"/>
                </a:lnTo>
                <a:lnTo>
                  <a:pt x="0" y="95"/>
                </a:lnTo>
              </a:path>
            </a:pathLst>
          </a:custGeom>
          <a:solidFill>
            <a:srgbClr val="729fcf"/>
          </a:solidFill>
          <a:ln>
            <a:solidFill>
              <a:srgbClr val="3465a4"/>
            </a:solidFill>
          </a:ln>
        </p:spPr>
        <p:style>
          <a:lnRef idx="0"/>
          <a:fillRef idx="0"/>
          <a:effectRef idx="0"/>
          <a:fontRef idx="minor"/>
        </p:style>
      </p:sp>
      <p:sp>
        <p:nvSpPr>
          <p:cNvPr id="81" name="CustomShape 29"/>
          <p:cNvSpPr/>
          <p:nvPr/>
        </p:nvSpPr>
        <p:spPr>
          <a:xfrm>
            <a:off x="4834800" y="2672280"/>
            <a:ext cx="685080" cy="28980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1" lang="en-IN" sz="1400" spc="-1" strike="noStrike">
                <a:latin typeface="Arial"/>
              </a:rPr>
              <a:t>DATA</a:t>
            </a:r>
            <a:endParaRPr b="0" lang="en-IN" sz="1400" spc="-1" strike="noStrike">
              <a:latin typeface="Arial"/>
            </a:endParaRPr>
          </a:p>
        </p:txBody>
      </p:sp>
      <p:sp>
        <p:nvSpPr>
          <p:cNvPr id="82" name="CustomShape 30"/>
          <p:cNvSpPr/>
          <p:nvPr/>
        </p:nvSpPr>
        <p:spPr>
          <a:xfrm>
            <a:off x="4480200" y="3051360"/>
            <a:ext cx="1185480" cy="37044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1" lang="en-IN" sz="1400" spc="-1" strike="noStrike">
                <a:latin typeface="Arial"/>
              </a:rPr>
              <a:t>OUTPUT</a:t>
            </a:r>
            <a:endParaRPr b="0" lang="en-IN" sz="1400" spc="-1" strike="noStrike">
              <a:latin typeface="Arial"/>
            </a:endParaRPr>
          </a:p>
        </p:txBody>
      </p:sp>
      <p:sp>
        <p:nvSpPr>
          <p:cNvPr id="83" name="CustomShape 31"/>
          <p:cNvSpPr/>
          <p:nvPr/>
        </p:nvSpPr>
        <p:spPr>
          <a:xfrm>
            <a:off x="4678200" y="1699920"/>
            <a:ext cx="4140720" cy="4350600"/>
          </a:xfrm>
          <a:prstGeom prst="rect">
            <a:avLst/>
          </a:prstGeom>
          <a:solidFill>
            <a:srgbClr val="729fcf">
              <a:alpha val="1000"/>
            </a:srgbClr>
          </a:solidFill>
          <a:ln>
            <a:solidFill>
              <a:srgbClr val="3465a4"/>
            </a:solidFill>
          </a:ln>
        </p:spPr>
        <p:style>
          <a:lnRef idx="0"/>
          <a:fillRef idx="0"/>
          <a:effectRef idx="0"/>
          <a:fontRef idx="minor"/>
        </p:style>
      </p:sp>
      <p:sp>
        <p:nvSpPr>
          <p:cNvPr id="84" name="CustomShape 32"/>
          <p:cNvSpPr/>
          <p:nvPr/>
        </p:nvSpPr>
        <p:spPr>
          <a:xfrm>
            <a:off x="274680" y="1695240"/>
            <a:ext cx="4269600" cy="4334400"/>
          </a:xfrm>
          <a:prstGeom prst="rect">
            <a:avLst/>
          </a:prstGeom>
          <a:noFill/>
          <a:ln>
            <a:solidFill>
              <a:srgbClr val="3465a4"/>
            </a:solidFill>
          </a:ln>
        </p:spPr>
        <p:style>
          <a:lnRef idx="0"/>
          <a:fillRef idx="0"/>
          <a:effectRef idx="0"/>
          <a:fontRef idx="minor"/>
        </p:style>
      </p:sp>
      <p:sp>
        <p:nvSpPr>
          <p:cNvPr id="85" name="TextShape 33"/>
          <p:cNvSpPr txBox="1"/>
          <p:nvPr/>
        </p:nvSpPr>
        <p:spPr>
          <a:xfrm>
            <a:off x="348480" y="4065840"/>
            <a:ext cx="3577680" cy="290160"/>
          </a:xfrm>
          <a:prstGeom prst="rect">
            <a:avLst/>
          </a:prstGeom>
          <a:noFill/>
          <a:ln>
            <a:noFill/>
          </a:ln>
        </p:spPr>
        <p:txBody>
          <a:bodyPr lIns="90000" rIns="90000" tIns="45000" bIns="45000">
            <a:noAutofit/>
          </a:bodyPr>
          <a:p>
            <a:r>
              <a:rPr b="0" lang="en-IN" sz="1400" spc="-1" strike="noStrike">
                <a:latin typeface="Arial"/>
              </a:rPr>
              <a:t>Output Data is Deterministic</a:t>
            </a:r>
            <a:endParaRPr b="0" lang="en-IN" sz="1400" spc="-1" strike="noStrike">
              <a:latin typeface="Arial"/>
            </a:endParaRPr>
          </a:p>
        </p:txBody>
      </p:sp>
      <p:sp>
        <p:nvSpPr>
          <p:cNvPr id="86" name="TextShape 34"/>
          <p:cNvSpPr txBox="1"/>
          <p:nvPr/>
        </p:nvSpPr>
        <p:spPr>
          <a:xfrm>
            <a:off x="4902120" y="4042080"/>
            <a:ext cx="3577680" cy="290160"/>
          </a:xfrm>
          <a:prstGeom prst="rect">
            <a:avLst/>
          </a:prstGeom>
          <a:noFill/>
          <a:ln>
            <a:noFill/>
          </a:ln>
        </p:spPr>
        <p:txBody>
          <a:bodyPr lIns="90000" rIns="90000" tIns="45000" bIns="45000">
            <a:noAutofit/>
          </a:bodyPr>
          <a:p>
            <a:r>
              <a:rPr b="0" lang="en-IN" sz="1400" spc="-1" strike="noStrike">
                <a:latin typeface="Arial"/>
              </a:rPr>
              <a:t>Output Data is Deterministic</a:t>
            </a:r>
            <a:endParaRPr b="0" lang="en-IN" sz="1400" spc="-1" strike="noStrike">
              <a:latin typeface="Arial"/>
            </a:endParaRPr>
          </a:p>
        </p:txBody>
      </p:sp>
      <p:sp>
        <p:nvSpPr>
          <p:cNvPr id="87" name="TextShape 35"/>
          <p:cNvSpPr txBox="1"/>
          <p:nvPr/>
        </p:nvSpPr>
        <p:spPr>
          <a:xfrm>
            <a:off x="7795440" y="3075480"/>
            <a:ext cx="941040" cy="290520"/>
          </a:xfrm>
          <a:prstGeom prst="rect">
            <a:avLst/>
          </a:prstGeom>
          <a:noFill/>
          <a:ln>
            <a:noFill/>
          </a:ln>
        </p:spPr>
        <p:txBody>
          <a:bodyPr lIns="90000" rIns="90000" tIns="45000" bIns="45000">
            <a:noAutofit/>
          </a:bodyPr>
          <a:p>
            <a:r>
              <a:rPr b="1" lang="en-IN" sz="1400" spc="-1" strike="noStrike">
                <a:latin typeface="Arial"/>
              </a:rPr>
              <a:t>(MODEL)</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8" name="Picture 1_2" descr="download.png"/>
          <p:cNvPicPr/>
          <p:nvPr/>
        </p:nvPicPr>
        <p:blipFill>
          <a:blip r:embed="rId1"/>
          <a:stretch/>
        </p:blipFill>
        <p:spPr>
          <a:xfrm>
            <a:off x="300240" y="268560"/>
            <a:ext cx="1141200" cy="1009800"/>
          </a:xfrm>
          <a:prstGeom prst="rect">
            <a:avLst/>
          </a:prstGeom>
          <a:ln>
            <a:noFill/>
          </a:ln>
        </p:spPr>
      </p:pic>
      <p:sp>
        <p:nvSpPr>
          <p:cNvPr id="89" name="CustomShape 1"/>
          <p:cNvSpPr/>
          <p:nvPr/>
        </p:nvSpPr>
        <p:spPr>
          <a:xfrm>
            <a:off x="2070000" y="228600"/>
            <a:ext cx="5712840" cy="912600"/>
          </a:xfrm>
          <a:prstGeom prst="rect">
            <a:avLst/>
          </a:prstGeom>
          <a:noFill/>
          <a:ln>
            <a:noFill/>
          </a:ln>
        </p:spPr>
        <p:style>
          <a:lnRef idx="0"/>
          <a:fillRef idx="0"/>
          <a:effectRef idx="0"/>
          <a:fontRef idx="minor"/>
        </p:style>
        <p:txBody>
          <a:bodyPr lIns="90000" rIns="90000" tIns="45000" bIns="45000">
            <a:spAutoFit/>
          </a:bodyPr>
          <a:p>
            <a:pPr algn="ctr">
              <a:lnSpc>
                <a:spcPct val="150000"/>
              </a:lnSpc>
            </a:pPr>
            <a:r>
              <a:rPr b="1" lang="en-US" sz="1800" spc="-1" strike="noStrike">
                <a:solidFill>
                  <a:srgbClr val="000000"/>
                </a:solidFill>
                <a:latin typeface="Arial Unicode MS"/>
                <a:ea typeface="Arial Unicode MS"/>
              </a:rPr>
              <a:t>INTRODUCTION TO MACHINE LEARNING</a:t>
            </a:r>
            <a:endParaRPr b="0" lang="en-IN" sz="1800" spc="-1" strike="noStrike">
              <a:latin typeface="Arial"/>
            </a:endParaRPr>
          </a:p>
          <a:p>
            <a:pPr algn="ctr">
              <a:lnSpc>
                <a:spcPct val="150000"/>
              </a:lnSpc>
            </a:pPr>
            <a:r>
              <a:rPr b="1" lang="en-US" sz="1800" spc="-1" strike="noStrike">
                <a:solidFill>
                  <a:srgbClr val="000000"/>
                </a:solidFill>
                <a:latin typeface="Arial Unicode MS"/>
                <a:ea typeface="Arial Unicode MS"/>
              </a:rPr>
              <a:t>WHEN DO WE USE MACHINE LEARNING?</a:t>
            </a:r>
            <a:endParaRPr b="0" lang="en-IN" sz="1800" spc="-1" strike="noStrike">
              <a:latin typeface="Arial"/>
            </a:endParaRPr>
          </a:p>
        </p:txBody>
      </p:sp>
      <p:sp>
        <p:nvSpPr>
          <p:cNvPr id="90" name="CustomShape 2"/>
          <p:cNvSpPr/>
          <p:nvPr/>
        </p:nvSpPr>
        <p:spPr>
          <a:xfrm>
            <a:off x="540000" y="2304000"/>
            <a:ext cx="3346920" cy="2482920"/>
          </a:xfrm>
          <a:prstGeom prst="rect">
            <a:avLst/>
          </a:prstGeom>
          <a:noFill/>
          <a:ln>
            <a:noFill/>
          </a:ln>
        </p:spPr>
        <p:style>
          <a:lnRef idx="0"/>
          <a:fillRef idx="0"/>
          <a:effectRef idx="0"/>
          <a:fontRef idx="minor"/>
        </p:style>
      </p:sp>
      <p:sp>
        <p:nvSpPr>
          <p:cNvPr id="91" name="CustomShape 3"/>
          <p:cNvSpPr/>
          <p:nvPr/>
        </p:nvSpPr>
        <p:spPr>
          <a:xfrm>
            <a:off x="121320" y="6242760"/>
            <a:ext cx="5100840" cy="451440"/>
          </a:xfrm>
          <a:prstGeom prst="rect">
            <a:avLst/>
          </a:prstGeom>
          <a:solidFill>
            <a:srgbClr val="ffff00"/>
          </a:solidFill>
          <a:ln>
            <a:solidFill>
              <a:srgbClr val="3465a4"/>
            </a:solidFill>
          </a:ln>
        </p:spPr>
        <p:style>
          <a:lnRef idx="0"/>
          <a:fillRef idx="0"/>
          <a:effectRef idx="0"/>
          <a:fontRef idx="minor"/>
        </p:style>
      </p:sp>
      <p:sp>
        <p:nvSpPr>
          <p:cNvPr id="92" name="CustomShape 4"/>
          <p:cNvSpPr/>
          <p:nvPr/>
        </p:nvSpPr>
        <p:spPr>
          <a:xfrm>
            <a:off x="5214600" y="6251040"/>
            <a:ext cx="3780720" cy="459360"/>
          </a:xfrm>
          <a:prstGeom prst="rect">
            <a:avLst/>
          </a:prstGeom>
          <a:solidFill>
            <a:srgbClr val="729fcf"/>
          </a:solidFill>
          <a:ln>
            <a:solidFill>
              <a:srgbClr val="3465a4"/>
            </a:solidFill>
          </a:ln>
        </p:spPr>
        <p:style>
          <a:lnRef idx="0"/>
          <a:fillRef idx="0"/>
          <a:effectRef idx="0"/>
          <a:fontRef idx="minor"/>
        </p:style>
      </p:sp>
      <p:sp>
        <p:nvSpPr>
          <p:cNvPr id="93" name="CustomShape 5"/>
          <p:cNvSpPr/>
          <p:nvPr/>
        </p:nvSpPr>
        <p:spPr>
          <a:xfrm>
            <a:off x="119520" y="6319440"/>
            <a:ext cx="5167080" cy="3456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000000"/>
                </a:solidFill>
                <a:latin typeface="Arial"/>
                <a:ea typeface="DejaVu Sans"/>
              </a:rPr>
              <a:t>International Certifications &amp; Internship Programs</a:t>
            </a:r>
            <a:endParaRPr b="0" lang="en-IN" sz="1800" spc="-1" strike="noStrike">
              <a:latin typeface="Arial"/>
            </a:endParaRPr>
          </a:p>
        </p:txBody>
      </p:sp>
      <p:sp>
        <p:nvSpPr>
          <p:cNvPr id="94" name="CustomShape 6"/>
          <p:cNvSpPr/>
          <p:nvPr/>
        </p:nvSpPr>
        <p:spPr>
          <a:xfrm>
            <a:off x="117000" y="173880"/>
            <a:ext cx="8886240" cy="6533280"/>
          </a:xfrm>
          <a:prstGeom prst="rect">
            <a:avLst/>
          </a:prstGeom>
          <a:noFill/>
          <a:ln>
            <a:solidFill>
              <a:srgbClr val="3465a4"/>
            </a:solidFill>
          </a:ln>
        </p:spPr>
        <p:style>
          <a:lnRef idx="0"/>
          <a:fillRef idx="0"/>
          <a:effectRef idx="0"/>
          <a:fontRef idx="minor"/>
        </p:style>
      </p:sp>
      <p:sp>
        <p:nvSpPr>
          <p:cNvPr id="95" name="CustomShape 7"/>
          <p:cNvSpPr/>
          <p:nvPr/>
        </p:nvSpPr>
        <p:spPr>
          <a:xfrm>
            <a:off x="2347560" y="1888920"/>
            <a:ext cx="1834920" cy="86400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0" lang="en-IN" sz="1400" spc="-1" strike="noStrike">
                <a:latin typeface="Arial"/>
              </a:rPr>
              <a:t>1)Human experties</a:t>
            </a:r>
            <a:endParaRPr b="0" lang="en-IN" sz="1400" spc="-1" strike="noStrike">
              <a:latin typeface="Arial"/>
            </a:endParaRPr>
          </a:p>
          <a:p>
            <a:pPr algn="ctr">
              <a:lnSpc>
                <a:spcPct val="100000"/>
              </a:lnSpc>
            </a:pPr>
            <a:r>
              <a:rPr b="0" lang="en-IN" sz="1400" spc="-1" strike="noStrike">
                <a:latin typeface="Arial"/>
              </a:rPr>
              <a:t>Does not exist</a:t>
            </a:r>
            <a:endParaRPr b="0" lang="en-IN" sz="1400" spc="-1" strike="noStrike">
              <a:latin typeface="Arial"/>
            </a:endParaRPr>
          </a:p>
          <a:p>
            <a:pPr algn="ctr">
              <a:lnSpc>
                <a:spcPct val="100000"/>
              </a:lnSpc>
            </a:pPr>
            <a:r>
              <a:rPr b="0" lang="en-IN" sz="1400" spc="-1" strike="noStrike">
                <a:latin typeface="Arial"/>
              </a:rPr>
              <a:t>(navigation on Mars)</a:t>
            </a:r>
            <a:endParaRPr b="0" lang="en-IN" sz="1400" spc="-1" strike="noStrike">
              <a:latin typeface="Arial"/>
            </a:endParaRPr>
          </a:p>
        </p:txBody>
      </p:sp>
      <p:pic>
        <p:nvPicPr>
          <p:cNvPr id="96" name="" descr=""/>
          <p:cNvPicPr/>
          <p:nvPr/>
        </p:nvPicPr>
        <p:blipFill>
          <a:blip r:embed="rId2"/>
          <a:stretch/>
        </p:blipFill>
        <p:spPr>
          <a:xfrm>
            <a:off x="384840" y="1776600"/>
            <a:ext cx="1935360" cy="1146240"/>
          </a:xfrm>
          <a:prstGeom prst="rect">
            <a:avLst/>
          </a:prstGeom>
          <a:ln>
            <a:noFill/>
          </a:ln>
        </p:spPr>
      </p:pic>
      <p:sp>
        <p:nvSpPr>
          <p:cNvPr id="97" name="CustomShape 8"/>
          <p:cNvSpPr/>
          <p:nvPr/>
        </p:nvSpPr>
        <p:spPr>
          <a:xfrm>
            <a:off x="6747480" y="2195640"/>
            <a:ext cx="2127960" cy="93816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0" lang="en-IN" sz="1400" spc="-1" strike="noStrike">
                <a:latin typeface="Arial"/>
              </a:rPr>
              <a:t>3)Module Must be Customized</a:t>
            </a:r>
            <a:endParaRPr b="0" lang="en-IN" sz="1400" spc="-1" strike="noStrike">
              <a:latin typeface="Arial"/>
            </a:endParaRPr>
          </a:p>
          <a:p>
            <a:pPr algn="ctr">
              <a:lnSpc>
                <a:spcPct val="100000"/>
              </a:lnSpc>
            </a:pPr>
            <a:r>
              <a:rPr b="0" lang="en-IN" sz="1400" spc="-1" strike="noStrike">
                <a:latin typeface="Arial"/>
              </a:rPr>
              <a:t>(Personilized Medicine)</a:t>
            </a:r>
            <a:endParaRPr b="0" lang="en-IN" sz="1400" spc="-1" strike="noStrike">
              <a:latin typeface="Arial"/>
            </a:endParaRPr>
          </a:p>
        </p:txBody>
      </p:sp>
      <p:pic>
        <p:nvPicPr>
          <p:cNvPr id="98" name="" descr=""/>
          <p:cNvPicPr/>
          <p:nvPr/>
        </p:nvPicPr>
        <p:blipFill>
          <a:blip r:embed="rId3"/>
          <a:stretch/>
        </p:blipFill>
        <p:spPr>
          <a:xfrm>
            <a:off x="2174040" y="3306600"/>
            <a:ext cx="2164320" cy="1081800"/>
          </a:xfrm>
          <a:prstGeom prst="rect">
            <a:avLst/>
          </a:prstGeom>
          <a:ln>
            <a:noFill/>
          </a:ln>
        </p:spPr>
      </p:pic>
      <p:sp>
        <p:nvSpPr>
          <p:cNvPr id="99" name="CustomShape 9"/>
          <p:cNvSpPr/>
          <p:nvPr/>
        </p:nvSpPr>
        <p:spPr>
          <a:xfrm>
            <a:off x="190800" y="3511080"/>
            <a:ext cx="2081520" cy="72000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0" lang="en-IN" sz="1400" spc="-1" strike="noStrike">
                <a:latin typeface="Arial"/>
              </a:rPr>
              <a:t>2)Human cant explain their expertise</a:t>
            </a:r>
            <a:endParaRPr b="0" lang="en-IN" sz="1400" spc="-1" strike="noStrike">
              <a:latin typeface="Arial"/>
            </a:endParaRPr>
          </a:p>
          <a:p>
            <a:pPr algn="ctr">
              <a:lnSpc>
                <a:spcPct val="100000"/>
              </a:lnSpc>
            </a:pPr>
            <a:r>
              <a:rPr b="0" lang="en-IN" sz="1400" spc="-1" strike="noStrike">
                <a:latin typeface="Arial"/>
              </a:rPr>
              <a:t>(Speech Recognition)</a:t>
            </a:r>
            <a:endParaRPr b="0" lang="en-IN" sz="1400" spc="-1" strike="noStrike">
              <a:latin typeface="Arial"/>
            </a:endParaRPr>
          </a:p>
        </p:txBody>
      </p:sp>
      <p:pic>
        <p:nvPicPr>
          <p:cNvPr id="100" name="" descr=""/>
          <p:cNvPicPr/>
          <p:nvPr/>
        </p:nvPicPr>
        <p:blipFill>
          <a:blip r:embed="rId4"/>
          <a:stretch/>
        </p:blipFill>
        <p:spPr>
          <a:xfrm>
            <a:off x="5370840" y="1957680"/>
            <a:ext cx="1349280" cy="1349280"/>
          </a:xfrm>
          <a:prstGeom prst="rect">
            <a:avLst/>
          </a:prstGeom>
          <a:ln>
            <a:noFill/>
          </a:ln>
        </p:spPr>
      </p:pic>
      <p:sp>
        <p:nvSpPr>
          <p:cNvPr id="101" name="CustomShape 10"/>
          <p:cNvSpPr/>
          <p:nvPr/>
        </p:nvSpPr>
        <p:spPr>
          <a:xfrm>
            <a:off x="4939560" y="3888000"/>
            <a:ext cx="2081520" cy="68940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0" lang="en-IN" sz="1400" spc="-1" strike="noStrike">
                <a:latin typeface="Arial"/>
              </a:rPr>
              <a:t>4)Model are based on huge amount of Data</a:t>
            </a:r>
            <a:endParaRPr b="0" lang="en-IN" sz="1400" spc="-1" strike="noStrike">
              <a:latin typeface="Arial"/>
            </a:endParaRPr>
          </a:p>
          <a:p>
            <a:pPr algn="ctr">
              <a:lnSpc>
                <a:spcPct val="100000"/>
              </a:lnSpc>
            </a:pPr>
            <a:r>
              <a:rPr b="0" lang="en-IN" sz="1400" spc="-1" strike="noStrike">
                <a:latin typeface="Arial"/>
              </a:rPr>
              <a:t>(genomics)</a:t>
            </a:r>
            <a:endParaRPr b="0" lang="en-IN" sz="1400" spc="-1" strike="noStrike">
              <a:latin typeface="Arial"/>
            </a:endParaRPr>
          </a:p>
        </p:txBody>
      </p:sp>
      <p:pic>
        <p:nvPicPr>
          <p:cNvPr id="102" name="" descr=""/>
          <p:cNvPicPr/>
          <p:nvPr/>
        </p:nvPicPr>
        <p:blipFill>
          <a:blip r:embed="rId5"/>
          <a:stretch/>
        </p:blipFill>
        <p:spPr>
          <a:xfrm>
            <a:off x="6922800" y="3767400"/>
            <a:ext cx="1877760" cy="1054800"/>
          </a:xfrm>
          <a:prstGeom prst="rect">
            <a:avLst/>
          </a:prstGeom>
          <a:ln>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3" name="Picture 1_3" descr="download.png"/>
          <p:cNvPicPr/>
          <p:nvPr/>
        </p:nvPicPr>
        <p:blipFill>
          <a:blip r:embed="rId1"/>
          <a:stretch/>
        </p:blipFill>
        <p:spPr>
          <a:xfrm>
            <a:off x="300240" y="268560"/>
            <a:ext cx="1141200" cy="1009800"/>
          </a:xfrm>
          <a:prstGeom prst="rect">
            <a:avLst/>
          </a:prstGeom>
          <a:ln>
            <a:noFill/>
          </a:ln>
        </p:spPr>
      </p:pic>
      <p:sp>
        <p:nvSpPr>
          <p:cNvPr id="104" name="CustomShape 1"/>
          <p:cNvSpPr/>
          <p:nvPr/>
        </p:nvSpPr>
        <p:spPr>
          <a:xfrm>
            <a:off x="2070000" y="228600"/>
            <a:ext cx="5712840" cy="1324080"/>
          </a:xfrm>
          <a:prstGeom prst="rect">
            <a:avLst/>
          </a:prstGeom>
          <a:noFill/>
          <a:ln>
            <a:noFill/>
          </a:ln>
        </p:spPr>
        <p:style>
          <a:lnRef idx="0"/>
          <a:fillRef idx="0"/>
          <a:effectRef idx="0"/>
          <a:fontRef idx="minor"/>
        </p:style>
        <p:txBody>
          <a:bodyPr lIns="90000" rIns="90000" tIns="45000" bIns="45000">
            <a:spAutoFit/>
          </a:bodyPr>
          <a:p>
            <a:pPr algn="ctr">
              <a:lnSpc>
                <a:spcPct val="150000"/>
              </a:lnSpc>
            </a:pPr>
            <a:r>
              <a:rPr b="0" lang="en-US" sz="1800" spc="-1" strike="noStrike">
                <a:solidFill>
                  <a:srgbClr val="000000"/>
                </a:solidFill>
                <a:latin typeface="Arial Unicode MS"/>
                <a:ea typeface="Arial Unicode MS"/>
              </a:rPr>
              <a:t>INTRODUCTION TO MACHINE LEARNING</a:t>
            </a:r>
            <a:r>
              <a:rPr b="0" lang="en-US" sz="1800" spc="-1" strike="noStrike">
                <a:solidFill>
                  <a:srgbClr val="000000"/>
                </a:solidFill>
                <a:latin typeface="AnjaliOldLipi"/>
                <a:ea typeface="Arial Unicode MS"/>
              </a:rPr>
              <a:t> </a:t>
            </a:r>
            <a:endParaRPr b="0" lang="en-IN" sz="1800" spc="-1" strike="noStrike">
              <a:latin typeface="Arial"/>
            </a:endParaRPr>
          </a:p>
          <a:p>
            <a:pPr algn="ctr">
              <a:lnSpc>
                <a:spcPct val="150000"/>
              </a:lnSpc>
            </a:pPr>
            <a:r>
              <a:rPr b="0" lang="en-US" sz="1800" spc="-1" strike="noStrike">
                <a:solidFill>
                  <a:srgbClr val="000000"/>
                </a:solidFill>
                <a:latin typeface="AnjaliOldLipi"/>
                <a:ea typeface="Arial Unicode MS"/>
              </a:rPr>
              <a:t>SOME MORE EXAMPLES OF TASK ARE BEST SOLVED BY USING A LEARNING ALGORITHM</a:t>
            </a:r>
            <a:endParaRPr b="0" lang="en-IN" sz="1800" spc="-1" strike="noStrike">
              <a:latin typeface="Arial"/>
            </a:endParaRPr>
          </a:p>
        </p:txBody>
      </p:sp>
      <p:sp>
        <p:nvSpPr>
          <p:cNvPr id="105" name="CustomShape 2"/>
          <p:cNvSpPr/>
          <p:nvPr/>
        </p:nvSpPr>
        <p:spPr>
          <a:xfrm>
            <a:off x="540000" y="2304000"/>
            <a:ext cx="3346920" cy="2482920"/>
          </a:xfrm>
          <a:prstGeom prst="rect">
            <a:avLst/>
          </a:prstGeom>
          <a:noFill/>
          <a:ln>
            <a:noFill/>
          </a:ln>
        </p:spPr>
        <p:style>
          <a:lnRef idx="0"/>
          <a:fillRef idx="0"/>
          <a:effectRef idx="0"/>
          <a:fontRef idx="minor"/>
        </p:style>
      </p:sp>
      <p:sp>
        <p:nvSpPr>
          <p:cNvPr id="106" name="CustomShape 3"/>
          <p:cNvSpPr/>
          <p:nvPr/>
        </p:nvSpPr>
        <p:spPr>
          <a:xfrm>
            <a:off x="137880" y="6272640"/>
            <a:ext cx="8881920" cy="451440"/>
          </a:xfrm>
          <a:prstGeom prst="rect">
            <a:avLst/>
          </a:prstGeom>
          <a:solidFill>
            <a:srgbClr val="ffff00"/>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IN" sz="1800" spc="-1" strike="noStrike">
                <a:solidFill>
                  <a:srgbClr val="000000"/>
                </a:solidFill>
                <a:latin typeface="Arial"/>
                <a:ea typeface="DejaVu Sans"/>
              </a:rPr>
              <a:t>                                     </a:t>
            </a:r>
            <a:r>
              <a:rPr b="0" lang="en-IN" sz="1800" spc="-1" strike="noStrike">
                <a:solidFill>
                  <a:srgbClr val="000000"/>
                </a:solidFill>
                <a:latin typeface="Arial"/>
                <a:ea typeface="DejaVu Sans"/>
              </a:rPr>
              <a:t>Microsoft Technology Associate Certification In Python</a:t>
            </a:r>
            <a:endParaRPr b="0" lang="en-IN" sz="1800" spc="-1" strike="noStrike">
              <a:latin typeface="Arial"/>
            </a:endParaRPr>
          </a:p>
        </p:txBody>
      </p:sp>
      <p:sp>
        <p:nvSpPr>
          <p:cNvPr id="107" name="CustomShape 4"/>
          <p:cNvSpPr/>
          <p:nvPr/>
        </p:nvSpPr>
        <p:spPr>
          <a:xfrm>
            <a:off x="108000" y="6260760"/>
            <a:ext cx="2603520" cy="459360"/>
          </a:xfrm>
          <a:prstGeom prst="rect">
            <a:avLst/>
          </a:prstGeom>
          <a:solidFill>
            <a:srgbClr val="729fcf"/>
          </a:solidFill>
          <a:ln>
            <a:solidFill>
              <a:srgbClr val="3465a4"/>
            </a:solidFill>
          </a:ln>
        </p:spPr>
        <p:style>
          <a:lnRef idx="0"/>
          <a:fillRef idx="0"/>
          <a:effectRef idx="0"/>
          <a:fontRef idx="minor"/>
        </p:style>
      </p:sp>
      <p:sp>
        <p:nvSpPr>
          <p:cNvPr id="108" name="CustomShape 5"/>
          <p:cNvSpPr/>
          <p:nvPr/>
        </p:nvSpPr>
        <p:spPr>
          <a:xfrm>
            <a:off x="117000" y="173880"/>
            <a:ext cx="8886240" cy="6533280"/>
          </a:xfrm>
          <a:prstGeom prst="rect">
            <a:avLst/>
          </a:prstGeom>
          <a:noFill/>
          <a:ln>
            <a:solidFill>
              <a:srgbClr val="3465a4"/>
            </a:solidFill>
          </a:ln>
        </p:spPr>
        <p:style>
          <a:lnRef idx="0"/>
          <a:fillRef idx="0"/>
          <a:effectRef idx="0"/>
          <a:fontRef idx="minor"/>
        </p:style>
      </p:sp>
      <p:sp>
        <p:nvSpPr>
          <p:cNvPr id="109" name="CustomShape 6"/>
          <p:cNvSpPr/>
          <p:nvPr/>
        </p:nvSpPr>
        <p:spPr>
          <a:xfrm>
            <a:off x="544680" y="1672560"/>
            <a:ext cx="3957120" cy="3762720"/>
          </a:xfrm>
          <a:prstGeom prst="rect">
            <a:avLst/>
          </a:prstGeom>
          <a:noFill/>
          <a:ln>
            <a:noFill/>
          </a:ln>
        </p:spPr>
        <p:style>
          <a:lnRef idx="0"/>
          <a:fillRef idx="0"/>
          <a:effectRef idx="0"/>
          <a:fontRef idx="minor"/>
        </p:style>
        <p:txBody>
          <a:bodyPr lIns="90000" rIns="90000" tIns="45000" bIns="45000">
            <a:noAutofit/>
          </a:bodyPr>
          <a:p>
            <a:pPr algn="just">
              <a:lnSpc>
                <a:spcPct val="100000"/>
              </a:lnSpc>
            </a:pPr>
            <a:r>
              <a:rPr b="1" lang="en-IN" sz="1400" spc="-1" strike="noStrike">
                <a:solidFill>
                  <a:srgbClr val="000000"/>
                </a:solidFill>
                <a:latin typeface="Arial"/>
                <a:ea typeface="DejaVu Sans"/>
              </a:rPr>
              <a:t>1) Recognizing patterns</a:t>
            </a:r>
            <a:endParaRPr b="0" lang="en-IN" sz="1400" spc="-1" strike="noStrike">
              <a:latin typeface="Arial"/>
            </a:endParaRPr>
          </a:p>
          <a:p>
            <a:pPr algn="just">
              <a:lnSpc>
                <a:spcPct val="100000"/>
              </a:lnSpc>
            </a:pPr>
            <a:r>
              <a:rPr b="1" lang="en-IN" sz="1400" spc="-1" strike="noStrike">
                <a:solidFill>
                  <a:srgbClr val="000000"/>
                </a:solidFill>
                <a:latin typeface="Arial"/>
                <a:ea typeface="DejaVu Sans"/>
              </a:rPr>
              <a:t>	</a:t>
            </a:r>
            <a:r>
              <a:rPr b="0" lang="en-IN" sz="1400" spc="-1" strike="noStrike">
                <a:solidFill>
                  <a:srgbClr val="000000"/>
                </a:solidFill>
                <a:latin typeface="Arial"/>
                <a:ea typeface="DejaVu Sans"/>
              </a:rPr>
              <a:t>Facial Identities or Facial Expressions.</a:t>
            </a:r>
            <a:endParaRPr b="0" lang="en-IN" sz="1400" spc="-1" strike="noStrike">
              <a:latin typeface="Arial"/>
            </a:endParaRPr>
          </a:p>
          <a:p>
            <a:pPr algn="just">
              <a:lnSpc>
                <a:spcPct val="100000"/>
              </a:lnSpc>
            </a:pPr>
            <a:r>
              <a:rPr b="0" lang="en-IN" sz="1400" spc="-1" strike="noStrike">
                <a:solidFill>
                  <a:srgbClr val="000000"/>
                </a:solidFill>
                <a:latin typeface="Arial"/>
                <a:ea typeface="DejaVu Sans"/>
              </a:rPr>
              <a:t>	</a:t>
            </a:r>
            <a:r>
              <a:rPr b="0" lang="en-IN" sz="1400" spc="-1" strike="noStrike">
                <a:solidFill>
                  <a:srgbClr val="000000"/>
                </a:solidFill>
                <a:latin typeface="Arial"/>
                <a:ea typeface="DejaVu Sans"/>
              </a:rPr>
              <a:t>Handwritten or spoken words.</a:t>
            </a:r>
            <a:endParaRPr b="0" lang="en-IN" sz="1400" spc="-1" strike="noStrike">
              <a:latin typeface="Arial"/>
            </a:endParaRPr>
          </a:p>
          <a:p>
            <a:pPr algn="just">
              <a:lnSpc>
                <a:spcPct val="100000"/>
              </a:lnSpc>
            </a:pPr>
            <a:r>
              <a:rPr b="0" lang="en-IN" sz="1400" spc="-1" strike="noStrike">
                <a:solidFill>
                  <a:srgbClr val="000000"/>
                </a:solidFill>
                <a:latin typeface="Arial"/>
                <a:ea typeface="DejaVu Sans"/>
              </a:rPr>
              <a:t>	</a:t>
            </a:r>
            <a:r>
              <a:rPr b="0" lang="en-IN" sz="1400" spc="-1" strike="noStrike">
                <a:solidFill>
                  <a:srgbClr val="000000"/>
                </a:solidFill>
                <a:latin typeface="Arial"/>
                <a:ea typeface="DejaVu Sans"/>
              </a:rPr>
              <a:t>Medical Images</a:t>
            </a:r>
            <a:endParaRPr b="0" lang="en-IN" sz="1400" spc="-1" strike="noStrike">
              <a:latin typeface="Arial"/>
            </a:endParaRPr>
          </a:p>
          <a:p>
            <a:pPr algn="just">
              <a:lnSpc>
                <a:spcPct val="100000"/>
              </a:lnSpc>
            </a:pPr>
            <a:endParaRPr b="0" lang="en-IN" sz="1400" spc="-1" strike="noStrike">
              <a:latin typeface="Arial"/>
            </a:endParaRPr>
          </a:p>
          <a:p>
            <a:pPr algn="just">
              <a:lnSpc>
                <a:spcPct val="100000"/>
              </a:lnSpc>
            </a:pPr>
            <a:r>
              <a:rPr b="1" lang="en-IN" sz="1400" spc="-1" strike="noStrike">
                <a:solidFill>
                  <a:srgbClr val="000000"/>
                </a:solidFill>
                <a:latin typeface="Arial"/>
                <a:ea typeface="DejaVu Sans"/>
              </a:rPr>
              <a:t>2) Generating Patterns</a:t>
            </a:r>
            <a:endParaRPr b="0" lang="en-IN" sz="1400" spc="-1" strike="noStrike">
              <a:latin typeface="Arial"/>
            </a:endParaRPr>
          </a:p>
          <a:p>
            <a:pPr algn="just">
              <a:lnSpc>
                <a:spcPct val="100000"/>
              </a:lnSpc>
            </a:pPr>
            <a:r>
              <a:rPr b="1" lang="en-IN" sz="1400" spc="-1" strike="noStrike">
                <a:solidFill>
                  <a:srgbClr val="000000"/>
                </a:solidFill>
                <a:latin typeface="Arial"/>
                <a:ea typeface="DejaVu Sans"/>
              </a:rPr>
              <a:t>	</a:t>
            </a:r>
            <a:r>
              <a:rPr b="0" lang="en-IN" sz="1400" spc="-1" strike="noStrike">
                <a:solidFill>
                  <a:srgbClr val="000000"/>
                </a:solidFill>
                <a:latin typeface="Arial"/>
                <a:ea typeface="DejaVu Sans"/>
              </a:rPr>
              <a:t>Generating Images Or Motio </a:t>
            </a:r>
            <a:r>
              <a:rPr b="0" lang="en-IN" sz="1400" spc="-1" strike="noStrike">
                <a:solidFill>
                  <a:srgbClr val="000000"/>
                </a:solidFill>
                <a:latin typeface="Arial"/>
                <a:ea typeface="DejaVu Sans"/>
              </a:rPr>
              <a:t>	</a:t>
            </a:r>
            <a:r>
              <a:rPr b="0" lang="en-IN" sz="1400" spc="-1" strike="noStrike">
                <a:solidFill>
                  <a:srgbClr val="000000"/>
                </a:solidFill>
                <a:latin typeface="Arial"/>
                <a:ea typeface="DejaVu Sans"/>
              </a:rPr>
              <a:t>	</a:t>
            </a:r>
            <a:r>
              <a:rPr b="0" lang="en-IN" sz="1400" spc="-1" strike="noStrike">
                <a:solidFill>
                  <a:srgbClr val="000000"/>
                </a:solidFill>
                <a:latin typeface="Arial"/>
                <a:ea typeface="DejaVu Sans"/>
              </a:rPr>
              <a:t>	</a:t>
            </a:r>
            <a:r>
              <a:rPr b="0" lang="en-IN" sz="1400" spc="-1" strike="noStrike">
                <a:solidFill>
                  <a:srgbClr val="000000"/>
                </a:solidFill>
                <a:latin typeface="Arial"/>
                <a:ea typeface="DejaVu Sans"/>
              </a:rPr>
              <a:t>Sequences</a:t>
            </a:r>
            <a:endParaRPr b="0" lang="en-IN" sz="1400" spc="-1" strike="noStrike">
              <a:latin typeface="Arial"/>
            </a:endParaRPr>
          </a:p>
          <a:p>
            <a:pPr algn="just">
              <a:lnSpc>
                <a:spcPct val="100000"/>
              </a:lnSpc>
            </a:pPr>
            <a:r>
              <a:rPr b="1" lang="en-IN" sz="1400" spc="-1" strike="noStrike">
                <a:solidFill>
                  <a:srgbClr val="000000"/>
                </a:solidFill>
                <a:latin typeface="Arial"/>
                <a:ea typeface="DejaVu Sans"/>
              </a:rPr>
              <a:t>	</a:t>
            </a:r>
            <a:endParaRPr b="0" lang="en-IN" sz="1400" spc="-1" strike="noStrike">
              <a:latin typeface="Arial"/>
            </a:endParaRPr>
          </a:p>
          <a:p>
            <a:pPr algn="just">
              <a:lnSpc>
                <a:spcPct val="100000"/>
              </a:lnSpc>
            </a:pPr>
            <a:r>
              <a:rPr b="1" lang="en-IN" sz="1400" spc="-1" strike="noStrike">
                <a:solidFill>
                  <a:srgbClr val="000000"/>
                </a:solidFill>
                <a:latin typeface="Arial"/>
                <a:ea typeface="DejaVu Sans"/>
              </a:rPr>
              <a:t>3) Recognizing Anomalies</a:t>
            </a:r>
            <a:endParaRPr b="0" lang="en-IN" sz="1400" spc="-1" strike="noStrike">
              <a:latin typeface="Arial"/>
            </a:endParaRPr>
          </a:p>
          <a:p>
            <a:pPr algn="just">
              <a:lnSpc>
                <a:spcPct val="100000"/>
              </a:lnSpc>
            </a:pPr>
            <a:r>
              <a:rPr b="1" lang="en-IN" sz="1400" spc="-1" strike="noStrike">
                <a:solidFill>
                  <a:srgbClr val="000000"/>
                </a:solidFill>
                <a:latin typeface="Arial"/>
                <a:ea typeface="DejaVu Sans"/>
              </a:rPr>
              <a:t>	</a:t>
            </a:r>
            <a:r>
              <a:rPr b="0" lang="en-IN" sz="1400" spc="-1" strike="noStrike">
                <a:solidFill>
                  <a:srgbClr val="000000"/>
                </a:solidFill>
                <a:latin typeface="Arial"/>
                <a:ea typeface="DejaVu Sans"/>
              </a:rPr>
              <a:t>Unusual credit card transactions.</a:t>
            </a:r>
            <a:endParaRPr b="0" lang="en-IN" sz="1400" spc="-1" strike="noStrike">
              <a:latin typeface="Arial"/>
            </a:endParaRPr>
          </a:p>
          <a:p>
            <a:pPr algn="just">
              <a:lnSpc>
                <a:spcPct val="100000"/>
              </a:lnSpc>
            </a:pPr>
            <a:r>
              <a:rPr b="0" lang="en-IN" sz="1400" spc="-1" strike="noStrike">
                <a:solidFill>
                  <a:srgbClr val="000000"/>
                </a:solidFill>
                <a:latin typeface="Arial"/>
                <a:ea typeface="DejaVu Sans"/>
              </a:rPr>
              <a:t>	</a:t>
            </a:r>
            <a:r>
              <a:rPr b="0" lang="en-IN" sz="1400" spc="-1" strike="noStrike">
                <a:solidFill>
                  <a:srgbClr val="000000"/>
                </a:solidFill>
                <a:latin typeface="Arial"/>
                <a:ea typeface="DejaVu Sans"/>
              </a:rPr>
              <a:t>Unusual patterns of sensors reading in </a:t>
            </a:r>
            <a:endParaRPr b="0" lang="en-IN" sz="1400" spc="-1" strike="noStrike">
              <a:latin typeface="Arial"/>
            </a:endParaRPr>
          </a:p>
          <a:p>
            <a:pPr algn="just">
              <a:lnSpc>
                <a:spcPct val="100000"/>
              </a:lnSpc>
            </a:pPr>
            <a:r>
              <a:rPr b="0" lang="en-IN" sz="1400" spc="-1" strike="noStrike">
                <a:solidFill>
                  <a:srgbClr val="000000"/>
                </a:solidFill>
                <a:latin typeface="Arial"/>
                <a:ea typeface="DejaVu Sans"/>
              </a:rPr>
              <a:t>	</a:t>
            </a:r>
            <a:r>
              <a:rPr b="0" lang="en-IN" sz="1400" spc="-1" strike="noStrike">
                <a:solidFill>
                  <a:srgbClr val="000000"/>
                </a:solidFill>
                <a:latin typeface="Arial"/>
                <a:ea typeface="DejaVu Sans"/>
              </a:rPr>
              <a:t>nuclear power plant.</a:t>
            </a:r>
            <a:endParaRPr b="0" lang="en-IN" sz="1400" spc="-1" strike="noStrike">
              <a:latin typeface="Arial"/>
            </a:endParaRPr>
          </a:p>
          <a:p>
            <a:pPr algn="just">
              <a:lnSpc>
                <a:spcPct val="100000"/>
              </a:lnSpc>
            </a:pPr>
            <a:endParaRPr b="0" lang="en-IN" sz="1400" spc="-1" strike="noStrike">
              <a:latin typeface="Arial"/>
            </a:endParaRPr>
          </a:p>
          <a:p>
            <a:pPr algn="just">
              <a:lnSpc>
                <a:spcPct val="100000"/>
              </a:lnSpc>
            </a:pPr>
            <a:r>
              <a:rPr b="1" lang="en-IN" sz="1400" spc="-1" strike="noStrike">
                <a:solidFill>
                  <a:srgbClr val="000000"/>
                </a:solidFill>
                <a:latin typeface="Arial"/>
                <a:ea typeface="DejaVu Sans"/>
              </a:rPr>
              <a:t>4)Prediction.</a:t>
            </a:r>
            <a:endParaRPr b="0" lang="en-IN" sz="1400" spc="-1" strike="noStrike">
              <a:latin typeface="Arial"/>
            </a:endParaRPr>
          </a:p>
          <a:p>
            <a:pPr algn="just">
              <a:lnSpc>
                <a:spcPct val="100000"/>
              </a:lnSpc>
            </a:pPr>
            <a:r>
              <a:rPr b="1" lang="en-IN" sz="1400" spc="-1" strike="noStrike">
                <a:solidFill>
                  <a:srgbClr val="000000"/>
                </a:solidFill>
                <a:latin typeface="Arial"/>
                <a:ea typeface="DejaVu Sans"/>
              </a:rPr>
              <a:t>	</a:t>
            </a:r>
            <a:r>
              <a:rPr b="0" lang="en-IN" sz="1400" spc="-1" strike="noStrike">
                <a:solidFill>
                  <a:srgbClr val="000000"/>
                </a:solidFill>
                <a:latin typeface="Arial"/>
                <a:ea typeface="DejaVu Sans"/>
              </a:rPr>
              <a:t>Future Stock Price or Currency </a:t>
            </a:r>
            <a:r>
              <a:rPr b="0" lang="en-IN" sz="1400" spc="-1" strike="noStrike">
                <a:solidFill>
                  <a:srgbClr val="000000"/>
                </a:solidFill>
                <a:latin typeface="Arial"/>
                <a:ea typeface="DejaVu Sans"/>
              </a:rPr>
              <a:t>	</a:t>
            </a:r>
            <a:r>
              <a:rPr b="0" lang="en-IN" sz="1400" spc="-1" strike="noStrike">
                <a:solidFill>
                  <a:srgbClr val="000000"/>
                </a:solidFill>
                <a:latin typeface="Arial"/>
                <a:ea typeface="DejaVu Sans"/>
              </a:rPr>
              <a:t>	</a:t>
            </a:r>
            <a:r>
              <a:rPr b="0" lang="en-IN" sz="1400" spc="-1" strike="noStrike">
                <a:solidFill>
                  <a:srgbClr val="000000"/>
                </a:solidFill>
                <a:latin typeface="Arial"/>
                <a:ea typeface="DejaVu Sans"/>
              </a:rPr>
              <a:t>	</a:t>
            </a:r>
            <a:r>
              <a:rPr b="0" lang="en-IN" sz="1400" spc="-1" strike="noStrike">
                <a:solidFill>
                  <a:srgbClr val="000000"/>
                </a:solidFill>
                <a:latin typeface="Arial"/>
                <a:ea typeface="DejaVu Sans"/>
              </a:rPr>
              <a:t>exchange rates.</a:t>
            </a:r>
            <a:endParaRPr b="0" lang="en-IN" sz="1400" spc="-1" strike="noStrike">
              <a:latin typeface="Arial"/>
            </a:endParaRPr>
          </a:p>
        </p:txBody>
      </p:sp>
      <p:pic>
        <p:nvPicPr>
          <p:cNvPr id="110" name="" descr=""/>
          <p:cNvPicPr/>
          <p:nvPr/>
        </p:nvPicPr>
        <p:blipFill>
          <a:blip r:embed="rId2"/>
          <a:stretch/>
        </p:blipFill>
        <p:spPr>
          <a:xfrm>
            <a:off x="4578120" y="1795680"/>
            <a:ext cx="2599560" cy="1751760"/>
          </a:xfrm>
          <a:prstGeom prst="rect">
            <a:avLst/>
          </a:prstGeom>
          <a:ln>
            <a:noFill/>
          </a:ln>
        </p:spPr>
      </p:pic>
      <p:pic>
        <p:nvPicPr>
          <p:cNvPr id="111" name="" descr=""/>
          <p:cNvPicPr/>
          <p:nvPr/>
        </p:nvPicPr>
        <p:blipFill>
          <a:blip r:embed="rId3"/>
          <a:stretch/>
        </p:blipFill>
        <p:spPr>
          <a:xfrm>
            <a:off x="6873840" y="3970440"/>
            <a:ext cx="1396080" cy="1396080"/>
          </a:xfrm>
          <a:prstGeom prst="rect">
            <a:avLst/>
          </a:prstGeom>
          <a:ln>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12" name="Picture 1_4" descr="download.png"/>
          <p:cNvPicPr/>
          <p:nvPr/>
        </p:nvPicPr>
        <p:blipFill>
          <a:blip r:embed="rId1"/>
          <a:stretch/>
        </p:blipFill>
        <p:spPr>
          <a:xfrm>
            <a:off x="300240" y="268560"/>
            <a:ext cx="1141200" cy="1009800"/>
          </a:xfrm>
          <a:prstGeom prst="rect">
            <a:avLst/>
          </a:prstGeom>
          <a:ln>
            <a:noFill/>
          </a:ln>
        </p:spPr>
      </p:pic>
      <p:sp>
        <p:nvSpPr>
          <p:cNvPr id="113" name="CustomShape 1"/>
          <p:cNvSpPr/>
          <p:nvPr/>
        </p:nvSpPr>
        <p:spPr>
          <a:xfrm>
            <a:off x="2070000" y="228600"/>
            <a:ext cx="5712840" cy="912600"/>
          </a:xfrm>
          <a:prstGeom prst="rect">
            <a:avLst/>
          </a:prstGeom>
          <a:noFill/>
          <a:ln>
            <a:noFill/>
          </a:ln>
        </p:spPr>
        <p:style>
          <a:lnRef idx="0"/>
          <a:fillRef idx="0"/>
          <a:effectRef idx="0"/>
          <a:fontRef idx="minor"/>
        </p:style>
        <p:txBody>
          <a:bodyPr lIns="90000" rIns="90000" tIns="45000" bIns="45000">
            <a:spAutoFit/>
          </a:bodyPr>
          <a:p>
            <a:pPr algn="ctr">
              <a:lnSpc>
                <a:spcPct val="150000"/>
              </a:lnSpc>
            </a:pPr>
            <a:r>
              <a:rPr b="0" lang="en-US" sz="1800" spc="-1" strike="noStrike">
                <a:solidFill>
                  <a:srgbClr val="000000"/>
                </a:solidFill>
                <a:latin typeface="Arial Unicode MS"/>
                <a:ea typeface="Arial Unicode MS"/>
              </a:rPr>
              <a:t>INTRO TO </a:t>
            </a:r>
            <a:r>
              <a:rPr b="1" lang="en-US" sz="1800" spc="-1" strike="noStrike">
                <a:solidFill>
                  <a:srgbClr val="000000"/>
                </a:solidFill>
                <a:latin typeface="AnjaliOldLipi"/>
                <a:ea typeface="DejaVu Sans"/>
              </a:rPr>
              <a:t>ARTIFICIAL INTELLIGENCE</a:t>
            </a:r>
            <a:r>
              <a:rPr b="0" lang="en-US" sz="1800" spc="-1" strike="noStrike">
                <a:solidFill>
                  <a:srgbClr val="000000"/>
                </a:solidFill>
                <a:latin typeface="AnjaliOldLipi"/>
                <a:ea typeface="Arial Unicode MS"/>
              </a:rPr>
              <a:t> </a:t>
            </a:r>
            <a:endParaRPr b="0" lang="en-IN" sz="1800" spc="-1" strike="noStrike">
              <a:latin typeface="Arial"/>
            </a:endParaRPr>
          </a:p>
          <a:p>
            <a:pPr algn="ctr">
              <a:lnSpc>
                <a:spcPct val="150000"/>
              </a:lnSpc>
            </a:pPr>
            <a:r>
              <a:rPr b="0" lang="en-US" sz="1800" spc="-1" strike="noStrike">
                <a:solidFill>
                  <a:srgbClr val="000000"/>
                </a:solidFill>
                <a:latin typeface="Arial Unicode MS"/>
                <a:ea typeface="Arial Unicode MS"/>
              </a:rPr>
              <a:t>Simulating Intelligence – The Turing Test</a:t>
            </a:r>
            <a:endParaRPr b="0" lang="en-IN" sz="1800" spc="-1" strike="noStrike">
              <a:latin typeface="Arial"/>
            </a:endParaRPr>
          </a:p>
        </p:txBody>
      </p:sp>
      <p:sp>
        <p:nvSpPr>
          <p:cNvPr id="114" name="CustomShape 2"/>
          <p:cNvSpPr/>
          <p:nvPr/>
        </p:nvSpPr>
        <p:spPr>
          <a:xfrm>
            <a:off x="540000" y="2304000"/>
            <a:ext cx="3346920" cy="2482920"/>
          </a:xfrm>
          <a:prstGeom prst="rect">
            <a:avLst/>
          </a:prstGeom>
          <a:noFill/>
          <a:ln>
            <a:noFill/>
          </a:ln>
        </p:spPr>
        <p:style>
          <a:lnRef idx="0"/>
          <a:fillRef idx="0"/>
          <a:effectRef idx="0"/>
          <a:fontRef idx="minor"/>
        </p:style>
      </p:sp>
      <p:sp>
        <p:nvSpPr>
          <p:cNvPr id="115" name="CustomShape 3"/>
          <p:cNvSpPr/>
          <p:nvPr/>
        </p:nvSpPr>
        <p:spPr>
          <a:xfrm>
            <a:off x="121320" y="6242760"/>
            <a:ext cx="6723000" cy="451440"/>
          </a:xfrm>
          <a:prstGeom prst="rect">
            <a:avLst/>
          </a:prstGeom>
          <a:solidFill>
            <a:srgbClr val="ffff00"/>
          </a:solidFill>
          <a:ln>
            <a:solidFill>
              <a:srgbClr val="3465a4"/>
            </a:solidFill>
          </a:ln>
        </p:spPr>
        <p:style>
          <a:lnRef idx="0"/>
          <a:fillRef idx="0"/>
          <a:effectRef idx="0"/>
          <a:fontRef idx="minor"/>
        </p:style>
      </p:sp>
      <p:sp>
        <p:nvSpPr>
          <p:cNvPr id="116" name="CustomShape 4"/>
          <p:cNvSpPr/>
          <p:nvPr/>
        </p:nvSpPr>
        <p:spPr>
          <a:xfrm>
            <a:off x="6853320" y="6251040"/>
            <a:ext cx="2142000" cy="459360"/>
          </a:xfrm>
          <a:prstGeom prst="rect">
            <a:avLst/>
          </a:prstGeom>
          <a:solidFill>
            <a:srgbClr val="729fcf"/>
          </a:solidFill>
          <a:ln>
            <a:solidFill>
              <a:srgbClr val="3465a4"/>
            </a:solidFill>
          </a:ln>
        </p:spPr>
        <p:style>
          <a:lnRef idx="0"/>
          <a:fillRef idx="0"/>
          <a:effectRef idx="0"/>
          <a:fontRef idx="minor"/>
        </p:style>
      </p:sp>
      <p:sp>
        <p:nvSpPr>
          <p:cNvPr id="117" name="CustomShape 5"/>
          <p:cNvSpPr/>
          <p:nvPr/>
        </p:nvSpPr>
        <p:spPr>
          <a:xfrm>
            <a:off x="127440" y="6291000"/>
            <a:ext cx="7136640" cy="6015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000000"/>
                </a:solidFill>
                <a:latin typeface="Arial"/>
                <a:ea typeface="DejaVu Sans"/>
              </a:rPr>
              <a:t>Microsoft Technology Technology Associate In Web Development</a:t>
            </a:r>
            <a:endParaRPr b="0" lang="en-IN" sz="1800" spc="-1" strike="noStrike">
              <a:latin typeface="Arial"/>
            </a:endParaRPr>
          </a:p>
        </p:txBody>
      </p:sp>
      <p:sp>
        <p:nvSpPr>
          <p:cNvPr id="118" name="CustomShape 6"/>
          <p:cNvSpPr/>
          <p:nvPr/>
        </p:nvSpPr>
        <p:spPr>
          <a:xfrm>
            <a:off x="117000" y="173880"/>
            <a:ext cx="8886240" cy="6533280"/>
          </a:xfrm>
          <a:prstGeom prst="rect">
            <a:avLst/>
          </a:prstGeom>
          <a:noFill/>
          <a:ln>
            <a:solidFill>
              <a:srgbClr val="3465a4"/>
            </a:solidFill>
          </a:ln>
        </p:spPr>
        <p:style>
          <a:lnRef idx="0"/>
          <a:fillRef idx="0"/>
          <a:effectRef idx="0"/>
          <a:fontRef idx="minor"/>
        </p:style>
      </p:sp>
      <p:sp>
        <p:nvSpPr>
          <p:cNvPr id="119" name="CustomShape 7"/>
          <p:cNvSpPr/>
          <p:nvPr/>
        </p:nvSpPr>
        <p:spPr>
          <a:xfrm>
            <a:off x="422640" y="1409760"/>
            <a:ext cx="3543480" cy="2690280"/>
          </a:xfrm>
          <a:prstGeom prst="rect">
            <a:avLst/>
          </a:prstGeom>
          <a:noFill/>
          <a:ln>
            <a:noFill/>
          </a:ln>
        </p:spPr>
        <p:style>
          <a:lnRef idx="0"/>
          <a:fillRef idx="0"/>
          <a:effectRef idx="0"/>
          <a:fontRef idx="minor"/>
        </p:style>
        <p:txBody>
          <a:bodyPr lIns="90000" rIns="90000" tIns="45000" bIns="45000">
            <a:noAutofit/>
          </a:bodyPr>
          <a:p>
            <a:pPr algn="just">
              <a:lnSpc>
                <a:spcPct val="100000"/>
              </a:lnSpc>
            </a:pP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endParaRPr b="0" lang="en-IN" sz="1800" spc="-1" strike="noStrike">
              <a:latin typeface="Arial"/>
            </a:endParaRPr>
          </a:p>
        </p:txBody>
      </p:sp>
      <p:sp>
        <p:nvSpPr>
          <p:cNvPr id="120" name="CustomShape 8"/>
          <p:cNvSpPr/>
          <p:nvPr/>
        </p:nvSpPr>
        <p:spPr>
          <a:xfrm>
            <a:off x="504360" y="1571400"/>
            <a:ext cx="3467520" cy="4285440"/>
          </a:xfrm>
          <a:prstGeom prst="rect">
            <a:avLst/>
          </a:prstGeom>
          <a:noFill/>
          <a:ln>
            <a:noFill/>
          </a:ln>
        </p:spPr>
        <p:style>
          <a:lnRef idx="0"/>
          <a:fillRef idx="0"/>
          <a:effectRef idx="0"/>
          <a:fontRef idx="minor"/>
        </p:style>
        <p:txBody>
          <a:bodyPr lIns="90000" rIns="90000" tIns="45000" bIns="45000">
            <a:noAutofit/>
          </a:bodyPr>
          <a:p>
            <a:pPr algn="just">
              <a:lnSpc>
                <a:spcPct val="100000"/>
              </a:lnSpc>
            </a:pPr>
            <a:r>
              <a:rPr b="0" lang="en-IN" sz="1400" spc="-1" strike="noStrike">
                <a:solidFill>
                  <a:srgbClr val="000000"/>
                </a:solidFill>
                <a:latin typeface="Arial"/>
                <a:ea typeface="DejaVu Sans"/>
              </a:rPr>
              <a:t>Alan Turing, the inventor of the Turing machine, an abstract concept that's used</a:t>
            </a:r>
            <a:endParaRPr b="0" lang="en-IN" sz="1400" spc="-1" strike="noStrike">
              <a:latin typeface="Arial"/>
            </a:endParaRPr>
          </a:p>
          <a:p>
            <a:pPr algn="just">
              <a:lnSpc>
                <a:spcPct val="100000"/>
              </a:lnSpc>
            </a:pPr>
            <a:r>
              <a:rPr b="0" lang="en-IN" sz="1400" spc="-1" strike="noStrike">
                <a:solidFill>
                  <a:srgbClr val="000000"/>
                </a:solidFill>
                <a:latin typeface="Arial"/>
                <a:ea typeface="DejaVu Sans"/>
              </a:rPr>
              <a:t>in algorithm theory, suggested a way to test intelligence. This test is referred to</a:t>
            </a:r>
            <a:endParaRPr b="0" lang="en-IN" sz="1400" spc="-1" strike="noStrike">
              <a:latin typeface="Arial"/>
            </a:endParaRPr>
          </a:p>
          <a:p>
            <a:pPr algn="just">
              <a:lnSpc>
                <a:spcPct val="100000"/>
              </a:lnSpc>
            </a:pPr>
            <a:r>
              <a:rPr b="0" lang="en-IN" sz="1400" spc="-1" strike="noStrike">
                <a:solidFill>
                  <a:srgbClr val="000000"/>
                </a:solidFill>
                <a:latin typeface="Arial"/>
                <a:ea typeface="DejaVu Sans"/>
              </a:rPr>
              <a:t>as the Turing test in AI literature</a:t>
            </a:r>
            <a:endParaRPr b="0" lang="en-IN" sz="1400" spc="-1" strike="noStrike">
              <a:latin typeface="Arial"/>
            </a:endParaRPr>
          </a:p>
          <a:p>
            <a:pPr algn="just">
              <a:lnSpc>
                <a:spcPct val="100000"/>
              </a:lnSpc>
            </a:pPr>
            <a:endParaRPr b="0" lang="en-IN" sz="1400" spc="-1" strike="noStrike">
              <a:latin typeface="Arial"/>
            </a:endParaRPr>
          </a:p>
          <a:p>
            <a:pPr algn="just">
              <a:lnSpc>
                <a:spcPct val="100000"/>
              </a:lnSpc>
            </a:pPr>
            <a:r>
              <a:rPr b="0" lang="en-IN" sz="1400" spc="-1" strike="noStrike">
                <a:solidFill>
                  <a:srgbClr val="000000"/>
                </a:solidFill>
                <a:latin typeface="Arial"/>
                <a:ea typeface="DejaVu Sans"/>
              </a:rPr>
              <a:t>Using a text interface, an interrogator chats to a human and a chatbot. The job of the chatbot is to mislead the interrogator to the extent that they cannot tell whether the computer is human or not.</a:t>
            </a:r>
            <a:endParaRPr b="0" lang="en-IN" sz="1400" spc="-1" strike="noStrike">
              <a:latin typeface="Arial"/>
            </a:endParaRPr>
          </a:p>
          <a:p>
            <a:pPr algn="just">
              <a:lnSpc>
                <a:spcPct val="100000"/>
              </a:lnSpc>
            </a:pPr>
            <a:endParaRPr b="0" lang="en-IN" sz="1400" spc="-1" strike="noStrike">
              <a:latin typeface="Arial"/>
            </a:endParaRPr>
          </a:p>
          <a:p>
            <a:pPr algn="just">
              <a:lnSpc>
                <a:spcPct val="100000"/>
              </a:lnSpc>
            </a:pPr>
            <a:r>
              <a:rPr b="1" lang="en-IN" sz="1400" spc="-1" strike="noStrike">
                <a:solidFill>
                  <a:srgbClr val="000000"/>
                </a:solidFill>
                <a:latin typeface="Arial"/>
                <a:ea typeface="DejaVu Sans"/>
              </a:rPr>
              <a:t>What disciplines do we need to pass the Turing test?</a:t>
            </a:r>
            <a:endParaRPr b="0" lang="en-IN" sz="1400" spc="-1" strike="noStrike">
              <a:latin typeface="Arial"/>
            </a:endParaRPr>
          </a:p>
          <a:p>
            <a:pPr algn="just">
              <a:lnSpc>
                <a:spcPct val="100000"/>
              </a:lnSpc>
            </a:pPr>
            <a:endParaRPr b="0" lang="en-IN" sz="1400" spc="-1" strike="noStrike">
              <a:latin typeface="Arial"/>
            </a:endParaRPr>
          </a:p>
          <a:p>
            <a:pPr algn="just">
              <a:lnSpc>
                <a:spcPct val="100000"/>
              </a:lnSpc>
            </a:pPr>
            <a:r>
              <a:rPr b="0" lang="en-IN" sz="1400" spc="-1" strike="noStrike">
                <a:solidFill>
                  <a:srgbClr val="000000"/>
                </a:solidFill>
                <a:latin typeface="Arial"/>
                <a:ea typeface="DejaVu Sans"/>
              </a:rPr>
              <a:t>First of all, we need to understand a spoken language to know what the interrogator is saying. We do this by using Natural Language Processing (NLP). We also have to respond.</a:t>
            </a:r>
            <a:endParaRPr b="0" lang="en-IN" sz="1400" spc="-1" strike="noStrike">
              <a:latin typeface="Arial"/>
            </a:endParaRPr>
          </a:p>
        </p:txBody>
      </p:sp>
      <p:sp>
        <p:nvSpPr>
          <p:cNvPr id="121" name="CustomShape 9"/>
          <p:cNvSpPr/>
          <p:nvPr/>
        </p:nvSpPr>
        <p:spPr>
          <a:xfrm>
            <a:off x="4448520" y="4187520"/>
            <a:ext cx="4123440" cy="1288440"/>
          </a:xfrm>
          <a:prstGeom prst="rect">
            <a:avLst/>
          </a:prstGeom>
          <a:noFill/>
          <a:ln>
            <a:noFill/>
          </a:ln>
        </p:spPr>
        <p:style>
          <a:lnRef idx="0"/>
          <a:fillRef idx="0"/>
          <a:effectRef idx="0"/>
          <a:fontRef idx="minor"/>
        </p:style>
        <p:txBody>
          <a:bodyPr lIns="90000" rIns="90000" tIns="45000" bIns="45000">
            <a:noAutofit/>
          </a:bodyPr>
          <a:p>
            <a:pPr algn="just">
              <a:lnSpc>
                <a:spcPct val="100000"/>
              </a:lnSpc>
            </a:pPr>
            <a:r>
              <a:rPr b="0" lang="en-IN" sz="1400" spc="-1" strike="noStrike">
                <a:solidFill>
                  <a:srgbClr val="000000"/>
                </a:solidFill>
                <a:latin typeface="Arial"/>
                <a:ea typeface="DejaVu Sans"/>
              </a:rPr>
              <a:t>We need to be an expert on things that the human mind tends to be interested in. We need to build an Expert System of humanity, involving the taxonomy of objects and abstract thoughts in our world, as well as historical events and even Emotions.</a:t>
            </a:r>
            <a:endParaRPr b="0" lang="en-IN" sz="1400" spc="-1" strike="noStrike">
              <a:latin typeface="Arial"/>
            </a:endParaRPr>
          </a:p>
        </p:txBody>
      </p:sp>
      <p:pic>
        <p:nvPicPr>
          <p:cNvPr id="122" name="" descr=""/>
          <p:cNvPicPr/>
          <p:nvPr/>
        </p:nvPicPr>
        <p:blipFill>
          <a:blip r:embed="rId2"/>
          <a:stretch/>
        </p:blipFill>
        <p:spPr>
          <a:xfrm>
            <a:off x="5792040" y="1416960"/>
            <a:ext cx="1846800" cy="2475360"/>
          </a:xfrm>
          <a:prstGeom prst="rect">
            <a:avLst/>
          </a:prstGeom>
          <a:ln>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3" name="Picture 1_5" descr="download.png"/>
          <p:cNvPicPr/>
          <p:nvPr/>
        </p:nvPicPr>
        <p:blipFill>
          <a:blip r:embed="rId1"/>
          <a:stretch/>
        </p:blipFill>
        <p:spPr>
          <a:xfrm>
            <a:off x="300240" y="268560"/>
            <a:ext cx="1141200" cy="1009800"/>
          </a:xfrm>
          <a:prstGeom prst="rect">
            <a:avLst/>
          </a:prstGeom>
          <a:ln>
            <a:noFill/>
          </a:ln>
        </p:spPr>
      </p:pic>
      <p:sp>
        <p:nvSpPr>
          <p:cNvPr id="124" name="CustomShape 1"/>
          <p:cNvSpPr/>
          <p:nvPr/>
        </p:nvSpPr>
        <p:spPr>
          <a:xfrm>
            <a:off x="2070000" y="228600"/>
            <a:ext cx="5712840" cy="912600"/>
          </a:xfrm>
          <a:prstGeom prst="rect">
            <a:avLst/>
          </a:prstGeom>
          <a:noFill/>
          <a:ln>
            <a:noFill/>
          </a:ln>
        </p:spPr>
        <p:style>
          <a:lnRef idx="0"/>
          <a:fillRef idx="0"/>
          <a:effectRef idx="0"/>
          <a:fontRef idx="minor"/>
        </p:style>
        <p:txBody>
          <a:bodyPr lIns="90000" rIns="90000" tIns="45000" bIns="45000">
            <a:spAutoFit/>
          </a:bodyPr>
          <a:p>
            <a:pPr algn="ctr">
              <a:lnSpc>
                <a:spcPct val="150000"/>
              </a:lnSpc>
            </a:pPr>
            <a:r>
              <a:rPr b="0" lang="en-US" sz="1800" spc="-1" strike="noStrike">
                <a:solidFill>
                  <a:srgbClr val="000000"/>
                </a:solidFill>
                <a:latin typeface="Arial Unicode MS"/>
                <a:ea typeface="Arial Unicode MS"/>
              </a:rPr>
              <a:t>INTRO TO </a:t>
            </a:r>
            <a:r>
              <a:rPr b="1" lang="en-US" sz="1800" spc="-1" strike="noStrike">
                <a:solidFill>
                  <a:srgbClr val="000000"/>
                </a:solidFill>
                <a:latin typeface="AnjaliOldLipi"/>
                <a:ea typeface="DejaVu Sans"/>
              </a:rPr>
              <a:t>ARTIFICIAL INTELLIGENCE</a:t>
            </a:r>
            <a:r>
              <a:rPr b="0" lang="en-US" sz="1800" spc="-1" strike="noStrike">
                <a:solidFill>
                  <a:srgbClr val="000000"/>
                </a:solidFill>
                <a:latin typeface="AnjaliOldLipi"/>
                <a:ea typeface="Arial Unicode MS"/>
              </a:rPr>
              <a:t> </a:t>
            </a:r>
            <a:endParaRPr b="0" lang="en-IN" sz="1800" spc="-1" strike="noStrike">
              <a:latin typeface="Arial"/>
            </a:endParaRPr>
          </a:p>
          <a:p>
            <a:pPr algn="ctr">
              <a:lnSpc>
                <a:spcPct val="150000"/>
              </a:lnSpc>
            </a:pPr>
            <a:r>
              <a:rPr b="0" lang="en-US" sz="1800" spc="-1" strike="noStrike">
                <a:solidFill>
                  <a:srgbClr val="000000"/>
                </a:solidFill>
                <a:latin typeface="Arial Unicode MS"/>
                <a:ea typeface="Arial Unicode MS"/>
              </a:rPr>
              <a:t>AI Tools and Learning Models</a:t>
            </a:r>
            <a:endParaRPr b="0" lang="en-IN" sz="1800" spc="-1" strike="noStrike">
              <a:latin typeface="Arial"/>
            </a:endParaRPr>
          </a:p>
        </p:txBody>
      </p:sp>
      <p:sp>
        <p:nvSpPr>
          <p:cNvPr id="125" name="CustomShape 2"/>
          <p:cNvSpPr/>
          <p:nvPr/>
        </p:nvSpPr>
        <p:spPr>
          <a:xfrm>
            <a:off x="540000" y="2304000"/>
            <a:ext cx="3346920" cy="2482920"/>
          </a:xfrm>
          <a:prstGeom prst="rect">
            <a:avLst/>
          </a:prstGeom>
          <a:noFill/>
          <a:ln>
            <a:noFill/>
          </a:ln>
        </p:spPr>
        <p:style>
          <a:lnRef idx="0"/>
          <a:fillRef idx="0"/>
          <a:effectRef idx="0"/>
          <a:fontRef idx="minor"/>
        </p:style>
      </p:sp>
      <p:sp>
        <p:nvSpPr>
          <p:cNvPr id="126" name="CustomShape 3"/>
          <p:cNvSpPr/>
          <p:nvPr/>
        </p:nvSpPr>
        <p:spPr>
          <a:xfrm>
            <a:off x="137880" y="6272640"/>
            <a:ext cx="8881920" cy="451440"/>
          </a:xfrm>
          <a:prstGeom prst="rect">
            <a:avLst/>
          </a:prstGeom>
          <a:solidFill>
            <a:srgbClr val="ffff00"/>
          </a:solidFill>
          <a:ln>
            <a:solidFill>
              <a:srgbClr val="3465a4"/>
            </a:solidFill>
          </a:ln>
        </p:spPr>
        <p:style>
          <a:lnRef idx="0"/>
          <a:fillRef idx="0"/>
          <a:effectRef idx="0"/>
          <a:fontRef idx="minor"/>
        </p:style>
        <p:txBody>
          <a:bodyPr wrap="none" lIns="90000" rIns="90000" tIns="45000" bIns="45000" anchor="ctr">
            <a:noAutofit/>
          </a:bodyPr>
          <a:p>
            <a:pPr algn="r">
              <a:lnSpc>
                <a:spcPct val="100000"/>
              </a:lnSpc>
            </a:pPr>
            <a:r>
              <a:rPr b="0" lang="en-IN" sz="1800" spc="-1" strike="noStrike">
                <a:solidFill>
                  <a:srgbClr val="000000"/>
                </a:solidFill>
                <a:latin typeface="Arial"/>
                <a:ea typeface="DejaVu Sans"/>
              </a:rPr>
              <a:t>                                     </a:t>
            </a:r>
            <a:r>
              <a:rPr b="0" lang="en-IN" sz="1800" spc="-1" strike="noStrike">
                <a:solidFill>
                  <a:srgbClr val="000000"/>
                </a:solidFill>
                <a:latin typeface="Arial"/>
                <a:ea typeface="DejaVu Sans"/>
              </a:rPr>
              <a:t>Internship Progarm in AI, ML, DL, Data Science</a:t>
            </a:r>
            <a:endParaRPr b="0" lang="en-IN" sz="1800" spc="-1" strike="noStrike">
              <a:latin typeface="Arial"/>
            </a:endParaRPr>
          </a:p>
        </p:txBody>
      </p:sp>
      <p:sp>
        <p:nvSpPr>
          <p:cNvPr id="127" name="CustomShape 4"/>
          <p:cNvSpPr/>
          <p:nvPr/>
        </p:nvSpPr>
        <p:spPr>
          <a:xfrm>
            <a:off x="108000" y="6260760"/>
            <a:ext cx="3871080" cy="459360"/>
          </a:xfrm>
          <a:prstGeom prst="rect">
            <a:avLst/>
          </a:prstGeom>
          <a:solidFill>
            <a:srgbClr val="729fcf"/>
          </a:solidFill>
          <a:ln>
            <a:solidFill>
              <a:srgbClr val="3465a4"/>
            </a:solidFill>
          </a:ln>
        </p:spPr>
        <p:style>
          <a:lnRef idx="0"/>
          <a:fillRef idx="0"/>
          <a:effectRef idx="0"/>
          <a:fontRef idx="minor"/>
        </p:style>
      </p:sp>
      <p:sp>
        <p:nvSpPr>
          <p:cNvPr id="128" name="CustomShape 5"/>
          <p:cNvSpPr/>
          <p:nvPr/>
        </p:nvSpPr>
        <p:spPr>
          <a:xfrm>
            <a:off x="117000" y="173880"/>
            <a:ext cx="8886240" cy="6533280"/>
          </a:xfrm>
          <a:prstGeom prst="rect">
            <a:avLst/>
          </a:prstGeom>
          <a:noFill/>
          <a:ln>
            <a:solidFill>
              <a:srgbClr val="3465a4"/>
            </a:solidFill>
          </a:ln>
        </p:spPr>
        <p:style>
          <a:lnRef idx="0"/>
          <a:fillRef idx="0"/>
          <a:effectRef idx="0"/>
          <a:fontRef idx="minor"/>
        </p:style>
      </p:sp>
      <p:sp>
        <p:nvSpPr>
          <p:cNvPr id="129" name="CustomShape 6"/>
          <p:cNvSpPr/>
          <p:nvPr/>
        </p:nvSpPr>
        <p:spPr>
          <a:xfrm>
            <a:off x="547560" y="1917720"/>
            <a:ext cx="3179160" cy="3542400"/>
          </a:xfrm>
          <a:prstGeom prst="rect">
            <a:avLst/>
          </a:prstGeom>
          <a:noFill/>
          <a:ln>
            <a:noFill/>
          </a:ln>
        </p:spPr>
        <p:style>
          <a:lnRef idx="0"/>
          <a:fillRef idx="0"/>
          <a:effectRef idx="0"/>
          <a:fontRef idx="minor"/>
        </p:style>
        <p:txBody>
          <a:bodyPr lIns="90000" rIns="90000" tIns="45000" bIns="45000">
            <a:noAutofit/>
          </a:bodyPr>
          <a:p>
            <a:pPr algn="just">
              <a:lnSpc>
                <a:spcPct val="100000"/>
              </a:lnSpc>
            </a:pPr>
            <a:r>
              <a:rPr b="0" lang="en-IN" sz="1400" spc="-1" strike="noStrike">
                <a:solidFill>
                  <a:srgbClr val="000000"/>
                </a:solidFill>
                <a:latin typeface="Arial"/>
                <a:ea typeface="DejaVu Sans"/>
              </a:rPr>
              <a:t>Intelligent Agents</a:t>
            </a:r>
            <a:endParaRPr b="0" lang="en-IN" sz="1400" spc="-1" strike="noStrike">
              <a:latin typeface="Arial"/>
            </a:endParaRPr>
          </a:p>
          <a:p>
            <a:pPr algn="just">
              <a:lnSpc>
                <a:spcPct val="100000"/>
              </a:lnSpc>
            </a:pPr>
            <a:endParaRPr b="0" lang="en-IN" sz="1400" spc="-1" strike="noStrike">
              <a:latin typeface="Arial"/>
            </a:endParaRPr>
          </a:p>
          <a:p>
            <a:pPr algn="just">
              <a:lnSpc>
                <a:spcPct val="100000"/>
              </a:lnSpc>
            </a:pPr>
            <a:r>
              <a:rPr b="0" lang="en-IN" sz="1400" spc="-1" strike="noStrike">
                <a:solidFill>
                  <a:srgbClr val="000000"/>
                </a:solidFill>
                <a:latin typeface="Arial"/>
                <a:ea typeface="DejaVu Sans"/>
              </a:rPr>
              <a:t>When solving AI problems, we create an actor in the environment that can</a:t>
            </a:r>
            <a:endParaRPr b="0" lang="en-IN" sz="1400" spc="-1" strike="noStrike">
              <a:latin typeface="Arial"/>
            </a:endParaRPr>
          </a:p>
          <a:p>
            <a:pPr algn="just">
              <a:lnSpc>
                <a:spcPct val="100000"/>
              </a:lnSpc>
            </a:pPr>
            <a:r>
              <a:rPr b="0" lang="en-IN" sz="1400" spc="-1" strike="noStrike">
                <a:solidFill>
                  <a:srgbClr val="000000"/>
                </a:solidFill>
                <a:latin typeface="Arial"/>
                <a:ea typeface="DejaVu Sans"/>
              </a:rPr>
              <a:t>gather data from its surroundings and influence its surroundings. This actor is called an intelligent agent.</a:t>
            </a:r>
            <a:endParaRPr b="0" lang="en-IN" sz="1400" spc="-1" strike="noStrike">
              <a:latin typeface="Arial"/>
            </a:endParaRPr>
          </a:p>
          <a:p>
            <a:pPr algn="just">
              <a:lnSpc>
                <a:spcPct val="100000"/>
              </a:lnSpc>
            </a:pPr>
            <a:endParaRPr b="0" lang="en-IN" sz="1400" spc="-1" strike="noStrike">
              <a:latin typeface="Arial"/>
            </a:endParaRPr>
          </a:p>
          <a:p>
            <a:pPr algn="just">
              <a:lnSpc>
                <a:spcPct val="100000"/>
              </a:lnSpc>
            </a:pPr>
            <a:r>
              <a:rPr b="0" lang="en-IN" sz="1400" spc="-1" strike="noStrike">
                <a:solidFill>
                  <a:srgbClr val="000000"/>
                </a:solidFill>
                <a:latin typeface="Arial"/>
                <a:ea typeface="DejaVu Sans"/>
              </a:rPr>
              <a:t>An intelligent agent:</a:t>
            </a:r>
            <a:endParaRPr b="0" lang="en-IN" sz="1400" spc="-1" strike="noStrike">
              <a:latin typeface="Arial"/>
            </a:endParaRPr>
          </a:p>
          <a:p>
            <a:pPr marL="216000" indent="-215280" algn="just">
              <a:lnSpc>
                <a:spcPct val="100000"/>
              </a:lnSpc>
              <a:buClr>
                <a:srgbClr val="000000"/>
              </a:buClr>
              <a:buSzPct val="45000"/>
              <a:buFont typeface="Wingdings" charset="2"/>
              <a:buChar char=""/>
            </a:pPr>
            <a:r>
              <a:rPr b="0" lang="en-IN" sz="1400" spc="-1" strike="noStrike">
                <a:solidFill>
                  <a:srgbClr val="000000"/>
                </a:solidFill>
                <a:latin typeface="Arial"/>
                <a:ea typeface="DejaVu Sans"/>
              </a:rPr>
              <a:t>Is autonomous</a:t>
            </a:r>
            <a:endParaRPr b="0" lang="en-IN" sz="1400" spc="-1" strike="noStrike">
              <a:latin typeface="Arial"/>
            </a:endParaRPr>
          </a:p>
          <a:p>
            <a:pPr marL="216000" indent="-215280" algn="just">
              <a:lnSpc>
                <a:spcPct val="100000"/>
              </a:lnSpc>
              <a:buClr>
                <a:srgbClr val="000000"/>
              </a:buClr>
              <a:buSzPct val="45000"/>
              <a:buFont typeface="Wingdings" charset="2"/>
              <a:buChar char=""/>
            </a:pPr>
            <a:r>
              <a:rPr b="0" lang="en-IN" sz="1400" spc="-1" strike="noStrike">
                <a:solidFill>
                  <a:srgbClr val="000000"/>
                </a:solidFill>
                <a:latin typeface="Arial"/>
                <a:ea typeface="DejaVu Sans"/>
              </a:rPr>
              <a:t>Observes its surroundings through sensors</a:t>
            </a:r>
            <a:endParaRPr b="0" lang="en-IN" sz="1400" spc="-1" strike="noStrike">
              <a:latin typeface="Arial"/>
            </a:endParaRPr>
          </a:p>
          <a:p>
            <a:pPr marL="216000" indent="-215280" algn="just">
              <a:lnSpc>
                <a:spcPct val="100000"/>
              </a:lnSpc>
              <a:buClr>
                <a:srgbClr val="000000"/>
              </a:buClr>
              <a:buSzPct val="45000"/>
              <a:buFont typeface="Wingdings" charset="2"/>
              <a:buChar char=""/>
            </a:pPr>
            <a:r>
              <a:rPr b="0" lang="en-IN" sz="1400" spc="-1" strike="noStrike">
                <a:solidFill>
                  <a:srgbClr val="000000"/>
                </a:solidFill>
                <a:latin typeface="Arial"/>
                <a:ea typeface="DejaVu Sans"/>
              </a:rPr>
              <a:t>Acts in its environment using actuators</a:t>
            </a:r>
            <a:endParaRPr b="0" lang="en-IN" sz="1400" spc="-1" strike="noStrike">
              <a:latin typeface="Arial"/>
            </a:endParaRPr>
          </a:p>
          <a:p>
            <a:pPr marL="216000" indent="-215280" algn="just">
              <a:lnSpc>
                <a:spcPct val="100000"/>
              </a:lnSpc>
              <a:buClr>
                <a:srgbClr val="000000"/>
              </a:buClr>
              <a:buSzPct val="45000"/>
              <a:buFont typeface="Wingdings" charset="2"/>
              <a:buChar char=""/>
            </a:pPr>
            <a:r>
              <a:rPr b="0" lang="en-IN" sz="1400" spc="-1" strike="noStrike">
                <a:solidFill>
                  <a:srgbClr val="000000"/>
                </a:solidFill>
                <a:latin typeface="Arial"/>
                <a:ea typeface="DejaVu Sans"/>
              </a:rPr>
              <a:t>Directs its activities toward achieving goals</a:t>
            </a:r>
            <a:endParaRPr b="0" lang="en-IN" sz="1400" spc="-1" strike="noStrike">
              <a:latin typeface="Arial"/>
            </a:endParaRPr>
          </a:p>
          <a:p>
            <a:pPr>
              <a:lnSpc>
                <a:spcPct val="100000"/>
              </a:lnSpc>
            </a:pPr>
            <a:endParaRPr b="0" lang="en-IN" sz="1400" spc="-1" strike="noStrike">
              <a:latin typeface="Arial"/>
            </a:endParaRPr>
          </a:p>
        </p:txBody>
      </p:sp>
      <p:pic>
        <p:nvPicPr>
          <p:cNvPr id="130" name="" descr=""/>
          <p:cNvPicPr/>
          <p:nvPr/>
        </p:nvPicPr>
        <p:blipFill>
          <a:blip r:embed="rId2"/>
          <a:stretch/>
        </p:blipFill>
        <p:spPr>
          <a:xfrm>
            <a:off x="4534560" y="2104200"/>
            <a:ext cx="3804840" cy="3241080"/>
          </a:xfrm>
          <a:prstGeom prst="rect">
            <a:avLst/>
          </a:prstGeom>
          <a:ln>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31" name="Picture 1_6" descr="download.png"/>
          <p:cNvPicPr/>
          <p:nvPr/>
        </p:nvPicPr>
        <p:blipFill>
          <a:blip r:embed="rId1"/>
          <a:stretch/>
        </p:blipFill>
        <p:spPr>
          <a:xfrm>
            <a:off x="300240" y="268560"/>
            <a:ext cx="1141200" cy="1009800"/>
          </a:xfrm>
          <a:prstGeom prst="rect">
            <a:avLst/>
          </a:prstGeom>
          <a:ln>
            <a:noFill/>
          </a:ln>
        </p:spPr>
      </p:pic>
      <p:sp>
        <p:nvSpPr>
          <p:cNvPr id="132" name="CustomShape 1"/>
          <p:cNvSpPr/>
          <p:nvPr/>
        </p:nvSpPr>
        <p:spPr>
          <a:xfrm>
            <a:off x="2070000" y="228600"/>
            <a:ext cx="5712840" cy="912600"/>
          </a:xfrm>
          <a:prstGeom prst="rect">
            <a:avLst/>
          </a:prstGeom>
          <a:noFill/>
          <a:ln>
            <a:noFill/>
          </a:ln>
        </p:spPr>
        <p:style>
          <a:lnRef idx="0"/>
          <a:fillRef idx="0"/>
          <a:effectRef idx="0"/>
          <a:fontRef idx="minor"/>
        </p:style>
        <p:txBody>
          <a:bodyPr lIns="90000" rIns="90000" tIns="45000" bIns="45000">
            <a:spAutoFit/>
          </a:bodyPr>
          <a:p>
            <a:pPr algn="ctr">
              <a:lnSpc>
                <a:spcPct val="150000"/>
              </a:lnSpc>
            </a:pPr>
            <a:r>
              <a:rPr b="0" lang="en-US" sz="1800" spc="-1" strike="noStrike">
                <a:solidFill>
                  <a:srgbClr val="000000"/>
                </a:solidFill>
                <a:latin typeface="Arial Unicode MS"/>
                <a:ea typeface="Arial Unicode MS"/>
              </a:rPr>
              <a:t>INTRO TO </a:t>
            </a:r>
            <a:r>
              <a:rPr b="1" lang="en-US" sz="1800" spc="-1" strike="noStrike">
                <a:solidFill>
                  <a:srgbClr val="000000"/>
                </a:solidFill>
                <a:latin typeface="AnjaliOldLipi"/>
                <a:ea typeface="DejaVu Sans"/>
              </a:rPr>
              <a:t>ARTIFICIAL INTELLIGENCE</a:t>
            </a:r>
            <a:r>
              <a:rPr b="0" lang="en-US" sz="1800" spc="-1" strike="noStrike">
                <a:solidFill>
                  <a:srgbClr val="000000"/>
                </a:solidFill>
                <a:latin typeface="AnjaliOldLipi"/>
                <a:ea typeface="Arial Unicode MS"/>
              </a:rPr>
              <a:t> </a:t>
            </a:r>
            <a:endParaRPr b="0" lang="en-IN" sz="1800" spc="-1" strike="noStrike">
              <a:latin typeface="Arial"/>
            </a:endParaRPr>
          </a:p>
          <a:p>
            <a:pPr algn="ctr">
              <a:lnSpc>
                <a:spcPct val="150000"/>
              </a:lnSpc>
            </a:pPr>
            <a:r>
              <a:rPr b="0" lang="en-US" sz="1800" spc="-1" strike="noStrike">
                <a:solidFill>
                  <a:srgbClr val="000000"/>
                </a:solidFill>
                <a:latin typeface="Arial Unicode MS"/>
                <a:ea typeface="Arial Unicode MS"/>
              </a:rPr>
              <a:t>Classification and Prediction</a:t>
            </a:r>
            <a:endParaRPr b="0" lang="en-IN" sz="1800" spc="-1" strike="noStrike">
              <a:latin typeface="Arial"/>
            </a:endParaRPr>
          </a:p>
        </p:txBody>
      </p:sp>
      <p:sp>
        <p:nvSpPr>
          <p:cNvPr id="133" name="CustomShape 2"/>
          <p:cNvSpPr/>
          <p:nvPr/>
        </p:nvSpPr>
        <p:spPr>
          <a:xfrm>
            <a:off x="540000" y="2304000"/>
            <a:ext cx="3346920" cy="2482920"/>
          </a:xfrm>
          <a:prstGeom prst="rect">
            <a:avLst/>
          </a:prstGeom>
          <a:noFill/>
          <a:ln>
            <a:noFill/>
          </a:ln>
        </p:spPr>
        <p:style>
          <a:lnRef idx="0"/>
          <a:fillRef idx="0"/>
          <a:effectRef idx="0"/>
          <a:fontRef idx="minor"/>
        </p:style>
      </p:sp>
      <p:sp>
        <p:nvSpPr>
          <p:cNvPr id="134" name="CustomShape 3"/>
          <p:cNvSpPr/>
          <p:nvPr/>
        </p:nvSpPr>
        <p:spPr>
          <a:xfrm>
            <a:off x="121320" y="6242760"/>
            <a:ext cx="6723000" cy="451440"/>
          </a:xfrm>
          <a:prstGeom prst="rect">
            <a:avLst/>
          </a:prstGeom>
          <a:solidFill>
            <a:srgbClr val="ffff00"/>
          </a:solidFill>
          <a:ln>
            <a:solidFill>
              <a:srgbClr val="3465a4"/>
            </a:solidFill>
          </a:ln>
        </p:spPr>
        <p:style>
          <a:lnRef idx="0"/>
          <a:fillRef idx="0"/>
          <a:effectRef idx="0"/>
          <a:fontRef idx="minor"/>
        </p:style>
      </p:sp>
      <p:sp>
        <p:nvSpPr>
          <p:cNvPr id="135" name="CustomShape 4"/>
          <p:cNvSpPr/>
          <p:nvPr/>
        </p:nvSpPr>
        <p:spPr>
          <a:xfrm>
            <a:off x="6853320" y="6251040"/>
            <a:ext cx="2142000" cy="459360"/>
          </a:xfrm>
          <a:prstGeom prst="rect">
            <a:avLst/>
          </a:prstGeom>
          <a:solidFill>
            <a:srgbClr val="729fcf"/>
          </a:solidFill>
          <a:ln>
            <a:solidFill>
              <a:srgbClr val="3465a4"/>
            </a:solidFill>
          </a:ln>
        </p:spPr>
        <p:style>
          <a:lnRef idx="0"/>
          <a:fillRef idx="0"/>
          <a:effectRef idx="0"/>
          <a:fontRef idx="minor"/>
        </p:style>
      </p:sp>
      <p:sp>
        <p:nvSpPr>
          <p:cNvPr id="136" name="CustomShape 5"/>
          <p:cNvSpPr/>
          <p:nvPr/>
        </p:nvSpPr>
        <p:spPr>
          <a:xfrm>
            <a:off x="127440" y="6291000"/>
            <a:ext cx="7136640" cy="6015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000000"/>
                </a:solidFill>
                <a:latin typeface="Arial"/>
                <a:ea typeface="DejaVu Sans"/>
              </a:rPr>
              <a:t>Microsoft Technology Technology Associate In Web Development</a:t>
            </a:r>
            <a:endParaRPr b="0" lang="en-IN" sz="1800" spc="-1" strike="noStrike">
              <a:latin typeface="Arial"/>
            </a:endParaRPr>
          </a:p>
        </p:txBody>
      </p:sp>
      <p:sp>
        <p:nvSpPr>
          <p:cNvPr id="137" name="CustomShape 6"/>
          <p:cNvSpPr/>
          <p:nvPr/>
        </p:nvSpPr>
        <p:spPr>
          <a:xfrm>
            <a:off x="117000" y="173880"/>
            <a:ext cx="8886240" cy="6533280"/>
          </a:xfrm>
          <a:prstGeom prst="rect">
            <a:avLst/>
          </a:prstGeom>
          <a:noFill/>
          <a:ln>
            <a:solidFill>
              <a:srgbClr val="3465a4"/>
            </a:solidFill>
          </a:ln>
        </p:spPr>
        <p:style>
          <a:lnRef idx="0"/>
          <a:fillRef idx="0"/>
          <a:effectRef idx="0"/>
          <a:fontRef idx="minor"/>
        </p:style>
      </p:sp>
      <p:sp>
        <p:nvSpPr>
          <p:cNvPr id="138" name="CustomShape 7"/>
          <p:cNvSpPr/>
          <p:nvPr/>
        </p:nvSpPr>
        <p:spPr>
          <a:xfrm>
            <a:off x="445680" y="2664360"/>
            <a:ext cx="3543480" cy="269028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1" lang="en-IN" sz="1400" spc="-1" strike="noStrike" u="sng">
                <a:solidFill>
                  <a:srgbClr val="000000"/>
                </a:solidFill>
                <a:uFillTx/>
                <a:latin typeface="Arial"/>
                <a:ea typeface="DejaVu Sans"/>
              </a:rPr>
              <a:t>Classification</a:t>
            </a:r>
            <a:r>
              <a:rPr b="0" lang="en-IN" sz="1400" spc="-1" strike="noStrike" u="sng">
                <a:solidFill>
                  <a:srgbClr val="000000"/>
                </a:solidFill>
                <a:uFillTx/>
                <a:latin typeface="Arial"/>
                <a:ea typeface="DejaVu Sans"/>
              </a:rPr>
              <a:t> </a:t>
            </a:r>
            <a:endParaRPr b="0" lang="en-IN" sz="1400" spc="-1" strike="noStrike">
              <a:latin typeface="Arial"/>
            </a:endParaRPr>
          </a:p>
          <a:p>
            <a:pPr algn="ctr">
              <a:lnSpc>
                <a:spcPct val="100000"/>
              </a:lnSpc>
            </a:pPr>
            <a:endParaRPr b="0" lang="en-IN" sz="1400" spc="-1" strike="noStrike">
              <a:latin typeface="Arial"/>
            </a:endParaRPr>
          </a:p>
          <a:p>
            <a:pPr algn="just">
              <a:lnSpc>
                <a:spcPct val="100000"/>
              </a:lnSpc>
            </a:pPr>
            <a:r>
              <a:rPr b="0" lang="en-IN" sz="1400" spc="-1" strike="noStrike">
                <a:solidFill>
                  <a:srgbClr val="000000"/>
                </a:solidFill>
                <a:latin typeface="Arial"/>
                <a:ea typeface="DejaVu Sans"/>
              </a:rPr>
              <a:t> </a:t>
            </a:r>
            <a:r>
              <a:rPr b="0" lang="en-IN" sz="1400" spc="-1" strike="noStrike">
                <a:solidFill>
                  <a:srgbClr val="000000"/>
                </a:solidFill>
                <a:latin typeface="Arial"/>
                <a:ea typeface="DejaVu Sans"/>
              </a:rPr>
              <a:t>a process for figuring out how an object can be defined in terms of another object. For instance, a father is a male who has one or more children.</a:t>
            </a:r>
            <a:endParaRPr b="0" lang="en-IN" sz="1400" spc="-1" strike="noStrike">
              <a:latin typeface="Arial"/>
            </a:endParaRPr>
          </a:p>
          <a:p>
            <a:pPr algn="just">
              <a:lnSpc>
                <a:spcPct val="100000"/>
              </a:lnSpc>
            </a:pPr>
            <a:endParaRPr b="0" lang="en-IN" sz="1400" spc="-1" strike="noStrike">
              <a:latin typeface="Arial"/>
            </a:endParaRPr>
          </a:p>
          <a:p>
            <a:pPr algn="just">
              <a:lnSpc>
                <a:spcPct val="100000"/>
              </a:lnSpc>
            </a:pPr>
            <a:r>
              <a:rPr b="0" lang="en-IN" sz="1400" spc="-1" strike="noStrike">
                <a:solidFill>
                  <a:srgbClr val="000000"/>
                </a:solidFill>
                <a:latin typeface="Arial"/>
                <a:ea typeface="DejaVu Sans"/>
              </a:rPr>
              <a:t>If Jane is a parent of a child and Jane is female, then Jane is a mother. Also, Jane</a:t>
            </a:r>
            <a:endParaRPr b="0" lang="en-IN" sz="1400" spc="-1" strike="noStrike">
              <a:latin typeface="Arial"/>
            </a:endParaRPr>
          </a:p>
          <a:p>
            <a:pPr algn="just">
              <a:lnSpc>
                <a:spcPct val="100000"/>
              </a:lnSpc>
            </a:pPr>
            <a:r>
              <a:rPr b="0" lang="en-IN" sz="1400" spc="-1" strike="noStrike">
                <a:solidFill>
                  <a:srgbClr val="000000"/>
                </a:solidFill>
                <a:latin typeface="Arial"/>
                <a:ea typeface="DejaVu Sans"/>
              </a:rPr>
              <a:t>is a human, a mammal, and a living organism. We know that Jane has a</a:t>
            </a:r>
            <a:endParaRPr b="0" lang="en-IN" sz="1400" spc="-1" strike="noStrike">
              <a:latin typeface="Arial"/>
            </a:endParaRPr>
          </a:p>
          <a:p>
            <a:pPr algn="just">
              <a:lnSpc>
                <a:spcPct val="100000"/>
              </a:lnSpc>
            </a:pPr>
            <a:r>
              <a:rPr b="0" lang="en-IN" sz="1400" spc="-1" strike="noStrike">
                <a:solidFill>
                  <a:srgbClr val="000000"/>
                </a:solidFill>
                <a:latin typeface="Arial"/>
                <a:ea typeface="DejaVu Sans"/>
              </a:rPr>
              <a:t>nationality as well as a date of birth.</a:t>
            </a:r>
            <a:endParaRPr b="0" lang="en-IN" sz="1400" spc="-1" strike="noStrike">
              <a:latin typeface="Arial"/>
            </a:endParaRPr>
          </a:p>
        </p:txBody>
      </p:sp>
      <p:sp>
        <p:nvSpPr>
          <p:cNvPr id="139" name="CustomShape 8"/>
          <p:cNvSpPr/>
          <p:nvPr/>
        </p:nvSpPr>
        <p:spPr>
          <a:xfrm>
            <a:off x="551880" y="1742760"/>
            <a:ext cx="8002800" cy="6019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400" spc="-1" strike="noStrike">
                <a:solidFill>
                  <a:srgbClr val="000000"/>
                </a:solidFill>
                <a:latin typeface="Arial"/>
                <a:ea typeface="DejaVu Sans"/>
              </a:rPr>
              <a:t>Different goals require different processes. Let's explore the two most popular types of AI reasoning: </a:t>
            </a:r>
            <a:r>
              <a:rPr b="1" lang="en-IN" sz="1400" spc="-1" strike="noStrike">
                <a:solidFill>
                  <a:srgbClr val="000000"/>
                </a:solidFill>
                <a:latin typeface="Arial"/>
                <a:ea typeface="DejaVu Sans"/>
              </a:rPr>
              <a:t>classification</a:t>
            </a:r>
            <a:r>
              <a:rPr b="0" lang="en-IN" sz="1400" spc="-1" strike="noStrike">
                <a:solidFill>
                  <a:srgbClr val="000000"/>
                </a:solidFill>
                <a:latin typeface="Arial"/>
                <a:ea typeface="DejaVu Sans"/>
              </a:rPr>
              <a:t> and </a:t>
            </a:r>
            <a:r>
              <a:rPr b="1" lang="en-IN" sz="1400" spc="-1" strike="noStrike">
                <a:solidFill>
                  <a:srgbClr val="000000"/>
                </a:solidFill>
                <a:latin typeface="Arial"/>
                <a:ea typeface="DejaVu Sans"/>
              </a:rPr>
              <a:t>prediction</a:t>
            </a:r>
            <a:r>
              <a:rPr b="0" lang="en-IN" sz="1400" spc="-1" strike="noStrike">
                <a:solidFill>
                  <a:srgbClr val="000000"/>
                </a:solidFill>
                <a:latin typeface="Arial"/>
                <a:ea typeface="DejaVu Sans"/>
              </a:rPr>
              <a:t>.</a:t>
            </a:r>
            <a:endParaRPr b="0" lang="en-IN" sz="1400" spc="-1" strike="noStrike">
              <a:latin typeface="Arial"/>
            </a:endParaRPr>
          </a:p>
        </p:txBody>
      </p:sp>
      <p:sp>
        <p:nvSpPr>
          <p:cNvPr id="140" name="CustomShape 9"/>
          <p:cNvSpPr/>
          <p:nvPr/>
        </p:nvSpPr>
        <p:spPr>
          <a:xfrm>
            <a:off x="4600080" y="2688120"/>
            <a:ext cx="4118760" cy="208764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1" lang="en-IN" sz="1400" spc="-1" strike="noStrike" u="sng">
                <a:solidFill>
                  <a:srgbClr val="000000"/>
                </a:solidFill>
                <a:uFillTx/>
                <a:latin typeface="Arial"/>
                <a:ea typeface="DejaVu Sans"/>
              </a:rPr>
              <a:t>Prediction </a:t>
            </a:r>
            <a:endParaRPr b="0" lang="en-IN" sz="1400" spc="-1" strike="noStrike">
              <a:latin typeface="Arial"/>
            </a:endParaRPr>
          </a:p>
          <a:p>
            <a:pPr>
              <a:lnSpc>
                <a:spcPct val="100000"/>
              </a:lnSpc>
            </a:pPr>
            <a:endParaRPr b="0" lang="en-IN" sz="1400" spc="-1" strike="noStrike">
              <a:latin typeface="Arial"/>
            </a:endParaRPr>
          </a:p>
          <a:p>
            <a:pPr algn="just">
              <a:lnSpc>
                <a:spcPct val="100000"/>
              </a:lnSpc>
            </a:pPr>
            <a:r>
              <a:rPr b="0" lang="en-IN" sz="1400" spc="-1" strike="noStrike">
                <a:solidFill>
                  <a:srgbClr val="000000"/>
                </a:solidFill>
                <a:latin typeface="Arial"/>
                <a:ea typeface="DejaVu Sans"/>
              </a:rPr>
              <a:t>the process of predicting things, based on patterns and probabilities. For instance, if a customer in a standard supermarket buys organic</a:t>
            </a:r>
            <a:endParaRPr b="0" lang="en-IN" sz="1400" spc="-1" strike="noStrike">
              <a:latin typeface="Arial"/>
            </a:endParaRPr>
          </a:p>
          <a:p>
            <a:pPr algn="just">
              <a:lnSpc>
                <a:spcPct val="100000"/>
              </a:lnSpc>
            </a:pPr>
            <a:r>
              <a:rPr b="0" lang="en-IN" sz="1400" spc="-1" strike="noStrike">
                <a:solidFill>
                  <a:srgbClr val="000000"/>
                </a:solidFill>
                <a:latin typeface="Arial"/>
                <a:ea typeface="DejaVu Sans"/>
              </a:rPr>
              <a:t>milk, the same customer is more likely to buy organic yoghurt than the average</a:t>
            </a:r>
            <a:endParaRPr b="0" lang="en-IN" sz="1400" spc="-1" strike="noStrike">
              <a:latin typeface="Arial"/>
            </a:endParaRPr>
          </a:p>
          <a:p>
            <a:pPr algn="just">
              <a:lnSpc>
                <a:spcPct val="100000"/>
              </a:lnSpc>
            </a:pPr>
            <a:r>
              <a:rPr b="0" lang="en-IN" sz="1400" spc="-1" strike="noStrike">
                <a:solidFill>
                  <a:srgbClr val="000000"/>
                </a:solidFill>
                <a:latin typeface="Arial"/>
                <a:ea typeface="DejaVu Sans"/>
              </a:rPr>
              <a:t>Customer.</a:t>
            </a:r>
            <a:endParaRPr b="0" lang="en-IN" sz="1400" spc="-1" strike="noStrike">
              <a:latin typeface="Arial"/>
            </a:endParaRPr>
          </a:p>
          <a:p>
            <a:pPr algn="just">
              <a:lnSpc>
                <a:spcPct val="100000"/>
              </a:lnSpc>
            </a:pPr>
            <a:endParaRPr b="0" lang="en-IN" sz="1400" spc="-1" strike="noStrike">
              <a:latin typeface="Arial"/>
            </a:endParaRPr>
          </a:p>
          <a:p>
            <a:pPr algn="just">
              <a:lnSpc>
                <a:spcPct val="100000"/>
              </a:lnSpc>
            </a:pP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41" name="Picture 1_7" descr="download.png"/>
          <p:cNvPicPr/>
          <p:nvPr/>
        </p:nvPicPr>
        <p:blipFill>
          <a:blip r:embed="rId1"/>
          <a:stretch/>
        </p:blipFill>
        <p:spPr>
          <a:xfrm>
            <a:off x="300240" y="268560"/>
            <a:ext cx="1141200" cy="1009800"/>
          </a:xfrm>
          <a:prstGeom prst="rect">
            <a:avLst/>
          </a:prstGeom>
          <a:ln>
            <a:noFill/>
          </a:ln>
        </p:spPr>
      </p:pic>
      <p:sp>
        <p:nvSpPr>
          <p:cNvPr id="142" name="CustomShape 1"/>
          <p:cNvSpPr/>
          <p:nvPr/>
        </p:nvSpPr>
        <p:spPr>
          <a:xfrm>
            <a:off x="2070000" y="228600"/>
            <a:ext cx="5712840" cy="912600"/>
          </a:xfrm>
          <a:prstGeom prst="rect">
            <a:avLst/>
          </a:prstGeom>
          <a:noFill/>
          <a:ln>
            <a:noFill/>
          </a:ln>
        </p:spPr>
        <p:style>
          <a:lnRef idx="0"/>
          <a:fillRef idx="0"/>
          <a:effectRef idx="0"/>
          <a:fontRef idx="minor"/>
        </p:style>
        <p:txBody>
          <a:bodyPr lIns="90000" rIns="90000" tIns="45000" bIns="45000">
            <a:spAutoFit/>
          </a:bodyPr>
          <a:p>
            <a:pPr algn="ctr">
              <a:lnSpc>
                <a:spcPct val="150000"/>
              </a:lnSpc>
            </a:pPr>
            <a:r>
              <a:rPr b="0" lang="en-US" sz="1800" spc="-1" strike="noStrike">
                <a:solidFill>
                  <a:srgbClr val="000000"/>
                </a:solidFill>
                <a:latin typeface="Arial Unicode MS"/>
                <a:ea typeface="Arial Unicode MS"/>
              </a:rPr>
              <a:t>INTRO TO </a:t>
            </a:r>
            <a:r>
              <a:rPr b="1" lang="en-US" sz="1800" spc="-1" strike="noStrike">
                <a:solidFill>
                  <a:srgbClr val="000000"/>
                </a:solidFill>
                <a:latin typeface="AnjaliOldLipi"/>
                <a:ea typeface="DejaVu Sans"/>
              </a:rPr>
              <a:t>ARTIFICIAL INTELLIGENCE</a:t>
            </a:r>
            <a:r>
              <a:rPr b="0" lang="en-US" sz="1800" spc="-1" strike="noStrike">
                <a:solidFill>
                  <a:srgbClr val="000000"/>
                </a:solidFill>
                <a:latin typeface="AnjaliOldLipi"/>
                <a:ea typeface="Arial Unicode MS"/>
              </a:rPr>
              <a:t> </a:t>
            </a:r>
            <a:endParaRPr b="0" lang="en-IN" sz="1800" spc="-1" strike="noStrike">
              <a:latin typeface="Arial"/>
            </a:endParaRPr>
          </a:p>
          <a:p>
            <a:pPr algn="ctr">
              <a:lnSpc>
                <a:spcPct val="150000"/>
              </a:lnSpc>
            </a:pPr>
            <a:r>
              <a:rPr b="0" lang="en-US" sz="1800" spc="-1" strike="noStrike">
                <a:solidFill>
                  <a:srgbClr val="000000"/>
                </a:solidFill>
                <a:latin typeface="Arial Unicode MS"/>
                <a:ea typeface="Arial Unicode MS"/>
              </a:rPr>
              <a:t>Learning Models</a:t>
            </a:r>
            <a:endParaRPr b="0" lang="en-IN" sz="1800" spc="-1" strike="noStrike">
              <a:latin typeface="Arial"/>
            </a:endParaRPr>
          </a:p>
        </p:txBody>
      </p:sp>
      <p:sp>
        <p:nvSpPr>
          <p:cNvPr id="143" name="CustomShape 2"/>
          <p:cNvSpPr/>
          <p:nvPr/>
        </p:nvSpPr>
        <p:spPr>
          <a:xfrm>
            <a:off x="540000" y="2304000"/>
            <a:ext cx="3346920" cy="2482920"/>
          </a:xfrm>
          <a:prstGeom prst="rect">
            <a:avLst/>
          </a:prstGeom>
          <a:noFill/>
          <a:ln>
            <a:noFill/>
          </a:ln>
        </p:spPr>
        <p:style>
          <a:lnRef idx="0"/>
          <a:fillRef idx="0"/>
          <a:effectRef idx="0"/>
          <a:fontRef idx="minor"/>
        </p:style>
      </p:sp>
      <p:sp>
        <p:nvSpPr>
          <p:cNvPr id="144" name="CustomShape 3"/>
          <p:cNvSpPr/>
          <p:nvPr/>
        </p:nvSpPr>
        <p:spPr>
          <a:xfrm>
            <a:off x="137880" y="6272640"/>
            <a:ext cx="8881920" cy="451440"/>
          </a:xfrm>
          <a:prstGeom prst="rect">
            <a:avLst/>
          </a:prstGeom>
          <a:solidFill>
            <a:srgbClr val="ffff00"/>
          </a:solidFill>
          <a:ln>
            <a:solidFill>
              <a:srgbClr val="3465a4"/>
            </a:solidFill>
          </a:ln>
        </p:spPr>
        <p:style>
          <a:lnRef idx="0"/>
          <a:fillRef idx="0"/>
          <a:effectRef idx="0"/>
          <a:fontRef idx="minor"/>
        </p:style>
        <p:txBody>
          <a:bodyPr wrap="none" lIns="90000" rIns="90000" tIns="45000" bIns="45000" anchor="ctr">
            <a:noAutofit/>
          </a:bodyPr>
          <a:p>
            <a:pPr algn="r">
              <a:lnSpc>
                <a:spcPct val="100000"/>
              </a:lnSpc>
            </a:pPr>
            <a:r>
              <a:rPr b="0" lang="en-IN" sz="1800" spc="-1" strike="noStrike">
                <a:solidFill>
                  <a:srgbClr val="000000"/>
                </a:solidFill>
                <a:latin typeface="Arial"/>
                <a:ea typeface="DejaVu Sans"/>
              </a:rPr>
              <a:t>                                     </a:t>
            </a:r>
            <a:r>
              <a:rPr b="0" lang="en-IN" sz="1800" spc="-1" strike="noStrike">
                <a:solidFill>
                  <a:srgbClr val="000000"/>
                </a:solidFill>
                <a:latin typeface="Arial"/>
                <a:ea typeface="DejaVu Sans"/>
              </a:rPr>
              <a:t>Internship Progarm in Web Development</a:t>
            </a:r>
            <a:endParaRPr b="0" lang="en-IN" sz="1800" spc="-1" strike="noStrike">
              <a:latin typeface="Arial"/>
            </a:endParaRPr>
          </a:p>
        </p:txBody>
      </p:sp>
      <p:sp>
        <p:nvSpPr>
          <p:cNvPr id="145" name="CustomShape 4"/>
          <p:cNvSpPr/>
          <p:nvPr/>
        </p:nvSpPr>
        <p:spPr>
          <a:xfrm>
            <a:off x="108000" y="6260760"/>
            <a:ext cx="4556880" cy="459360"/>
          </a:xfrm>
          <a:prstGeom prst="rect">
            <a:avLst/>
          </a:prstGeom>
          <a:solidFill>
            <a:srgbClr val="729fcf"/>
          </a:solidFill>
          <a:ln>
            <a:solidFill>
              <a:srgbClr val="3465a4"/>
            </a:solidFill>
          </a:ln>
        </p:spPr>
        <p:style>
          <a:lnRef idx="0"/>
          <a:fillRef idx="0"/>
          <a:effectRef idx="0"/>
          <a:fontRef idx="minor"/>
        </p:style>
      </p:sp>
      <p:sp>
        <p:nvSpPr>
          <p:cNvPr id="146" name="CustomShape 5"/>
          <p:cNvSpPr/>
          <p:nvPr/>
        </p:nvSpPr>
        <p:spPr>
          <a:xfrm>
            <a:off x="117000" y="173880"/>
            <a:ext cx="8886240" cy="6533280"/>
          </a:xfrm>
          <a:prstGeom prst="rect">
            <a:avLst/>
          </a:prstGeom>
          <a:noFill/>
          <a:ln>
            <a:solidFill>
              <a:srgbClr val="3465a4"/>
            </a:solidFill>
          </a:ln>
        </p:spPr>
        <p:style>
          <a:lnRef idx="0"/>
          <a:fillRef idx="0"/>
          <a:effectRef idx="0"/>
          <a:fontRef idx="minor"/>
        </p:style>
      </p:sp>
      <p:sp>
        <p:nvSpPr>
          <p:cNvPr id="147" name="CustomShape 6"/>
          <p:cNvSpPr/>
          <p:nvPr/>
        </p:nvSpPr>
        <p:spPr>
          <a:xfrm>
            <a:off x="547560" y="1917720"/>
            <a:ext cx="8070840" cy="3542400"/>
          </a:xfrm>
          <a:prstGeom prst="rect">
            <a:avLst/>
          </a:prstGeom>
          <a:noFill/>
          <a:ln>
            <a:noFill/>
          </a:ln>
        </p:spPr>
        <p:style>
          <a:lnRef idx="0"/>
          <a:fillRef idx="0"/>
          <a:effectRef idx="0"/>
          <a:fontRef idx="minor"/>
        </p:style>
        <p:txBody>
          <a:bodyPr lIns="90000" rIns="90000" tIns="45000" bIns="45000">
            <a:noAutofit/>
          </a:bodyPr>
          <a:p>
            <a:pPr algn="just">
              <a:lnSpc>
                <a:spcPct val="100000"/>
              </a:lnSpc>
            </a:pPr>
            <a:endParaRPr b="0" lang="en-IN" sz="1800" spc="-1" strike="noStrike">
              <a:latin typeface="Arial"/>
            </a:endParaRPr>
          </a:p>
          <a:p>
            <a:pPr>
              <a:lnSpc>
                <a:spcPct val="100000"/>
              </a:lnSpc>
            </a:pPr>
            <a:r>
              <a:rPr b="0" lang="en-IN" sz="1800" spc="-1" strike="noStrike">
                <a:solidFill>
                  <a:srgbClr val="000000"/>
                </a:solidFill>
                <a:latin typeface="Arial"/>
                <a:ea typeface="DejaVu Sans"/>
              </a:rPr>
              <a:t>The process of AI learning can be done in a supervised or unsupervised way.</a:t>
            </a: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IN" sz="1800" spc="-1" strike="noStrike">
                <a:solidFill>
                  <a:srgbClr val="000000"/>
                </a:solidFill>
                <a:latin typeface="Arial"/>
                <a:ea typeface="DejaVu Sans"/>
              </a:rPr>
              <a:t>Supervised learning is based on labeled data and inferring functions from</a:t>
            </a:r>
            <a:endParaRPr b="0" lang="en-IN" sz="1800" spc="-1" strike="noStrike">
              <a:latin typeface="Arial"/>
            </a:endParaRPr>
          </a:p>
          <a:p>
            <a:pPr>
              <a:lnSpc>
                <a:spcPct val="100000"/>
              </a:lnSpc>
            </a:pPr>
            <a:r>
              <a:rPr b="0" lang="en-IN" sz="1800" spc="-1" strike="noStrike">
                <a:solidFill>
                  <a:srgbClr val="000000"/>
                </a:solidFill>
                <a:latin typeface="Arial"/>
                <a:ea typeface="DejaVu Sans"/>
              </a:rPr>
              <a:t>training data. </a:t>
            </a: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IN" sz="1800" spc="-1" strike="noStrike">
                <a:solidFill>
                  <a:srgbClr val="000000"/>
                </a:solidFill>
                <a:latin typeface="Arial"/>
                <a:ea typeface="DejaVu Sans"/>
              </a:rPr>
              <a:t>Linear regression is one example. </a:t>
            </a: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IN" sz="1800" spc="-1" strike="noStrike">
                <a:solidFill>
                  <a:srgbClr val="000000"/>
                </a:solidFill>
                <a:latin typeface="Arial"/>
                <a:ea typeface="DejaVu Sans"/>
              </a:rPr>
              <a:t>Unsupervised learning is based on unlabeled data and often works on cluster analysis.</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Civic</Template>
  <TotalTime>456</TotalTime>
  <Application>LibreOffice/6.4.4.2$Linux_X86_64 LibreOffice_project/40$Build-2</Application>
  <Words>542</Words>
  <Paragraphs>186</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2020-06-29T14:17:41Z</dcterms:created>
  <dc:creator>Intel</dc:creator>
  <dc:description/>
  <dc:language>en-IN</dc:language>
  <cp:lastModifiedBy/>
  <dcterms:modified xsi:type="dcterms:W3CDTF">2020-07-06T19:09:51Z</dcterms:modified>
  <cp:revision>46</cp:revision>
  <dc:subject/>
  <dc:title>Slide 1</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On-screen Show (4:3)</vt:lpwstr>
  </property>
  <property fmtid="{D5CDD505-2E9C-101B-9397-08002B2CF9AE}" pid="9" name="ScaleCrop">
    <vt:bool>0</vt:bool>
  </property>
  <property fmtid="{D5CDD505-2E9C-101B-9397-08002B2CF9AE}" pid="10" name="ShareDoc">
    <vt:bool>0</vt:bool>
  </property>
  <property fmtid="{D5CDD505-2E9C-101B-9397-08002B2CF9AE}" pid="11" name="Slides">
    <vt:i4>20</vt:i4>
  </property>
</Properties>
</file>