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7.png" ContentType="image/png"/>
  <Override PartName="/ppt/media/image23.jpeg" ContentType="image/jpeg"/>
  <Override PartName="/ppt/media/image12.png" ContentType="image/png"/>
  <Override PartName="/ppt/media/image22.png" ContentType="image/png"/>
  <Override PartName="/ppt/media/image24.jpeg" ContentType="image/jpeg"/>
  <Override PartName="/ppt/media/image28.jpeg" ContentType="image/jpe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34.jpeg" ContentType="image/jpeg"/>
  <Override PartName="/ppt/media/image8.png" ContentType="image/png"/>
  <Override PartName="/ppt/media/image14.jpeg" ContentType="image/jpeg"/>
  <Override PartName="/ppt/media/image13.png" ContentType="image/png"/>
  <Override PartName="/ppt/media/image9.png" ContentType="image/png"/>
  <Override PartName="/ppt/media/image30.jpeg" ContentType="image/jpeg"/>
  <Override PartName="/ppt/media/image4.jpeg" ContentType="image/jpeg"/>
  <Override PartName="/ppt/media/image32.png" ContentType="image/png"/>
  <Override PartName="/ppt/media/image2.png" ContentType="image/png"/>
  <Override PartName="/ppt/media/image19.jpeg" ContentType="image/jpeg"/>
  <Override PartName="/ppt/media/image25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16.gif" ContentType="image/gif"/>
  <Override PartName="/ppt/media/image21.png" ContentType="image/png"/>
  <Override PartName="/ppt/media/image17.png" ContentType="image/png"/>
  <Override PartName="/ppt/media/image15.png" ContentType="image/png"/>
  <Override PartName="/ppt/media/image18.jpeg" ContentType="image/jpeg"/>
  <Override PartName="/ppt/media/image20.png" ContentType="image/png"/>
  <Override PartName="/ppt/media/image36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52280" y="15840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6D3BA81-E99D-44B5-8ECF-3C683E34E1FE}" type="datetime">
              <a:rPr b="0" lang="en-US" sz="1400" spc="-1" strike="noStrike">
                <a:solidFill>
                  <a:srgbClr val="ffffff"/>
                </a:solidFill>
                <a:latin typeface="Georgia"/>
              </a:rPr>
              <a:t>6/30/20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4267080" y="6324480"/>
            <a:ext cx="609120" cy="441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566717CB-0BE1-4780-B000-5B0AB2DC632A}" type="slidenum">
              <a:rPr b="0" lang="en-US" sz="1600" spc="-1" strike="noStrike">
                <a:solidFill>
                  <a:srgbClr val="e1e1e1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gif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" descr="download.png"/>
          <p:cNvPicPr/>
          <p:nvPr/>
        </p:nvPicPr>
        <p:blipFill>
          <a:blip r:embed="rId1"/>
          <a:stretch/>
        </p:blipFill>
        <p:spPr>
          <a:xfrm>
            <a:off x="2666880" y="380880"/>
            <a:ext cx="3809520" cy="337176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228600" y="3962520"/>
            <a:ext cx="8762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MICROSPECTRA  SOFTWARE  TECHNOLOGIES  PVT.LTD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523880" y="4495680"/>
            <a:ext cx="632412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INTODUCTION TO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DATA SCIENCE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04920" y="5638680"/>
            <a:ext cx="861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Certification &amp; Internship Program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2362320" y="380880"/>
            <a:ext cx="464796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TYPES  OF  DATA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NUMERICAL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2280" y="6412320"/>
            <a:ext cx="4419360" cy="364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WEBSITE  DEVELOPMENT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04920" y="1600200"/>
            <a:ext cx="4419360" cy="42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Numerical data is also known as quantitative data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 Narrow"/>
              </a:rPr>
              <a:t>Discrete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value only taken on distinct numbers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example :- IQ numbers after 20 coin tosses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 Narrow"/>
              </a:rPr>
              <a:t>Continuous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values can take on any number, not limited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by any decimal place-usually rounded of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example:- amount of water in water bottle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speed of a car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4" name="Picture 9" descr="download.jpg"/>
          <p:cNvPicPr/>
          <p:nvPr/>
        </p:nvPicPr>
        <p:blipFill>
          <a:blip r:embed="rId2"/>
          <a:stretch/>
        </p:blipFill>
        <p:spPr>
          <a:xfrm>
            <a:off x="6553080" y="1600200"/>
            <a:ext cx="1419480" cy="2133360"/>
          </a:xfrm>
          <a:prstGeom prst="rect">
            <a:avLst/>
          </a:prstGeom>
          <a:ln>
            <a:noFill/>
          </a:ln>
        </p:spPr>
      </p:pic>
      <p:pic>
        <p:nvPicPr>
          <p:cNvPr id="105" name="Picture 10" descr="download (1).jpg"/>
          <p:cNvPicPr/>
          <p:nvPr/>
        </p:nvPicPr>
        <p:blipFill>
          <a:blip r:embed="rId3"/>
          <a:stretch/>
        </p:blipFill>
        <p:spPr>
          <a:xfrm>
            <a:off x="5867280" y="4191120"/>
            <a:ext cx="2704680" cy="168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2362320" y="380880"/>
            <a:ext cx="464796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TYPES  OF  DATA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CATEGORICAL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477120" y="6412320"/>
            <a:ext cx="251424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Cloud Technology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09480" y="1752480"/>
            <a:ext cx="4419360" cy="34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Dosen’t  have mathematical meaning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Also know also qualitative data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Describes Characteristics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Example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Gender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Ethnicity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Nationality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Can assign numbers to them but can’t compare them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mathematically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10" name="Picture 7" descr="data_labels_pie_chart_cat_names.png"/>
          <p:cNvPicPr/>
          <p:nvPr/>
        </p:nvPicPr>
        <p:blipFill>
          <a:blip r:embed="rId2"/>
          <a:stretch/>
        </p:blipFill>
        <p:spPr>
          <a:xfrm>
            <a:off x="4724280" y="1752480"/>
            <a:ext cx="4038120" cy="28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2362320" y="380880"/>
            <a:ext cx="464796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TYPES  OF  DATA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ORDINAL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52280" y="6400800"/>
            <a:ext cx="5257440" cy="303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</a:rPr>
              <a:t>International Certification In Cloud Technology 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09480" y="1752480"/>
            <a:ext cx="4419360" cy="25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Mixing numerical and categorical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Example</a:t>
            </a:r>
            <a:endParaRPr b="0" lang="en-IN" sz="16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Hotel Rating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Can Compare, but not as straightforward</a:t>
            </a: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Three star hotels may be very different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Taking average on larger samples has a meaning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[Not in the case of categorical]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15" name="Picture 6" descr="download (2).jpg"/>
          <p:cNvPicPr/>
          <p:nvPr/>
        </p:nvPicPr>
        <p:blipFill>
          <a:blip r:embed="rId2"/>
          <a:stretch/>
        </p:blipFill>
        <p:spPr>
          <a:xfrm>
            <a:off x="4572000" y="1600200"/>
            <a:ext cx="4114440" cy="2143080"/>
          </a:xfrm>
          <a:prstGeom prst="rect">
            <a:avLst/>
          </a:prstGeom>
          <a:ln>
            <a:noFill/>
          </a:ln>
        </p:spPr>
      </p:pic>
      <p:pic>
        <p:nvPicPr>
          <p:cNvPr id="116" name="Picture 8" descr="download (3).jpg"/>
          <p:cNvPicPr/>
          <p:nvPr/>
        </p:nvPicPr>
        <p:blipFill>
          <a:blip r:embed="rId3"/>
          <a:stretch/>
        </p:blipFill>
        <p:spPr>
          <a:xfrm>
            <a:off x="4952880" y="3962520"/>
            <a:ext cx="3580920" cy="214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905120" y="2209680"/>
            <a:ext cx="58669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Narrow"/>
              </a:rPr>
              <a:t>IMPORTANCE OF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 Narrow"/>
              </a:rPr>
              <a:t>DATA VISUALIZATION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5880" y="6400800"/>
            <a:ext cx="2895120" cy="333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</a:rPr>
              <a:t>INTERNET OF THINGS  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286000" y="228600"/>
            <a:ext cx="518112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VISUALIZATION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OVERVIEW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71600" y="1600200"/>
            <a:ext cx="3047760" cy="1980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ROLL OF THE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COMPUTERS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648320" y="1600200"/>
            <a:ext cx="3047760" cy="1980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ROLES OF THE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HUMAN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295280" y="3886200"/>
            <a:ext cx="3047760" cy="1980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PRESENTING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648320" y="3886200"/>
            <a:ext cx="3047760" cy="1980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INTERPRETING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52280" y="6400800"/>
            <a:ext cx="4167720" cy="364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BLOCKCHAIN TECHNOLOGY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362320" y="380880"/>
            <a:ext cx="46479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DATA VISUALIZATION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THE  ROLE  OF THE COMPUTER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105520" y="6412320"/>
            <a:ext cx="388584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ARTIFICIAL INTELLIGENCE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09480" y="1752480"/>
            <a:ext cx="4419360" cy="20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Much faster at calculating than human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Great  for crunching numbers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Great for doing many repetitive tasks quick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Carrying out tasks that we gave it based on logical thinking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31" name="Picture 8" descr="download (4).jpg"/>
          <p:cNvPicPr/>
          <p:nvPr/>
        </p:nvPicPr>
        <p:blipFill>
          <a:blip r:embed="rId2"/>
          <a:stretch/>
        </p:blipFill>
        <p:spPr>
          <a:xfrm>
            <a:off x="4724280" y="1600200"/>
            <a:ext cx="4110480" cy="26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2362320" y="380880"/>
            <a:ext cx="46479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DATA VISUALIZATION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 Narrow"/>
              </a:rPr>
              <a:t>THE  ROLE  OF THE HUMAN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52280" y="6412320"/>
            <a:ext cx="388584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ROBOTICS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09480" y="1752480"/>
            <a:ext cx="441936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We’ve developed to identify patterns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Creativity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Bringing in or remembering outside knowledge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Understanding summary values and  Images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36" name="Picture 6" descr="download (5).jpg"/>
          <p:cNvPicPr/>
          <p:nvPr/>
        </p:nvPicPr>
        <p:blipFill>
          <a:blip r:embed="rId2"/>
          <a:stretch/>
        </p:blipFill>
        <p:spPr>
          <a:xfrm>
            <a:off x="4648320" y="1447920"/>
            <a:ext cx="4190760" cy="264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2362320" y="380880"/>
            <a:ext cx="46479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DATA VISUALIZATION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PRESENTING DATA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05520" y="6400800"/>
            <a:ext cx="388584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Machine Learning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09480" y="1752480"/>
            <a:ext cx="784836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You can’t just show spreadsheets with a bunch of number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Sometimes even the statistical values aren’t good enough summary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or they don’t really help bring the point across.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Visualizations allow easy communication and understanding of the data.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1" name="Picture 7" descr="images.png"/>
          <p:cNvPicPr/>
          <p:nvPr/>
        </p:nvPicPr>
        <p:blipFill>
          <a:blip r:embed="rId2"/>
          <a:stretch/>
        </p:blipFill>
        <p:spPr>
          <a:xfrm>
            <a:off x="1828800" y="3733920"/>
            <a:ext cx="5028840" cy="25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2362320" y="380880"/>
            <a:ext cx="46479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DATA  VISUALIZATION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INTERPRETING DATA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52280" y="6400800"/>
            <a:ext cx="289512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Deep Learning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09480" y="1752480"/>
            <a:ext cx="4419360" cy="25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Using our understanding of the system and reason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Using outside knowledge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Seeing(potential!) trends and patterns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Considering the context of the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6" name="Picture 6" descr="data-interpretation-art.jpg"/>
          <p:cNvPicPr/>
          <p:nvPr/>
        </p:nvPicPr>
        <p:blipFill>
          <a:blip r:embed="rId2"/>
          <a:stretch/>
        </p:blipFill>
        <p:spPr>
          <a:xfrm>
            <a:off x="4495680" y="2362320"/>
            <a:ext cx="4266720" cy="23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2286000" y="2133720"/>
            <a:ext cx="4647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QUESTIONS 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09480" y="2971800"/>
            <a:ext cx="2971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TYPE OF DATA Scientist 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962520" y="3352680"/>
            <a:ext cx="106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Salary?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143000" y="3962520"/>
            <a:ext cx="7086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NUMBER OD DATA SCIENTIST  INDIA REQUIRES NOW 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5943600" y="2590920"/>
            <a:ext cx="2742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DO WE NEED ANY DOMAIN EXPERTIES?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1295280" y="4853520"/>
            <a:ext cx="266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ANY THING ELSE?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2286000" y="228600"/>
            <a:ext cx="518112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INTRO TO DATA SCIENCE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WHAT IS DATA SCIENCE?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371600" y="1600200"/>
            <a:ext cx="3047760" cy="1980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TURNING DATA INTO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INFORMATION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4648320" y="1600200"/>
            <a:ext cx="3047760" cy="1980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ANALYZING</a:t>
            </a: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DATA TO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GET INSIGHTS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1295280" y="3886200"/>
            <a:ext cx="3047760" cy="1980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IDENTIFYING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TRENDS, PATTERNS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&amp;</a:t>
            </a:r>
            <a:r>
              <a:rPr b="1" lang="en-US" sz="20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 CORRELATIONS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724280" y="3886200"/>
            <a:ext cx="3047760" cy="1980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CONTEXTUALIZING</a:t>
            </a: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, </a:t>
            </a:r>
            <a:r>
              <a:rPr b="1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APPLYING</a:t>
            </a: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 AND </a:t>
            </a:r>
            <a:r>
              <a:rPr b="1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UNDERSTANDING</a:t>
            </a:r>
            <a:r>
              <a:rPr b="0" lang="en-US" sz="1800" spc="-1" strike="noStrike">
                <a:solidFill>
                  <a:srgbClr val="2a373d"/>
                </a:solidFill>
                <a:latin typeface="Arial Unicode MS"/>
                <a:ea typeface="Arial Unicode MS"/>
              </a:rPr>
              <a:t> THEM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116280" y="6400800"/>
            <a:ext cx="747972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MICROSPECTRA SOFTWARE TECHNOLOGIES PVT. LTD.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2" descr="Microspectra.jpg"/>
          <p:cNvPicPr/>
          <p:nvPr/>
        </p:nvPicPr>
        <p:blipFill>
          <a:blip r:embed="rId1"/>
          <a:stretch/>
        </p:blipFill>
        <p:spPr>
          <a:xfrm>
            <a:off x="1676520" y="533520"/>
            <a:ext cx="5562360" cy="556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447920" y="304920"/>
            <a:ext cx="71625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INTRO TO DATA SCIENCE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WHAT DOES A DATA SCIENTIST DO 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68" name="Picture 2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pic>
        <p:nvPicPr>
          <p:cNvPr id="69" name="Picture 3" descr="180443855-100249419-large.jpg"/>
          <p:cNvPicPr/>
          <p:nvPr/>
        </p:nvPicPr>
        <p:blipFill>
          <a:blip r:embed="rId2"/>
          <a:stretch/>
        </p:blipFill>
        <p:spPr>
          <a:xfrm>
            <a:off x="5029200" y="2209680"/>
            <a:ext cx="3657240" cy="274572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533520" y="1905120"/>
            <a:ext cx="419076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Get and process data to convert it from its raw format to cleaner format.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Calculate and interpret statistical variable.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Create visualizations and draw conclusions for the analysis.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Suggest applications from the information and develop machine learning implementations.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6192000" y="6400800"/>
            <a:ext cx="279936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www.microspectra.in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438280" y="2209680"/>
            <a:ext cx="46479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Narrow"/>
              </a:rPr>
              <a:t>ESSENTIALS  OF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 Narrow"/>
              </a:rPr>
              <a:t>DATA SCIENCE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52280" y="6400800"/>
            <a:ext cx="387972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International Certifications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248520" y="6400800"/>
            <a:ext cx="274284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Internship Programs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2209680" y="380880"/>
            <a:ext cx="548604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ESSENTIALS  OF DATA SCIENCE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Arial Narrow"/>
              </a:rPr>
              <a:t>STATISTICS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7" name="Picture 3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pic>
        <p:nvPicPr>
          <p:cNvPr id="78" name="Picture 4" descr="download (1).png"/>
          <p:cNvPicPr/>
          <p:nvPr/>
        </p:nvPicPr>
        <p:blipFill>
          <a:blip r:embed="rId2"/>
          <a:stretch/>
        </p:blipFill>
        <p:spPr>
          <a:xfrm>
            <a:off x="5334120" y="1981080"/>
            <a:ext cx="3200040" cy="373356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304920" y="1905120"/>
            <a:ext cx="48002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Understand the different type of Data you can encounter.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Understand key statistical term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Types of means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Fluctuations in Data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Splitting up, grouping, and segmenting data points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280" y="6400800"/>
            <a:ext cx="4038120" cy="364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Research and Development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209680" y="380880"/>
            <a:ext cx="548604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ESSENTIALS  OF DATA SCIENCE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Arial Narrow"/>
              </a:rPr>
              <a:t>DATA VISUALIZATION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2" name="Picture 3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304920" y="1905120"/>
            <a:ext cx="411444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Why data visualization is a key skill for data scientists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Graphs for showing and comparing different numbers of variables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One variable graphs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Two variable graphs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Three variable graphs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4" name="Picture 7" descr="charts.png"/>
          <p:cNvPicPr/>
          <p:nvPr/>
        </p:nvPicPr>
        <p:blipFill>
          <a:blip r:embed="rId2"/>
          <a:stretch/>
        </p:blipFill>
        <p:spPr>
          <a:xfrm>
            <a:off x="4572000" y="1905120"/>
            <a:ext cx="4190760" cy="31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944000" y="6412320"/>
            <a:ext cx="704700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Microsoft Technology Associate Certification in Python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209680" y="380880"/>
            <a:ext cx="548604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ESSENTIALS  OF DATA SCIENCE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Arial Narrow"/>
              </a:rPr>
              <a:t>PROGRAMMING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7" name="Picture 3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457200" y="1523880"/>
            <a:ext cx="411444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Why knowing how to program makes your life so much easier 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Ease of automation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Being able to customize, explore, prototype and test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Essential packages to use in Python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Pandas for data analysis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Matplotlib &amp; Seaborn for data visualization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Numpy for mathematical calculations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9" name="Picture 6" descr="download (2).png"/>
          <p:cNvPicPr/>
          <p:nvPr/>
        </p:nvPicPr>
        <p:blipFill>
          <a:blip r:embed="rId2"/>
          <a:stretch/>
        </p:blipFill>
        <p:spPr>
          <a:xfrm>
            <a:off x="4845600" y="2286000"/>
            <a:ext cx="399348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438280" y="2209680"/>
            <a:ext cx="46479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Narrow"/>
              </a:rPr>
              <a:t>STATISTICAL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 Narrow"/>
              </a:rPr>
              <a:t>DATA TYPES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280" y="6400800"/>
            <a:ext cx="8000640" cy="303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</a:rPr>
              <a:t>MICROSOFT  TECHNOLOGY ASSOCITE CERTIFICATION IN WEB DEVELOPMENT  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 descr="download.png"/>
          <p:cNvPicPr/>
          <p:nvPr/>
        </p:nvPicPr>
        <p:blipFill>
          <a:blip r:embed="rId1"/>
          <a:stretch/>
        </p:blipFill>
        <p:spPr>
          <a:xfrm>
            <a:off x="304920" y="304920"/>
            <a:ext cx="1142640" cy="10112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362320" y="914400"/>
            <a:ext cx="46479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 Narrow"/>
              </a:rPr>
              <a:t>TYPES  OF  DATA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0" y="6400800"/>
            <a:ext cx="441936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MOBILE  APP  DEVELOPMENT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04920" y="2416320"/>
            <a:ext cx="8457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1. NUMERICAL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  2.CATEGORICAL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3.ORDINAL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97" name="Picture 5" descr="hotscale.jpg"/>
          <p:cNvPicPr/>
          <p:nvPr/>
        </p:nvPicPr>
        <p:blipFill>
          <a:blip r:embed="rId2"/>
          <a:stretch/>
        </p:blipFill>
        <p:spPr>
          <a:xfrm>
            <a:off x="5818320" y="3200400"/>
            <a:ext cx="2982600" cy="205704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download (3).png"/>
          <p:cNvPicPr/>
          <p:nvPr/>
        </p:nvPicPr>
        <p:blipFill>
          <a:blip r:embed="rId3"/>
          <a:stretch/>
        </p:blipFill>
        <p:spPr>
          <a:xfrm>
            <a:off x="3181320" y="3352680"/>
            <a:ext cx="2304720" cy="1980720"/>
          </a:xfrm>
          <a:prstGeom prst="rect">
            <a:avLst/>
          </a:prstGeom>
          <a:ln>
            <a:noFill/>
          </a:ln>
        </p:spPr>
      </p:pic>
      <p:pic>
        <p:nvPicPr>
          <p:cNvPr id="99" name="Picture 7" descr="introducing-scatter-plot-1.gif"/>
          <p:cNvPicPr/>
          <p:nvPr/>
        </p:nvPicPr>
        <p:blipFill>
          <a:blip r:embed="rId4"/>
          <a:stretch/>
        </p:blipFill>
        <p:spPr>
          <a:xfrm>
            <a:off x="304920" y="3505320"/>
            <a:ext cx="2703600" cy="20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363</TotalTime>
  <Application>LibreOffice/6.4.4.2$Linux_X86_64 LibreOffice_project/40$Build-2</Application>
  <Words>542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2020-06-29T14:17:41Z</dcterms:created>
  <dc:creator>Intel</dc:creator>
  <dc:description/>
  <dc:language>en-IN</dc:language>
  <cp:lastModifiedBy/>
  <dcterms:modified xsi:type="dcterms:W3CDTF">2020-06-30T09:59:25Z</dcterms:modified>
  <cp:revision>38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