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7" r:id="rId1"/>
  </p:sldMasterIdLst>
  <p:notesMasterIdLst>
    <p:notesMasterId r:id="rId16"/>
  </p:notesMasterIdLst>
  <p:sldIdLst>
    <p:sldId id="277" r:id="rId2"/>
    <p:sldId id="257" r:id="rId3"/>
    <p:sldId id="259" r:id="rId4"/>
    <p:sldId id="258" r:id="rId5"/>
    <p:sldId id="260" r:id="rId6"/>
    <p:sldId id="261" r:id="rId7"/>
    <p:sldId id="278" r:id="rId8"/>
    <p:sldId id="267" r:id="rId9"/>
    <p:sldId id="262" r:id="rId10"/>
    <p:sldId id="263" r:id="rId11"/>
    <p:sldId id="264" r:id="rId12"/>
    <p:sldId id="265" r:id="rId13"/>
    <p:sldId id="266" r:id="rId14"/>
    <p:sldId id="275" r:id="rId1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FCFC980-CEAF-4F8F-894A-B2B133155EDD}" v="2" dt="2022-09-29T04:12:11.107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724" y="3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EE68FD-89F7-4419-8A6A-A2D8E52A37D7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68D89E-9357-4D17-9C48-60A99B4E5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221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AE90029-A909-AD4E-9775-A0D64990AD2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41806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AE90029-A909-AD4E-9775-A0D64990AD2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369225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1E54A-38AE-4DAD-867C-39DB54FC90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9C261E-5228-4BCC-B674-74F5642846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30401B-57FF-4934-AE00-A44EEC977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2CAD9-7BB7-426E-A812-48CCDDA71631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D1B72A-06E3-4B2E-828F-76DB12BE7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B396DE-FFFD-4322-816D-CF8BF4AE7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7D56C-6C32-4C33-8458-2E7D9E972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532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5AF48-0360-4E3E-8671-CF3411462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D7A836-A15B-401E-8CFB-CC231F3505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F7DF2A-415A-4E6D-9102-139F8360F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2CAD9-7BB7-426E-A812-48CCDDA71631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5B15B8-1CB8-4AFC-8DC0-BED1BDE1B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1C44E-8202-46AA-AD49-F14DF7A2E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7D56C-6C32-4C33-8458-2E7D9E972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661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19575B-C8FE-4B88-A005-17DEE90B77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DC1523-11F4-4E1F-835E-E9CAB6F9E5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90CADF-C762-49B3-99AE-9A2114619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2CAD9-7BB7-426E-A812-48CCDDA71631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236E13-B6D9-4116-A08F-FBD3CAF6B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513881-E9F7-4D9C-9805-50F254488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7D56C-6C32-4C33-8458-2E7D9E972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9426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vert="horz" lIns="68580" tIns="34290" rIns="68580" bIns="34290"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Background Image</a:t>
            </a:r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842433" y="2075578"/>
            <a:ext cx="9213851" cy="742319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5467" spc="-200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6000">
                <a:latin typeface="Arial Black"/>
                <a:cs typeface="Arial Black"/>
              </a:defRPr>
            </a:lvl2pPr>
            <a:lvl3pPr>
              <a:defRPr sz="6000">
                <a:latin typeface="Arial Black"/>
                <a:cs typeface="Arial Black"/>
              </a:defRPr>
            </a:lvl3pPr>
            <a:lvl4pPr>
              <a:defRPr sz="6000">
                <a:latin typeface="Arial Black"/>
                <a:cs typeface="Arial Black"/>
              </a:defRPr>
            </a:lvl4pPr>
            <a:lvl5pPr>
              <a:defRPr sz="6000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880534" y="4453469"/>
            <a:ext cx="8650817" cy="356572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880532" y="5459486"/>
            <a:ext cx="4866216" cy="373063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867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MONTH DATE, YEAR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837173" y="673102"/>
            <a:ext cx="1658003" cy="610983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6556700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626392" y="1922779"/>
            <a:ext cx="8939215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167021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667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 hasCustomPrompt="1"/>
          </p:nvPr>
        </p:nvSpPr>
        <p:spPr>
          <a:xfrm>
            <a:off x="469964" y="1438656"/>
            <a:ext cx="11119104" cy="451104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1867"/>
            </a:lvl1pPr>
            <a:lvl2pPr>
              <a:defRPr sz="1600"/>
            </a:lvl2pPr>
            <a:lvl3pPr>
              <a:defRPr sz="1467"/>
            </a:lvl3pPr>
          </a:lstStyle>
          <a:p>
            <a:pPr lvl="0"/>
            <a:r>
              <a:rPr lang="en-US" dirty="0">
                <a:solidFill>
                  <a:srgbClr val="444444"/>
                </a:solidFill>
              </a:rPr>
              <a:t>Click to add text - Lorem </a:t>
            </a:r>
            <a:r>
              <a:rPr lang="en-US" dirty="0" err="1">
                <a:solidFill>
                  <a:srgbClr val="444444"/>
                </a:solidFill>
              </a:rPr>
              <a:t>ipsum</a:t>
            </a:r>
            <a:r>
              <a:rPr lang="en-US" dirty="0">
                <a:solidFill>
                  <a:srgbClr val="444444"/>
                </a:solidFill>
              </a:rPr>
              <a:t> dolor sit </a:t>
            </a:r>
            <a:r>
              <a:rPr lang="en-US" dirty="0" err="1">
                <a:solidFill>
                  <a:srgbClr val="444444"/>
                </a:solidFill>
              </a:rPr>
              <a:t>amet</a:t>
            </a:r>
            <a:r>
              <a:rPr lang="en-US" dirty="0">
                <a:solidFill>
                  <a:srgbClr val="444444"/>
                </a:solidFill>
              </a:rPr>
              <a:t>, </a:t>
            </a:r>
            <a:r>
              <a:rPr lang="en-US" dirty="0" err="1">
                <a:solidFill>
                  <a:srgbClr val="444444"/>
                </a:solidFill>
              </a:rPr>
              <a:t>consectetur</a:t>
            </a:r>
            <a:r>
              <a:rPr lang="en-US" dirty="0">
                <a:solidFill>
                  <a:srgbClr val="444444"/>
                </a:solidFill>
              </a:rPr>
              <a:t> adipiscing </a:t>
            </a:r>
            <a:r>
              <a:rPr lang="en-US" dirty="0" err="1">
                <a:solidFill>
                  <a:srgbClr val="444444"/>
                </a:solidFill>
              </a:rPr>
              <a:t>elit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Ut</a:t>
            </a:r>
            <a:r>
              <a:rPr lang="en-US" dirty="0">
                <a:solidFill>
                  <a:srgbClr val="444444"/>
                </a:solidFill>
              </a:rPr>
              <a:t> vitae </a:t>
            </a:r>
            <a:r>
              <a:rPr lang="en-US" dirty="0" err="1">
                <a:solidFill>
                  <a:srgbClr val="444444"/>
                </a:solidFill>
              </a:rPr>
              <a:t>laoreet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mauris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Sed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eleifend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lorem</a:t>
            </a:r>
            <a:r>
              <a:rPr lang="en-US" dirty="0">
                <a:solidFill>
                  <a:srgbClr val="444444"/>
                </a:solidFill>
              </a:rPr>
              <a:t> a </a:t>
            </a:r>
            <a:r>
              <a:rPr lang="en-US" dirty="0" err="1">
                <a:solidFill>
                  <a:srgbClr val="444444"/>
                </a:solidFill>
              </a:rPr>
              <a:t>purus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tincidunt</a:t>
            </a:r>
            <a:r>
              <a:rPr lang="en-US" dirty="0">
                <a:solidFill>
                  <a:srgbClr val="444444"/>
                </a:solidFill>
              </a:rPr>
              <a:t>, a </a:t>
            </a:r>
            <a:r>
              <a:rPr lang="en-US" dirty="0" err="1">
                <a:solidFill>
                  <a:srgbClr val="444444"/>
                </a:solidFill>
              </a:rPr>
              <a:t>malesuada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mauris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bibendum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Praesent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bibendum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justo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nec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metus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auctor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volutpat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Morbi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malesuada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mattis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eros</a:t>
            </a:r>
            <a:r>
              <a:rPr lang="en-US" dirty="0">
                <a:solidFill>
                  <a:srgbClr val="444444"/>
                </a:solidFill>
              </a:rPr>
              <a:t>, </a:t>
            </a:r>
            <a:r>
              <a:rPr lang="en-US" dirty="0" err="1">
                <a:solidFill>
                  <a:srgbClr val="444444"/>
                </a:solidFill>
              </a:rPr>
              <a:t>adipiscing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tempor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lorem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varius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eget</a:t>
            </a:r>
            <a:r>
              <a:rPr lang="en-US" dirty="0">
                <a:solidFill>
                  <a:srgbClr val="444444"/>
                </a:solidFill>
              </a:rPr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575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A0EFB-4077-4D98-904C-748E2E9EE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C49668-8C51-4132-AAC6-A442DA539A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58B22F-AD31-4A92-BBBE-3D27E3DF7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2CAD9-7BB7-426E-A812-48CCDDA71631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EB1106-B3F1-44C6-B268-170D71FBD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694A91-C2A9-492C-97BF-2D501B00F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7D56C-6C32-4C33-8458-2E7D9E972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590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5C543-A051-4FEC-BE74-7C9896772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6B4127-1FC1-4A2C-B1CE-F7FB1C9CC7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CDA275-1F5D-4F61-8736-DF2CC1C95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2CAD9-7BB7-426E-A812-48CCDDA71631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8993D-2741-4415-8077-A302A5267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75F4EA-3BA0-4B5A-A489-6D27EDBC4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7D56C-6C32-4C33-8458-2E7D9E972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434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91A23-F898-438A-91E3-F48BA803E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1496F2-AA21-49F8-B7C3-C87A716C32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4336AB-AF7E-4A72-A885-9901AFEBFC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1EB285-D19C-4A31-BD28-953C0E711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2CAD9-7BB7-426E-A812-48CCDDA71631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70F717-6C91-4BAD-8531-F674C8CEB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C687D3-C355-4A66-96F9-8A1C9C992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7D56C-6C32-4C33-8458-2E7D9E972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514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618D1-80FE-4CF3-B63E-D0158C06B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4E58D0-22FD-4F7C-983B-5B442B8D2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254787-6662-420D-B4D1-4335652478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FDCFBB-F4BC-48FB-A554-0BC93CB533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1FB480-8D3C-4B6B-AE27-B62A7A7C24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AC20F7-14A2-4F49-8839-D20923313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2CAD9-7BB7-426E-A812-48CCDDA71631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AACDA5-FCE9-4C09-B470-3383E9107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30E001-73A2-4C49-B1EC-0D75527CE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7D56C-6C32-4C33-8458-2E7D9E972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344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1406D-162B-45C8-829E-E8824FCC8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740EB9-41C7-4452-BD83-6DA0D4EB1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2CAD9-7BB7-426E-A812-48CCDDA71631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694DCA-B233-4685-BEF5-E8FAC4C40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6E2FE3-A38A-4C2D-8C28-74D186DD3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7D56C-6C32-4C33-8458-2E7D9E972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493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687FD7-380A-4549-9AC9-F0B645F77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2CAD9-7BB7-426E-A812-48CCDDA71631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18F2FE-E863-423F-BAB4-8C6A6DFA9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FC6CB3-DB1B-4D0C-BB9C-D922B1417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7D56C-6C32-4C33-8458-2E7D9E972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745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53EB8-03C2-4318-9EB1-208A7E93B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868C1B-FD44-4013-8AF9-69DB577DED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087970-5C4B-4D1D-B400-61E97CEF6D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D81D82-786E-42A1-AD9E-15AA4CD9F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2CAD9-7BB7-426E-A812-48CCDDA71631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11292B-EE9C-412E-96E2-1A4D85517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CA5201-3C88-4E55-9E35-E75278F57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7D56C-6C32-4C33-8458-2E7D9E972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124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93A23-DF86-47E1-94DF-125C9DDA3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99F2B5-1172-4280-9BF5-A383E7FD94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47C7F6-33E3-4964-BE49-9C0F22005E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8BBD32-2ABB-4416-A6E3-10CBC3025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2CAD9-7BB7-426E-A812-48CCDDA71631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CB8802-EFA6-472D-9157-68ED97EA8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842F53-ABA9-4370-B544-1A187674D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7D56C-6C32-4C33-8458-2E7D9E972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739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771C60-0F5A-4BBE-A3AE-0765C5603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9AD476-E18E-4BC7-823E-0F9AC8442A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55BEFD-D96F-4DB7-83D3-CB7F56A389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F2CAD9-7BB7-426E-A812-48CCDDA71631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02F309-4E8D-4840-96F9-8D60D83A28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6295B-8B46-41FA-81C3-FCDA653EF3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87D56C-6C32-4C33-8458-2E7D9E972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433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lake_view.jpg"/>
          <p:cNvPicPr>
            <a:picLocks noGrp="1" noChangeAspect="1"/>
          </p:cNvPicPr>
          <p:nvPr>
            <p:ph type="pic" sz="quarter" idx="18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148632" y="1643106"/>
            <a:ext cx="11894737" cy="1431867"/>
          </a:xfrm>
        </p:spPr>
        <p:txBody>
          <a:bodyPr/>
          <a:lstStyle/>
          <a:p>
            <a:pPr algn="ctr"/>
            <a:r>
              <a:rPr lang="en-US"/>
              <a:t>Introduction to Spring </a:t>
            </a:r>
            <a:r>
              <a:rPr lang="en-US" dirty="0"/>
              <a:t>Security</a:t>
            </a:r>
          </a:p>
          <a:p>
            <a:pPr algn="ctr"/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/>
          </a:bodyPr>
          <a:lstStyle/>
          <a:p>
            <a:endParaRPr lang="en-US" dirty="0">
              <a:latin typeface="Trebuchet MS"/>
              <a:cs typeface="Trebuchet MS"/>
            </a:endParaRPr>
          </a:p>
        </p:txBody>
      </p:sp>
      <p:pic>
        <p:nvPicPr>
          <p:cNvPr id="18" name="Picture Placeholder 17" descr="logo_cover_5.png"/>
          <p:cNvPicPr>
            <a:picLocks noGrp="1" noChangeAspect="1"/>
          </p:cNvPicPr>
          <p:nvPr>
            <p:ph type="pic" sz="quarter" idx="19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622" b="362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038017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1694" y="3409950"/>
            <a:ext cx="10768615" cy="3810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94361" y="2718308"/>
            <a:ext cx="92113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202020"/>
                </a:solidFill>
              </a:rPr>
              <a:t>Benefits</a:t>
            </a:r>
            <a:r>
              <a:rPr sz="3600" spc="-210" dirty="0">
                <a:solidFill>
                  <a:srgbClr val="202020"/>
                </a:solidFill>
              </a:rPr>
              <a:t> </a:t>
            </a:r>
            <a:r>
              <a:rPr sz="3600" spc="95" dirty="0">
                <a:solidFill>
                  <a:srgbClr val="202020"/>
                </a:solidFill>
              </a:rPr>
              <a:t>of</a:t>
            </a:r>
            <a:r>
              <a:rPr sz="3600" spc="-195" dirty="0">
                <a:solidFill>
                  <a:srgbClr val="202020"/>
                </a:solidFill>
              </a:rPr>
              <a:t> </a:t>
            </a:r>
            <a:r>
              <a:rPr sz="3600" spc="-80" dirty="0">
                <a:solidFill>
                  <a:srgbClr val="202020"/>
                </a:solidFill>
              </a:rPr>
              <a:t>a</a:t>
            </a:r>
            <a:r>
              <a:rPr sz="3600" spc="-195" dirty="0">
                <a:solidFill>
                  <a:srgbClr val="202020"/>
                </a:solidFill>
              </a:rPr>
              <a:t> </a:t>
            </a:r>
            <a:r>
              <a:rPr sz="3600" spc="-15" dirty="0">
                <a:solidFill>
                  <a:srgbClr val="202020"/>
                </a:solidFill>
              </a:rPr>
              <a:t>Layered</a:t>
            </a:r>
            <a:r>
              <a:rPr sz="3600" spc="-204" dirty="0">
                <a:solidFill>
                  <a:srgbClr val="202020"/>
                </a:solidFill>
              </a:rPr>
              <a:t> </a:t>
            </a:r>
            <a:r>
              <a:rPr sz="3600" spc="-25" dirty="0">
                <a:solidFill>
                  <a:srgbClr val="202020"/>
                </a:solidFill>
              </a:rPr>
              <a:t>Security</a:t>
            </a:r>
            <a:r>
              <a:rPr sz="3600" spc="-200" dirty="0">
                <a:solidFill>
                  <a:srgbClr val="202020"/>
                </a:solidFill>
              </a:rPr>
              <a:t> </a:t>
            </a:r>
            <a:r>
              <a:rPr sz="3600" spc="85" dirty="0">
                <a:solidFill>
                  <a:srgbClr val="202020"/>
                </a:solidFill>
              </a:rPr>
              <a:t>Approach</a:t>
            </a:r>
            <a:endParaRPr sz="36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97123" y="1681988"/>
            <a:ext cx="10001250" cy="3369310"/>
          </a:xfrm>
          <a:prstGeom prst="rect">
            <a:avLst/>
          </a:prstGeom>
        </p:spPr>
        <p:txBody>
          <a:bodyPr vert="horz" wrap="square" lIns="0" tIns="95250" rIns="0" bIns="0" rtlCol="0">
            <a:spAutoFit/>
          </a:bodyPr>
          <a:lstStyle/>
          <a:p>
            <a:pPr marL="12065" marR="5080" indent="635" algn="ctr">
              <a:lnSpc>
                <a:spcPct val="84900"/>
              </a:lnSpc>
              <a:spcBef>
                <a:spcPts val="750"/>
              </a:spcBef>
            </a:pPr>
            <a:r>
              <a:rPr sz="3500" spc="-175" dirty="0">
                <a:solidFill>
                  <a:srgbClr val="FFFFFF"/>
                </a:solidFill>
                <a:latin typeface="Verdana"/>
                <a:cs typeface="Verdana"/>
              </a:rPr>
              <a:t>“</a:t>
            </a:r>
            <a:r>
              <a:rPr sz="3500" spc="40" dirty="0">
                <a:solidFill>
                  <a:srgbClr val="FFFFFF"/>
                </a:solidFill>
                <a:latin typeface="Verdana"/>
                <a:cs typeface="Verdana"/>
              </a:rPr>
              <a:t>De</a:t>
            </a:r>
            <a:r>
              <a:rPr sz="3500" spc="-40" dirty="0">
                <a:solidFill>
                  <a:srgbClr val="FFFFFF"/>
                </a:solidFill>
                <a:latin typeface="Verdana"/>
                <a:cs typeface="Verdana"/>
              </a:rPr>
              <a:t>fe</a:t>
            </a:r>
            <a:r>
              <a:rPr sz="3500" spc="-4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3500" spc="-5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3500" spc="-1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3500" spc="-3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-16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3600" spc="-114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3600" spc="-409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500" spc="45" dirty="0">
                <a:solidFill>
                  <a:srgbClr val="FFFFFF"/>
                </a:solidFill>
                <a:latin typeface="Verdana"/>
                <a:cs typeface="Verdana"/>
              </a:rPr>
              <a:t>dept</a:t>
            </a:r>
            <a:r>
              <a:rPr sz="3500" spc="100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3500" spc="-3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-195" dirty="0">
                <a:solidFill>
                  <a:srgbClr val="FFFFFF"/>
                </a:solidFill>
                <a:latin typeface="Verdana"/>
                <a:cs typeface="Verdana"/>
              </a:rPr>
              <a:t>(</a:t>
            </a:r>
            <a:r>
              <a:rPr sz="3600" spc="-22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3600" spc="-204" dirty="0">
                <a:solidFill>
                  <a:srgbClr val="FFFFFF"/>
                </a:solidFill>
                <a:latin typeface="Verdana"/>
                <a:cs typeface="Verdana"/>
              </a:rPr>
              <a:t>ls</a:t>
            </a:r>
            <a:r>
              <a:rPr sz="3600" spc="114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3600" spc="-4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-235" dirty="0">
                <a:solidFill>
                  <a:srgbClr val="FFFFFF"/>
                </a:solidFill>
                <a:latin typeface="Verdana"/>
                <a:cs typeface="Verdana"/>
              </a:rPr>
              <a:t>k</a:t>
            </a:r>
            <a:r>
              <a:rPr sz="3600" spc="-18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3600" spc="-9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3600" spc="-70" dirty="0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sz="3600" spc="3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3600" spc="-409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-22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3600" spc="-9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3600" spc="-4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3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3600" spc="-22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3600" spc="-24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3600" spc="-9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3600" spc="-204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3600" spc="-35" dirty="0">
                <a:solidFill>
                  <a:srgbClr val="FFFFFF"/>
                </a:solidFill>
                <a:latin typeface="Verdana"/>
                <a:cs typeface="Verdana"/>
              </a:rPr>
              <a:t>e  </a:t>
            </a:r>
            <a:r>
              <a:rPr sz="3600" spc="16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3600" spc="130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3600" spc="15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3600" spc="-30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3600" spc="-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3600" spc="-22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3600" spc="6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3600" spc="-204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3600" spc="-70" dirty="0">
                <a:solidFill>
                  <a:srgbClr val="FFFFFF"/>
                </a:solidFill>
                <a:latin typeface="Verdana"/>
                <a:cs typeface="Verdana"/>
              </a:rPr>
              <a:t>)</a:t>
            </a:r>
            <a:r>
              <a:rPr sz="3600" spc="-4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-204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3600" spc="-9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3600" spc="-4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-9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3600" spc="-200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3600" spc="-22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3600" spc="2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3600" spc="-4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-204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3600" spc="-29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3600" spc="-240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sz="3600" spc="-16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3600" spc="-30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3600" spc="-16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3600" spc="130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3600" spc="-4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-204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3600" spc="-16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3600" spc="6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3600" spc="-215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3600" spc="-18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3600" spc="-204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3600" spc="-9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3600" spc="-15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sz="3600" spc="-4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-190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3600" spc="-16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3600" spc="6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3600" spc="-200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3600" spc="-204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3600" spc="-195" dirty="0">
                <a:solidFill>
                  <a:srgbClr val="FFFFFF"/>
                </a:solidFill>
                <a:latin typeface="Verdana"/>
                <a:cs typeface="Verdana"/>
              </a:rPr>
              <a:t>ni</a:t>
            </a:r>
            <a:r>
              <a:rPr sz="3600" spc="-204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3600" spc="-190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3600" spc="-70" dirty="0">
                <a:solidFill>
                  <a:srgbClr val="FFFFFF"/>
                </a:solidFill>
                <a:latin typeface="Verdana"/>
                <a:cs typeface="Verdana"/>
              </a:rPr>
              <a:t>s  </a:t>
            </a:r>
            <a:r>
              <a:rPr sz="3600" spc="-160" dirty="0">
                <a:solidFill>
                  <a:srgbClr val="FFFFFF"/>
                </a:solidFill>
                <a:latin typeface="Verdana"/>
                <a:cs typeface="Verdana"/>
              </a:rPr>
              <a:t>increase</a:t>
            </a:r>
            <a:r>
              <a:rPr sz="3600" spc="-4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-130" dirty="0">
                <a:solidFill>
                  <a:srgbClr val="FFFFFF"/>
                </a:solidFill>
                <a:latin typeface="Verdana"/>
                <a:cs typeface="Verdana"/>
              </a:rPr>
              <a:t>security</a:t>
            </a:r>
            <a:r>
              <a:rPr sz="3600" spc="-4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15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3600" spc="-4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-11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3600" spc="-4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-185" dirty="0">
                <a:solidFill>
                  <a:srgbClr val="FFFFFF"/>
                </a:solidFill>
                <a:latin typeface="Verdana"/>
                <a:cs typeface="Verdana"/>
              </a:rPr>
              <a:t>system</a:t>
            </a:r>
            <a:r>
              <a:rPr sz="3600" spc="-4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-155" dirty="0">
                <a:solidFill>
                  <a:srgbClr val="FFFFFF"/>
                </a:solidFill>
                <a:latin typeface="Verdana"/>
                <a:cs typeface="Verdana"/>
              </a:rPr>
              <a:t>as</a:t>
            </a:r>
            <a:r>
              <a:rPr sz="3600" spc="-4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-10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3600" spc="-4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-170" dirty="0">
                <a:solidFill>
                  <a:srgbClr val="FFFFFF"/>
                </a:solidFill>
                <a:latin typeface="Verdana"/>
                <a:cs typeface="Verdana"/>
              </a:rPr>
              <a:t>whole.</a:t>
            </a:r>
            <a:r>
              <a:rPr sz="3600" spc="-4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-305" dirty="0">
                <a:solidFill>
                  <a:srgbClr val="FFFFFF"/>
                </a:solidFill>
                <a:latin typeface="Verdana"/>
                <a:cs typeface="Verdana"/>
              </a:rPr>
              <a:t>If</a:t>
            </a:r>
            <a:r>
              <a:rPr sz="3600" spc="-4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-145" dirty="0">
                <a:solidFill>
                  <a:srgbClr val="FFFFFF"/>
                </a:solidFill>
                <a:latin typeface="Verdana"/>
                <a:cs typeface="Verdana"/>
              </a:rPr>
              <a:t>an </a:t>
            </a:r>
            <a:r>
              <a:rPr sz="3600" spc="-12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-18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3600" spc="-15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3600" spc="-10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3600" spc="-22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3600" spc="6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3600" spc="-114" dirty="0">
                <a:solidFill>
                  <a:srgbClr val="FFFFFF"/>
                </a:solidFill>
                <a:latin typeface="Verdana"/>
                <a:cs typeface="Verdana"/>
              </a:rPr>
              <a:t>k</a:t>
            </a:r>
            <a:r>
              <a:rPr sz="3600" spc="-4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6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3600" spc="-22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3600" spc="-185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3600" spc="-204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3600" spc="-16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3600" spc="-9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3600" spc="-4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3600" spc="-18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3600" spc="-4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3600" spc="-4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-204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3600" spc="-16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3600" spc="6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3600" spc="-185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3600" spc="-22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3600" spc="-204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3600" spc="-10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3600" spc="-15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sz="3600" spc="-4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-190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3600" spc="-16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3600" spc="6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3600" spc="-185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3600" spc="-22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3600" spc="-18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3600" spc="-204" dirty="0">
                <a:solidFill>
                  <a:srgbClr val="FFFFFF"/>
                </a:solidFill>
                <a:latin typeface="Verdana"/>
                <a:cs typeface="Verdana"/>
              </a:rPr>
              <a:t>is</a:t>
            </a:r>
            <a:r>
              <a:rPr sz="3600" spc="-80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3600" spc="-4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-15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3600" spc="114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3600" spc="-4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-135" dirty="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sz="3600" spc="-22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3600" spc="-204" dirty="0">
                <a:solidFill>
                  <a:srgbClr val="FFFFFF"/>
                </a:solidFill>
                <a:latin typeface="Verdana"/>
                <a:cs typeface="Verdana"/>
              </a:rPr>
              <a:t>il</a:t>
            </a:r>
            <a:r>
              <a:rPr sz="3600" spc="-475" dirty="0">
                <a:solidFill>
                  <a:srgbClr val="FFFFFF"/>
                </a:solidFill>
                <a:latin typeface="Verdana"/>
                <a:cs typeface="Verdana"/>
              </a:rPr>
              <a:t>,  </a:t>
            </a:r>
            <a:r>
              <a:rPr sz="3600" spc="-100" dirty="0">
                <a:solidFill>
                  <a:srgbClr val="FFFFFF"/>
                </a:solidFill>
                <a:latin typeface="Verdana"/>
                <a:cs typeface="Verdana"/>
              </a:rPr>
              <a:t>ot</a:t>
            </a:r>
            <a:r>
              <a:rPr sz="3600" spc="-85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3600" spc="-204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3600" spc="-6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3600" spc="-4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-190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3600" spc="-55" dirty="0">
                <a:solidFill>
                  <a:srgbClr val="FFFFFF"/>
                </a:solidFill>
                <a:latin typeface="Verdana"/>
                <a:cs typeface="Verdana"/>
              </a:rPr>
              <a:t>ec</a:t>
            </a:r>
            <a:r>
              <a:rPr sz="3600" spc="-185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3600" spc="-204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3600" spc="-20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3600" spc="-204" dirty="0">
                <a:solidFill>
                  <a:srgbClr val="FFFFFF"/>
                </a:solidFill>
                <a:latin typeface="Verdana"/>
                <a:cs typeface="Verdana"/>
              </a:rPr>
              <a:t>is</a:t>
            </a:r>
            <a:r>
              <a:rPr sz="3600" spc="-190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3600" spc="-9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3600" spc="-4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-190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3600" spc="-29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3600" spc="-15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sz="3600" spc="-4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-24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3600" spc="-16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3600" spc="-14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3600" spc="-204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3600" spc="-95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3600" spc="-4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15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3600" spc="-31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3600" spc="-11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3600" spc="-150" dirty="0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sz="3600" spc="-204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3600" spc="15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3600" spc="-4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3600" spc="-4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-14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3600" spc="-145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3600" spc="-35" dirty="0">
                <a:solidFill>
                  <a:srgbClr val="FFFFFF"/>
                </a:solidFill>
                <a:latin typeface="Verdana"/>
                <a:cs typeface="Verdana"/>
              </a:rPr>
              <a:t>e  </a:t>
            </a:r>
            <a:r>
              <a:rPr sz="3600" spc="-170" dirty="0">
                <a:solidFill>
                  <a:srgbClr val="FFFFFF"/>
                </a:solidFill>
                <a:latin typeface="Verdana"/>
                <a:cs typeface="Verdana"/>
              </a:rPr>
              <a:t>ne</a:t>
            </a:r>
            <a:r>
              <a:rPr sz="3600" spc="5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3600" spc="-16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3600" spc="-24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3600" spc="-204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3600" spc="-22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3600" spc="-21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3600" spc="-15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sz="3600" spc="-4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-204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3600" spc="-16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3600" spc="6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3600" spc="-215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3600" spc="-18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3600" spc="-204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3600" spc="-9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3600" spc="-15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sz="3600" spc="-4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-15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3600" spc="114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3600" spc="-4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15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3600" spc="-30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3600" spc="-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3600" spc="-15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3600" spc="-16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3600" spc="6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3600" spc="2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3600" spc="-4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-9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3600" spc="-170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3600" spc="-5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3600" spc="-4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-26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3600" spc="-204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sz="3600" spc="-24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3600" spc="-15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3600" spc="-16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3600" spc="-190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3600" spc="-150" dirty="0">
                <a:solidFill>
                  <a:srgbClr val="FFFFFF"/>
                </a:solidFill>
                <a:latin typeface="Verdana"/>
                <a:cs typeface="Verdana"/>
              </a:rPr>
              <a:t>”  </a:t>
            </a:r>
            <a:r>
              <a:rPr sz="3600" spc="25" dirty="0">
                <a:solidFill>
                  <a:srgbClr val="FFFFFF"/>
                </a:solidFill>
                <a:latin typeface="Verdana"/>
                <a:cs typeface="Verdana"/>
              </a:rPr>
              <a:t>OWASP</a:t>
            </a:r>
            <a:endParaRPr sz="36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4584700" y="426703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1" y="5990425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57043" y="2370656"/>
            <a:ext cx="2060385" cy="2392705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6554642" y="2079812"/>
            <a:ext cx="2813685" cy="2824480"/>
          </a:xfrm>
          <a:custGeom>
            <a:avLst/>
            <a:gdLst/>
            <a:ahLst/>
            <a:cxnLst/>
            <a:rect l="l" t="t" r="r" b="b"/>
            <a:pathLst>
              <a:path w="2813684" h="2824479">
                <a:moveTo>
                  <a:pt x="0" y="0"/>
                </a:moveTo>
                <a:lnTo>
                  <a:pt x="2813475" y="0"/>
                </a:lnTo>
                <a:lnTo>
                  <a:pt x="2813475" y="2823882"/>
                </a:lnTo>
                <a:lnTo>
                  <a:pt x="0" y="2823882"/>
                </a:lnTo>
                <a:lnTo>
                  <a:pt x="0" y="0"/>
                </a:lnTo>
                <a:close/>
              </a:path>
            </a:pathLst>
          </a:custGeom>
          <a:ln w="304800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196054" y="1718618"/>
            <a:ext cx="3519170" cy="3526790"/>
          </a:xfrm>
          <a:custGeom>
            <a:avLst/>
            <a:gdLst/>
            <a:ahLst/>
            <a:cxnLst/>
            <a:rect l="l" t="t" r="r" b="b"/>
            <a:pathLst>
              <a:path w="3519170" h="3526790">
                <a:moveTo>
                  <a:pt x="0" y="0"/>
                </a:moveTo>
                <a:lnTo>
                  <a:pt x="3518807" y="0"/>
                </a:lnTo>
                <a:lnTo>
                  <a:pt x="3518807" y="3526310"/>
                </a:lnTo>
                <a:lnTo>
                  <a:pt x="0" y="3526310"/>
                </a:lnTo>
                <a:lnTo>
                  <a:pt x="0" y="0"/>
                </a:lnTo>
                <a:close/>
              </a:path>
            </a:pathLst>
          </a:custGeom>
          <a:ln w="304800">
            <a:solidFill>
              <a:srgbClr val="76CB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956758" y="2501151"/>
            <a:ext cx="1986914" cy="2008505"/>
          </a:xfrm>
          <a:custGeom>
            <a:avLst/>
            <a:gdLst/>
            <a:ahLst/>
            <a:cxnLst/>
            <a:rect l="l" t="t" r="r" b="b"/>
            <a:pathLst>
              <a:path w="1986915" h="2008504">
                <a:moveTo>
                  <a:pt x="0" y="0"/>
                </a:moveTo>
                <a:lnTo>
                  <a:pt x="1986510" y="0"/>
                </a:lnTo>
                <a:lnTo>
                  <a:pt x="1986510" y="2008501"/>
                </a:lnTo>
                <a:lnTo>
                  <a:pt x="0" y="2008501"/>
                </a:lnTo>
                <a:lnTo>
                  <a:pt x="0" y="0"/>
                </a:lnTo>
                <a:close/>
              </a:path>
            </a:pathLst>
          </a:custGeom>
          <a:ln w="187325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432377" y="2982164"/>
            <a:ext cx="1053465" cy="1019175"/>
          </a:xfrm>
          <a:custGeom>
            <a:avLst/>
            <a:gdLst/>
            <a:ahLst/>
            <a:cxnLst/>
            <a:rect l="l" t="t" r="r" b="b"/>
            <a:pathLst>
              <a:path w="1053465" h="1019175">
                <a:moveTo>
                  <a:pt x="0" y="509589"/>
                </a:moveTo>
                <a:lnTo>
                  <a:pt x="2151" y="463206"/>
                </a:lnTo>
                <a:lnTo>
                  <a:pt x="8482" y="417990"/>
                </a:lnTo>
                <a:lnTo>
                  <a:pt x="18805" y="374120"/>
                </a:lnTo>
                <a:lnTo>
                  <a:pt x="32936" y="331777"/>
                </a:lnTo>
                <a:lnTo>
                  <a:pt x="50689" y="291140"/>
                </a:lnTo>
                <a:lnTo>
                  <a:pt x="71877" y="252389"/>
                </a:lnTo>
                <a:lnTo>
                  <a:pt x="96315" y="215705"/>
                </a:lnTo>
                <a:lnTo>
                  <a:pt x="123817" y="181267"/>
                </a:lnTo>
                <a:lnTo>
                  <a:pt x="154197" y="149255"/>
                </a:lnTo>
                <a:lnTo>
                  <a:pt x="187269" y="119849"/>
                </a:lnTo>
                <a:lnTo>
                  <a:pt x="222848" y="93228"/>
                </a:lnTo>
                <a:lnTo>
                  <a:pt x="260747" y="69573"/>
                </a:lnTo>
                <a:lnTo>
                  <a:pt x="300780" y="49064"/>
                </a:lnTo>
                <a:lnTo>
                  <a:pt x="342763" y="31881"/>
                </a:lnTo>
                <a:lnTo>
                  <a:pt x="386508" y="18203"/>
                </a:lnTo>
                <a:lnTo>
                  <a:pt x="431831" y="8210"/>
                </a:lnTo>
                <a:lnTo>
                  <a:pt x="478544" y="2082"/>
                </a:lnTo>
                <a:lnTo>
                  <a:pt x="526463" y="0"/>
                </a:lnTo>
                <a:lnTo>
                  <a:pt x="574382" y="2082"/>
                </a:lnTo>
                <a:lnTo>
                  <a:pt x="621095" y="8210"/>
                </a:lnTo>
                <a:lnTo>
                  <a:pt x="666418" y="18203"/>
                </a:lnTo>
                <a:lnTo>
                  <a:pt x="710163" y="31881"/>
                </a:lnTo>
                <a:lnTo>
                  <a:pt x="752146" y="49064"/>
                </a:lnTo>
                <a:lnTo>
                  <a:pt x="792179" y="69573"/>
                </a:lnTo>
                <a:lnTo>
                  <a:pt x="830078" y="93228"/>
                </a:lnTo>
                <a:lnTo>
                  <a:pt x="865657" y="119849"/>
                </a:lnTo>
                <a:lnTo>
                  <a:pt x="898729" y="149255"/>
                </a:lnTo>
                <a:lnTo>
                  <a:pt x="929109" y="181267"/>
                </a:lnTo>
                <a:lnTo>
                  <a:pt x="956611" y="215705"/>
                </a:lnTo>
                <a:lnTo>
                  <a:pt x="981049" y="252389"/>
                </a:lnTo>
                <a:lnTo>
                  <a:pt x="1002237" y="291140"/>
                </a:lnTo>
                <a:lnTo>
                  <a:pt x="1019990" y="331777"/>
                </a:lnTo>
                <a:lnTo>
                  <a:pt x="1034121" y="374120"/>
                </a:lnTo>
                <a:lnTo>
                  <a:pt x="1044444" y="417990"/>
                </a:lnTo>
                <a:lnTo>
                  <a:pt x="1050775" y="463206"/>
                </a:lnTo>
                <a:lnTo>
                  <a:pt x="1052927" y="509589"/>
                </a:lnTo>
                <a:lnTo>
                  <a:pt x="1050775" y="555972"/>
                </a:lnTo>
                <a:lnTo>
                  <a:pt x="1044444" y="601188"/>
                </a:lnTo>
                <a:lnTo>
                  <a:pt x="1034121" y="645058"/>
                </a:lnTo>
                <a:lnTo>
                  <a:pt x="1019990" y="687401"/>
                </a:lnTo>
                <a:lnTo>
                  <a:pt x="1002237" y="728038"/>
                </a:lnTo>
                <a:lnTo>
                  <a:pt x="981049" y="766789"/>
                </a:lnTo>
                <a:lnTo>
                  <a:pt x="956611" y="803473"/>
                </a:lnTo>
                <a:lnTo>
                  <a:pt x="929109" y="837911"/>
                </a:lnTo>
                <a:lnTo>
                  <a:pt x="898729" y="869923"/>
                </a:lnTo>
                <a:lnTo>
                  <a:pt x="865657" y="899329"/>
                </a:lnTo>
                <a:lnTo>
                  <a:pt x="830078" y="925950"/>
                </a:lnTo>
                <a:lnTo>
                  <a:pt x="792179" y="949605"/>
                </a:lnTo>
                <a:lnTo>
                  <a:pt x="752146" y="970114"/>
                </a:lnTo>
                <a:lnTo>
                  <a:pt x="710163" y="987297"/>
                </a:lnTo>
                <a:lnTo>
                  <a:pt x="666418" y="1000975"/>
                </a:lnTo>
                <a:lnTo>
                  <a:pt x="621095" y="1010968"/>
                </a:lnTo>
                <a:lnTo>
                  <a:pt x="574382" y="1017096"/>
                </a:lnTo>
                <a:lnTo>
                  <a:pt x="526463" y="1019179"/>
                </a:lnTo>
                <a:lnTo>
                  <a:pt x="478544" y="1017096"/>
                </a:lnTo>
                <a:lnTo>
                  <a:pt x="431831" y="1010968"/>
                </a:lnTo>
                <a:lnTo>
                  <a:pt x="386508" y="1000975"/>
                </a:lnTo>
                <a:lnTo>
                  <a:pt x="342763" y="987297"/>
                </a:lnTo>
                <a:lnTo>
                  <a:pt x="300780" y="970114"/>
                </a:lnTo>
                <a:lnTo>
                  <a:pt x="260747" y="949605"/>
                </a:lnTo>
                <a:lnTo>
                  <a:pt x="222848" y="925950"/>
                </a:lnTo>
                <a:lnTo>
                  <a:pt x="187269" y="899329"/>
                </a:lnTo>
                <a:lnTo>
                  <a:pt x="154197" y="869923"/>
                </a:lnTo>
                <a:lnTo>
                  <a:pt x="123817" y="837911"/>
                </a:lnTo>
                <a:lnTo>
                  <a:pt x="96315" y="803473"/>
                </a:lnTo>
                <a:lnTo>
                  <a:pt x="71877" y="766789"/>
                </a:lnTo>
                <a:lnTo>
                  <a:pt x="50689" y="728038"/>
                </a:lnTo>
                <a:lnTo>
                  <a:pt x="32936" y="687401"/>
                </a:lnTo>
                <a:lnTo>
                  <a:pt x="18805" y="645058"/>
                </a:lnTo>
                <a:lnTo>
                  <a:pt x="8482" y="601188"/>
                </a:lnTo>
                <a:lnTo>
                  <a:pt x="2151" y="555972"/>
                </a:lnTo>
                <a:lnTo>
                  <a:pt x="0" y="509589"/>
                </a:lnTo>
                <a:close/>
              </a:path>
            </a:pathLst>
          </a:custGeom>
          <a:ln w="349250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650618" y="3032950"/>
            <a:ext cx="1986914" cy="897890"/>
          </a:xfrm>
          <a:custGeom>
            <a:avLst/>
            <a:gdLst/>
            <a:ahLst/>
            <a:cxnLst/>
            <a:rect l="l" t="t" r="r" b="b"/>
            <a:pathLst>
              <a:path w="1986915" h="897889">
                <a:moveTo>
                  <a:pt x="448821" y="0"/>
                </a:moveTo>
                <a:lnTo>
                  <a:pt x="0" y="448821"/>
                </a:lnTo>
                <a:lnTo>
                  <a:pt x="448821" y="897644"/>
                </a:lnTo>
                <a:lnTo>
                  <a:pt x="448821" y="673234"/>
                </a:lnTo>
                <a:lnTo>
                  <a:pt x="1986509" y="673234"/>
                </a:lnTo>
                <a:lnTo>
                  <a:pt x="1986509" y="224411"/>
                </a:lnTo>
                <a:lnTo>
                  <a:pt x="448821" y="224411"/>
                </a:lnTo>
                <a:lnTo>
                  <a:pt x="448821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398721" y="2026411"/>
            <a:ext cx="1605915" cy="2766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2400" spc="20" dirty="0">
                <a:latin typeface="Verdana"/>
                <a:cs typeface="Verdana"/>
              </a:rPr>
              <a:t>Outer</a:t>
            </a:r>
            <a:r>
              <a:rPr sz="2400" spc="-210" dirty="0">
                <a:latin typeface="Verdana"/>
                <a:cs typeface="Verdana"/>
              </a:rPr>
              <a:t> </a:t>
            </a:r>
            <a:r>
              <a:rPr sz="2400" spc="15" dirty="0">
                <a:latin typeface="Verdana"/>
                <a:cs typeface="Verdana"/>
              </a:rPr>
              <a:t>wall</a:t>
            </a:r>
            <a:endParaRPr sz="2400" dirty="0">
              <a:latin typeface="Verdana"/>
              <a:cs typeface="Verdana"/>
            </a:endParaRPr>
          </a:p>
          <a:p>
            <a:pPr marL="106045" marR="5080" indent="717550" algn="r">
              <a:lnSpc>
                <a:spcPts val="4700"/>
              </a:lnSpc>
              <a:spcBef>
                <a:spcPts val="439"/>
              </a:spcBef>
            </a:pPr>
            <a:r>
              <a:rPr sz="2400" spc="105" dirty="0">
                <a:latin typeface="Verdana"/>
                <a:cs typeface="Verdana"/>
              </a:rPr>
              <a:t>M</a:t>
            </a:r>
            <a:r>
              <a:rPr sz="2400" spc="70" dirty="0">
                <a:latin typeface="Verdana"/>
                <a:cs typeface="Verdana"/>
              </a:rPr>
              <a:t>o</a:t>
            </a:r>
            <a:r>
              <a:rPr sz="2400" spc="-45" dirty="0">
                <a:latin typeface="Verdana"/>
                <a:cs typeface="Verdana"/>
              </a:rPr>
              <a:t>a</a:t>
            </a:r>
            <a:r>
              <a:rPr sz="2400" spc="35" dirty="0">
                <a:latin typeface="Verdana"/>
                <a:cs typeface="Verdana"/>
              </a:rPr>
              <a:t>t  </a:t>
            </a:r>
            <a:r>
              <a:rPr sz="2400" spc="-114" dirty="0">
                <a:latin typeface="Verdana"/>
                <a:cs typeface="Verdana"/>
              </a:rPr>
              <a:t>I</a:t>
            </a:r>
            <a:r>
              <a:rPr sz="2400" spc="-175" dirty="0">
                <a:latin typeface="Verdana"/>
                <a:cs typeface="Verdana"/>
              </a:rPr>
              <a:t>n</a:t>
            </a:r>
            <a:r>
              <a:rPr sz="2400" spc="-40" dirty="0">
                <a:latin typeface="Verdana"/>
                <a:cs typeface="Verdana"/>
              </a:rPr>
              <a:t>n</a:t>
            </a:r>
            <a:r>
              <a:rPr sz="2400" spc="-10" dirty="0">
                <a:latin typeface="Verdana"/>
                <a:cs typeface="Verdana"/>
              </a:rPr>
              <a:t>er</a:t>
            </a:r>
            <a:r>
              <a:rPr sz="2400" spc="-125" dirty="0">
                <a:latin typeface="Verdana"/>
                <a:cs typeface="Verdana"/>
              </a:rPr>
              <a:t> </a:t>
            </a:r>
            <a:r>
              <a:rPr sz="2400" spc="45" dirty="0">
                <a:latin typeface="Verdana"/>
                <a:cs typeface="Verdana"/>
              </a:rPr>
              <a:t>w</a:t>
            </a:r>
            <a:r>
              <a:rPr sz="2400" spc="-35" dirty="0">
                <a:latin typeface="Verdana"/>
                <a:cs typeface="Verdana"/>
              </a:rPr>
              <a:t>a</a:t>
            </a:r>
            <a:r>
              <a:rPr sz="2400" spc="25" dirty="0">
                <a:latin typeface="Verdana"/>
                <a:cs typeface="Verdana"/>
              </a:rPr>
              <a:t>ll</a:t>
            </a:r>
            <a:endParaRPr sz="2400" dirty="0">
              <a:latin typeface="Verdana"/>
              <a:cs typeface="Verdana"/>
            </a:endParaRPr>
          </a:p>
          <a:p>
            <a:pPr marR="5715" algn="r">
              <a:lnSpc>
                <a:spcPct val="100000"/>
              </a:lnSpc>
              <a:spcBef>
                <a:spcPts val="1270"/>
              </a:spcBef>
            </a:pPr>
            <a:r>
              <a:rPr sz="2400" spc="35" dirty="0">
                <a:latin typeface="Verdana"/>
                <a:cs typeface="Verdana"/>
              </a:rPr>
              <a:t>Keep</a:t>
            </a:r>
            <a:endParaRPr sz="2400" dirty="0">
              <a:latin typeface="Verdana"/>
              <a:cs typeface="Verdana"/>
            </a:endParaRPr>
          </a:p>
          <a:p>
            <a:pPr marR="5080" algn="r">
              <a:lnSpc>
                <a:spcPct val="100000"/>
              </a:lnSpc>
              <a:spcBef>
                <a:spcPts val="1825"/>
              </a:spcBef>
            </a:pPr>
            <a:r>
              <a:rPr sz="2400" spc="-35" dirty="0">
                <a:latin typeface="Verdana"/>
                <a:cs typeface="Verdana"/>
              </a:rPr>
              <a:t>Towers</a:t>
            </a:r>
            <a:endParaRPr sz="2400" dirty="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649DDC26-99AA-45F6-BC95-F0E54FCFFCE9}"/>
              </a:ext>
            </a:extLst>
          </p:cNvPr>
          <p:cNvGrpSpPr/>
          <p:nvPr/>
        </p:nvGrpSpPr>
        <p:grpSpPr>
          <a:xfrm>
            <a:off x="1842894" y="2008632"/>
            <a:ext cx="1021715" cy="1660652"/>
            <a:chOff x="1842894" y="2008632"/>
            <a:chExt cx="1021715" cy="1660652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01951" y="2008632"/>
              <a:ext cx="908303" cy="1033272"/>
            </a:xfrm>
            <a:prstGeom prst="rect">
              <a:avLst/>
            </a:prstGeom>
          </p:spPr>
        </p:pic>
        <p:sp>
          <p:nvSpPr>
            <p:cNvPr id="6" name="object 6"/>
            <p:cNvSpPr txBox="1"/>
            <p:nvPr/>
          </p:nvSpPr>
          <p:spPr>
            <a:xfrm>
              <a:off x="1842894" y="3339084"/>
              <a:ext cx="1021715" cy="33020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000" spc="15" dirty="0">
                  <a:solidFill>
                    <a:srgbClr val="404040"/>
                  </a:solidFill>
                  <a:latin typeface="Verdana"/>
                  <a:cs typeface="Verdana"/>
                </a:rPr>
                <a:t>Firewall</a:t>
              </a:r>
              <a:endParaRPr sz="2000" dirty="0">
                <a:latin typeface="Verdana"/>
                <a:cs typeface="Verdana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AF354BF-7B25-4899-947C-2A112D9CF7C2}"/>
              </a:ext>
            </a:extLst>
          </p:cNvPr>
          <p:cNvGrpSpPr/>
          <p:nvPr/>
        </p:nvGrpSpPr>
        <p:grpSpPr>
          <a:xfrm>
            <a:off x="5580888" y="2295144"/>
            <a:ext cx="1036319" cy="1374140"/>
            <a:chOff x="5580888" y="2295144"/>
            <a:chExt cx="1036319" cy="1374140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580888" y="2295144"/>
              <a:ext cx="1036319" cy="460248"/>
            </a:xfrm>
            <a:prstGeom prst="rect">
              <a:avLst/>
            </a:prstGeom>
          </p:spPr>
        </p:pic>
        <p:sp>
          <p:nvSpPr>
            <p:cNvPr id="8" name="object 8"/>
            <p:cNvSpPr txBox="1"/>
            <p:nvPr/>
          </p:nvSpPr>
          <p:spPr>
            <a:xfrm>
              <a:off x="5750926" y="3339084"/>
              <a:ext cx="747395" cy="33020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000" spc="80" dirty="0">
                  <a:solidFill>
                    <a:srgbClr val="404040"/>
                  </a:solidFill>
                  <a:latin typeface="Verdana"/>
                  <a:cs typeface="Verdana"/>
                </a:rPr>
                <a:t>L</a:t>
              </a:r>
              <a:r>
                <a:rPr sz="2000" spc="110" dirty="0">
                  <a:solidFill>
                    <a:srgbClr val="404040"/>
                  </a:solidFill>
                  <a:latin typeface="Verdana"/>
                  <a:cs typeface="Verdana"/>
                </a:rPr>
                <a:t>o</a:t>
              </a:r>
              <a:r>
                <a:rPr sz="2000" spc="85" dirty="0">
                  <a:solidFill>
                    <a:srgbClr val="404040"/>
                  </a:solidFill>
                  <a:latin typeface="Verdana"/>
                  <a:cs typeface="Verdana"/>
                </a:rPr>
                <a:t>g</a:t>
              </a:r>
              <a:r>
                <a:rPr sz="2000" spc="20" dirty="0">
                  <a:solidFill>
                    <a:srgbClr val="404040"/>
                  </a:solidFill>
                  <a:latin typeface="Verdana"/>
                  <a:cs typeface="Verdana"/>
                </a:rPr>
                <a:t>i</a:t>
              </a:r>
              <a:r>
                <a:rPr sz="2000" spc="-30" dirty="0">
                  <a:solidFill>
                    <a:srgbClr val="404040"/>
                  </a:solidFill>
                  <a:latin typeface="Verdana"/>
                  <a:cs typeface="Verdana"/>
                </a:rPr>
                <a:t>n</a:t>
              </a:r>
              <a:endParaRPr sz="2000">
                <a:latin typeface="Verdana"/>
                <a:cs typeface="Verdana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F2B1AE1-A184-4646-B5A3-BD7E1C8583C9}"/>
              </a:ext>
            </a:extLst>
          </p:cNvPr>
          <p:cNvGrpSpPr/>
          <p:nvPr/>
        </p:nvGrpSpPr>
        <p:grpSpPr>
          <a:xfrm>
            <a:off x="5224402" y="4285488"/>
            <a:ext cx="1779270" cy="1581403"/>
            <a:chOff x="5224402" y="4285488"/>
            <a:chExt cx="1779270" cy="1581403"/>
          </a:xfrm>
        </p:grpSpPr>
        <p:sp>
          <p:nvSpPr>
            <p:cNvPr id="4" name="object 4"/>
            <p:cNvSpPr txBox="1"/>
            <p:nvPr/>
          </p:nvSpPr>
          <p:spPr>
            <a:xfrm>
              <a:off x="5224402" y="5536691"/>
              <a:ext cx="1779270" cy="33020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000" spc="30" dirty="0">
                  <a:solidFill>
                    <a:srgbClr val="404040"/>
                  </a:solidFill>
                  <a:latin typeface="Verdana"/>
                  <a:cs typeface="Verdana"/>
                </a:rPr>
                <a:t>Authorization</a:t>
              </a:r>
              <a:endParaRPr sz="2000">
                <a:latin typeface="Verdana"/>
                <a:cs typeface="Verdana"/>
              </a:endParaRPr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580888" y="4285488"/>
              <a:ext cx="1036319" cy="874776"/>
            </a:xfrm>
            <a:prstGeom prst="rect">
              <a:avLst/>
            </a:prstGeom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4D1B011-0226-4D8B-9300-33537DC40735}"/>
              </a:ext>
            </a:extLst>
          </p:cNvPr>
          <p:cNvGrpSpPr/>
          <p:nvPr/>
        </p:nvGrpSpPr>
        <p:grpSpPr>
          <a:xfrm>
            <a:off x="9329347" y="4206240"/>
            <a:ext cx="1052830" cy="1660651"/>
            <a:chOff x="9329347" y="4206240"/>
            <a:chExt cx="1052830" cy="1660651"/>
          </a:xfrm>
        </p:grpSpPr>
        <p:pic>
          <p:nvPicPr>
            <p:cNvPr id="3" name="object 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384792" y="4206240"/>
              <a:ext cx="871727" cy="1033272"/>
            </a:xfrm>
            <a:prstGeom prst="rect">
              <a:avLst/>
            </a:prstGeom>
          </p:spPr>
        </p:pic>
        <p:sp>
          <p:nvSpPr>
            <p:cNvPr id="11" name="object 11"/>
            <p:cNvSpPr txBox="1"/>
            <p:nvPr/>
          </p:nvSpPr>
          <p:spPr>
            <a:xfrm>
              <a:off x="9329347" y="5536691"/>
              <a:ext cx="1052830" cy="33020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000" spc="20" dirty="0">
                  <a:solidFill>
                    <a:srgbClr val="404040"/>
                  </a:solidFill>
                  <a:latin typeface="Verdana"/>
                  <a:cs typeface="Verdana"/>
                </a:rPr>
                <a:t>H</a:t>
              </a:r>
              <a:r>
                <a:rPr sz="2000" spc="-30" dirty="0">
                  <a:solidFill>
                    <a:srgbClr val="404040"/>
                  </a:solidFill>
                  <a:latin typeface="Verdana"/>
                  <a:cs typeface="Verdana"/>
                </a:rPr>
                <a:t>a</a:t>
              </a:r>
              <a:r>
                <a:rPr sz="2000" spc="-35" dirty="0">
                  <a:solidFill>
                    <a:srgbClr val="404040"/>
                  </a:solidFill>
                  <a:latin typeface="Verdana"/>
                  <a:cs typeface="Verdana"/>
                </a:rPr>
                <a:t>s</a:t>
              </a:r>
              <a:r>
                <a:rPr sz="2000" spc="-45" dirty="0">
                  <a:solidFill>
                    <a:srgbClr val="404040"/>
                  </a:solidFill>
                  <a:latin typeface="Verdana"/>
                  <a:cs typeface="Verdana"/>
                </a:rPr>
                <a:t>h</a:t>
              </a:r>
              <a:r>
                <a:rPr sz="2000" spc="20" dirty="0">
                  <a:solidFill>
                    <a:srgbClr val="404040"/>
                  </a:solidFill>
                  <a:latin typeface="Verdana"/>
                  <a:cs typeface="Verdana"/>
                </a:rPr>
                <a:t>i</a:t>
              </a:r>
              <a:r>
                <a:rPr sz="2000" spc="-35" dirty="0">
                  <a:solidFill>
                    <a:srgbClr val="404040"/>
                  </a:solidFill>
                  <a:latin typeface="Verdana"/>
                  <a:cs typeface="Verdana"/>
                </a:rPr>
                <a:t>n</a:t>
              </a:r>
              <a:r>
                <a:rPr sz="2000" spc="90" dirty="0">
                  <a:solidFill>
                    <a:srgbClr val="404040"/>
                  </a:solidFill>
                  <a:latin typeface="Verdana"/>
                  <a:cs typeface="Verdana"/>
                </a:rPr>
                <a:t>g</a:t>
              </a:r>
              <a:endParaRPr sz="2000">
                <a:latin typeface="Verdana"/>
                <a:cs typeface="Verdana"/>
              </a:endParaRPr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2025223" y="517652"/>
            <a:ext cx="80549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3600" spc="15" dirty="0">
                <a:solidFill>
                  <a:srgbClr val="404040"/>
                </a:solidFill>
              </a:rPr>
              <a:t>Modern</a:t>
            </a:r>
            <a:r>
              <a:rPr sz="3600" spc="-185" dirty="0">
                <a:solidFill>
                  <a:srgbClr val="404040"/>
                </a:solidFill>
              </a:rPr>
              <a:t> </a:t>
            </a:r>
            <a:r>
              <a:rPr sz="3600" spc="40" dirty="0">
                <a:solidFill>
                  <a:srgbClr val="404040"/>
                </a:solidFill>
              </a:rPr>
              <a:t>Application</a:t>
            </a:r>
            <a:r>
              <a:rPr sz="3600" spc="-180" dirty="0">
                <a:solidFill>
                  <a:srgbClr val="404040"/>
                </a:solidFill>
              </a:rPr>
              <a:t> </a:t>
            </a:r>
            <a:r>
              <a:rPr sz="3600" spc="-40" dirty="0">
                <a:solidFill>
                  <a:srgbClr val="404040"/>
                </a:solidFill>
              </a:rPr>
              <a:t>Security</a:t>
            </a:r>
            <a:r>
              <a:rPr sz="3600" spc="-195" dirty="0">
                <a:solidFill>
                  <a:srgbClr val="404040"/>
                </a:solidFill>
              </a:rPr>
              <a:t> </a:t>
            </a:r>
            <a:r>
              <a:rPr sz="3600" spc="-55" dirty="0">
                <a:solidFill>
                  <a:srgbClr val="404040"/>
                </a:solidFill>
              </a:rPr>
              <a:t>Layers</a:t>
            </a:r>
            <a:endParaRPr sz="36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1FFFCF9-5915-4AF2-BE60-FF49F5E94E77}"/>
              </a:ext>
            </a:extLst>
          </p:cNvPr>
          <p:cNvGrpSpPr/>
          <p:nvPr/>
        </p:nvGrpSpPr>
        <p:grpSpPr>
          <a:xfrm>
            <a:off x="1444209" y="4203191"/>
            <a:ext cx="1877060" cy="1968500"/>
            <a:chOff x="1444209" y="4203191"/>
            <a:chExt cx="1877060" cy="1968500"/>
          </a:xfrm>
        </p:grpSpPr>
        <p:sp>
          <p:nvSpPr>
            <p:cNvPr id="9" name="object 9"/>
            <p:cNvSpPr txBox="1"/>
            <p:nvPr/>
          </p:nvSpPr>
          <p:spPr>
            <a:xfrm>
              <a:off x="1444209" y="5536691"/>
              <a:ext cx="1877060" cy="63500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 marR="5080" indent="229870">
                <a:lnSpc>
                  <a:spcPct val="100000"/>
                </a:lnSpc>
                <a:spcBef>
                  <a:spcPts val="100"/>
                </a:spcBef>
              </a:pPr>
              <a:r>
                <a:rPr sz="2000" spc="10" dirty="0">
                  <a:solidFill>
                    <a:srgbClr val="404040"/>
                  </a:solidFill>
                  <a:latin typeface="Verdana"/>
                  <a:cs typeface="Verdana"/>
                </a:rPr>
                <a:t>Two-factor </a:t>
              </a:r>
              <a:r>
                <a:rPr sz="2000" spc="15" dirty="0">
                  <a:solidFill>
                    <a:srgbClr val="404040"/>
                  </a:solidFill>
                  <a:latin typeface="Verdana"/>
                  <a:cs typeface="Verdana"/>
                </a:rPr>
                <a:t> </a:t>
              </a:r>
              <a:r>
                <a:rPr sz="2000" spc="-30" dirty="0">
                  <a:solidFill>
                    <a:srgbClr val="404040"/>
                  </a:solidFill>
                  <a:latin typeface="Verdana"/>
                  <a:cs typeface="Verdana"/>
                </a:rPr>
                <a:t>a</a:t>
              </a:r>
              <a:r>
                <a:rPr sz="2000" spc="-35" dirty="0">
                  <a:solidFill>
                    <a:srgbClr val="404040"/>
                  </a:solidFill>
                  <a:latin typeface="Verdana"/>
                  <a:cs typeface="Verdana"/>
                </a:rPr>
                <a:t>u</a:t>
              </a:r>
              <a:r>
                <a:rPr sz="2000" spc="35" dirty="0">
                  <a:solidFill>
                    <a:srgbClr val="404040"/>
                  </a:solidFill>
                  <a:latin typeface="Verdana"/>
                  <a:cs typeface="Verdana"/>
                </a:rPr>
                <a:t>t</a:t>
              </a:r>
              <a:r>
                <a:rPr sz="2000" spc="-35" dirty="0">
                  <a:solidFill>
                    <a:srgbClr val="404040"/>
                  </a:solidFill>
                  <a:latin typeface="Verdana"/>
                  <a:cs typeface="Verdana"/>
                </a:rPr>
                <a:t>h</a:t>
              </a:r>
              <a:r>
                <a:rPr sz="2000" spc="20" dirty="0">
                  <a:solidFill>
                    <a:srgbClr val="404040"/>
                  </a:solidFill>
                  <a:latin typeface="Verdana"/>
                  <a:cs typeface="Verdana"/>
                </a:rPr>
                <a:t>e</a:t>
              </a:r>
              <a:r>
                <a:rPr sz="2000" spc="-35" dirty="0">
                  <a:solidFill>
                    <a:srgbClr val="404040"/>
                  </a:solidFill>
                  <a:latin typeface="Verdana"/>
                  <a:cs typeface="Verdana"/>
                </a:rPr>
                <a:t>n</a:t>
              </a:r>
              <a:r>
                <a:rPr sz="2000" spc="35" dirty="0">
                  <a:solidFill>
                    <a:srgbClr val="404040"/>
                  </a:solidFill>
                  <a:latin typeface="Verdana"/>
                  <a:cs typeface="Verdana"/>
                </a:rPr>
                <a:t>t</a:t>
              </a:r>
              <a:r>
                <a:rPr sz="2000" spc="20" dirty="0">
                  <a:solidFill>
                    <a:srgbClr val="404040"/>
                  </a:solidFill>
                  <a:latin typeface="Verdana"/>
                  <a:cs typeface="Verdana"/>
                </a:rPr>
                <a:t>i</a:t>
              </a:r>
              <a:r>
                <a:rPr sz="2000" spc="95" dirty="0">
                  <a:solidFill>
                    <a:srgbClr val="404040"/>
                  </a:solidFill>
                  <a:latin typeface="Verdana"/>
                  <a:cs typeface="Verdana"/>
                </a:rPr>
                <a:t>c</a:t>
              </a:r>
              <a:r>
                <a:rPr sz="2000" spc="-40" dirty="0">
                  <a:solidFill>
                    <a:srgbClr val="404040"/>
                  </a:solidFill>
                  <a:latin typeface="Verdana"/>
                  <a:cs typeface="Verdana"/>
                </a:rPr>
                <a:t>a</a:t>
              </a:r>
              <a:r>
                <a:rPr sz="2000" spc="35" dirty="0">
                  <a:solidFill>
                    <a:srgbClr val="404040"/>
                  </a:solidFill>
                  <a:latin typeface="Verdana"/>
                  <a:cs typeface="Verdana"/>
                </a:rPr>
                <a:t>t</a:t>
              </a:r>
              <a:r>
                <a:rPr sz="2000" spc="20" dirty="0">
                  <a:solidFill>
                    <a:srgbClr val="404040"/>
                  </a:solidFill>
                  <a:latin typeface="Verdana"/>
                  <a:cs typeface="Verdana"/>
                </a:rPr>
                <a:t>i</a:t>
              </a:r>
              <a:r>
                <a:rPr sz="2000" spc="95" dirty="0">
                  <a:solidFill>
                    <a:srgbClr val="404040"/>
                  </a:solidFill>
                  <a:latin typeface="Verdana"/>
                  <a:cs typeface="Verdana"/>
                </a:rPr>
                <a:t>o</a:t>
              </a:r>
              <a:r>
                <a:rPr sz="2000" spc="-30" dirty="0">
                  <a:solidFill>
                    <a:srgbClr val="404040"/>
                  </a:solidFill>
                  <a:latin typeface="Verdana"/>
                  <a:cs typeface="Verdana"/>
                </a:rPr>
                <a:t>n</a:t>
              </a:r>
              <a:endParaRPr sz="2000">
                <a:latin typeface="Verdana"/>
                <a:cs typeface="Verdana"/>
              </a:endParaRPr>
            </a:p>
          </p:txBody>
        </p:sp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039111" y="4203191"/>
              <a:ext cx="637032" cy="1039368"/>
            </a:xfrm>
            <a:prstGeom prst="rect">
              <a:avLst/>
            </a:prstGeom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9398284-59BC-4CF3-A406-4E05668152B0}"/>
              </a:ext>
            </a:extLst>
          </p:cNvPr>
          <p:cNvGrpSpPr/>
          <p:nvPr/>
        </p:nvGrpSpPr>
        <p:grpSpPr>
          <a:xfrm>
            <a:off x="8651853" y="2029967"/>
            <a:ext cx="2386965" cy="1639317"/>
            <a:chOff x="8651853" y="2029967"/>
            <a:chExt cx="2386965" cy="1639317"/>
          </a:xfrm>
        </p:grpSpPr>
        <p:sp>
          <p:nvSpPr>
            <p:cNvPr id="2" name="object 2"/>
            <p:cNvSpPr txBox="1"/>
            <p:nvPr/>
          </p:nvSpPr>
          <p:spPr>
            <a:xfrm>
              <a:off x="8651853" y="3339084"/>
              <a:ext cx="2386965" cy="33020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000" dirty="0">
                  <a:solidFill>
                    <a:srgbClr val="404040"/>
                  </a:solidFill>
                  <a:latin typeface="Verdana"/>
                  <a:cs typeface="Verdana"/>
                </a:rPr>
                <a:t>Security</a:t>
              </a:r>
              <a:r>
                <a:rPr sz="2000" spc="-170" dirty="0">
                  <a:solidFill>
                    <a:srgbClr val="404040"/>
                  </a:solidFill>
                  <a:latin typeface="Verdana"/>
                  <a:cs typeface="Verdana"/>
                </a:rPr>
                <a:t> </a:t>
              </a:r>
              <a:r>
                <a:rPr sz="2000" spc="10" dirty="0">
                  <a:solidFill>
                    <a:srgbClr val="404040"/>
                  </a:solidFill>
                  <a:latin typeface="Verdana"/>
                  <a:cs typeface="Verdana"/>
                </a:rPr>
                <a:t>questions</a:t>
              </a:r>
              <a:endParaRPr sz="2000">
                <a:latin typeface="Verdana"/>
                <a:cs typeface="Verdana"/>
              </a:endParaRPr>
            </a:p>
          </p:txBody>
        </p:sp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345168" y="2029967"/>
              <a:ext cx="950976" cy="990600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36008" cy="685800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724400" y="1828800"/>
            <a:ext cx="6412228" cy="1426994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355600" marR="5080" indent="-342900">
              <a:lnSpc>
                <a:spcPct val="200000"/>
              </a:lnSpc>
              <a:spcBef>
                <a:spcPts val="250"/>
              </a:spcBef>
              <a:buFont typeface="Arial" panose="020B0604020202020204" pitchFamily="34" charset="0"/>
              <a:buChar char="•"/>
            </a:pPr>
            <a:r>
              <a:rPr lang="en-US" sz="2400" spc="35" dirty="0">
                <a:latin typeface="Verdana"/>
                <a:cs typeface="Verdana"/>
              </a:rPr>
              <a:t>Key selling points of Spring Security</a:t>
            </a:r>
          </a:p>
          <a:p>
            <a:pPr marL="355600" marR="5080" indent="-342900">
              <a:lnSpc>
                <a:spcPct val="200000"/>
              </a:lnSpc>
              <a:spcBef>
                <a:spcPts val="250"/>
              </a:spcBef>
              <a:buFont typeface="Arial" panose="020B0604020202020204" pitchFamily="34" charset="0"/>
              <a:buChar char="•"/>
            </a:pPr>
            <a:r>
              <a:rPr lang="en-US" sz="2400" spc="35" dirty="0">
                <a:latin typeface="Verdana"/>
                <a:cs typeface="Verdana"/>
              </a:rPr>
              <a:t>Layered security approach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227135" y="1922779"/>
            <a:ext cx="21818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90" dirty="0">
                <a:solidFill>
                  <a:srgbClr val="FFFFFF"/>
                </a:solidFill>
                <a:latin typeface="Verdana"/>
                <a:cs typeface="Verdana"/>
              </a:rPr>
              <a:t>Summary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44385F5-89BD-4A1D-B6CA-7452A7D5F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19899" y="4658867"/>
            <a:ext cx="2786380" cy="1549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95630" marR="588010" indent="635" algn="ctr">
              <a:lnSpc>
                <a:spcPct val="125000"/>
              </a:lnSpc>
              <a:spcBef>
                <a:spcPts val="100"/>
              </a:spcBef>
            </a:pPr>
            <a:r>
              <a:rPr sz="2000" b="1" spc="20" dirty="0">
                <a:solidFill>
                  <a:srgbClr val="2A9FBC"/>
                </a:solidFill>
                <a:latin typeface="Arial"/>
                <a:cs typeface="Arial"/>
              </a:rPr>
              <a:t>Players </a:t>
            </a:r>
            <a:r>
              <a:rPr sz="2000" b="1" spc="25" dirty="0">
                <a:solidFill>
                  <a:srgbClr val="2A9FBC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Verdana"/>
                <a:cs typeface="Verdana"/>
              </a:rPr>
              <a:t>Hackers </a:t>
            </a:r>
            <a:r>
              <a:rPr sz="2000" spc="-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50" dirty="0">
                <a:solidFill>
                  <a:srgbClr val="404040"/>
                </a:solidFill>
                <a:latin typeface="Verdana"/>
                <a:cs typeface="Verdana"/>
              </a:rPr>
              <a:t>C</a:t>
            </a:r>
            <a:r>
              <a:rPr sz="2000" spc="95" dirty="0">
                <a:solidFill>
                  <a:srgbClr val="404040"/>
                </a:solidFill>
                <a:latin typeface="Verdana"/>
                <a:cs typeface="Verdana"/>
              </a:rPr>
              <a:t>o</a:t>
            </a:r>
            <a:r>
              <a:rPr sz="2000" spc="25" dirty="0">
                <a:solidFill>
                  <a:srgbClr val="404040"/>
                </a:solidFill>
                <a:latin typeface="Verdana"/>
                <a:cs typeface="Verdana"/>
              </a:rPr>
              <a:t>m</a:t>
            </a:r>
            <a:r>
              <a:rPr sz="2000" spc="10" dirty="0">
                <a:solidFill>
                  <a:srgbClr val="404040"/>
                </a:solidFill>
                <a:latin typeface="Verdana"/>
                <a:cs typeface="Verdana"/>
              </a:rPr>
              <a:t>p</a:t>
            </a:r>
            <a:r>
              <a:rPr sz="2000" spc="15" dirty="0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sz="2000" spc="35" dirty="0">
                <a:solidFill>
                  <a:srgbClr val="404040"/>
                </a:solidFill>
                <a:latin typeface="Verdana"/>
                <a:cs typeface="Verdana"/>
              </a:rPr>
              <a:t>t</a:t>
            </a:r>
            <a:r>
              <a:rPr sz="2000" spc="20" dirty="0">
                <a:solidFill>
                  <a:srgbClr val="404040"/>
                </a:solidFill>
                <a:latin typeface="Verdana"/>
                <a:cs typeface="Verdana"/>
              </a:rPr>
              <a:t>i</a:t>
            </a:r>
            <a:r>
              <a:rPr sz="2000" spc="5" dirty="0">
                <a:solidFill>
                  <a:srgbClr val="404040"/>
                </a:solidFill>
                <a:latin typeface="Verdana"/>
                <a:cs typeface="Verdana"/>
              </a:rPr>
              <a:t>t</a:t>
            </a:r>
            <a:r>
              <a:rPr sz="2000" spc="95" dirty="0">
                <a:solidFill>
                  <a:srgbClr val="404040"/>
                </a:solidFill>
                <a:latin typeface="Verdana"/>
                <a:cs typeface="Verdana"/>
              </a:rPr>
              <a:t>o</a:t>
            </a:r>
            <a:r>
              <a:rPr sz="2000" spc="-35" dirty="0">
                <a:solidFill>
                  <a:srgbClr val="404040"/>
                </a:solidFill>
                <a:latin typeface="Verdana"/>
                <a:cs typeface="Verdana"/>
              </a:rPr>
              <a:t>r</a:t>
            </a:r>
            <a:r>
              <a:rPr sz="2000" spc="-45" dirty="0">
                <a:solidFill>
                  <a:srgbClr val="404040"/>
                </a:solidFill>
                <a:latin typeface="Verdana"/>
                <a:cs typeface="Verdana"/>
              </a:rPr>
              <a:t>s</a:t>
            </a:r>
            <a:endParaRPr sz="200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  <a:spcBef>
                <a:spcPts val="600"/>
              </a:spcBef>
            </a:pPr>
            <a:r>
              <a:rPr sz="2000" spc="35" dirty="0">
                <a:solidFill>
                  <a:srgbClr val="404040"/>
                </a:solidFill>
                <a:latin typeface="Verdana"/>
                <a:cs typeface="Verdana"/>
              </a:rPr>
              <a:t>Foreign</a:t>
            </a:r>
            <a:r>
              <a:rPr sz="2000" spc="-14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Verdana"/>
                <a:cs typeface="Verdana"/>
              </a:rPr>
              <a:t>Governments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733028" y="4658867"/>
            <a:ext cx="2418080" cy="1549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8620" marR="381000" algn="ctr">
              <a:lnSpc>
                <a:spcPct val="125000"/>
              </a:lnSpc>
              <a:spcBef>
                <a:spcPts val="100"/>
              </a:spcBef>
            </a:pPr>
            <a:r>
              <a:rPr sz="2000" b="1" spc="100" dirty="0">
                <a:solidFill>
                  <a:srgbClr val="2A9FBC"/>
                </a:solidFill>
                <a:latin typeface="Arial"/>
                <a:cs typeface="Arial"/>
              </a:rPr>
              <a:t>Impact </a:t>
            </a:r>
            <a:r>
              <a:rPr sz="2000" b="1" spc="105" dirty="0">
                <a:solidFill>
                  <a:srgbClr val="2A9FBC"/>
                </a:solidFill>
                <a:latin typeface="Arial"/>
                <a:cs typeface="Arial"/>
              </a:rPr>
              <a:t> </a:t>
            </a:r>
            <a:r>
              <a:rPr sz="2000" spc="20" dirty="0">
                <a:solidFill>
                  <a:srgbClr val="404040"/>
                </a:solidFill>
                <a:latin typeface="Verdana"/>
                <a:cs typeface="Verdana"/>
              </a:rPr>
              <a:t>Financial </a:t>
            </a:r>
            <a:r>
              <a:rPr sz="2000" spc="2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15" dirty="0">
                <a:solidFill>
                  <a:srgbClr val="404040"/>
                </a:solidFill>
                <a:latin typeface="Verdana"/>
                <a:cs typeface="Verdana"/>
              </a:rPr>
              <a:t>R</a:t>
            </a:r>
            <a:r>
              <a:rPr sz="2000" spc="30" dirty="0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sz="2000" spc="85" dirty="0">
                <a:solidFill>
                  <a:srgbClr val="404040"/>
                </a:solidFill>
                <a:latin typeface="Verdana"/>
                <a:cs typeface="Verdana"/>
              </a:rPr>
              <a:t>p</a:t>
            </a:r>
            <a:r>
              <a:rPr sz="2000" spc="-35" dirty="0">
                <a:solidFill>
                  <a:srgbClr val="404040"/>
                </a:solidFill>
                <a:latin typeface="Verdana"/>
                <a:cs typeface="Verdana"/>
              </a:rPr>
              <a:t>u</a:t>
            </a:r>
            <a:r>
              <a:rPr sz="2000" spc="35" dirty="0">
                <a:solidFill>
                  <a:srgbClr val="404040"/>
                </a:solidFill>
                <a:latin typeface="Verdana"/>
                <a:cs typeface="Verdana"/>
              </a:rPr>
              <a:t>t</a:t>
            </a:r>
            <a:r>
              <a:rPr sz="2000" spc="-40" dirty="0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sz="2000" spc="35" dirty="0">
                <a:solidFill>
                  <a:srgbClr val="404040"/>
                </a:solidFill>
                <a:latin typeface="Verdana"/>
                <a:cs typeface="Verdana"/>
              </a:rPr>
              <a:t>t</a:t>
            </a:r>
            <a:r>
              <a:rPr sz="2000" spc="20" dirty="0">
                <a:solidFill>
                  <a:srgbClr val="404040"/>
                </a:solidFill>
                <a:latin typeface="Verdana"/>
                <a:cs typeface="Verdana"/>
              </a:rPr>
              <a:t>i</a:t>
            </a:r>
            <a:r>
              <a:rPr sz="2000" spc="95" dirty="0">
                <a:solidFill>
                  <a:srgbClr val="404040"/>
                </a:solidFill>
                <a:latin typeface="Verdana"/>
                <a:cs typeface="Verdana"/>
              </a:rPr>
              <a:t>o</a:t>
            </a:r>
            <a:r>
              <a:rPr sz="2000" spc="-35" dirty="0">
                <a:solidFill>
                  <a:srgbClr val="404040"/>
                </a:solidFill>
                <a:latin typeface="Verdana"/>
                <a:cs typeface="Verdana"/>
              </a:rPr>
              <a:t>n</a:t>
            </a:r>
            <a:r>
              <a:rPr sz="2000" spc="-30" dirty="0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sz="2000" spc="20" dirty="0">
                <a:solidFill>
                  <a:srgbClr val="404040"/>
                </a:solidFill>
                <a:latin typeface="Verdana"/>
                <a:cs typeface="Verdana"/>
              </a:rPr>
              <a:t>l</a:t>
            </a:r>
            <a:endParaRPr sz="200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  <a:spcBef>
                <a:spcPts val="600"/>
              </a:spcBef>
            </a:pPr>
            <a:r>
              <a:rPr sz="2000" spc="40" dirty="0">
                <a:solidFill>
                  <a:srgbClr val="404040"/>
                </a:solidFill>
                <a:latin typeface="Verdana"/>
                <a:cs typeface="Verdana"/>
              </a:rPr>
              <a:t>Legal</a:t>
            </a:r>
            <a:r>
              <a:rPr sz="2000" spc="-13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130" dirty="0">
                <a:solidFill>
                  <a:srgbClr val="404040"/>
                </a:solidFill>
                <a:latin typeface="Verdana"/>
                <a:cs typeface="Verdana"/>
              </a:rPr>
              <a:t>/</a:t>
            </a:r>
            <a:r>
              <a:rPr sz="2000" spc="-14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15" dirty="0">
                <a:solidFill>
                  <a:srgbClr val="404040"/>
                </a:solidFill>
                <a:latin typeface="Verdana"/>
                <a:cs typeface="Verdana"/>
              </a:rPr>
              <a:t>Regulatory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091515" y="517652"/>
            <a:ext cx="59232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Why Security Is Important</a:t>
            </a:r>
            <a:endParaRPr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45207" y="1828800"/>
            <a:ext cx="2410968" cy="243230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495031" y="1828800"/>
            <a:ext cx="2892552" cy="243230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1694" y="3409950"/>
            <a:ext cx="10768615" cy="3810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469562" y="2718308"/>
            <a:ext cx="49358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85" dirty="0">
                <a:solidFill>
                  <a:srgbClr val="202020"/>
                </a:solidFill>
              </a:rPr>
              <a:t>Why</a:t>
            </a:r>
            <a:r>
              <a:rPr sz="3600" spc="-215" dirty="0">
                <a:solidFill>
                  <a:srgbClr val="202020"/>
                </a:solidFill>
              </a:rPr>
              <a:t> </a:t>
            </a:r>
            <a:r>
              <a:rPr sz="3600" spc="-10" dirty="0">
                <a:solidFill>
                  <a:srgbClr val="202020"/>
                </a:solidFill>
              </a:rPr>
              <a:t>Spring</a:t>
            </a:r>
            <a:r>
              <a:rPr sz="3600" spc="-215" dirty="0">
                <a:solidFill>
                  <a:srgbClr val="202020"/>
                </a:solidFill>
              </a:rPr>
              <a:t> </a:t>
            </a:r>
            <a:r>
              <a:rPr sz="3600" spc="-30" dirty="0">
                <a:solidFill>
                  <a:srgbClr val="202020"/>
                </a:solidFill>
              </a:rPr>
              <a:t>Security?</a:t>
            </a:r>
            <a:endParaRPr sz="3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26048" y="2573019"/>
            <a:ext cx="6379845" cy="455253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 marR="5080" indent="3175">
              <a:lnSpc>
                <a:spcPts val="3310"/>
              </a:lnSpc>
              <a:spcBef>
                <a:spcPts val="250"/>
              </a:spcBef>
            </a:pPr>
            <a:r>
              <a:rPr lang="en-US" sz="2800" dirty="0">
                <a:solidFill>
                  <a:schemeClr val="tx1"/>
                </a:solidFill>
              </a:rPr>
              <a:t>Large Open-Source Community </a:t>
            </a:r>
            <a:endParaRPr sz="2800" dirty="0">
              <a:solidFill>
                <a:schemeClr val="tx1"/>
              </a:solidFill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35499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700" y="1570615"/>
            <a:ext cx="0" cy="4131310"/>
          </a:xfrm>
          <a:custGeom>
            <a:avLst/>
            <a:gdLst/>
            <a:ahLst/>
            <a:cxnLst/>
            <a:rect l="l" t="t" r="r" b="b"/>
            <a:pathLst>
              <a:path h="4131310">
                <a:moveTo>
                  <a:pt x="0" y="0"/>
                </a:moveTo>
                <a:lnTo>
                  <a:pt x="1" y="4130938"/>
                </a:lnTo>
              </a:path>
            </a:pathLst>
          </a:custGeom>
          <a:ln w="25400">
            <a:solidFill>
              <a:schemeClr val="accent1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310556" y="511555"/>
            <a:ext cx="34829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0" dirty="0">
                <a:solidFill>
                  <a:srgbClr val="404040"/>
                </a:solidFill>
              </a:rPr>
              <a:t>Spring</a:t>
            </a:r>
            <a:r>
              <a:rPr sz="3600" spc="-245" dirty="0">
                <a:solidFill>
                  <a:srgbClr val="404040"/>
                </a:solidFill>
              </a:rPr>
              <a:t> </a:t>
            </a:r>
            <a:r>
              <a:rPr sz="3600" spc="-40" dirty="0">
                <a:solidFill>
                  <a:srgbClr val="404040"/>
                </a:solidFill>
              </a:rPr>
              <a:t>Security</a:t>
            </a:r>
            <a:endParaRPr sz="3600"/>
          </a:p>
        </p:txBody>
      </p:sp>
      <p:pic>
        <p:nvPicPr>
          <p:cNvPr id="5" name="object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" y="1555204"/>
            <a:ext cx="4495792" cy="413131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9DF4D95-9E1E-44C3-AB8D-FDAA82F25532}"/>
              </a:ext>
            </a:extLst>
          </p:cNvPr>
          <p:cNvSpPr txBox="1"/>
          <p:nvPr/>
        </p:nvSpPr>
        <p:spPr>
          <a:xfrm>
            <a:off x="4849424" y="1570615"/>
            <a:ext cx="7113966" cy="41871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</a:pPr>
            <a:r>
              <a:rPr lang="en-US" sz="2200" dirty="0"/>
              <a:t>Authentication and authorization for  enterprise applications</a:t>
            </a:r>
          </a:p>
          <a:p>
            <a:pPr>
              <a:lnSpc>
                <a:spcPct val="250000"/>
              </a:lnSpc>
            </a:pPr>
            <a:r>
              <a:rPr lang="en-US" sz="2200" dirty="0"/>
              <a:t>Application layer security for Java, J2EE  </a:t>
            </a:r>
          </a:p>
          <a:p>
            <a:pPr>
              <a:lnSpc>
                <a:spcPct val="250000"/>
              </a:lnSpc>
            </a:pPr>
            <a:r>
              <a:rPr lang="en-US" sz="2200" dirty="0"/>
              <a:t>Loosely Coupled</a:t>
            </a:r>
          </a:p>
          <a:p>
            <a:pPr>
              <a:lnSpc>
                <a:spcPct val="250000"/>
              </a:lnSpc>
            </a:pPr>
            <a:r>
              <a:rPr lang="en-US" sz="2200" dirty="0"/>
              <a:t>Highly customizable</a:t>
            </a:r>
          </a:p>
          <a:p>
            <a:pPr>
              <a:lnSpc>
                <a:spcPct val="250000"/>
              </a:lnSpc>
            </a:pPr>
            <a:r>
              <a:rPr lang="en-US" sz="2200" dirty="0"/>
              <a:t>Protects against common security threats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21084" y="4539996"/>
            <a:ext cx="107188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5" dirty="0">
                <a:solidFill>
                  <a:srgbClr val="2A9FBC"/>
                </a:solidFill>
                <a:latin typeface="Verdana"/>
                <a:cs typeface="Verdana"/>
              </a:rPr>
              <a:t>Browser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310556" y="517652"/>
            <a:ext cx="34829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0" dirty="0">
                <a:solidFill>
                  <a:srgbClr val="404040"/>
                </a:solidFill>
              </a:rPr>
              <a:t>Spring</a:t>
            </a:r>
            <a:r>
              <a:rPr sz="3600" spc="-245" dirty="0">
                <a:solidFill>
                  <a:srgbClr val="404040"/>
                </a:solidFill>
              </a:rPr>
              <a:t> </a:t>
            </a:r>
            <a:r>
              <a:rPr sz="3600" spc="-40" dirty="0">
                <a:solidFill>
                  <a:srgbClr val="404040"/>
                </a:solidFill>
              </a:rPr>
              <a:t>Security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5492653" y="4539996"/>
            <a:ext cx="12065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35" dirty="0">
                <a:solidFill>
                  <a:srgbClr val="675BA7"/>
                </a:solidFill>
                <a:latin typeface="Verdana"/>
                <a:cs typeface="Verdana"/>
              </a:rPr>
              <a:t>R</a:t>
            </a:r>
            <a:r>
              <a:rPr sz="2000" spc="15" dirty="0">
                <a:solidFill>
                  <a:srgbClr val="675BA7"/>
                </a:solidFill>
                <a:latin typeface="Verdana"/>
                <a:cs typeface="Verdana"/>
              </a:rPr>
              <a:t>e</a:t>
            </a:r>
            <a:r>
              <a:rPr sz="2000" spc="25" dirty="0">
                <a:solidFill>
                  <a:srgbClr val="675BA7"/>
                </a:solidFill>
                <a:latin typeface="Verdana"/>
                <a:cs typeface="Verdana"/>
              </a:rPr>
              <a:t>so</a:t>
            </a:r>
            <a:r>
              <a:rPr sz="2000" spc="-35" dirty="0">
                <a:solidFill>
                  <a:srgbClr val="675BA7"/>
                </a:solidFill>
                <a:latin typeface="Verdana"/>
                <a:cs typeface="Verdana"/>
              </a:rPr>
              <a:t>u</a:t>
            </a:r>
            <a:r>
              <a:rPr sz="2000" spc="-70" dirty="0">
                <a:solidFill>
                  <a:srgbClr val="675BA7"/>
                </a:solidFill>
                <a:latin typeface="Verdana"/>
                <a:cs typeface="Verdana"/>
              </a:rPr>
              <a:t>r</a:t>
            </a:r>
            <a:r>
              <a:rPr sz="2000" spc="65" dirty="0">
                <a:solidFill>
                  <a:srgbClr val="675BA7"/>
                </a:solidFill>
                <a:latin typeface="Verdana"/>
                <a:cs typeface="Verdana"/>
              </a:rPr>
              <a:t>c</a:t>
            </a:r>
            <a:r>
              <a:rPr sz="2000" spc="15" dirty="0">
                <a:solidFill>
                  <a:srgbClr val="675BA7"/>
                </a:solidFill>
                <a:latin typeface="Verdana"/>
                <a:cs typeface="Verdana"/>
              </a:rPr>
              <a:t>e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442734" y="4539996"/>
            <a:ext cx="62611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solidFill>
                  <a:srgbClr val="F05A28"/>
                </a:solidFill>
                <a:latin typeface="Verdana"/>
                <a:cs typeface="Verdana"/>
              </a:rPr>
              <a:t>D</a:t>
            </a:r>
            <a:r>
              <a:rPr sz="2000" spc="-15" dirty="0">
                <a:solidFill>
                  <a:srgbClr val="F05A28"/>
                </a:solidFill>
                <a:latin typeface="Verdana"/>
                <a:cs typeface="Verdana"/>
              </a:rPr>
              <a:t>a</a:t>
            </a:r>
            <a:r>
              <a:rPr sz="2000" spc="30" dirty="0">
                <a:solidFill>
                  <a:srgbClr val="F05A28"/>
                </a:solidFill>
                <a:latin typeface="Verdana"/>
                <a:cs typeface="Verdana"/>
              </a:rPr>
              <a:t>t</a:t>
            </a:r>
            <a:r>
              <a:rPr sz="2000" spc="-30" dirty="0">
                <a:solidFill>
                  <a:srgbClr val="F05A28"/>
                </a:solidFill>
                <a:latin typeface="Verdana"/>
                <a:cs typeface="Verdana"/>
              </a:rPr>
              <a:t>a</a:t>
            </a:r>
            <a:endParaRPr sz="2000">
              <a:latin typeface="Verdana"/>
              <a:cs typeface="Verdana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7797" y="2257609"/>
            <a:ext cx="2554224" cy="1597152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46320" y="1822704"/>
            <a:ext cx="2499360" cy="2453640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8288297" y="2307893"/>
            <a:ext cx="2934970" cy="1631314"/>
          </a:xfrm>
          <a:custGeom>
            <a:avLst/>
            <a:gdLst/>
            <a:ahLst/>
            <a:cxnLst/>
            <a:rect l="l" t="t" r="r" b="b"/>
            <a:pathLst>
              <a:path w="2934970" h="1631314">
                <a:moveTo>
                  <a:pt x="0" y="0"/>
                </a:moveTo>
                <a:lnTo>
                  <a:pt x="2934670" y="0"/>
                </a:lnTo>
                <a:lnTo>
                  <a:pt x="2934670" y="1631216"/>
                </a:lnTo>
                <a:lnTo>
                  <a:pt x="0" y="1631216"/>
                </a:lnTo>
                <a:lnTo>
                  <a:pt x="0" y="0"/>
                </a:lnTo>
                <a:close/>
              </a:path>
            </a:pathLst>
          </a:custGeom>
          <a:ln w="73025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379736" y="2327147"/>
            <a:ext cx="2725420" cy="1549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36830">
              <a:lnSpc>
                <a:spcPct val="100000"/>
              </a:lnSpc>
              <a:spcBef>
                <a:spcPts val="100"/>
              </a:spcBef>
              <a:tabLst>
                <a:tab pos="1142365" algn="l"/>
              </a:tabLst>
            </a:pPr>
            <a:r>
              <a:rPr sz="2000" spc="-70" dirty="0">
                <a:solidFill>
                  <a:srgbClr val="F05A28"/>
                </a:solidFill>
                <a:latin typeface="Verdana"/>
                <a:cs typeface="Verdana"/>
              </a:rPr>
              <a:t>Name:	</a:t>
            </a:r>
            <a:r>
              <a:rPr sz="2000" spc="5" dirty="0">
                <a:solidFill>
                  <a:srgbClr val="404040"/>
                </a:solidFill>
                <a:latin typeface="Verdana"/>
                <a:cs typeface="Verdana"/>
              </a:rPr>
              <a:t>John, </a:t>
            </a:r>
            <a:r>
              <a:rPr sz="2000" spc="-25" dirty="0">
                <a:solidFill>
                  <a:srgbClr val="404040"/>
                </a:solidFill>
                <a:latin typeface="Verdana"/>
                <a:cs typeface="Verdana"/>
              </a:rPr>
              <a:t>Smith </a:t>
            </a:r>
            <a:r>
              <a:rPr sz="2000" spc="-69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155" dirty="0">
                <a:solidFill>
                  <a:srgbClr val="F05A28"/>
                </a:solidFill>
                <a:latin typeface="Verdana"/>
                <a:cs typeface="Verdana"/>
              </a:rPr>
              <a:t>A</a:t>
            </a:r>
            <a:r>
              <a:rPr sz="2000" spc="85" dirty="0">
                <a:solidFill>
                  <a:srgbClr val="F05A28"/>
                </a:solidFill>
                <a:latin typeface="Verdana"/>
                <a:cs typeface="Verdana"/>
              </a:rPr>
              <a:t>dd</a:t>
            </a:r>
            <a:r>
              <a:rPr sz="2000" spc="-70" dirty="0">
                <a:solidFill>
                  <a:srgbClr val="F05A28"/>
                </a:solidFill>
                <a:latin typeface="Verdana"/>
                <a:cs typeface="Verdana"/>
              </a:rPr>
              <a:t>r</a:t>
            </a:r>
            <a:r>
              <a:rPr sz="2000" spc="15" dirty="0">
                <a:solidFill>
                  <a:srgbClr val="F05A28"/>
                </a:solidFill>
                <a:latin typeface="Verdana"/>
                <a:cs typeface="Verdana"/>
              </a:rPr>
              <a:t>e</a:t>
            </a:r>
            <a:r>
              <a:rPr sz="2000" spc="-65" dirty="0">
                <a:solidFill>
                  <a:srgbClr val="F05A28"/>
                </a:solidFill>
                <a:latin typeface="Verdana"/>
                <a:cs typeface="Verdana"/>
              </a:rPr>
              <a:t>s</a:t>
            </a:r>
            <a:r>
              <a:rPr sz="2000" spc="-200" dirty="0">
                <a:solidFill>
                  <a:srgbClr val="F05A28"/>
                </a:solidFill>
                <a:latin typeface="Verdana"/>
                <a:cs typeface="Verdana"/>
              </a:rPr>
              <a:t>s:</a:t>
            </a:r>
            <a:r>
              <a:rPr sz="2000" spc="-10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000" spc="-480" dirty="0">
                <a:solidFill>
                  <a:srgbClr val="404040"/>
                </a:solidFill>
                <a:latin typeface="Verdana"/>
                <a:cs typeface="Verdana"/>
              </a:rPr>
              <a:t>1</a:t>
            </a:r>
            <a:r>
              <a:rPr sz="2000" spc="-11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35" dirty="0">
                <a:solidFill>
                  <a:srgbClr val="404040"/>
                </a:solidFill>
                <a:latin typeface="Verdana"/>
                <a:cs typeface="Verdana"/>
              </a:rPr>
              <a:t>R</a:t>
            </a:r>
            <a:r>
              <a:rPr sz="2000" spc="15" dirty="0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sz="2000" spc="90" dirty="0">
                <a:solidFill>
                  <a:srgbClr val="404040"/>
                </a:solidFill>
                <a:latin typeface="Verdana"/>
                <a:cs typeface="Verdana"/>
              </a:rPr>
              <a:t>d</a:t>
            </a:r>
            <a:r>
              <a:rPr sz="2000" spc="-11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35" dirty="0">
                <a:solidFill>
                  <a:srgbClr val="404040"/>
                </a:solidFill>
                <a:latin typeface="Verdana"/>
                <a:cs typeface="Verdana"/>
              </a:rPr>
              <a:t>R</a:t>
            </a:r>
            <a:r>
              <a:rPr sz="2000" spc="95" dirty="0">
                <a:solidFill>
                  <a:srgbClr val="404040"/>
                </a:solidFill>
                <a:latin typeface="Verdana"/>
                <a:cs typeface="Verdana"/>
              </a:rPr>
              <a:t>o</a:t>
            </a:r>
            <a:r>
              <a:rPr sz="2000" spc="-30" dirty="0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sz="2000" spc="85" dirty="0">
                <a:solidFill>
                  <a:srgbClr val="404040"/>
                </a:solidFill>
                <a:latin typeface="Verdana"/>
                <a:cs typeface="Verdana"/>
              </a:rPr>
              <a:t>d</a:t>
            </a:r>
            <a:r>
              <a:rPr sz="2000" spc="-190" dirty="0">
                <a:solidFill>
                  <a:srgbClr val="404040"/>
                </a:solidFill>
                <a:latin typeface="Verdana"/>
                <a:cs typeface="Verdana"/>
              </a:rPr>
              <a:t>,</a:t>
            </a:r>
            <a:endParaRPr sz="2000">
              <a:latin typeface="Verdana"/>
              <a:cs typeface="Verdana"/>
            </a:endParaRPr>
          </a:p>
          <a:p>
            <a:pPr marL="1219200">
              <a:lnSpc>
                <a:spcPct val="100000"/>
              </a:lnSpc>
            </a:pPr>
            <a:r>
              <a:rPr sz="2000" spc="15" dirty="0">
                <a:solidFill>
                  <a:srgbClr val="404040"/>
                </a:solidFill>
                <a:latin typeface="Verdana"/>
                <a:cs typeface="Verdana"/>
              </a:rPr>
              <a:t>London,</a:t>
            </a:r>
            <a:r>
              <a:rPr sz="2000" spc="-16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50" dirty="0">
                <a:solidFill>
                  <a:srgbClr val="404040"/>
                </a:solidFill>
                <a:latin typeface="Verdana"/>
                <a:cs typeface="Verdana"/>
              </a:rPr>
              <a:t>UK</a:t>
            </a:r>
            <a:endParaRPr sz="2000">
              <a:latin typeface="Verdana"/>
              <a:cs typeface="Verdana"/>
            </a:endParaRPr>
          </a:p>
          <a:p>
            <a:pPr marR="1452880">
              <a:lnSpc>
                <a:spcPct val="100000"/>
              </a:lnSpc>
            </a:pPr>
            <a:r>
              <a:rPr sz="2000" spc="-10" dirty="0">
                <a:solidFill>
                  <a:srgbClr val="F05A28"/>
                </a:solidFill>
                <a:latin typeface="Verdana"/>
                <a:cs typeface="Verdana"/>
              </a:rPr>
              <a:t>Religion: </a:t>
            </a:r>
            <a:r>
              <a:rPr sz="2000" spc="-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000" spc="75" dirty="0">
                <a:solidFill>
                  <a:srgbClr val="F05A28"/>
                </a:solidFill>
                <a:latin typeface="Verdana"/>
                <a:cs typeface="Verdana"/>
              </a:rPr>
              <a:t>B</a:t>
            </a:r>
            <a:r>
              <a:rPr sz="2000" spc="-30" dirty="0">
                <a:solidFill>
                  <a:srgbClr val="F05A28"/>
                </a:solidFill>
                <a:latin typeface="Verdana"/>
                <a:cs typeface="Verdana"/>
              </a:rPr>
              <a:t>a</a:t>
            </a:r>
            <a:r>
              <a:rPr sz="2000" spc="-35" dirty="0">
                <a:solidFill>
                  <a:srgbClr val="F05A28"/>
                </a:solidFill>
                <a:latin typeface="Verdana"/>
                <a:cs typeface="Verdana"/>
              </a:rPr>
              <a:t>n</a:t>
            </a:r>
            <a:r>
              <a:rPr sz="2000" spc="-20" dirty="0">
                <a:solidFill>
                  <a:srgbClr val="F05A28"/>
                </a:solidFill>
                <a:latin typeface="Verdana"/>
                <a:cs typeface="Verdana"/>
              </a:rPr>
              <a:t>k</a:t>
            </a:r>
            <a:r>
              <a:rPr sz="2000" spc="-10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000" spc="120" dirty="0">
                <a:solidFill>
                  <a:srgbClr val="F05A28"/>
                </a:solidFill>
                <a:latin typeface="Verdana"/>
                <a:cs typeface="Verdana"/>
              </a:rPr>
              <a:t>A</a:t>
            </a:r>
            <a:r>
              <a:rPr sz="2000" spc="100" dirty="0">
                <a:solidFill>
                  <a:srgbClr val="F05A28"/>
                </a:solidFill>
                <a:latin typeface="Verdana"/>
                <a:cs typeface="Verdana"/>
              </a:rPr>
              <a:t>c</a:t>
            </a:r>
            <a:r>
              <a:rPr sz="2000" spc="95" dirty="0">
                <a:solidFill>
                  <a:srgbClr val="F05A28"/>
                </a:solidFill>
                <a:latin typeface="Verdana"/>
                <a:cs typeface="Verdana"/>
              </a:rPr>
              <a:t>c</a:t>
            </a:r>
            <a:r>
              <a:rPr sz="2000" spc="-355" dirty="0">
                <a:solidFill>
                  <a:srgbClr val="F05A28"/>
                </a:solidFill>
                <a:latin typeface="Verdana"/>
                <a:cs typeface="Verdana"/>
              </a:rPr>
              <a:t>: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9604832" y="3320262"/>
            <a:ext cx="1506220" cy="549910"/>
          </a:xfrm>
          <a:custGeom>
            <a:avLst/>
            <a:gdLst/>
            <a:ahLst/>
            <a:cxnLst/>
            <a:rect l="l" t="t" r="r" b="b"/>
            <a:pathLst>
              <a:path w="1506220" h="549910">
                <a:moveTo>
                  <a:pt x="1506067" y="0"/>
                </a:moveTo>
                <a:lnTo>
                  <a:pt x="0" y="0"/>
                </a:lnTo>
                <a:lnTo>
                  <a:pt x="0" y="229031"/>
                </a:lnTo>
                <a:lnTo>
                  <a:pt x="1506067" y="229031"/>
                </a:lnTo>
                <a:lnTo>
                  <a:pt x="1506067" y="0"/>
                </a:lnTo>
                <a:close/>
              </a:path>
              <a:path w="1506220" h="549910">
                <a:moveTo>
                  <a:pt x="1506080" y="298208"/>
                </a:moveTo>
                <a:lnTo>
                  <a:pt x="63665" y="298208"/>
                </a:lnTo>
                <a:lnTo>
                  <a:pt x="63665" y="549668"/>
                </a:lnTo>
                <a:lnTo>
                  <a:pt x="1506080" y="549668"/>
                </a:lnTo>
                <a:lnTo>
                  <a:pt x="1506080" y="298208"/>
                </a:lnTo>
                <a:close/>
              </a:path>
            </a:pathLst>
          </a:custGeom>
          <a:solidFill>
            <a:srgbClr val="30303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Spring Security?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69964" y="1071153"/>
            <a:ext cx="11119104" cy="5316583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21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Login and Logout functionality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Allow or Block access to URLs to logged in users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Allow or Block access to URLs to logged in users and with certain roles</a:t>
            </a:r>
          </a:p>
          <a:p>
            <a:endParaRPr lang="en-US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-2237619" y="229811"/>
            <a:ext cx="184731" cy="437107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pPr marL="0" marR="0" lvl="0" indent="0" algn="l" defTabSz="457189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67" b="0" i="0" u="none" strike="noStrike" kern="1200" cap="none" spc="0" normalizeH="0" baseline="0" noProof="0" dirty="0" err="1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2834888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Spring Security can do?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69964" y="1031967"/>
            <a:ext cx="11119104" cy="5394960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Username/password authentication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SSO/LDAP/OAuth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App level authorization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Intra App Authorization like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Oauth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Microservices Security (using tokens, JWT)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-2237619" y="229811"/>
            <a:ext cx="184731" cy="437107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pPr defTabSz="457189">
              <a:lnSpc>
                <a:spcPct val="120000"/>
              </a:lnSpc>
            </a:pPr>
            <a:endParaRPr lang="en-US" sz="1867" dirty="0" err="1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2996379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700" y="1570615"/>
            <a:ext cx="0" cy="4131310"/>
          </a:xfrm>
          <a:custGeom>
            <a:avLst/>
            <a:gdLst/>
            <a:ahLst/>
            <a:cxnLst/>
            <a:rect l="l" t="t" r="r" b="b"/>
            <a:pathLst>
              <a:path h="4131310">
                <a:moveTo>
                  <a:pt x="0" y="0"/>
                </a:moveTo>
                <a:lnTo>
                  <a:pt x="1" y="4130938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329513" y="511555"/>
            <a:ext cx="54451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0" dirty="0">
                <a:solidFill>
                  <a:srgbClr val="404040"/>
                </a:solidFill>
                <a:latin typeface="Verdana"/>
                <a:cs typeface="Verdana"/>
              </a:rPr>
              <a:t>Spring</a:t>
            </a:r>
            <a:r>
              <a:rPr sz="3600" spc="-21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3600" spc="-40" dirty="0">
                <a:solidFill>
                  <a:srgbClr val="404040"/>
                </a:solidFill>
                <a:latin typeface="Verdana"/>
                <a:cs typeface="Verdana"/>
              </a:rPr>
              <a:t>Security</a:t>
            </a:r>
            <a:r>
              <a:rPr sz="3600" spc="-21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3600" spc="-5" dirty="0">
                <a:solidFill>
                  <a:srgbClr val="404040"/>
                </a:solidFill>
                <a:latin typeface="Verdana"/>
                <a:cs typeface="Verdana"/>
              </a:rPr>
              <a:t>Website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81813" y="3428492"/>
            <a:ext cx="64331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0" dirty="0">
                <a:latin typeface="Verdana"/>
                <a:cs typeface="Verdana"/>
              </a:rPr>
              <a:t>https://spring.io/projects/spring-security</a:t>
            </a:r>
            <a:endParaRPr sz="2400" dirty="0">
              <a:latin typeface="Verdana"/>
              <a:cs typeface="Verdana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56360" y="2575560"/>
            <a:ext cx="1780031" cy="212140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170</TotalTime>
  <Words>237</Words>
  <Application>Microsoft Office PowerPoint</Application>
  <PresentationFormat>Widescreen</PresentationFormat>
  <Paragraphs>59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Arial Black</vt:lpstr>
      <vt:lpstr>Calibri</vt:lpstr>
      <vt:lpstr>Calibri Light</vt:lpstr>
      <vt:lpstr>Trebuchet MS</vt:lpstr>
      <vt:lpstr>Verdana</vt:lpstr>
      <vt:lpstr>Custom Design</vt:lpstr>
      <vt:lpstr>PowerPoint Presentation</vt:lpstr>
      <vt:lpstr>Why Security Is Important</vt:lpstr>
      <vt:lpstr>Why Spring Security?</vt:lpstr>
      <vt:lpstr>Large Open-Source Community </vt:lpstr>
      <vt:lpstr>Spring Security</vt:lpstr>
      <vt:lpstr>Spring Security</vt:lpstr>
      <vt:lpstr>PowerPoint Presentation</vt:lpstr>
      <vt:lpstr>PowerPoint Presentation</vt:lpstr>
      <vt:lpstr>PowerPoint Presentation</vt:lpstr>
      <vt:lpstr>Benefits of a Layered Security Approach</vt:lpstr>
      <vt:lpstr>PowerPoint Presentation</vt:lpstr>
      <vt:lpstr>PowerPoint Presentation</vt:lpstr>
      <vt:lpstr>Modern Application Security Layers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Pavan Alapati</cp:lastModifiedBy>
  <cp:revision>14</cp:revision>
  <dcterms:created xsi:type="dcterms:W3CDTF">2021-10-25T13:24:22Z</dcterms:created>
  <dcterms:modified xsi:type="dcterms:W3CDTF">2022-09-29T04:12:20Z</dcterms:modified>
</cp:coreProperties>
</file>