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3" r:id="rId2"/>
    <p:sldId id="256" r:id="rId3"/>
    <p:sldId id="286" r:id="rId4"/>
    <p:sldId id="303" r:id="rId5"/>
    <p:sldId id="278" r:id="rId6"/>
    <p:sldId id="277" r:id="rId7"/>
    <p:sldId id="288" r:id="rId8"/>
    <p:sldId id="287" r:id="rId9"/>
    <p:sldId id="275" r:id="rId10"/>
    <p:sldId id="280" r:id="rId11"/>
    <p:sldId id="279" r:id="rId12"/>
    <p:sldId id="301" r:id="rId13"/>
    <p:sldId id="282" r:id="rId14"/>
    <p:sldId id="281" r:id="rId15"/>
    <p:sldId id="290" r:id="rId16"/>
    <p:sldId id="291" r:id="rId17"/>
    <p:sldId id="289" r:id="rId18"/>
    <p:sldId id="300" r:id="rId19"/>
    <p:sldId id="293" r:id="rId20"/>
    <p:sldId id="294" r:id="rId21"/>
    <p:sldId id="295" r:id="rId22"/>
    <p:sldId id="298" r:id="rId23"/>
    <p:sldId id="296" r:id="rId24"/>
    <p:sldId id="297" r:id="rId25"/>
    <p:sldId id="302"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sh Chinthakindi" initials="NC" lastIdx="1" clrIdx="0">
    <p:extLst>
      <p:ext uri="{19B8F6BF-5375-455C-9EA6-DF929625EA0E}">
        <p15:presenceInfo xmlns:p15="http://schemas.microsoft.com/office/powerpoint/2012/main" userId="S-1-5-21-2676001572-3131771074-2776907194-303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3792" autoAdjust="0"/>
  </p:normalViewPr>
  <p:slideViewPr>
    <p:cSldViewPr snapToGrid="0">
      <p:cViewPr varScale="1">
        <p:scale>
          <a:sx n="63" d="100"/>
          <a:sy n="63" d="100"/>
        </p:scale>
        <p:origin x="828" y="56"/>
      </p:cViewPr>
      <p:guideLst/>
    </p:cSldViewPr>
  </p:slideViewPr>
  <p:outlineViewPr>
    <p:cViewPr>
      <p:scale>
        <a:sx n="33" d="100"/>
        <a:sy n="33" d="100"/>
      </p:scale>
      <p:origin x="0" y="-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Alapati" userId="677d7762-9684-4613-b646-157b895c782c" providerId="ADAL" clId="{C7B3420F-85BE-4FE9-AC44-ABEEBAC4EA2D}"/>
    <pc:docChg chg="modSld">
      <pc:chgData name="Pavan Alapati" userId="677d7762-9684-4613-b646-157b895c782c" providerId="ADAL" clId="{C7B3420F-85BE-4FE9-AC44-ABEEBAC4EA2D}" dt="2022-04-05T12:30:04.100" v="9" actId="1036"/>
      <pc:docMkLst>
        <pc:docMk/>
      </pc:docMkLst>
      <pc:sldChg chg="modSp mod">
        <pc:chgData name="Pavan Alapati" userId="677d7762-9684-4613-b646-157b895c782c" providerId="ADAL" clId="{C7B3420F-85BE-4FE9-AC44-ABEEBAC4EA2D}" dt="2022-04-05T12:25:07.366" v="8" actId="20577"/>
        <pc:sldMkLst>
          <pc:docMk/>
          <pc:sldMk cId="3403835843" sldId="281"/>
        </pc:sldMkLst>
        <pc:spChg chg="mod">
          <ac:chgData name="Pavan Alapati" userId="677d7762-9684-4613-b646-157b895c782c" providerId="ADAL" clId="{C7B3420F-85BE-4FE9-AC44-ABEEBAC4EA2D}" dt="2022-04-05T12:25:07.366" v="8" actId="20577"/>
          <ac:spMkLst>
            <pc:docMk/>
            <pc:sldMk cId="3403835843" sldId="281"/>
            <ac:spMk id="4" creationId="{00000000-0000-0000-0000-000000000000}"/>
          </ac:spMkLst>
        </pc:spChg>
      </pc:sldChg>
      <pc:sldChg chg="modSp mod">
        <pc:chgData name="Pavan Alapati" userId="677d7762-9684-4613-b646-157b895c782c" providerId="ADAL" clId="{C7B3420F-85BE-4FE9-AC44-ABEEBAC4EA2D}" dt="2022-04-05T12:30:04.100" v="9" actId="1036"/>
        <pc:sldMkLst>
          <pc:docMk/>
          <pc:sldMk cId="3209313750" sldId="290"/>
        </pc:sldMkLst>
        <pc:picChg chg="mod">
          <ac:chgData name="Pavan Alapati" userId="677d7762-9684-4613-b646-157b895c782c" providerId="ADAL" clId="{C7B3420F-85BE-4FE9-AC44-ABEEBAC4EA2D}" dt="2022-04-05T12:30:04.100" v="9" actId="1036"/>
          <ac:picMkLst>
            <pc:docMk/>
            <pc:sldMk cId="3209313750" sldId="290"/>
            <ac:picMk id="3" creationId="{00000000-0000-0000-0000-000000000000}"/>
          </ac:picMkLst>
        </pc:picChg>
      </pc:sldChg>
    </pc:docChg>
  </pc:docChgLst>
  <pc:docChgLst>
    <pc:chgData name="Pavan Alapati" userId="677d7762-9684-4613-b646-157b895c782c" providerId="ADAL" clId="{6D9F829B-A2F3-402D-98DE-1C9B8D1B2CA3}"/>
    <pc:docChg chg="modSld sldOrd">
      <pc:chgData name="Pavan Alapati" userId="677d7762-9684-4613-b646-157b895c782c" providerId="ADAL" clId="{6D9F829B-A2F3-402D-98DE-1C9B8D1B2CA3}" dt="2021-12-17T04:20:14.406" v="3"/>
      <pc:docMkLst>
        <pc:docMk/>
      </pc:docMkLst>
      <pc:sldChg chg="ord">
        <pc:chgData name="Pavan Alapati" userId="677d7762-9684-4613-b646-157b895c782c" providerId="ADAL" clId="{6D9F829B-A2F3-402D-98DE-1C9B8D1B2CA3}" dt="2021-12-17T04:20:14.406" v="3"/>
        <pc:sldMkLst>
          <pc:docMk/>
          <pc:sldMk cId="2720849881" sldId="286"/>
        </pc:sldMkLst>
      </pc:sldChg>
    </pc:docChg>
  </pc:docChgLst>
  <pc:docChgLst>
    <pc:chgData name="Pavan Chilukuri" userId="1003BFFDA754B5B1@LIVE.COM" providerId="AD" clId="Web-{FCFC36BE-10C0-45E3-9BDC-482BCB54D082}"/>
    <pc:docChg chg="modSld">
      <pc:chgData name="Pavan Chilukuri" userId="1003BFFDA754B5B1@LIVE.COM" providerId="AD" clId="Web-{FCFC36BE-10C0-45E3-9BDC-482BCB54D082}" dt="2018-02-26T04:07:40.235" v="5"/>
      <pc:docMkLst>
        <pc:docMk/>
      </pc:docMkLst>
      <pc:sldChg chg="modSp">
        <pc:chgData name="Pavan Chilukuri" userId="1003BFFDA754B5B1@LIVE.COM" providerId="AD" clId="Web-{FCFC36BE-10C0-45E3-9BDC-482BCB54D082}" dt="2018-02-26T04:07:40.235" v="5"/>
        <pc:sldMkLst>
          <pc:docMk/>
          <pc:sldMk cId="4171595874" sldId="282"/>
        </pc:sldMkLst>
        <pc:graphicFrameChg chg="mod">
          <ac:chgData name="Pavan Chilukuri" userId="1003BFFDA754B5B1@LIVE.COM" providerId="AD" clId="Web-{FCFC36BE-10C0-45E3-9BDC-482BCB54D082}" dt="2018-02-26T04:07:40.235" v="5"/>
          <ac:graphicFrameMkLst>
            <pc:docMk/>
            <pc:sldMk cId="4171595874" sldId="282"/>
            <ac:graphicFrameMk id="6" creationId="{00000000-0000-0000-0000-000000000000}"/>
          </ac:graphicFrameMkLst>
        </pc:graphicFrameChg>
      </pc:sldChg>
      <pc:sldChg chg="modSp">
        <pc:chgData name="Pavan Chilukuri" userId="1003BFFDA754B5B1@LIVE.COM" providerId="AD" clId="Web-{FCFC36BE-10C0-45E3-9BDC-482BCB54D082}" dt="2018-02-26T03:58:33.562" v="3"/>
        <pc:sldMkLst>
          <pc:docMk/>
          <pc:sldMk cId="3685035300" sldId="283"/>
        </pc:sldMkLst>
        <pc:spChg chg="mod">
          <ac:chgData name="Pavan Chilukuri" userId="1003BFFDA754B5B1@LIVE.COM" providerId="AD" clId="Web-{FCFC36BE-10C0-45E3-9BDC-482BCB54D082}" dt="2018-02-26T03:58:33.562" v="3"/>
          <ac:spMkLst>
            <pc:docMk/>
            <pc:sldMk cId="3685035300" sldId="283"/>
            <ac:spMk id="4" creationId="{00000000-0000-0000-0000-000000000000}"/>
          </ac:spMkLst>
        </pc:spChg>
      </pc:sldChg>
    </pc:docChg>
  </pc:docChgLst>
  <pc:docChgLst>
    <pc:chgData name="Pavan Alapati" userId="677d7762-9684-4613-b646-157b895c782c" providerId="ADAL" clId="{2501E417-CF55-4247-9724-AE88479BF4F3}"/>
    <pc:docChg chg="undo custSel modSld">
      <pc:chgData name="Pavan Alapati" userId="677d7762-9684-4613-b646-157b895c782c" providerId="ADAL" clId="{2501E417-CF55-4247-9724-AE88479BF4F3}" dt="2022-08-21T15:09:21.204" v="22" actId="33524"/>
      <pc:docMkLst>
        <pc:docMk/>
      </pc:docMkLst>
      <pc:sldChg chg="modSp mod">
        <pc:chgData name="Pavan Alapati" userId="677d7762-9684-4613-b646-157b895c782c" providerId="ADAL" clId="{2501E417-CF55-4247-9724-AE88479BF4F3}" dt="2022-08-21T13:31:06.397" v="1" actId="1076"/>
        <pc:sldMkLst>
          <pc:docMk/>
          <pc:sldMk cId="1531158809" sldId="277"/>
        </pc:sldMkLst>
        <pc:spChg chg="mod">
          <ac:chgData name="Pavan Alapati" userId="677d7762-9684-4613-b646-157b895c782c" providerId="ADAL" clId="{2501E417-CF55-4247-9724-AE88479BF4F3}" dt="2022-08-21T13:31:06.397" v="1" actId="1076"/>
          <ac:spMkLst>
            <pc:docMk/>
            <pc:sldMk cId="1531158809" sldId="277"/>
            <ac:spMk id="3" creationId="{00000000-0000-0000-0000-000000000000}"/>
          </ac:spMkLst>
        </pc:spChg>
      </pc:sldChg>
      <pc:sldChg chg="addSp modSp mod setBg">
        <pc:chgData name="Pavan Alapati" userId="677d7762-9684-4613-b646-157b895c782c" providerId="ADAL" clId="{2501E417-CF55-4247-9724-AE88479BF4F3}" dt="2022-08-21T15:09:21.204" v="22" actId="33524"/>
        <pc:sldMkLst>
          <pc:docMk/>
          <pc:sldMk cId="1298312641" sldId="282"/>
        </pc:sldMkLst>
        <pc:spChg chg="mod">
          <ac:chgData name="Pavan Alapati" userId="677d7762-9684-4613-b646-157b895c782c" providerId="ADAL" clId="{2501E417-CF55-4247-9724-AE88479BF4F3}" dt="2022-08-21T15:09:06.733" v="21" actId="26606"/>
          <ac:spMkLst>
            <pc:docMk/>
            <pc:sldMk cId="1298312641" sldId="282"/>
            <ac:spMk id="4" creationId="{00000000-0000-0000-0000-000000000000}"/>
          </ac:spMkLst>
        </pc:spChg>
        <pc:spChg chg="mod">
          <ac:chgData name="Pavan Alapati" userId="677d7762-9684-4613-b646-157b895c782c" providerId="ADAL" clId="{2501E417-CF55-4247-9724-AE88479BF4F3}" dt="2022-08-21T15:09:21.204" v="22" actId="33524"/>
          <ac:spMkLst>
            <pc:docMk/>
            <pc:sldMk cId="1298312641" sldId="282"/>
            <ac:spMk id="5" creationId="{00000000-0000-0000-0000-000000000000}"/>
          </ac:spMkLst>
        </pc:spChg>
        <pc:spChg chg="add">
          <ac:chgData name="Pavan Alapati" userId="677d7762-9684-4613-b646-157b895c782c" providerId="ADAL" clId="{2501E417-CF55-4247-9724-AE88479BF4F3}" dt="2022-08-21T15:09:06.733" v="21" actId="26606"/>
          <ac:spMkLst>
            <pc:docMk/>
            <pc:sldMk cId="1298312641" sldId="282"/>
            <ac:spMk id="3079" creationId="{743AA782-23D1-4521-8CAD-47662984AA08}"/>
          </ac:spMkLst>
        </pc:spChg>
        <pc:spChg chg="add">
          <ac:chgData name="Pavan Alapati" userId="677d7762-9684-4613-b646-157b895c782c" providerId="ADAL" clId="{2501E417-CF55-4247-9724-AE88479BF4F3}" dt="2022-08-21T15:09:06.733" v="21" actId="26606"/>
          <ac:spMkLst>
            <pc:docMk/>
            <pc:sldMk cId="1298312641" sldId="282"/>
            <ac:spMk id="3081" creationId="{71877DBC-BB60-40F0-AC93-2ACDBAAE60CE}"/>
          </ac:spMkLst>
        </pc:spChg>
        <pc:picChg chg="mod ord">
          <ac:chgData name="Pavan Alapati" userId="677d7762-9684-4613-b646-157b895c782c" providerId="ADAL" clId="{2501E417-CF55-4247-9724-AE88479BF4F3}" dt="2022-08-21T15:09:06.733" v="21" actId="26606"/>
          <ac:picMkLst>
            <pc:docMk/>
            <pc:sldMk cId="1298312641" sldId="282"/>
            <ac:picMk id="3074" creationId="{00000000-0000-0000-0000-000000000000}"/>
          </ac:picMkLst>
        </pc:picChg>
      </pc:sldChg>
      <pc:sldChg chg="modSp mod">
        <pc:chgData name="Pavan Alapati" userId="677d7762-9684-4613-b646-157b895c782c" providerId="ADAL" clId="{2501E417-CF55-4247-9724-AE88479BF4F3}" dt="2022-08-21T13:43:36.789" v="3" actId="1076"/>
        <pc:sldMkLst>
          <pc:docMk/>
          <pc:sldMk cId="3366513462" sldId="288"/>
        </pc:sldMkLst>
        <pc:spChg chg="mod">
          <ac:chgData name="Pavan Alapati" userId="677d7762-9684-4613-b646-157b895c782c" providerId="ADAL" clId="{2501E417-CF55-4247-9724-AE88479BF4F3}" dt="2022-08-21T13:43:36.789" v="3" actId="1076"/>
          <ac:spMkLst>
            <pc:docMk/>
            <pc:sldMk cId="3366513462" sldId="288"/>
            <ac:spMk id="2" creationId="{00000000-0000-0000-0000-000000000000}"/>
          </ac:spMkLst>
        </pc:spChg>
      </pc:sldChg>
      <pc:sldChg chg="addSp delSp modSp mod setBg">
        <pc:chgData name="Pavan Alapati" userId="677d7762-9684-4613-b646-157b895c782c" providerId="ADAL" clId="{2501E417-CF55-4247-9724-AE88479BF4F3}" dt="2022-08-21T15:08:15.348" v="19" actId="26606"/>
        <pc:sldMkLst>
          <pc:docMk/>
          <pc:sldMk cId="2503986064" sldId="301"/>
        </pc:sldMkLst>
        <pc:spChg chg="mod">
          <ac:chgData name="Pavan Alapati" userId="677d7762-9684-4613-b646-157b895c782c" providerId="ADAL" clId="{2501E417-CF55-4247-9724-AE88479BF4F3}" dt="2022-08-21T15:08:15.348" v="19" actId="26606"/>
          <ac:spMkLst>
            <pc:docMk/>
            <pc:sldMk cId="2503986064" sldId="301"/>
            <ac:spMk id="3" creationId="{14EA7BF6-0EC6-42F4-8C4C-C8EE713024D6}"/>
          </ac:spMkLst>
        </pc:spChg>
        <pc:spChg chg="mod">
          <ac:chgData name="Pavan Alapati" userId="677d7762-9684-4613-b646-157b895c782c" providerId="ADAL" clId="{2501E417-CF55-4247-9724-AE88479BF4F3}" dt="2022-08-21T15:08:15.348" v="19" actId="26606"/>
          <ac:spMkLst>
            <pc:docMk/>
            <pc:sldMk cId="2503986064" sldId="301"/>
            <ac:spMk id="6" creationId="{347F4953-2851-49AE-B4B7-54692FC2277D}"/>
          </ac:spMkLst>
        </pc:spChg>
        <pc:spChg chg="add del">
          <ac:chgData name="Pavan Alapati" userId="677d7762-9684-4613-b646-157b895c782c" providerId="ADAL" clId="{2501E417-CF55-4247-9724-AE88479BF4F3}" dt="2022-08-21T15:07:54.576" v="14" actId="26606"/>
          <ac:spMkLst>
            <pc:docMk/>
            <pc:sldMk cId="2503986064" sldId="301"/>
            <ac:spMk id="11" creationId="{2B566528-1B12-4246-9431-5C2D7D081168}"/>
          </ac:spMkLst>
        </pc:spChg>
        <pc:spChg chg="add del">
          <ac:chgData name="Pavan Alapati" userId="677d7762-9684-4613-b646-157b895c782c" providerId="ADAL" clId="{2501E417-CF55-4247-9724-AE88479BF4F3}" dt="2022-08-21T15:08:15.348" v="19" actId="26606"/>
          <ac:spMkLst>
            <pc:docMk/>
            <pc:sldMk cId="2503986064" sldId="301"/>
            <ac:spMk id="21" creationId="{2B97F24A-32CE-4C1C-A50D-3016B394DCFB}"/>
          </ac:spMkLst>
        </pc:spChg>
        <pc:spChg chg="add del">
          <ac:chgData name="Pavan Alapati" userId="677d7762-9684-4613-b646-157b895c782c" providerId="ADAL" clId="{2501E417-CF55-4247-9724-AE88479BF4F3}" dt="2022-08-21T15:08:15.348" v="19" actId="26606"/>
          <ac:spMkLst>
            <pc:docMk/>
            <pc:sldMk cId="2503986064" sldId="301"/>
            <ac:spMk id="22" creationId="{CD8B4F24-440B-49E9-B85D-733523DC064B}"/>
          </ac:spMkLst>
        </pc:spChg>
        <pc:spChg chg="add">
          <ac:chgData name="Pavan Alapati" userId="677d7762-9684-4613-b646-157b895c782c" providerId="ADAL" clId="{2501E417-CF55-4247-9724-AE88479BF4F3}" dt="2022-08-21T15:08:15.348" v="19" actId="26606"/>
          <ac:spMkLst>
            <pc:docMk/>
            <pc:sldMk cId="2503986064" sldId="301"/>
            <ac:spMk id="27" creationId="{743AA782-23D1-4521-8CAD-47662984AA08}"/>
          </ac:spMkLst>
        </pc:spChg>
        <pc:spChg chg="add">
          <ac:chgData name="Pavan Alapati" userId="677d7762-9684-4613-b646-157b895c782c" providerId="ADAL" clId="{2501E417-CF55-4247-9724-AE88479BF4F3}" dt="2022-08-21T15:08:15.348" v="19" actId="26606"/>
          <ac:spMkLst>
            <pc:docMk/>
            <pc:sldMk cId="2503986064" sldId="301"/>
            <ac:spMk id="29" creationId="{71877DBC-BB60-40F0-AC93-2ACDBAAE60CE}"/>
          </ac:spMkLst>
        </pc:spChg>
        <pc:grpChg chg="add del">
          <ac:chgData name="Pavan Alapati" userId="677d7762-9684-4613-b646-157b895c782c" providerId="ADAL" clId="{2501E417-CF55-4247-9724-AE88479BF4F3}" dt="2022-08-21T15:07:54.576" v="14" actId="26606"/>
          <ac:grpSpMkLst>
            <pc:docMk/>
            <pc:sldMk cId="2503986064" sldId="301"/>
            <ac:grpSpMk id="13" creationId="{828A5161-06F1-46CF-8AD7-844680A59E13}"/>
          </ac:grpSpMkLst>
        </pc:grpChg>
        <pc:grpChg chg="add del">
          <ac:chgData name="Pavan Alapati" userId="677d7762-9684-4613-b646-157b895c782c" providerId="ADAL" clId="{2501E417-CF55-4247-9724-AE88479BF4F3}" dt="2022-08-21T15:07:54.576" v="14" actId="26606"/>
          <ac:grpSpMkLst>
            <pc:docMk/>
            <pc:sldMk cId="2503986064" sldId="301"/>
            <ac:grpSpMk id="17" creationId="{5995D10D-E9C9-47DB-AE7E-801FEF38F5C9}"/>
          </ac:grpSpMkLst>
        </pc:grpChg>
        <pc:picChg chg="mod ord">
          <ac:chgData name="Pavan Alapati" userId="677d7762-9684-4613-b646-157b895c782c" providerId="ADAL" clId="{2501E417-CF55-4247-9724-AE88479BF4F3}" dt="2022-08-21T15:08:15.348" v="19" actId="26606"/>
          <ac:picMkLst>
            <pc:docMk/>
            <pc:sldMk cId="2503986064" sldId="301"/>
            <ac:picMk id="5" creationId="{C8FB4F20-4705-4D71-926B-1925FD4E6D19}"/>
          </ac:picMkLst>
        </pc:picChg>
      </pc:sldChg>
    </pc:docChg>
  </pc:docChgLst>
  <pc:docChgLst>
    <pc:chgData name="Pavan Alapati" userId="677d7762-9684-4613-b646-157b895c782c" providerId="ADAL" clId="{561CB1EE-8CAC-43B5-A3F1-9DFDB9083D28}"/>
    <pc:docChg chg="custSel modSld">
      <pc:chgData name="Pavan Alapati" userId="677d7762-9684-4613-b646-157b895c782c" providerId="ADAL" clId="{561CB1EE-8CAC-43B5-A3F1-9DFDB9083D28}" dt="2022-09-20T02:49:08.145" v="9" actId="27636"/>
      <pc:docMkLst>
        <pc:docMk/>
      </pc:docMkLst>
      <pc:sldChg chg="modSp mod">
        <pc:chgData name="Pavan Alapati" userId="677d7762-9684-4613-b646-157b895c782c" providerId="ADAL" clId="{561CB1EE-8CAC-43B5-A3F1-9DFDB9083D28}" dt="2022-09-20T02:49:08.145" v="9" actId="27636"/>
        <pc:sldMkLst>
          <pc:docMk/>
          <pc:sldMk cId="2503986064" sldId="301"/>
        </pc:sldMkLst>
        <pc:spChg chg="mod">
          <ac:chgData name="Pavan Alapati" userId="677d7762-9684-4613-b646-157b895c782c" providerId="ADAL" clId="{561CB1EE-8CAC-43B5-A3F1-9DFDB9083D28}" dt="2022-09-20T02:49:08.145" v="9" actId="27636"/>
          <ac:spMkLst>
            <pc:docMk/>
            <pc:sldMk cId="2503986064" sldId="301"/>
            <ac:spMk id="6" creationId="{347F4953-2851-49AE-B4B7-54692FC2277D}"/>
          </ac:spMkLst>
        </pc:spChg>
      </pc:sldChg>
    </pc:docChg>
  </pc:docChgLst>
  <pc:docChgLst>
    <pc:chgData name="Pavan Chilukuri" userId="1003BFFDA754B5B1@LIVE.COM" providerId="AD" clId="Web-{3F0F8E75-6789-4FC7-9A06-18A0B852EDB5}"/>
    <pc:docChg chg="modSld">
      <pc:chgData name="Pavan Chilukuri" userId="1003BFFDA754B5B1@LIVE.COM" providerId="AD" clId="Web-{3F0F8E75-6789-4FC7-9A06-18A0B852EDB5}" dt="2018-02-21T10:03:37.567" v="5"/>
      <pc:docMkLst>
        <pc:docMk/>
      </pc:docMkLst>
      <pc:sldChg chg="modSp">
        <pc:chgData name="Pavan Chilukuri" userId="1003BFFDA754B5B1@LIVE.COM" providerId="AD" clId="Web-{3F0F8E75-6789-4FC7-9A06-18A0B852EDB5}" dt="2018-02-21T10:03:37.567" v="5"/>
        <pc:sldMkLst>
          <pc:docMk/>
          <pc:sldMk cId="3380816398" sldId="280"/>
        </pc:sldMkLst>
        <pc:picChg chg="mod">
          <ac:chgData name="Pavan Chilukuri" userId="1003BFFDA754B5B1@LIVE.COM" providerId="AD" clId="Web-{3F0F8E75-6789-4FC7-9A06-18A0B852EDB5}" dt="2018-02-21T10:03:37.567" v="5"/>
          <ac:picMkLst>
            <pc:docMk/>
            <pc:sldMk cId="3380816398" sldId="280"/>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F93AE-5D98-4E9B-8CCC-9822C4C49F70}"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EBE99-9ABB-4F81-8F34-E30198CD0E5D}" type="slidenum">
              <a:rPr lang="en-US" smtClean="0"/>
              <a:t>‹#›</a:t>
            </a:fld>
            <a:endParaRPr lang="en-US"/>
          </a:p>
        </p:txBody>
      </p:sp>
    </p:spTree>
    <p:extLst>
      <p:ext uri="{BB962C8B-B14F-4D97-AF65-F5344CB8AC3E}">
        <p14:creationId xmlns:p14="http://schemas.microsoft.com/office/powerpoint/2010/main" val="1135627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Uniform_Resource_Locato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Link_relation" TargetMode="External"/><Relationship Id="rId5" Type="http://schemas.openxmlformats.org/officeDocument/2006/relationships/hyperlink" Target="https://en.wikipedia.org/wiki/Media_type" TargetMode="External"/><Relationship Id="rId4" Type="http://schemas.openxmlformats.org/officeDocument/2006/relationships/hyperlink" Target="https://en.wikipedia.org/wiki/Web_resourc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REST is not an architecture; rather, it is a set of constraints that creates a software architectural style, which can be used for building distributed applications.</a:t>
            </a:r>
          </a:p>
          <a:p>
            <a:endParaRPr lang="en-US" b="0" i="0" dirty="0">
              <a:solidFill>
                <a:srgbClr val="6D737D"/>
              </a:solidFill>
              <a:effectLst/>
              <a:latin typeface="walsheim"/>
            </a:endParaRPr>
          </a:p>
          <a:p>
            <a:r>
              <a:rPr lang="en-US" b="0" i="0" dirty="0">
                <a:solidFill>
                  <a:srgbClr val="6D737D"/>
                </a:solidFill>
                <a:effectLst/>
                <a:latin typeface="walsheim"/>
              </a:rPr>
              <a:t>Often, an enterprise demands simplified access and updates to data residing in different systems. Fielding arrived at REST by evaluating all the networking resources and technologies available for creating distributed applications. He observed that without any constraints, one may end up developing applications with no rules or limits that are hard to maintain and extend. After considerable research on building a better architecture for a distributed application, he ended up with the following constraints that define a RESTful system:</a:t>
            </a:r>
            <a:endParaRPr lang="en-US" dirty="0"/>
          </a:p>
        </p:txBody>
      </p:sp>
      <p:sp>
        <p:nvSpPr>
          <p:cNvPr id="4" name="Slide Number Placeholder 3"/>
          <p:cNvSpPr>
            <a:spLocks noGrp="1"/>
          </p:cNvSpPr>
          <p:nvPr>
            <p:ph type="sldNum" sz="quarter" idx="5"/>
          </p:nvPr>
        </p:nvSpPr>
        <p:spPr/>
        <p:txBody>
          <a:bodyPr/>
          <a:lstStyle/>
          <a:p>
            <a:fld id="{BD7EBE99-9ABB-4F81-8F34-E30198CD0E5D}" type="slidenum">
              <a:rPr lang="en-US" smtClean="0"/>
              <a:t>7</a:t>
            </a:fld>
            <a:endParaRPr lang="en-US"/>
          </a:p>
        </p:txBody>
      </p:sp>
    </p:spTree>
    <p:extLst>
      <p:ext uri="{BB962C8B-B14F-4D97-AF65-F5344CB8AC3E}">
        <p14:creationId xmlns:p14="http://schemas.microsoft.com/office/powerpoint/2010/main" val="18888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Identification of resources</a:t>
            </a:r>
            <a:r>
              <a:rPr lang="en-US" sz="1200" b="0" i="0" kern="1200" dirty="0">
                <a:solidFill>
                  <a:schemeClr val="tx1"/>
                </a:solidFill>
                <a:effectLst/>
                <a:latin typeface="+mn-lt"/>
                <a:ea typeface="+mn-ea"/>
                <a:cs typeface="+mn-cs"/>
              </a:rPr>
              <a:t> - You use the URI (IRI) standard to identify a resource. Each resource must have a specific and cohesive URI to be made available</a:t>
            </a:r>
          </a:p>
          <a:p>
            <a:r>
              <a:rPr lang="en-US" sz="1200" b="1" i="0" kern="1200" dirty="0">
                <a:solidFill>
                  <a:schemeClr val="tx1"/>
                </a:solidFill>
                <a:effectLst/>
                <a:latin typeface="+mn-lt"/>
                <a:ea typeface="+mn-ea"/>
                <a:cs typeface="+mn-cs"/>
              </a:rPr>
              <a:t>Manipulation of resources through these representations</a:t>
            </a:r>
            <a:r>
              <a:rPr lang="en-US" sz="1200" b="0" i="0" kern="1200" dirty="0">
                <a:solidFill>
                  <a:schemeClr val="tx1"/>
                </a:solidFill>
                <a:effectLst/>
                <a:latin typeface="+mn-lt"/>
                <a:ea typeface="+mn-ea"/>
                <a:cs typeface="+mn-cs"/>
              </a:rPr>
              <a:t> -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Each message includes enough information to describe how to process the message. For example, which parser to invoke may be specified by an Internet media type</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We use hyperlinks and possibly URI templates to decouple the client from the application specific URI structure. A REST client enters a REST application through a simple fixed </a:t>
            </a:r>
            <a:r>
              <a:rPr lang="en-US" sz="1200" b="0" i="0" u="none" strike="noStrike" kern="1200" dirty="0">
                <a:solidFill>
                  <a:schemeClr val="tx1"/>
                </a:solidFill>
                <a:effectLst/>
                <a:latin typeface="+mn-lt"/>
                <a:ea typeface="+mn-ea"/>
                <a:cs typeface="+mn-cs"/>
                <a:hlinkClick r:id="rId3" tooltip="Uniform Resource Locator"/>
              </a:rPr>
              <a:t>URL</a:t>
            </a:r>
            <a:r>
              <a:rPr lang="en-US" sz="1200" b="0" i="0" kern="1200" dirty="0">
                <a:solidFill>
                  <a:schemeClr val="tx1"/>
                </a:solidFill>
                <a:effectLst/>
                <a:latin typeface="+mn-lt"/>
                <a:ea typeface="+mn-ea"/>
                <a:cs typeface="+mn-cs"/>
              </a:rPr>
              <a:t>. All future actions the client may take are discovered within </a:t>
            </a:r>
            <a:r>
              <a:rPr lang="en-US" sz="1200" b="0" i="0" u="none" strike="noStrike" kern="1200" dirty="0">
                <a:solidFill>
                  <a:schemeClr val="tx1"/>
                </a:solidFill>
                <a:effectLst/>
                <a:latin typeface="+mn-lt"/>
                <a:ea typeface="+mn-ea"/>
                <a:cs typeface="+mn-cs"/>
                <a:hlinkClick r:id="rId4" tooltip="Web resource"/>
              </a:rPr>
              <a:t>resource</a:t>
            </a:r>
            <a:r>
              <a:rPr lang="en-US" sz="1200" b="0" i="0" kern="1200" dirty="0">
                <a:solidFill>
                  <a:schemeClr val="tx1"/>
                </a:solidFill>
                <a:effectLst/>
                <a:latin typeface="+mn-lt"/>
                <a:ea typeface="+mn-ea"/>
                <a:cs typeface="+mn-cs"/>
              </a:rPr>
              <a:t> representations returned from the server. The </a:t>
            </a:r>
            <a:r>
              <a:rPr lang="en-US" sz="1200" b="0" i="0" u="none" strike="noStrike" kern="1200" dirty="0">
                <a:solidFill>
                  <a:schemeClr val="tx1"/>
                </a:solidFill>
                <a:effectLst/>
                <a:latin typeface="+mn-lt"/>
                <a:ea typeface="+mn-ea"/>
                <a:cs typeface="+mn-cs"/>
                <a:hlinkClick r:id="rId5" tooltip="Media type"/>
              </a:rPr>
              <a:t>media types</a:t>
            </a:r>
            <a:r>
              <a:rPr lang="en-US" sz="1200" b="0" i="0" kern="1200" dirty="0">
                <a:solidFill>
                  <a:schemeClr val="tx1"/>
                </a:solidFill>
                <a:effectLst/>
                <a:latin typeface="+mn-lt"/>
                <a:ea typeface="+mn-ea"/>
                <a:cs typeface="+mn-cs"/>
              </a:rPr>
              <a:t> used for these representations, and the </a:t>
            </a:r>
            <a:r>
              <a:rPr lang="en-US" sz="1200" b="0" i="0" u="none" strike="noStrike" kern="1200" dirty="0">
                <a:solidFill>
                  <a:schemeClr val="tx1"/>
                </a:solidFill>
                <a:effectLst/>
                <a:latin typeface="+mn-lt"/>
                <a:ea typeface="+mn-ea"/>
                <a:cs typeface="+mn-cs"/>
                <a:hlinkClick r:id="rId6" tooltip="Link relation"/>
              </a:rPr>
              <a:t>link relations</a:t>
            </a:r>
            <a:r>
              <a:rPr lang="en-US" sz="1200" b="0" i="0" kern="1200" dirty="0">
                <a:solidFill>
                  <a:schemeClr val="tx1"/>
                </a:solidFill>
                <a:effectLst/>
                <a:latin typeface="+mn-lt"/>
                <a:ea typeface="+mn-ea"/>
                <a:cs typeface="+mn-cs"/>
              </a:rPr>
              <a:t> they may contain, are standardized. The client transitions through application states by selecting from the links within a representation or by manipulating the representation</a:t>
            </a:r>
          </a:p>
          <a:p>
            <a:pPr fontAlgn="base"/>
            <a:endParaRPr lang="en-US" sz="1200" b="0" i="0" kern="1200" dirty="0">
              <a:solidFill>
                <a:schemeClr val="tx1"/>
              </a:solidFill>
              <a:effectLst/>
              <a:latin typeface="+mn-lt"/>
              <a:ea typeface="+mn-ea"/>
              <a:cs typeface="+mn-cs"/>
            </a:endParaRPr>
          </a:p>
          <a:p>
            <a:pPr algn="l"/>
            <a:r>
              <a:rPr lang="en-US" b="0" i="0" dirty="0">
                <a:solidFill>
                  <a:srgbClr val="454A55"/>
                </a:solidFill>
                <a:effectLst/>
                <a:latin typeface="walsheim"/>
              </a:rPr>
              <a:t>Hypermedia as the Engine of Application State</a:t>
            </a:r>
          </a:p>
          <a:p>
            <a:pPr algn="l"/>
            <a:r>
              <a:rPr lang="en-US" b="1" i="0" dirty="0">
                <a:solidFill>
                  <a:srgbClr val="6D737D"/>
                </a:solidFill>
                <a:effectLst/>
                <a:latin typeface="walsheim"/>
              </a:rPr>
              <a:t>Hypermedia as the Engine of Application State</a:t>
            </a:r>
            <a:r>
              <a:rPr lang="en-US" b="0" i="0" dirty="0">
                <a:solidFill>
                  <a:srgbClr val="6D737D"/>
                </a:solidFill>
                <a:effectLst/>
                <a:latin typeface="walsheim"/>
              </a:rPr>
              <a:t> (</a:t>
            </a:r>
            <a:r>
              <a:rPr lang="en-US" b="1" i="0" dirty="0">
                <a:solidFill>
                  <a:srgbClr val="6D737D"/>
                </a:solidFill>
                <a:effectLst/>
                <a:latin typeface="walsheim"/>
              </a:rPr>
              <a:t>HATEOAS</a:t>
            </a:r>
            <a:r>
              <a:rPr lang="en-US" b="0" i="0" dirty="0">
                <a:solidFill>
                  <a:srgbClr val="6D737D"/>
                </a:solidFill>
                <a:effectLst/>
                <a:latin typeface="walsheim"/>
              </a:rPr>
              <a:t>) is an important principle of the REST application architecture. The principle is that the model of application changes from one state to another by traversing the hyperlinks present in the current set of resource representations (model). Let's learn this principle in detail.</a:t>
            </a:r>
          </a:p>
          <a:p>
            <a:pPr algn="l"/>
            <a:r>
              <a:rPr lang="en-US" b="0" i="0" dirty="0">
                <a:solidFill>
                  <a:srgbClr val="6D737D"/>
                </a:solidFill>
                <a:effectLst/>
                <a:latin typeface="walsheim"/>
              </a:rPr>
              <a:t>In a RESTful system, there is no fixed interface between the client and the server, as you may see in a conventional client-server communication model such as </a:t>
            </a:r>
            <a:r>
              <a:rPr lang="en-US" b="1" i="0" dirty="0">
                <a:solidFill>
                  <a:srgbClr val="6D737D"/>
                </a:solidFill>
                <a:effectLst/>
                <a:latin typeface="walsheim"/>
              </a:rPr>
              <a:t>Common Object Request Broker Architecture</a:t>
            </a:r>
            <a:r>
              <a:rPr lang="en-US" b="0" i="0" dirty="0">
                <a:solidFill>
                  <a:srgbClr val="6D737D"/>
                </a:solidFill>
                <a:effectLst/>
                <a:latin typeface="walsheim"/>
              </a:rPr>
              <a:t> (</a:t>
            </a:r>
            <a:r>
              <a:rPr lang="en-US" b="1" i="0" dirty="0">
                <a:solidFill>
                  <a:srgbClr val="6D737D"/>
                </a:solidFill>
                <a:effectLst/>
                <a:latin typeface="walsheim"/>
              </a:rPr>
              <a:t>CORBA</a:t>
            </a:r>
            <a:r>
              <a:rPr lang="en-US" b="0" i="0" dirty="0">
                <a:solidFill>
                  <a:srgbClr val="6D737D"/>
                </a:solidFill>
                <a:effectLst/>
                <a:latin typeface="walsheim"/>
              </a:rPr>
              <a:t>) and </a:t>
            </a:r>
            <a:r>
              <a:rPr lang="en-US" b="1" i="0" dirty="0">
                <a:solidFill>
                  <a:srgbClr val="6D737D"/>
                </a:solidFill>
                <a:effectLst/>
                <a:latin typeface="walsheim"/>
              </a:rPr>
              <a:t>Java Remote Method Invocation</a:t>
            </a:r>
            <a:r>
              <a:rPr lang="en-US" b="0" i="0" dirty="0">
                <a:solidFill>
                  <a:srgbClr val="6D737D"/>
                </a:solidFill>
                <a:effectLst/>
                <a:latin typeface="walsheim"/>
              </a:rPr>
              <a:t> (</a:t>
            </a:r>
            <a:r>
              <a:rPr lang="en-US" b="1" i="0" dirty="0">
                <a:solidFill>
                  <a:srgbClr val="6D737D"/>
                </a:solidFill>
                <a:effectLst/>
                <a:latin typeface="walsheim"/>
              </a:rPr>
              <a:t>Java RMI</a:t>
            </a:r>
            <a:r>
              <a:rPr lang="en-US" b="0" i="0" dirty="0">
                <a:solidFill>
                  <a:srgbClr val="6D737D"/>
                </a:solidFill>
                <a:effectLst/>
                <a:latin typeface="walsheim"/>
              </a:rPr>
              <a:t>). With REST, the client just needs to know how to deal with the hypermedia links present in the response body; next, the call to retrieve the appropriate resource representation is made by using these dynamic media links. This concept makes the client-server interaction very dynamic and keeps it different from the other network application architectures.</a:t>
            </a:r>
          </a:p>
          <a:p>
            <a:pPr fontAlgn="base"/>
            <a:endParaRPr lang="en-US" sz="1200" b="0" i="0" kern="1200" dirty="0">
              <a:solidFill>
                <a:schemeClr val="tx1"/>
              </a:solidFill>
              <a:effectLst/>
              <a:latin typeface="+mn-lt"/>
              <a:ea typeface="+mn-ea"/>
              <a:cs typeface="+mn-cs"/>
            </a:endParaRPr>
          </a:p>
          <a:p>
            <a:pPr algn="l">
              <a:buFont typeface="Arial" panose="020B0604020202020204" pitchFamily="34" charset="0"/>
              <a:buChar char="•"/>
            </a:pPr>
            <a:r>
              <a:rPr lang="en-US" b="1" i="0" dirty="0">
                <a:solidFill>
                  <a:srgbClr val="6D737D"/>
                </a:solidFill>
                <a:effectLst/>
                <a:latin typeface="walsheim"/>
              </a:rPr>
              <a:t>Client-server</a:t>
            </a:r>
            <a:r>
              <a:rPr lang="en-US" b="0" i="0" dirty="0">
                <a:solidFill>
                  <a:srgbClr val="6D737D"/>
                </a:solidFill>
                <a:effectLst/>
                <a:latin typeface="walsheim"/>
              </a:rPr>
              <a:t>: This constraint keeps the client and server loosely coupled. In this case, the client does not need to know the implementation details in the server, and the server is not worried about how the data is used by the client. However, a common interface is maintained between the client and server to ease communication.</a:t>
            </a:r>
          </a:p>
          <a:p>
            <a:pPr algn="l">
              <a:buFont typeface="Arial" panose="020B0604020202020204" pitchFamily="34" charset="0"/>
              <a:buChar char="•"/>
            </a:pPr>
            <a:r>
              <a:rPr lang="en-US" b="1" i="0" dirty="0">
                <a:solidFill>
                  <a:srgbClr val="6D737D"/>
                </a:solidFill>
                <a:effectLst/>
                <a:latin typeface="walsheim"/>
              </a:rPr>
              <a:t>Stateless</a:t>
            </a:r>
            <a:r>
              <a:rPr lang="en-US" b="0" i="0" dirty="0">
                <a:solidFill>
                  <a:srgbClr val="6D737D"/>
                </a:solidFill>
                <a:effectLst/>
                <a:latin typeface="walsheim"/>
              </a:rPr>
              <a:t>: There should be no need for the service to keep user sessions. In other words, each request should be independent of the others. This improves scalability, as the server does not need to manage the state across multiple requests, with some trade-off on the network performance.</a:t>
            </a:r>
          </a:p>
          <a:p>
            <a:pPr algn="l">
              <a:buFont typeface="Arial" panose="020B0604020202020204" pitchFamily="34" charset="0"/>
              <a:buChar char="•"/>
            </a:pPr>
            <a:r>
              <a:rPr lang="en-US" b="1" i="0" dirty="0">
                <a:solidFill>
                  <a:srgbClr val="6D737D"/>
                </a:solidFill>
                <a:effectLst/>
                <a:latin typeface="walsheim"/>
              </a:rPr>
              <a:t>Cacheable</a:t>
            </a:r>
            <a:r>
              <a:rPr lang="en-US" b="0" i="0" dirty="0">
                <a:solidFill>
                  <a:srgbClr val="6D737D"/>
                </a:solidFill>
                <a:effectLst/>
                <a:latin typeface="walsheim"/>
              </a:rPr>
              <a:t>: This constraint has to support a caching system. The network infrastructure should support a cache at different levels. Caching can avoid repeated round trips between the client and the server for retrieving the same resource.</a:t>
            </a:r>
          </a:p>
          <a:p>
            <a:pPr algn="l">
              <a:buFont typeface="Arial" panose="020B0604020202020204" pitchFamily="34" charset="0"/>
              <a:buChar char="•"/>
            </a:pPr>
            <a:r>
              <a:rPr lang="en-US" b="1" i="0" dirty="0">
                <a:solidFill>
                  <a:srgbClr val="6D737D"/>
                </a:solidFill>
                <a:effectLst/>
                <a:latin typeface="walsheim"/>
              </a:rPr>
              <a:t>Uniform interface</a:t>
            </a:r>
            <a:r>
              <a:rPr lang="en-US" b="0" i="0" dirty="0">
                <a:solidFill>
                  <a:srgbClr val="6D737D"/>
                </a:solidFill>
                <a:effectLst/>
                <a:latin typeface="walsheim"/>
              </a:rPr>
              <a:t>: This constraint indicates a generic interface to manage all the interactions between the client and server in a unified way, which simplifies and decouples the architecture. This constraint indicates that each resource exposed for use by the client must have a unique address and should be accessible through a generic interface. The client can act on the resources by using a generic set of methods.</a:t>
            </a:r>
          </a:p>
          <a:p>
            <a:pPr algn="l">
              <a:buFont typeface="Arial" panose="020B0604020202020204" pitchFamily="34" charset="0"/>
              <a:buChar char="•"/>
            </a:pPr>
            <a:r>
              <a:rPr lang="en-US" b="1" i="0" dirty="0">
                <a:solidFill>
                  <a:srgbClr val="6D737D"/>
                </a:solidFill>
                <a:effectLst/>
                <a:latin typeface="walsheim"/>
              </a:rPr>
              <a:t>Layered system</a:t>
            </a:r>
            <a:r>
              <a:rPr lang="en-US" b="0" i="0" dirty="0">
                <a:solidFill>
                  <a:srgbClr val="6D737D"/>
                </a:solidFill>
                <a:effectLst/>
                <a:latin typeface="walsheim"/>
              </a:rPr>
              <a:t>: The server can have multiple layers for implementation. This layered architecture helps to improve scalability by enabling load balancing. It also improves the performance by providing shared caches at different levels. Being the door to the system, the top layer can enforce security policies as well.</a:t>
            </a:r>
          </a:p>
          <a:p>
            <a:pPr algn="l">
              <a:buFont typeface="Arial" panose="020B0604020202020204" pitchFamily="34" charset="0"/>
              <a:buChar char="•"/>
            </a:pPr>
            <a:r>
              <a:rPr lang="en-US" b="1" i="0" dirty="0">
                <a:solidFill>
                  <a:srgbClr val="6D737D"/>
                </a:solidFill>
                <a:effectLst/>
                <a:latin typeface="walsheim"/>
              </a:rPr>
              <a:t>Code on demand</a:t>
            </a:r>
            <a:r>
              <a:rPr lang="en-US" b="0" i="0" dirty="0">
                <a:solidFill>
                  <a:srgbClr val="6D737D"/>
                </a:solidFill>
                <a:effectLst/>
                <a:latin typeface="walsheim"/>
              </a:rPr>
              <a:t>: This constraint is optional. This constraint indicates that the functionality of the client applications can be extended at runtime by allowing a code download from the server and executing the code. Some examples are the applets and the JavaScript code that get transferred and executed at the client side at runtime.</a:t>
            </a:r>
          </a:p>
          <a:p>
            <a:pPr fontAlgn="base"/>
            <a:endParaRPr lang="en-US" dirty="0"/>
          </a:p>
        </p:txBody>
      </p:sp>
      <p:sp>
        <p:nvSpPr>
          <p:cNvPr id="4" name="Slide Number Placeholder 3"/>
          <p:cNvSpPr>
            <a:spLocks noGrp="1"/>
          </p:cNvSpPr>
          <p:nvPr>
            <p:ph type="sldNum" sz="quarter" idx="10"/>
          </p:nvPr>
        </p:nvSpPr>
        <p:spPr/>
        <p:txBody>
          <a:bodyPr/>
          <a:lstStyle/>
          <a:p>
            <a:fld id="{BD7EBE99-9ABB-4F81-8F34-E30198CD0E5D}" type="slidenum">
              <a:rPr lang="en-US" smtClean="0"/>
              <a:t>8</a:t>
            </a:fld>
            <a:endParaRPr lang="en-US"/>
          </a:p>
        </p:txBody>
      </p:sp>
    </p:spTree>
    <p:extLst>
      <p:ext uri="{BB962C8B-B14F-4D97-AF65-F5344CB8AC3E}">
        <p14:creationId xmlns:p14="http://schemas.microsoft.com/office/powerpoint/2010/main" val="1952784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HTTP works in a request-response manner</a:t>
            </a:r>
            <a:endParaRPr lang="en-US" dirty="0"/>
          </a:p>
        </p:txBody>
      </p:sp>
      <p:sp>
        <p:nvSpPr>
          <p:cNvPr id="4" name="Slide Number Placeholder 3"/>
          <p:cNvSpPr>
            <a:spLocks noGrp="1"/>
          </p:cNvSpPr>
          <p:nvPr>
            <p:ph type="sldNum" sz="quarter" idx="5"/>
          </p:nvPr>
        </p:nvSpPr>
        <p:spPr/>
        <p:txBody>
          <a:bodyPr/>
          <a:lstStyle/>
          <a:p>
            <a:fld id="{BD7EBE99-9ABB-4F81-8F34-E30198CD0E5D}" type="slidenum">
              <a:rPr lang="en-US" smtClean="0"/>
              <a:t>11</a:t>
            </a:fld>
            <a:endParaRPr lang="en-US"/>
          </a:p>
        </p:txBody>
      </p:sp>
    </p:spTree>
    <p:extLst>
      <p:ext uri="{BB962C8B-B14F-4D97-AF65-F5344CB8AC3E}">
        <p14:creationId xmlns:p14="http://schemas.microsoft.com/office/powerpoint/2010/main" val="32423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EBE99-9ABB-4F81-8F34-E30198CD0E5D}" type="slidenum">
              <a:rPr lang="en-US" smtClean="0"/>
              <a:t>12</a:t>
            </a:fld>
            <a:endParaRPr lang="en-US"/>
          </a:p>
        </p:txBody>
      </p:sp>
    </p:spTree>
    <p:extLst>
      <p:ext uri="{BB962C8B-B14F-4D97-AF65-F5344CB8AC3E}">
        <p14:creationId xmlns:p14="http://schemas.microsoft.com/office/powerpoint/2010/main" val="309865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walsheim"/>
              </a:rPr>
              <a:t>HTTP request, the server returns a status code indicating the processing status of the request.</a:t>
            </a:r>
            <a:endParaRPr lang="en-US" dirty="0"/>
          </a:p>
          <a:p>
            <a:endParaRPr lang="en-US" dirty="0"/>
          </a:p>
        </p:txBody>
      </p:sp>
      <p:sp>
        <p:nvSpPr>
          <p:cNvPr id="4" name="Slide Number Placeholder 3"/>
          <p:cNvSpPr>
            <a:spLocks noGrp="1"/>
          </p:cNvSpPr>
          <p:nvPr>
            <p:ph type="sldNum" sz="quarter" idx="5"/>
          </p:nvPr>
        </p:nvSpPr>
        <p:spPr/>
        <p:txBody>
          <a:bodyPr/>
          <a:lstStyle/>
          <a:p>
            <a:fld id="{BD7EBE99-9ABB-4F81-8F34-E30198CD0E5D}" type="slidenum">
              <a:rPr lang="en-US" smtClean="0"/>
              <a:t>13</a:t>
            </a:fld>
            <a:endParaRPr lang="en-US"/>
          </a:p>
        </p:txBody>
      </p:sp>
    </p:spTree>
    <p:extLst>
      <p:ext uri="{BB962C8B-B14F-4D97-AF65-F5344CB8AC3E}">
        <p14:creationId xmlns:p14="http://schemas.microsoft.com/office/powerpoint/2010/main" val="273767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454A55"/>
                </a:solidFill>
                <a:effectLst/>
                <a:latin typeface="walsheim"/>
              </a:rPr>
              <a:t>Method</a:t>
            </a:r>
            <a:r>
              <a:rPr lang="en-US" b="0" dirty="0">
                <a:solidFill>
                  <a:srgbClr val="454A55"/>
                </a:solidFill>
                <a:effectLst/>
                <a:latin typeface="walsheim"/>
              </a:rPr>
              <a:t> </a:t>
            </a:r>
            <a:r>
              <a:rPr lang="en-US" b="1" dirty="0">
                <a:solidFill>
                  <a:srgbClr val="454A55"/>
                </a:solidFill>
                <a:effectLst/>
                <a:latin typeface="walsheim"/>
              </a:rPr>
              <a:t>Description</a:t>
            </a:r>
            <a:endParaRPr lang="en-US" dirty="0">
              <a:solidFill>
                <a:srgbClr val="454A55"/>
              </a:solidFill>
              <a:effectLst/>
              <a:latin typeface="walsheim"/>
            </a:endParaRPr>
          </a:p>
          <a:p>
            <a:r>
              <a:rPr lang="en-US" dirty="0">
                <a:solidFill>
                  <a:srgbClr val="454A55"/>
                </a:solidFill>
                <a:effectLst/>
                <a:latin typeface="Roboto Mono"/>
              </a:rPr>
              <a:t>GET</a:t>
            </a:r>
          </a:p>
          <a:p>
            <a:r>
              <a:rPr lang="en-US" dirty="0">
                <a:solidFill>
                  <a:srgbClr val="454A55"/>
                </a:solidFill>
                <a:effectLst/>
                <a:latin typeface="Roboto Mono"/>
              </a:rPr>
              <a:t>This method is used for retrieving resources from the server by using the given URI.</a:t>
            </a:r>
          </a:p>
          <a:p>
            <a:r>
              <a:rPr lang="en-US" dirty="0">
                <a:solidFill>
                  <a:srgbClr val="454A55"/>
                </a:solidFill>
                <a:effectLst/>
                <a:latin typeface="Roboto Mono"/>
              </a:rPr>
              <a:t>HEAD</a:t>
            </a:r>
          </a:p>
          <a:p>
            <a:r>
              <a:rPr lang="en-US" dirty="0">
                <a:solidFill>
                  <a:srgbClr val="454A55"/>
                </a:solidFill>
                <a:effectLst/>
                <a:latin typeface="Roboto Mono"/>
              </a:rPr>
              <a:t>This method is the same as the GET request, but it only transfers the status line and the header section without the response body.</a:t>
            </a:r>
          </a:p>
          <a:p>
            <a:r>
              <a:rPr lang="en-US" dirty="0">
                <a:solidFill>
                  <a:srgbClr val="454A55"/>
                </a:solidFill>
                <a:effectLst/>
                <a:latin typeface="Roboto Mono"/>
              </a:rPr>
              <a:t>POST</a:t>
            </a:r>
          </a:p>
          <a:p>
            <a:r>
              <a:rPr lang="en-US" dirty="0">
                <a:solidFill>
                  <a:srgbClr val="454A55"/>
                </a:solidFill>
                <a:effectLst/>
                <a:latin typeface="Roboto Mono"/>
              </a:rPr>
              <a:t>This method is used for posting data to the server. The server stores the data (entity) as a new subordinate of the resource identified by the URI. If you execute POST multiple times on a resource, it may yield different results.</a:t>
            </a:r>
          </a:p>
          <a:p>
            <a:r>
              <a:rPr lang="en-US" dirty="0">
                <a:solidFill>
                  <a:srgbClr val="454A55"/>
                </a:solidFill>
                <a:effectLst/>
                <a:latin typeface="Roboto Mono"/>
              </a:rPr>
              <a:t>PUT</a:t>
            </a:r>
          </a:p>
          <a:p>
            <a:r>
              <a:rPr lang="en-US" dirty="0">
                <a:solidFill>
                  <a:srgbClr val="454A55"/>
                </a:solidFill>
                <a:effectLst/>
                <a:latin typeface="Roboto Mono"/>
              </a:rPr>
              <a:t>This method is used for updating the resource pointed by the URI. If the URI does not point to an existing resource, the server can create the resource with that URI.</a:t>
            </a:r>
          </a:p>
          <a:p>
            <a:r>
              <a:rPr lang="en-US" dirty="0">
                <a:solidFill>
                  <a:srgbClr val="454A55"/>
                </a:solidFill>
                <a:effectLst/>
                <a:latin typeface="Roboto Mono"/>
              </a:rPr>
              <a:t>DELETE</a:t>
            </a:r>
          </a:p>
          <a:p>
            <a:r>
              <a:rPr lang="en-US" dirty="0">
                <a:solidFill>
                  <a:srgbClr val="454A55"/>
                </a:solidFill>
                <a:effectLst/>
                <a:latin typeface="Roboto Mono"/>
              </a:rPr>
              <a:t>This method deletes the resource pointed by the URI.</a:t>
            </a:r>
          </a:p>
          <a:p>
            <a:r>
              <a:rPr lang="en-US" dirty="0">
                <a:solidFill>
                  <a:srgbClr val="454A55"/>
                </a:solidFill>
                <a:effectLst/>
                <a:latin typeface="Roboto Mono"/>
              </a:rPr>
              <a:t>TRACE</a:t>
            </a:r>
          </a:p>
          <a:p>
            <a:r>
              <a:rPr lang="en-US" dirty="0">
                <a:solidFill>
                  <a:srgbClr val="454A55"/>
                </a:solidFill>
                <a:effectLst/>
                <a:latin typeface="Roboto Mono"/>
              </a:rPr>
              <a:t>This method is used for echoing the contents of the received request. This is useful for the debugging purpose with which the client can see what changes (if any) have been made by the intermediate servers.</a:t>
            </a:r>
          </a:p>
          <a:p>
            <a:r>
              <a:rPr lang="en-US" dirty="0">
                <a:solidFill>
                  <a:srgbClr val="454A55"/>
                </a:solidFill>
                <a:effectLst/>
                <a:latin typeface="Roboto Mono"/>
              </a:rPr>
              <a:t>OPTIONS</a:t>
            </a:r>
          </a:p>
          <a:p>
            <a:r>
              <a:rPr lang="en-US" dirty="0">
                <a:solidFill>
                  <a:srgbClr val="454A55"/>
                </a:solidFill>
                <a:effectLst/>
                <a:latin typeface="Roboto Mono"/>
              </a:rPr>
              <a:t>This method returns the HTTP methods that the server supports for the specified URI.</a:t>
            </a:r>
          </a:p>
          <a:p>
            <a:r>
              <a:rPr lang="en-US" dirty="0">
                <a:solidFill>
                  <a:srgbClr val="454A55"/>
                </a:solidFill>
                <a:effectLst/>
                <a:latin typeface="Roboto Mono"/>
              </a:rPr>
              <a:t>CONNECT</a:t>
            </a:r>
          </a:p>
          <a:p>
            <a:r>
              <a:rPr lang="en-US" dirty="0">
                <a:solidFill>
                  <a:srgbClr val="454A55"/>
                </a:solidFill>
                <a:effectLst/>
                <a:latin typeface="Roboto Mono"/>
              </a:rPr>
              <a:t>This method is used for establishing a connection to the target server over HTTP.</a:t>
            </a:r>
          </a:p>
          <a:p>
            <a:r>
              <a:rPr lang="en-US" dirty="0">
                <a:solidFill>
                  <a:srgbClr val="454A55"/>
                </a:solidFill>
                <a:effectLst/>
                <a:latin typeface="Roboto Mono"/>
              </a:rPr>
              <a:t>PATCH</a:t>
            </a:r>
          </a:p>
          <a:p>
            <a:r>
              <a:rPr lang="en-US" dirty="0">
                <a:solidFill>
                  <a:srgbClr val="454A55"/>
                </a:solidFill>
                <a:effectLst/>
                <a:latin typeface="Roboto Mono"/>
              </a:rPr>
              <a:t>This method is used for applying partial modifications to a resource identified by the URI.</a:t>
            </a:r>
          </a:p>
          <a:p>
            <a:endParaRPr lang="en-US" dirty="0"/>
          </a:p>
        </p:txBody>
      </p:sp>
      <p:sp>
        <p:nvSpPr>
          <p:cNvPr id="4" name="Slide Number Placeholder 3"/>
          <p:cNvSpPr>
            <a:spLocks noGrp="1"/>
          </p:cNvSpPr>
          <p:nvPr>
            <p:ph type="sldNum" sz="quarter" idx="5"/>
          </p:nvPr>
        </p:nvSpPr>
        <p:spPr/>
        <p:txBody>
          <a:bodyPr/>
          <a:lstStyle/>
          <a:p>
            <a:fld id="{BD7EBE99-9ABB-4F81-8F34-E30198CD0E5D}" type="slidenum">
              <a:rPr lang="en-US" smtClean="0"/>
              <a:t>14</a:t>
            </a:fld>
            <a:endParaRPr lang="en-US"/>
          </a:p>
        </p:txBody>
      </p:sp>
    </p:spTree>
    <p:extLst>
      <p:ext uri="{BB962C8B-B14F-4D97-AF65-F5344CB8AC3E}">
        <p14:creationId xmlns:p14="http://schemas.microsoft.com/office/powerpoint/2010/main" val="560142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58AC39-4B0B-4AB7-973C-A2DEDE4BD3D0}"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1817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8AC39-4B0B-4AB7-973C-A2DEDE4BD3D0}"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278960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8AC39-4B0B-4AB7-973C-A2DEDE4BD3D0}"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298426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8AC39-4B0B-4AB7-973C-A2DEDE4BD3D0}"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380330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58AC39-4B0B-4AB7-973C-A2DEDE4BD3D0}"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319287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8AC39-4B0B-4AB7-973C-A2DEDE4BD3D0}"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286268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8AC39-4B0B-4AB7-973C-A2DEDE4BD3D0}"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14519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8AC39-4B0B-4AB7-973C-A2DEDE4BD3D0}"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57210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8AC39-4B0B-4AB7-973C-A2DEDE4BD3D0}"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94122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58AC39-4B0B-4AB7-973C-A2DEDE4BD3D0}"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288663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58AC39-4B0B-4AB7-973C-A2DEDE4BD3D0}"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714CF-D170-4021-A15E-6BA130DB59CA}" type="slidenum">
              <a:rPr lang="en-US" smtClean="0"/>
              <a:t>‹#›</a:t>
            </a:fld>
            <a:endParaRPr lang="en-US"/>
          </a:p>
        </p:txBody>
      </p:sp>
    </p:spTree>
    <p:extLst>
      <p:ext uri="{BB962C8B-B14F-4D97-AF65-F5344CB8AC3E}">
        <p14:creationId xmlns:p14="http://schemas.microsoft.com/office/powerpoint/2010/main" val="26565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8AC39-4B0B-4AB7-973C-A2DEDE4BD3D0}" type="datetimeFigureOut">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714CF-D170-4021-A15E-6BA130DB59CA}" type="slidenum">
              <a:rPr lang="en-US" smtClean="0"/>
              <a:t>‹#›</a:t>
            </a:fld>
            <a:endParaRPr lang="en-US"/>
          </a:p>
        </p:txBody>
      </p:sp>
    </p:spTree>
    <p:extLst>
      <p:ext uri="{BB962C8B-B14F-4D97-AF65-F5344CB8AC3E}">
        <p14:creationId xmlns:p14="http://schemas.microsoft.com/office/powerpoint/2010/main" val="572983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080/UserManagement/rest/UserService/users/1"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080/product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080/products/1" TargetMode="External"/><Relationship Id="rId2" Type="http://schemas.openxmlformats.org/officeDocument/2006/relationships/hyperlink" Target="http://localhost:8080/product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8080/product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8080/customer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restfulapi.net/rest-architectural-constraint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normAutofit/>
          </a:bodyPr>
          <a:lstStyle/>
          <a:p>
            <a:r>
              <a:rPr lang="en-US" sz="4000" dirty="0">
                <a:solidFill>
                  <a:srgbClr val="00B0F0"/>
                </a:solidFill>
                <a:latin typeface="Arial Black" panose="020B0A04020102020204" pitchFamily="34" charset="0"/>
              </a:rPr>
              <a:t>RESTful Web Services</a:t>
            </a:r>
            <a:endParaRPr lang="en-US" sz="4000" dirty="0">
              <a:latin typeface="Arial Black" panose="020B0A04020102020204" pitchFamily="34" charset="0"/>
            </a:endParaRPr>
          </a:p>
        </p:txBody>
      </p:sp>
    </p:spTree>
    <p:extLst>
      <p:ext uri="{BB962C8B-B14F-4D97-AF65-F5344CB8AC3E}">
        <p14:creationId xmlns:p14="http://schemas.microsoft.com/office/powerpoint/2010/main" val="10463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7797" y="450376"/>
            <a:ext cx="10822675" cy="5416868"/>
          </a:xfrm>
          <a:prstGeom prst="rect">
            <a:avLst/>
          </a:prstGeom>
          <a:noFill/>
        </p:spPr>
        <p:txBody>
          <a:bodyPr wrap="square" rtlCol="0">
            <a:spAutoFit/>
          </a:bodyPr>
          <a:lstStyle/>
          <a:p>
            <a:r>
              <a:rPr lang="en-US" sz="24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Advantages of RESTful Web Services</a:t>
            </a:r>
          </a:p>
          <a:p>
            <a:endParaRPr lang="en-US" sz="24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REST is an </a:t>
            </a:r>
            <a:r>
              <a:rPr lang="en-US" sz="2000" b="1" dirty="0">
                <a:latin typeface="Verdana" panose="020B0604030504040204" pitchFamily="34" charset="0"/>
                <a:ea typeface="Verdana" panose="020B0604030504040204" pitchFamily="34" charset="0"/>
                <a:cs typeface="Verdana" panose="020B0604030504040204" pitchFamily="34" charset="0"/>
              </a:rPr>
              <a:t>architectural style </a:t>
            </a:r>
            <a:r>
              <a:rPr lang="en-US" sz="2000" dirty="0">
                <a:latin typeface="Verdana" panose="020B0604030504040204" pitchFamily="34" charset="0"/>
                <a:ea typeface="Verdana" panose="020B0604030504040204" pitchFamily="34" charset="0"/>
                <a:cs typeface="Verdana" panose="020B0604030504040204" pitchFamily="34" charset="0"/>
              </a:rPr>
              <a:t>and not a protocol.</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cs typeface="Verdana" panose="020B0604030504040204" pitchFamily="34" charset="0"/>
              </a:rPr>
              <a:t>Fast</a:t>
            </a:r>
            <a:r>
              <a:rPr lang="en-US" sz="2000" dirty="0">
                <a:latin typeface="Verdana" panose="020B0604030504040204" pitchFamily="34" charset="0"/>
                <a:ea typeface="Verdana" panose="020B0604030504040204" pitchFamily="34" charset="0"/>
                <a:cs typeface="Verdana" panose="020B0604030504040204" pitchFamily="34" charset="0"/>
              </a:rPr>
              <a:t>: RESTful Web Services are fast because there is no strict specification like SOAP.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cs typeface="Verdana" panose="020B0604030504040204" pitchFamily="34" charset="0"/>
              </a:rPr>
              <a:t>Language and Platform independent</a:t>
            </a:r>
            <a:r>
              <a:rPr lang="en-US" sz="2000" dirty="0">
                <a:latin typeface="Verdana" panose="020B0604030504040204" pitchFamily="34" charset="0"/>
                <a:ea typeface="Verdana" panose="020B0604030504040204" pitchFamily="34" charset="0"/>
                <a:cs typeface="Verdana" panose="020B0604030504040204" pitchFamily="34" charset="0"/>
              </a:rPr>
              <a:t>: RESTful web services can be written in any programming language and executed in any platform.</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000" b="1" dirty="0">
                <a:latin typeface="Verdana" panose="020B0604030504040204" pitchFamily="34" charset="0"/>
                <a:ea typeface="Verdana" panose="020B0604030504040204" pitchFamily="34" charset="0"/>
                <a:cs typeface="Verdana" panose="020B0604030504040204" pitchFamily="34" charset="0"/>
              </a:rPr>
              <a:t>Permits different data format</a:t>
            </a:r>
            <a:r>
              <a:rPr lang="en-US" sz="2000" dirty="0">
                <a:latin typeface="Verdana" panose="020B0604030504040204" pitchFamily="34" charset="0"/>
                <a:ea typeface="Verdana" panose="020B0604030504040204" pitchFamily="34" charset="0"/>
                <a:cs typeface="Verdana" panose="020B0604030504040204" pitchFamily="34" charset="0"/>
              </a:rPr>
              <a:t>: RESTful web service permits different data format such as Plain Text, HTML, XML and JSON.</a:t>
            </a:r>
          </a:p>
          <a:p>
            <a:pPr marL="342900" indent="-342900">
              <a:buFont typeface="Arial" panose="020B0604020202020204" pitchFamily="34"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REST </a:t>
            </a:r>
            <a:r>
              <a:rPr lang="en-US" sz="2000" b="1" dirty="0">
                <a:latin typeface="Verdana" panose="020B0604030504040204" pitchFamily="34" charset="0"/>
                <a:ea typeface="Verdana" panose="020B0604030504040204" pitchFamily="34" charset="0"/>
                <a:cs typeface="Verdana" panose="020B0604030504040204" pitchFamily="34" charset="0"/>
              </a:rPr>
              <a:t>requires less bandwidth</a:t>
            </a:r>
            <a:r>
              <a:rPr lang="en-US" sz="2000" dirty="0">
                <a:latin typeface="Verdana" panose="020B0604030504040204" pitchFamily="34" charset="0"/>
                <a:ea typeface="Verdana" panose="020B0604030504040204" pitchFamily="34" charset="0"/>
                <a:cs typeface="Verdana" panose="020B0604030504040204" pitchFamily="34" charset="0"/>
              </a:rPr>
              <a:t> and resource than SOAP.</a:t>
            </a:r>
          </a:p>
          <a:p>
            <a:pPr marL="342900" indent="-342900">
              <a:buFont typeface="Arial" panose="020B0604020202020204" pitchFamily="34" charset="0"/>
              <a:buChar char="•"/>
            </a:pPr>
            <a:endParaRPr lang="en-US" sz="20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REST is </a:t>
            </a:r>
            <a:r>
              <a:rPr lang="en-US" sz="2000" b="1" dirty="0">
                <a:latin typeface="Verdana" panose="020B0604030504040204" pitchFamily="34" charset="0"/>
                <a:ea typeface="Verdana" panose="020B0604030504040204" pitchFamily="34" charset="0"/>
                <a:cs typeface="Verdana" panose="020B0604030504040204" pitchFamily="34" charset="0"/>
              </a:rPr>
              <a:t>more preferred</a:t>
            </a:r>
            <a:r>
              <a:rPr lang="en-US" sz="2000" dirty="0">
                <a:latin typeface="Verdana" panose="020B0604030504040204" pitchFamily="34" charset="0"/>
                <a:ea typeface="Verdana" panose="020B0604030504040204" pitchFamily="34" charset="0"/>
                <a:cs typeface="Verdana" panose="020B0604030504040204" pitchFamily="34" charset="0"/>
              </a:rPr>
              <a:t> than SOAP.</a:t>
            </a:r>
            <a:endParaRPr lang="en-US" sz="20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167980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672" y="545910"/>
            <a:ext cx="11068334" cy="1908215"/>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RESTful Web Services make use of HTTP protocols as a medium of communication between client and server. A client sends a message in form of a </a:t>
            </a:r>
            <a:r>
              <a:rPr lang="en-US" sz="2000" b="1" dirty="0">
                <a:latin typeface="Verdana" panose="020B0604030504040204" pitchFamily="34" charset="0"/>
                <a:ea typeface="Verdana" panose="020B0604030504040204" pitchFamily="34" charset="0"/>
                <a:cs typeface="Verdana" panose="020B0604030504040204" pitchFamily="34" charset="0"/>
              </a:rPr>
              <a:t>HTTP Request </a:t>
            </a:r>
            <a:r>
              <a:rPr lang="en-US" sz="2000" dirty="0">
                <a:latin typeface="Verdana" panose="020B0604030504040204" pitchFamily="34" charset="0"/>
                <a:ea typeface="Verdana" panose="020B0604030504040204" pitchFamily="34" charset="0"/>
                <a:cs typeface="Verdana" panose="020B0604030504040204" pitchFamily="34" charset="0"/>
              </a:rPr>
              <a:t>and the server responds in the form of an </a:t>
            </a:r>
            <a:r>
              <a:rPr lang="en-US" sz="2000" b="1" dirty="0">
                <a:latin typeface="Verdana" panose="020B0604030504040204" pitchFamily="34" charset="0"/>
                <a:ea typeface="Verdana" panose="020B0604030504040204" pitchFamily="34" charset="0"/>
                <a:cs typeface="Verdana" panose="020B0604030504040204" pitchFamily="34" charset="0"/>
              </a:rPr>
              <a:t>HTTP Response</a:t>
            </a:r>
            <a:r>
              <a:rPr lang="en-US" sz="2000" dirty="0">
                <a:latin typeface="Verdana" panose="020B0604030504040204" pitchFamily="34" charset="0"/>
                <a:ea typeface="Verdana" panose="020B0604030504040204" pitchFamily="34" charset="0"/>
                <a:cs typeface="Verdana" panose="020B0604030504040204" pitchFamily="34" charset="0"/>
              </a:rPr>
              <a:t>. This technique is termed as Messaging. These messages contain message data and metadata i.e. information about message itself.</a:t>
            </a:r>
          </a:p>
          <a:p>
            <a:endParaRPr lang="en-US" dirty="0"/>
          </a:p>
        </p:txBody>
      </p:sp>
      <p:pic>
        <p:nvPicPr>
          <p:cNvPr id="5" name="Picture 2">
            <a:extLst>
              <a:ext uri="{FF2B5EF4-FFF2-40B4-BE49-F238E27FC236}">
                <a16:creationId xmlns:a16="http://schemas.microsoft.com/office/drawing/2014/main" id="{F176233D-DBD6-4BD9-99A8-1669EB2B2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343" y="2294997"/>
            <a:ext cx="5633357" cy="421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9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EA7BF6-0EC6-42F4-8C4C-C8EE713024D6}"/>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HTTP Request</a:t>
            </a:r>
          </a:p>
        </p:txBody>
      </p:sp>
      <p:sp>
        <p:nvSpPr>
          <p:cNvPr id="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7F4953-2851-49AE-B4B7-54692FC2277D}"/>
              </a:ext>
            </a:extLst>
          </p:cNvPr>
          <p:cNvSpPr txBox="1"/>
          <p:nvPr/>
        </p:nvSpPr>
        <p:spPr>
          <a:xfrm>
            <a:off x="630936" y="2660904"/>
            <a:ext cx="4818888" cy="35478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1600" dirty="0"/>
              <a:t>An HTTP Request has five major parts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b="1" dirty="0"/>
              <a:t>Verb</a:t>
            </a:r>
            <a:r>
              <a:rPr lang="en-US" sz="1600" dirty="0"/>
              <a:t> − Indicates the HTTP methods such as GET, POST, DELETE, PUT, etc.</a:t>
            </a:r>
          </a:p>
          <a:p>
            <a:pPr indent="-228600">
              <a:lnSpc>
                <a:spcPct val="90000"/>
              </a:lnSpc>
              <a:spcAft>
                <a:spcPts val="600"/>
              </a:spcAft>
              <a:buFont typeface="Arial" panose="020B0604020202020204" pitchFamily="34" charset="0"/>
              <a:buChar char="•"/>
            </a:pPr>
            <a:r>
              <a:rPr lang="en-US" sz="1600" b="1" dirty="0"/>
              <a:t>URI</a:t>
            </a:r>
            <a:r>
              <a:rPr lang="en-US" sz="1600" dirty="0"/>
              <a:t> − Uniform Resource Identifier (URI) to identify the resource on the server.</a:t>
            </a:r>
          </a:p>
          <a:p>
            <a:pPr indent="-228600">
              <a:lnSpc>
                <a:spcPct val="90000"/>
              </a:lnSpc>
              <a:spcAft>
                <a:spcPts val="600"/>
              </a:spcAft>
              <a:buFont typeface="Arial" panose="020B0604020202020204" pitchFamily="34" charset="0"/>
              <a:buChar char="•"/>
            </a:pPr>
            <a:r>
              <a:rPr lang="en-US" sz="1600" b="1" dirty="0"/>
              <a:t>HTTP Version</a:t>
            </a:r>
            <a:r>
              <a:rPr lang="en-US" sz="1600" dirty="0"/>
              <a:t> − Indicates the HTTP version. For example, HTTP v1.1.</a:t>
            </a:r>
          </a:p>
          <a:p>
            <a:pPr indent="-228600">
              <a:lnSpc>
                <a:spcPct val="90000"/>
              </a:lnSpc>
              <a:spcAft>
                <a:spcPts val="600"/>
              </a:spcAft>
              <a:buFont typeface="Arial" panose="020B0604020202020204" pitchFamily="34" charset="0"/>
              <a:buChar char="•"/>
            </a:pPr>
            <a:r>
              <a:rPr lang="en-US" sz="1600" b="1" dirty="0"/>
              <a:t>Request Header</a:t>
            </a:r>
            <a:r>
              <a:rPr lang="en-US" sz="1600" dirty="0"/>
              <a:t> − Contains metadata for the HTTP Request message as key-value pairs. For example, client (or browser) type, format supported by the client, format of the message body, cache settings, etc.</a:t>
            </a:r>
          </a:p>
          <a:p>
            <a:pPr indent="-228600">
              <a:lnSpc>
                <a:spcPct val="90000"/>
              </a:lnSpc>
              <a:spcAft>
                <a:spcPts val="600"/>
              </a:spcAft>
              <a:buFont typeface="Arial" panose="020B0604020202020204" pitchFamily="34" charset="0"/>
              <a:buChar char="•"/>
            </a:pPr>
            <a:r>
              <a:rPr lang="en-US" sz="1600" b="1" dirty="0"/>
              <a:t>Request Body</a:t>
            </a:r>
            <a:r>
              <a:rPr lang="en-US" sz="1600" dirty="0"/>
              <a:t> − Message content or Resource representation.</a:t>
            </a:r>
          </a:p>
          <a:p>
            <a:pPr indent="-228600">
              <a:lnSpc>
                <a:spcPct val="90000"/>
              </a:lnSpc>
              <a:spcAft>
                <a:spcPts val="600"/>
              </a:spcAft>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C8FB4F20-4705-4D71-926B-1925FD4E6D19}"/>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bwMode="auto">
          <a:xfrm>
            <a:off x="6099048" y="1550824"/>
            <a:ext cx="5458968" cy="375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8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HTTP Response</a:t>
            </a:r>
            <a:endParaRPr lang="en-US" sz="5400" kern="1200">
              <a:solidFill>
                <a:schemeClr val="tx1"/>
              </a:solidFill>
              <a:latin typeface="+mj-lt"/>
              <a:ea typeface="+mj-ea"/>
              <a:cs typeface="+mj-cs"/>
            </a:endParaRPr>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dirty="0"/>
              <a:t>An HTTP Response has four major parts −</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b="1" dirty="0"/>
              <a:t>Status/Response Code</a:t>
            </a:r>
            <a:r>
              <a:rPr lang="en-US" sz="1500" dirty="0"/>
              <a:t> − Indicates the Server status for the requested resource. For example, 404 means resource not found and 200 means response is ok.</a:t>
            </a:r>
          </a:p>
          <a:p>
            <a:pPr indent="-228600">
              <a:lnSpc>
                <a:spcPct val="90000"/>
              </a:lnSpc>
              <a:spcAft>
                <a:spcPts val="600"/>
              </a:spcAft>
              <a:buFont typeface="Arial" panose="020B0604020202020204" pitchFamily="34" charset="0"/>
              <a:buChar char="•"/>
            </a:pPr>
            <a:r>
              <a:rPr lang="en-US" sz="1500" b="1" dirty="0"/>
              <a:t>HTTP Version</a:t>
            </a:r>
            <a:r>
              <a:rPr lang="en-US" sz="1500" dirty="0"/>
              <a:t> − Indicates the HTTP version. For example, HTTP v1.1.</a:t>
            </a:r>
          </a:p>
          <a:p>
            <a:pPr indent="-228600">
              <a:lnSpc>
                <a:spcPct val="90000"/>
              </a:lnSpc>
              <a:spcAft>
                <a:spcPts val="600"/>
              </a:spcAft>
              <a:buFont typeface="Arial" panose="020B0604020202020204" pitchFamily="34" charset="0"/>
              <a:buChar char="•"/>
            </a:pPr>
            <a:r>
              <a:rPr lang="en-US" sz="1500" b="1" dirty="0"/>
              <a:t>Response Header</a:t>
            </a:r>
            <a:r>
              <a:rPr lang="en-US" sz="1500" dirty="0"/>
              <a:t> − Contains metadata for the HTTP Response message as key/value pairs. For example, content length, content type, response date, server type, etc.</a:t>
            </a:r>
          </a:p>
          <a:p>
            <a:pPr indent="-228600">
              <a:lnSpc>
                <a:spcPct val="90000"/>
              </a:lnSpc>
              <a:spcAft>
                <a:spcPts val="600"/>
              </a:spcAft>
              <a:buFont typeface="Arial" panose="020B0604020202020204" pitchFamily="34" charset="0"/>
              <a:buChar char="•"/>
            </a:pPr>
            <a:r>
              <a:rPr lang="en-US" sz="1500" b="1" dirty="0"/>
              <a:t>Response Body</a:t>
            </a:r>
            <a:r>
              <a:rPr lang="en-US" sz="1500" dirty="0"/>
              <a:t> − Response message content or Resource representation.</a:t>
            </a:r>
          </a:p>
          <a:p>
            <a:pPr indent="-228600">
              <a:lnSpc>
                <a:spcPct val="90000"/>
              </a:lnSpc>
              <a:spcAft>
                <a:spcPts val="600"/>
              </a:spcAft>
              <a:buFont typeface="Arial" panose="020B0604020202020204" pitchFamily="34" charset="0"/>
              <a:buChar char="•"/>
            </a:pPr>
            <a:endParaRPr lang="en-US" sz="15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bwMode="auto">
          <a:xfrm>
            <a:off x="6099048" y="1550824"/>
            <a:ext cx="5458968" cy="375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31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0501" y="600501"/>
            <a:ext cx="11136574" cy="4062651"/>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cs typeface="Verdana" panose="020B0604030504040204" pitchFamily="34" charset="0"/>
              </a:rPr>
              <a:t>HTTP Methods</a:t>
            </a: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The following HTTP methods are most commonly used in a REST based architecture.</a:t>
            </a: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b="1" dirty="0">
                <a:latin typeface="Verdana" panose="020B0604030504040204" pitchFamily="34" charset="0"/>
                <a:ea typeface="Verdana" panose="020B0604030504040204" pitchFamily="34" charset="0"/>
                <a:cs typeface="Verdana" panose="020B0604030504040204" pitchFamily="34" charset="0"/>
              </a:rPr>
              <a:t>GET</a:t>
            </a:r>
            <a:r>
              <a:rPr lang="en-US" sz="2400" dirty="0">
                <a:latin typeface="Verdana" panose="020B0604030504040204" pitchFamily="34" charset="0"/>
                <a:ea typeface="Verdana" panose="020B0604030504040204" pitchFamily="34" charset="0"/>
                <a:cs typeface="Verdana" panose="020B0604030504040204" pitchFamily="34" charset="0"/>
              </a:rPr>
              <a:t> − Provides a read only access to a resource.</a:t>
            </a:r>
          </a:p>
          <a:p>
            <a:r>
              <a:rPr lang="en-US" sz="2400" b="1" dirty="0">
                <a:latin typeface="Verdana" panose="020B0604030504040204" pitchFamily="34" charset="0"/>
                <a:ea typeface="Verdana" panose="020B0604030504040204" pitchFamily="34" charset="0"/>
                <a:cs typeface="Verdana" panose="020B0604030504040204" pitchFamily="34" charset="0"/>
              </a:rPr>
              <a:t>PUT</a:t>
            </a:r>
            <a:r>
              <a:rPr lang="en-US" sz="2400" dirty="0">
                <a:latin typeface="Verdana" panose="020B0604030504040204" pitchFamily="34" charset="0"/>
                <a:ea typeface="Verdana" panose="020B0604030504040204" pitchFamily="34" charset="0"/>
                <a:cs typeface="Verdana" panose="020B0604030504040204" pitchFamily="34" charset="0"/>
              </a:rPr>
              <a:t> − Used to update an existing resource </a:t>
            </a:r>
          </a:p>
          <a:p>
            <a:r>
              <a:rPr lang="en-US" sz="2400" b="1" dirty="0">
                <a:latin typeface="Verdana" panose="020B0604030504040204" pitchFamily="34" charset="0"/>
                <a:ea typeface="Verdana" panose="020B0604030504040204" pitchFamily="34" charset="0"/>
                <a:cs typeface="Verdana" panose="020B0604030504040204" pitchFamily="34" charset="0"/>
              </a:rPr>
              <a:t>DELETE</a:t>
            </a:r>
            <a:r>
              <a:rPr lang="en-US" sz="2400" dirty="0">
                <a:latin typeface="Verdana" panose="020B0604030504040204" pitchFamily="34" charset="0"/>
                <a:ea typeface="Verdana" panose="020B0604030504040204" pitchFamily="34" charset="0"/>
                <a:cs typeface="Verdana" panose="020B0604030504040204" pitchFamily="34" charset="0"/>
              </a:rPr>
              <a:t> − Used to remove a resource.</a:t>
            </a:r>
          </a:p>
          <a:p>
            <a:r>
              <a:rPr lang="en-US" sz="2400" b="1" dirty="0">
                <a:latin typeface="Verdana" panose="020B0604030504040204" pitchFamily="34" charset="0"/>
                <a:ea typeface="Verdana" panose="020B0604030504040204" pitchFamily="34" charset="0"/>
                <a:cs typeface="Verdana" panose="020B0604030504040204" pitchFamily="34" charset="0"/>
              </a:rPr>
              <a:t>POST</a:t>
            </a:r>
            <a:r>
              <a:rPr lang="en-US" sz="2400" dirty="0">
                <a:latin typeface="Verdana" panose="020B0604030504040204" pitchFamily="34" charset="0"/>
                <a:ea typeface="Verdana" panose="020B0604030504040204" pitchFamily="34" charset="0"/>
                <a:cs typeface="Verdana" panose="020B0604030504040204" pitchFamily="34" charset="0"/>
              </a:rPr>
              <a:t> − Used to create a new resource.</a:t>
            </a:r>
          </a:p>
          <a:p>
            <a:endParaRPr lang="en-US" sz="2400"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340383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696036"/>
            <a:ext cx="10945505" cy="1631216"/>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Response Codes</a:t>
            </a:r>
          </a:p>
          <a:p>
            <a:endParaRPr lang="en-US" sz="2000" b="1"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HTTP response codes give us a rich dialogue between clients and servers about the status of a request. Most people are only familiar with 200, 403, 404 and maybe 500 in a general sense, but there are many more useful codes to use.</a:t>
            </a:r>
            <a:endParaRPr lang="en-US" dirty="0"/>
          </a:p>
        </p:txBody>
      </p:sp>
      <p:pic>
        <p:nvPicPr>
          <p:cNvPr id="3" name="Picture 2"/>
          <p:cNvPicPr>
            <a:picLocks noChangeAspect="1"/>
          </p:cNvPicPr>
          <p:nvPr/>
        </p:nvPicPr>
        <p:blipFill>
          <a:blip r:embed="rId2"/>
          <a:stretch>
            <a:fillRect/>
          </a:stretch>
        </p:blipFill>
        <p:spPr>
          <a:xfrm>
            <a:off x="868125" y="2468111"/>
            <a:ext cx="10514108" cy="3484255"/>
          </a:xfrm>
          <a:prstGeom prst="rect">
            <a:avLst/>
          </a:prstGeom>
        </p:spPr>
      </p:pic>
    </p:spTree>
    <p:extLst>
      <p:ext uri="{BB962C8B-B14F-4D97-AF65-F5344CB8AC3E}">
        <p14:creationId xmlns:p14="http://schemas.microsoft.com/office/powerpoint/2010/main" val="320931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65964" y="1239386"/>
            <a:ext cx="6268872" cy="2486452"/>
          </a:xfrm>
          <a:prstGeom prst="rect">
            <a:avLst/>
          </a:prstGeom>
        </p:spPr>
      </p:pic>
      <p:pic>
        <p:nvPicPr>
          <p:cNvPr id="4" name="Picture 3"/>
          <p:cNvPicPr>
            <a:picLocks noChangeAspect="1"/>
          </p:cNvPicPr>
          <p:nvPr/>
        </p:nvPicPr>
        <p:blipFill>
          <a:blip r:embed="rId3"/>
          <a:stretch>
            <a:fillRect/>
          </a:stretch>
        </p:blipFill>
        <p:spPr>
          <a:xfrm>
            <a:off x="479306" y="406873"/>
            <a:ext cx="4352001" cy="5204455"/>
          </a:xfrm>
          <a:prstGeom prst="rect">
            <a:avLst/>
          </a:prstGeom>
        </p:spPr>
      </p:pic>
    </p:spTree>
    <p:extLst>
      <p:ext uri="{BB962C8B-B14F-4D97-AF65-F5344CB8AC3E}">
        <p14:creationId xmlns:p14="http://schemas.microsoft.com/office/powerpoint/2010/main" val="386712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54" y="614149"/>
            <a:ext cx="10604310" cy="538609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Constructing a Standard URI</a:t>
            </a:r>
          </a:p>
          <a:p>
            <a:endParaRPr lang="en-US" dirty="0"/>
          </a:p>
          <a:p>
            <a:r>
              <a:rPr lang="en-US" dirty="0"/>
              <a:t>The following are important points to be considered while designing a URI −</a:t>
            </a:r>
          </a:p>
          <a:p>
            <a:endParaRPr lang="en-US" dirty="0"/>
          </a:p>
          <a:p>
            <a:r>
              <a:rPr lang="en-US" b="1" dirty="0"/>
              <a:t>Use Plural Noun</a:t>
            </a:r>
            <a:r>
              <a:rPr lang="en-US" dirty="0"/>
              <a:t> − Use plural noun to define resources. For example, we've used users to identify users as a resource.</a:t>
            </a:r>
          </a:p>
          <a:p>
            <a:r>
              <a:rPr lang="en-US" b="1" dirty="0"/>
              <a:t>Avoid using spaces</a:t>
            </a:r>
            <a:r>
              <a:rPr lang="en-US" dirty="0"/>
              <a:t> − Use underscore (_) or hyphen (-) when using a long resource name. For example, use authorized users instead of authorized%20users.</a:t>
            </a:r>
          </a:p>
          <a:p>
            <a:r>
              <a:rPr lang="en-US" b="1" dirty="0"/>
              <a:t>Use lowercase letters</a:t>
            </a:r>
            <a:r>
              <a:rPr lang="en-US" dirty="0"/>
              <a:t> − Although URI is case-insensitive, it is a good practice to keep the </a:t>
            </a:r>
            <a:r>
              <a:rPr lang="en-US" dirty="0" err="1"/>
              <a:t>url</a:t>
            </a:r>
            <a:r>
              <a:rPr lang="en-US" dirty="0"/>
              <a:t> in lower case letters only.</a:t>
            </a:r>
          </a:p>
          <a:p>
            <a:r>
              <a:rPr lang="en-US" b="1" dirty="0"/>
              <a:t>Maintain Backward Compatibility</a:t>
            </a:r>
            <a:r>
              <a:rPr lang="en-US" dirty="0"/>
              <a:t> − As Web Service is a public service, a URI once made public should always be available. In case, URI gets updated, redirect the older URI to a new URI using the HTTP Status code, 300.</a:t>
            </a:r>
          </a:p>
          <a:p>
            <a:r>
              <a:rPr lang="en-US" b="1" dirty="0"/>
              <a:t>Use HTTP Verb</a:t>
            </a:r>
            <a:r>
              <a:rPr lang="en-US" dirty="0"/>
              <a:t> − Always use HTTP Verb like GET, PUT and DELETE to do the operations on the resource. It is not good to use operations name in the URI.</a:t>
            </a:r>
          </a:p>
          <a:p>
            <a:endParaRPr lang="en-US" dirty="0"/>
          </a:p>
          <a:p>
            <a:r>
              <a:rPr lang="en-US" b="1" dirty="0"/>
              <a:t>Example</a:t>
            </a:r>
          </a:p>
          <a:p>
            <a:endParaRPr lang="en-US" dirty="0"/>
          </a:p>
          <a:p>
            <a:r>
              <a:rPr lang="en-US" b="1" dirty="0"/>
              <a:t>GET </a:t>
            </a:r>
            <a:r>
              <a:rPr lang="en-US" dirty="0">
                <a:hlinkClick r:id="rId2"/>
              </a:rPr>
              <a:t>http://localhost:8080/UserManagement/rest/UserService/users/1</a:t>
            </a:r>
            <a:endParaRPr lang="en-US" dirty="0"/>
          </a:p>
          <a:p>
            <a:endParaRPr lang="en-US" dirty="0"/>
          </a:p>
        </p:txBody>
      </p:sp>
    </p:spTree>
    <p:extLst>
      <p:ext uri="{BB962C8B-B14F-4D97-AF65-F5344CB8AC3E}">
        <p14:creationId xmlns:p14="http://schemas.microsoft.com/office/powerpoint/2010/main" val="2026723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0D0DA8-5D46-4030-847E-0ED1179BC262}"/>
              </a:ext>
            </a:extLst>
          </p:cNvPr>
          <p:cNvSpPr txBox="1"/>
          <p:nvPr/>
        </p:nvSpPr>
        <p:spPr>
          <a:xfrm>
            <a:off x="453081" y="3156079"/>
            <a:ext cx="11738919" cy="1661993"/>
          </a:xfrm>
          <a:prstGeom prst="rect">
            <a:avLst/>
          </a:prstGeom>
          <a:noFill/>
        </p:spPr>
        <p:txBody>
          <a:bodyPr wrap="square">
            <a:spAutoFit/>
          </a:bodyPr>
          <a:lstStyle/>
          <a:p>
            <a:pPr algn="ctr"/>
            <a:r>
              <a:rPr lang="en-US" sz="5400" b="1" dirty="0">
                <a:latin typeface="Verdana" panose="020B0604030504040204" pitchFamily="34" charset="0"/>
                <a:ea typeface="Verdana" panose="020B0604030504040204" pitchFamily="34" charset="0"/>
                <a:cs typeface="Verdana" panose="020B0604030504040204" pitchFamily="34" charset="0"/>
              </a:rPr>
              <a:t>Is this API Full Restful ?</a:t>
            </a:r>
          </a:p>
          <a:p>
            <a:pPr algn="ctr"/>
            <a:endParaRPr lang="en-US" sz="4800" dirty="0"/>
          </a:p>
        </p:txBody>
      </p:sp>
    </p:spTree>
    <p:extLst>
      <p:ext uri="{BB962C8B-B14F-4D97-AF65-F5344CB8AC3E}">
        <p14:creationId xmlns:p14="http://schemas.microsoft.com/office/powerpoint/2010/main" val="2906570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chor="ctr">
            <a:normAutofit/>
          </a:bodyPr>
          <a:lstStyle/>
          <a:p>
            <a:r>
              <a:rPr lang="en-US" sz="4000" dirty="0">
                <a:solidFill>
                  <a:srgbClr val="00B0F0"/>
                </a:solidFill>
                <a:latin typeface="Arial Black" panose="020B0A04020102020204" pitchFamily="34" charset="0"/>
              </a:rPr>
              <a:t>Richardson Maturity Model</a:t>
            </a:r>
            <a:endParaRPr lang="en-US" sz="4000" dirty="0">
              <a:latin typeface="Arial Black" panose="020B0A04020102020204" pitchFamily="34" charset="0"/>
            </a:endParaRPr>
          </a:p>
        </p:txBody>
      </p:sp>
    </p:spTree>
    <p:extLst>
      <p:ext uri="{BB962C8B-B14F-4D97-AF65-F5344CB8AC3E}">
        <p14:creationId xmlns:p14="http://schemas.microsoft.com/office/powerpoint/2010/main" val="365534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4" y="391887"/>
            <a:ext cx="11116491" cy="830997"/>
          </a:xfrm>
          <a:prstGeom prst="rect">
            <a:avLst/>
          </a:prstGeom>
          <a:noFill/>
        </p:spPr>
        <p:txBody>
          <a:bodyPr wrap="square" rtlCol="0">
            <a:spAutoFit/>
          </a:bodyPr>
          <a:lstStyle/>
          <a:p>
            <a:r>
              <a:rPr lang="en-US" sz="4800" dirty="0">
                <a:solidFill>
                  <a:schemeClr val="accent1">
                    <a:lumMod val="75000"/>
                  </a:schemeClr>
                </a:solidFill>
              </a:rPr>
              <a:t>WHAT IS A WEB SERVICE?</a:t>
            </a:r>
          </a:p>
        </p:txBody>
      </p:sp>
      <p:sp>
        <p:nvSpPr>
          <p:cNvPr id="3" name="TextBox 2"/>
          <p:cNvSpPr txBox="1"/>
          <p:nvPr/>
        </p:nvSpPr>
        <p:spPr>
          <a:xfrm>
            <a:off x="542109" y="1567542"/>
            <a:ext cx="10607040" cy="4801314"/>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A </a:t>
            </a:r>
            <a:r>
              <a:rPr lang="en-US" sz="2400" b="1" dirty="0">
                <a:latin typeface="Verdana" panose="020B0604030504040204" pitchFamily="34" charset="0"/>
                <a:ea typeface="Verdana" panose="020B0604030504040204" pitchFamily="34" charset="0"/>
                <a:cs typeface="Verdana" panose="020B0604030504040204" pitchFamily="34" charset="0"/>
              </a:rPr>
              <a:t>Web Service</a:t>
            </a:r>
            <a:r>
              <a:rPr lang="en-US" sz="2400" dirty="0">
                <a:latin typeface="Verdana" panose="020B0604030504040204" pitchFamily="34" charset="0"/>
                <a:ea typeface="Verdana" panose="020B0604030504040204" pitchFamily="34" charset="0"/>
                <a:cs typeface="Verdana" panose="020B0604030504040204" pitchFamily="34" charset="0"/>
              </a:rPr>
              <a:t> can be defined by following ways:</a:t>
            </a:r>
          </a:p>
          <a:p>
            <a:endParaRPr lang="en-US" sz="2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is a client server application or application component for communication.</a:t>
            </a:r>
          </a:p>
          <a:p>
            <a:endParaRPr lang="en-US" sz="2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method of communication between two devices over network.</a:t>
            </a:r>
          </a:p>
          <a:p>
            <a:endParaRPr lang="en-US" sz="2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is a software system for interoperable machine to machine communication.</a:t>
            </a:r>
          </a:p>
          <a:p>
            <a:endParaRPr lang="en-US" sz="2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is a collection of standards or protocols for exchanging information between two devices or application.</a:t>
            </a:r>
          </a:p>
          <a:p>
            <a:endParaRPr lang="en-US" dirty="0"/>
          </a:p>
        </p:txBody>
      </p:sp>
    </p:spTree>
    <p:extLst>
      <p:ext uri="{BB962C8B-B14F-4D97-AF65-F5344CB8AC3E}">
        <p14:creationId xmlns:p14="http://schemas.microsoft.com/office/powerpoint/2010/main" val="285293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127" y="1140621"/>
            <a:ext cx="10604310" cy="4431983"/>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400" b="1" dirty="0"/>
              <a:t>Richardson Maturity model </a:t>
            </a:r>
            <a:r>
              <a:rPr lang="en-US" sz="2400" dirty="0"/>
              <a:t>is a model developed by Leonard Richardson.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It grades APIs by their Restful maturity.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There are 4 levels. Only when the APIs reach level 4, we can talk about a </a:t>
            </a:r>
            <a:r>
              <a:rPr lang="en-US" sz="2400" b="1" dirty="0"/>
              <a:t>RESTful</a:t>
            </a:r>
            <a:r>
              <a:rPr lang="en-US" sz="2400" dirty="0"/>
              <a:t> API. The levels are</a:t>
            </a:r>
          </a:p>
          <a:p>
            <a:endParaRPr lang="en-US" sz="2400" dirty="0"/>
          </a:p>
          <a:p>
            <a:pPr marL="1200150" lvl="2" indent="-285750">
              <a:buFont typeface="Arial" panose="020B0604020202020204" pitchFamily="34" charset="0"/>
              <a:buChar char="•"/>
            </a:pPr>
            <a:r>
              <a:rPr lang="en-US" sz="2400" dirty="0"/>
              <a:t>Level 0</a:t>
            </a:r>
          </a:p>
          <a:p>
            <a:pPr marL="1200150" lvl="2" indent="-285750">
              <a:buFont typeface="Arial" panose="020B0604020202020204" pitchFamily="34" charset="0"/>
              <a:buChar char="•"/>
            </a:pPr>
            <a:r>
              <a:rPr lang="en-US" sz="2400" dirty="0"/>
              <a:t>Level 1</a:t>
            </a:r>
          </a:p>
          <a:p>
            <a:pPr marL="1200150" lvl="2" indent="-285750">
              <a:buFont typeface="Arial" panose="020B0604020202020204" pitchFamily="34" charset="0"/>
              <a:buChar char="•"/>
            </a:pPr>
            <a:r>
              <a:rPr lang="en-US" sz="2400" dirty="0"/>
              <a:t>Level 2</a:t>
            </a:r>
          </a:p>
          <a:p>
            <a:pPr marL="1200150" lvl="2" indent="-285750">
              <a:buFont typeface="Arial" panose="020B0604020202020204" pitchFamily="34" charset="0"/>
              <a:buChar char="•"/>
            </a:pPr>
            <a:r>
              <a:rPr lang="en-US" sz="2400" dirty="0"/>
              <a:t>Level 3</a:t>
            </a:r>
          </a:p>
        </p:txBody>
      </p:sp>
    </p:spTree>
    <p:extLst>
      <p:ext uri="{BB962C8B-B14F-4D97-AF65-F5344CB8AC3E}">
        <p14:creationId xmlns:p14="http://schemas.microsoft.com/office/powerpoint/2010/main" val="146537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127" y="1140621"/>
            <a:ext cx="10604310" cy="5909310"/>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400" dirty="0"/>
              <a:t>Level 0, Plain Old Xml.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Http is used only as a Transport protocol. Http is used for remote interaction.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To get the data and to post the data we send request to the same URL, only POST request may be used.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To get the data,</a:t>
            </a:r>
          </a:p>
          <a:p>
            <a:r>
              <a:rPr lang="en-US" sz="2400" dirty="0"/>
              <a:t>	POST </a:t>
            </a:r>
            <a:r>
              <a:rPr lang="en-US" sz="2400" dirty="0">
                <a:hlinkClick r:id="rId2"/>
              </a:rPr>
              <a:t>http://localhost:8080/products</a:t>
            </a:r>
            <a:endParaRPr lang="en-US" sz="2400" dirty="0"/>
          </a:p>
          <a:p>
            <a:endParaRPr lang="en-US" sz="2400" dirty="0"/>
          </a:p>
          <a:p>
            <a:pPr marL="285750" indent="-285750">
              <a:buFont typeface="Wingdings" panose="05000000000000000000" pitchFamily="2" charset="2"/>
              <a:buChar char="Ø"/>
            </a:pPr>
            <a:r>
              <a:rPr lang="en-US" sz="2400" dirty="0"/>
              <a:t>To post the data,</a:t>
            </a:r>
          </a:p>
          <a:p>
            <a:r>
              <a:rPr lang="en-US" sz="2400" dirty="0"/>
              <a:t>	POST </a:t>
            </a:r>
            <a:r>
              <a:rPr lang="en-US" sz="2400" dirty="0">
                <a:hlinkClick r:id="rId2"/>
              </a:rPr>
              <a:t>http://localhost:8080/products</a:t>
            </a:r>
            <a:endParaRPr lang="en-US" sz="2400" dirty="0"/>
          </a:p>
          <a:p>
            <a:endParaRPr lang="en-US" sz="2400" dirty="0"/>
          </a:p>
          <a:p>
            <a:pPr marL="285750" indent="-285750">
              <a:buFont typeface="Wingdings" panose="05000000000000000000" pitchFamily="2" charset="2"/>
              <a:buChar char="Ø"/>
            </a:pPr>
            <a:endParaRPr lang="en-US" sz="2400" dirty="0"/>
          </a:p>
          <a:p>
            <a:endParaRPr lang="en-US" sz="2400" dirty="0"/>
          </a:p>
        </p:txBody>
      </p:sp>
      <p:sp>
        <p:nvSpPr>
          <p:cNvPr id="3" name="TextBox 2"/>
          <p:cNvSpPr txBox="1"/>
          <p:nvPr/>
        </p:nvSpPr>
        <p:spPr>
          <a:xfrm>
            <a:off x="3837709" y="415636"/>
            <a:ext cx="4267200" cy="584775"/>
          </a:xfrm>
          <a:prstGeom prst="rect">
            <a:avLst/>
          </a:prstGeom>
          <a:noFill/>
        </p:spPr>
        <p:txBody>
          <a:bodyPr wrap="square" rtlCol="0">
            <a:spAutoFit/>
          </a:bodyPr>
          <a:lstStyle/>
          <a:p>
            <a:pPr algn="ctr"/>
            <a:r>
              <a:rPr lang="en-US" sz="3200" b="1" u="sng" dirty="0"/>
              <a:t>Level 0</a:t>
            </a:r>
          </a:p>
        </p:txBody>
      </p:sp>
    </p:spTree>
    <p:extLst>
      <p:ext uri="{BB962C8B-B14F-4D97-AF65-F5344CB8AC3E}">
        <p14:creationId xmlns:p14="http://schemas.microsoft.com/office/powerpoint/2010/main" val="427257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127" y="1140621"/>
            <a:ext cx="10604310" cy="4801314"/>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400" dirty="0"/>
              <a:t>In Level 0, there was only one URI.</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In </a:t>
            </a:r>
            <a:r>
              <a:rPr lang="en-US" sz="2400" b="1" dirty="0"/>
              <a:t>Level 1,</a:t>
            </a:r>
            <a:r>
              <a:rPr lang="en-US" sz="2400" dirty="0"/>
              <a:t> each resource is mapped to a specific URI.</a:t>
            </a:r>
          </a:p>
          <a:p>
            <a:r>
              <a:rPr lang="en-US" sz="2400" dirty="0"/>
              <a:t>	For example, the URI to get the products</a:t>
            </a:r>
          </a:p>
          <a:p>
            <a:r>
              <a:rPr lang="en-US" sz="2400" dirty="0"/>
              <a:t>	POST </a:t>
            </a:r>
            <a:r>
              <a:rPr lang="en-US" sz="2400" dirty="0">
                <a:hlinkClick r:id="rId2"/>
              </a:rPr>
              <a:t>http://localhost:8080/products</a:t>
            </a:r>
            <a:endParaRPr lang="en-US" sz="2400" dirty="0"/>
          </a:p>
          <a:p>
            <a:endParaRPr lang="en-US" sz="2400" dirty="0"/>
          </a:p>
          <a:p>
            <a:r>
              <a:rPr lang="en-US" sz="2400" dirty="0"/>
              <a:t>	To get URI for a specific product</a:t>
            </a:r>
          </a:p>
          <a:p>
            <a:r>
              <a:rPr lang="en-US" sz="2400" dirty="0"/>
              <a:t>	POST </a:t>
            </a:r>
            <a:r>
              <a:rPr lang="en-US" sz="2400" dirty="0">
                <a:hlinkClick r:id="rId3"/>
              </a:rPr>
              <a:t>http://localhost:8080/products/1</a:t>
            </a:r>
            <a:endParaRPr lang="en-US" sz="2400" dirty="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Still, only one HTTP method POST is used for retrieving and creating data.</a:t>
            </a:r>
          </a:p>
          <a:p>
            <a:pPr marL="285750" indent="-285750">
              <a:buFont typeface="Wingdings" panose="05000000000000000000" pitchFamily="2" charset="2"/>
              <a:buChar char="Ø"/>
            </a:pPr>
            <a:endParaRPr lang="en-US" sz="2400" dirty="0"/>
          </a:p>
          <a:p>
            <a:endParaRPr lang="en-US" sz="2400" dirty="0"/>
          </a:p>
        </p:txBody>
      </p:sp>
      <p:sp>
        <p:nvSpPr>
          <p:cNvPr id="3" name="TextBox 2"/>
          <p:cNvSpPr txBox="1"/>
          <p:nvPr/>
        </p:nvSpPr>
        <p:spPr>
          <a:xfrm>
            <a:off x="3837709" y="415636"/>
            <a:ext cx="4267200" cy="584775"/>
          </a:xfrm>
          <a:prstGeom prst="rect">
            <a:avLst/>
          </a:prstGeom>
          <a:noFill/>
        </p:spPr>
        <p:txBody>
          <a:bodyPr wrap="square" rtlCol="0">
            <a:spAutoFit/>
          </a:bodyPr>
          <a:lstStyle/>
          <a:p>
            <a:pPr algn="ctr"/>
            <a:r>
              <a:rPr lang="en-US" sz="3200" b="1" u="sng" dirty="0"/>
              <a:t>Level 1</a:t>
            </a:r>
          </a:p>
        </p:txBody>
      </p:sp>
    </p:spTree>
    <p:extLst>
      <p:ext uri="{BB962C8B-B14F-4D97-AF65-F5344CB8AC3E}">
        <p14:creationId xmlns:p14="http://schemas.microsoft.com/office/powerpoint/2010/main" val="3269892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127" y="1140621"/>
            <a:ext cx="10604310" cy="3323987"/>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400" dirty="0"/>
              <a:t>In Level 2, correct HTTP verbs are used with each request.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For each of those requests, correct HTTP response code is provided.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Example : GET </a:t>
            </a:r>
            <a:r>
              <a:rPr lang="en-US" sz="2400" dirty="0">
                <a:hlinkClick r:id="rId2"/>
              </a:rPr>
              <a:t>http://localhost:8080/products</a:t>
            </a:r>
            <a:endParaRPr lang="en-US" sz="2400" dirty="0"/>
          </a:p>
          <a:p>
            <a:pPr lvl="2"/>
            <a:r>
              <a:rPr lang="en-US" sz="2400" dirty="0"/>
              <a:t>          Response code : 200 OK</a:t>
            </a:r>
          </a:p>
          <a:p>
            <a:pPr marL="285750" indent="-285750">
              <a:buFont typeface="Wingdings" panose="05000000000000000000" pitchFamily="2" charset="2"/>
              <a:buChar char="Ø"/>
            </a:pPr>
            <a:endParaRPr lang="en-US" sz="2400" dirty="0"/>
          </a:p>
          <a:p>
            <a:endParaRPr lang="en-US" sz="2400" dirty="0"/>
          </a:p>
        </p:txBody>
      </p:sp>
      <p:sp>
        <p:nvSpPr>
          <p:cNvPr id="3" name="TextBox 2"/>
          <p:cNvSpPr txBox="1"/>
          <p:nvPr/>
        </p:nvSpPr>
        <p:spPr>
          <a:xfrm>
            <a:off x="3837709" y="415636"/>
            <a:ext cx="4267200" cy="584775"/>
          </a:xfrm>
          <a:prstGeom prst="rect">
            <a:avLst/>
          </a:prstGeom>
          <a:noFill/>
        </p:spPr>
        <p:txBody>
          <a:bodyPr wrap="square" rtlCol="0">
            <a:spAutoFit/>
          </a:bodyPr>
          <a:lstStyle/>
          <a:p>
            <a:pPr algn="ctr"/>
            <a:r>
              <a:rPr lang="en-US" sz="3200" b="1" u="sng" dirty="0"/>
              <a:t>Level 2</a:t>
            </a:r>
          </a:p>
        </p:txBody>
      </p:sp>
    </p:spTree>
    <p:extLst>
      <p:ext uri="{BB962C8B-B14F-4D97-AF65-F5344CB8AC3E}">
        <p14:creationId xmlns:p14="http://schemas.microsoft.com/office/powerpoint/2010/main" val="360156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127" y="1140621"/>
            <a:ext cx="10604310" cy="3693319"/>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400" dirty="0"/>
              <a:t>At Level 3, the APIs </a:t>
            </a:r>
            <a:r>
              <a:rPr lang="en-US" sz="2400"/>
              <a:t>support HATEOAS</a:t>
            </a:r>
            <a:r>
              <a:rPr lang="en-US" sz="2400" dirty="0"/>
              <a:t>.</a:t>
            </a:r>
          </a:p>
          <a:p>
            <a:endParaRPr lang="en-US" sz="2400" dirty="0"/>
          </a:p>
          <a:p>
            <a:pPr marL="285750" indent="-285750">
              <a:buFont typeface="Wingdings" panose="05000000000000000000" pitchFamily="2" charset="2"/>
              <a:buChar char="Ø"/>
            </a:pPr>
            <a:r>
              <a:rPr lang="en-US" sz="2400" dirty="0"/>
              <a:t>Example : GET </a:t>
            </a:r>
            <a:r>
              <a:rPr lang="en-US" sz="2400" dirty="0">
                <a:hlinkClick r:id="rId2"/>
              </a:rPr>
              <a:t>http://localhost:8080/customers</a:t>
            </a:r>
            <a:endParaRPr lang="en-US" sz="2400" dirty="0"/>
          </a:p>
          <a:p>
            <a:pPr lvl="2"/>
            <a:r>
              <a:rPr lang="en-US" sz="2400" dirty="0"/>
              <a:t>          For this, the response we get is</a:t>
            </a:r>
          </a:p>
          <a:p>
            <a:pPr lvl="2"/>
            <a:r>
              <a:rPr lang="en-US" sz="2400" dirty="0"/>
              <a:t>          Customer </a:t>
            </a:r>
            <a:r>
              <a:rPr lang="en-US" sz="2400" dirty="0" err="1"/>
              <a:t>Json</a:t>
            </a:r>
            <a:r>
              <a:rPr lang="en-US" sz="2400" dirty="0"/>
              <a:t> + Self-documenting Hypermedia</a:t>
            </a:r>
          </a:p>
          <a:p>
            <a:pPr lvl="2"/>
            <a:endParaRPr lang="en-US" sz="2400" dirty="0"/>
          </a:p>
          <a:p>
            <a:pPr marL="285750" indent="-285750">
              <a:buFont typeface="Wingdings" panose="05000000000000000000" pitchFamily="2" charset="2"/>
              <a:buChar char="Ø"/>
            </a:pPr>
            <a:r>
              <a:rPr lang="en-US" sz="2400" dirty="0"/>
              <a:t>Helps in Self-documentation.</a:t>
            </a:r>
          </a:p>
          <a:p>
            <a:endParaRPr lang="en-US" sz="2400" dirty="0"/>
          </a:p>
          <a:p>
            <a:endParaRPr lang="en-US" sz="2400" dirty="0"/>
          </a:p>
        </p:txBody>
      </p:sp>
      <p:sp>
        <p:nvSpPr>
          <p:cNvPr id="3" name="TextBox 2"/>
          <p:cNvSpPr txBox="1"/>
          <p:nvPr/>
        </p:nvSpPr>
        <p:spPr>
          <a:xfrm>
            <a:off x="3837709" y="415636"/>
            <a:ext cx="4267200" cy="584775"/>
          </a:xfrm>
          <a:prstGeom prst="rect">
            <a:avLst/>
          </a:prstGeom>
          <a:noFill/>
        </p:spPr>
        <p:txBody>
          <a:bodyPr wrap="square" rtlCol="0">
            <a:spAutoFit/>
          </a:bodyPr>
          <a:lstStyle/>
          <a:p>
            <a:pPr algn="ctr"/>
            <a:r>
              <a:rPr lang="en-US" sz="3200" b="1" u="sng" dirty="0"/>
              <a:t>Level 3</a:t>
            </a:r>
          </a:p>
        </p:txBody>
      </p:sp>
    </p:spTree>
    <p:extLst>
      <p:ext uri="{BB962C8B-B14F-4D97-AF65-F5344CB8AC3E}">
        <p14:creationId xmlns:p14="http://schemas.microsoft.com/office/powerpoint/2010/main" val="2488561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8BBE8BF-C832-40EB-A6EE-2FC8B3594422}"/>
              </a:ext>
            </a:extLst>
          </p:cNvPr>
          <p:cNvGrpSpPr/>
          <p:nvPr/>
        </p:nvGrpSpPr>
        <p:grpSpPr>
          <a:xfrm>
            <a:off x="1216893" y="1454408"/>
            <a:ext cx="10011088" cy="4574252"/>
            <a:chOff x="1854846" y="1560734"/>
            <a:chExt cx="10011088" cy="4574252"/>
          </a:xfrm>
        </p:grpSpPr>
        <p:sp>
          <p:nvSpPr>
            <p:cNvPr id="2" name="Rectangle 1">
              <a:extLst>
                <a:ext uri="{FF2B5EF4-FFF2-40B4-BE49-F238E27FC236}">
                  <a16:creationId xmlns:a16="http://schemas.microsoft.com/office/drawing/2014/main" id="{2C7ADDF1-B678-4F70-A5F6-9DF6EADC62DC}"/>
                </a:ext>
              </a:extLst>
            </p:cNvPr>
            <p:cNvSpPr>
              <a:spLocks noChangeArrowheads="1"/>
            </p:cNvSpPr>
            <p:nvPr/>
          </p:nvSpPr>
          <p:spPr bwMode="auto">
            <a:xfrm>
              <a:off x="1854846" y="2793750"/>
              <a:ext cx="1875219" cy="2477042"/>
            </a:xfrm>
            <a:prstGeom prst="rect">
              <a:avLst/>
            </a:prstGeom>
            <a:noFill/>
            <a:ln w="12700">
              <a:solidFill>
                <a:srgbClr val="1F376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Client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D24CE6A-FBA3-4853-B6E2-0E45B5883677}"/>
                </a:ext>
              </a:extLst>
            </p:cNvPr>
            <p:cNvSpPr/>
            <p:nvPr/>
          </p:nvSpPr>
          <p:spPr>
            <a:xfrm>
              <a:off x="4672193" y="1560734"/>
              <a:ext cx="4599511" cy="4574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a:extLst>
                <a:ext uri="{FF2B5EF4-FFF2-40B4-BE49-F238E27FC236}">
                  <a16:creationId xmlns:a16="http://schemas.microsoft.com/office/drawing/2014/main" id="{89B0D231-6446-4CDD-9CD7-307C1BE625AB}"/>
                </a:ext>
              </a:extLst>
            </p:cNvPr>
            <p:cNvSpPr>
              <a:spLocks noChangeArrowheads="1"/>
            </p:cNvSpPr>
            <p:nvPr/>
          </p:nvSpPr>
          <p:spPr bwMode="auto">
            <a:xfrm>
              <a:off x="6081020" y="1776346"/>
              <a:ext cx="1544548" cy="1253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66CB7DD-3050-4468-867B-8215F2C2AC85}"/>
                </a:ext>
              </a:extLst>
            </p:cNvPr>
            <p:cNvSpPr>
              <a:spLocks noChangeArrowheads="1"/>
            </p:cNvSpPr>
            <p:nvPr/>
          </p:nvSpPr>
          <p:spPr bwMode="auto">
            <a:xfrm>
              <a:off x="6420223" y="4245249"/>
              <a:ext cx="1544548" cy="1253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Service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0E1E65BA-0044-4D7C-BDCC-25DC88E5D19A}"/>
                </a:ext>
              </a:extLst>
            </p:cNvPr>
            <p:cNvSpPr>
              <a:spLocks noChangeArrowheads="1"/>
            </p:cNvSpPr>
            <p:nvPr/>
          </p:nvSpPr>
          <p:spPr bwMode="auto">
            <a:xfrm>
              <a:off x="4775408" y="4226256"/>
              <a:ext cx="1544548" cy="12534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Controller</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cxnSp>
          <p:nvCxnSpPr>
            <p:cNvPr id="7" name="Connector: Curved 6">
              <a:extLst>
                <a:ext uri="{FF2B5EF4-FFF2-40B4-BE49-F238E27FC236}">
                  <a16:creationId xmlns:a16="http://schemas.microsoft.com/office/drawing/2014/main" id="{68E44AAB-4375-4A20-8C74-BE06B0A0787D}"/>
                </a:ext>
              </a:extLst>
            </p:cNvPr>
            <p:cNvCxnSpPr>
              <a:cxnSpLocks/>
            </p:cNvCxnSpPr>
            <p:nvPr/>
          </p:nvCxnSpPr>
          <p:spPr>
            <a:xfrm>
              <a:off x="3726690" y="3521397"/>
              <a:ext cx="942050" cy="10250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ylinder 8">
              <a:extLst>
                <a:ext uri="{FF2B5EF4-FFF2-40B4-BE49-F238E27FC236}">
                  <a16:creationId xmlns:a16="http://schemas.microsoft.com/office/drawing/2014/main" id="{0B427D8A-8DC0-42C6-897F-805B68FC8FBE}"/>
                </a:ext>
              </a:extLst>
            </p:cNvPr>
            <p:cNvSpPr>
              <a:spLocks noChangeArrowheads="1"/>
            </p:cNvSpPr>
            <p:nvPr/>
          </p:nvSpPr>
          <p:spPr bwMode="auto">
            <a:xfrm>
              <a:off x="9961589" y="2777471"/>
              <a:ext cx="1904345" cy="2581337"/>
            </a:xfrm>
            <a:prstGeom prst="can">
              <a:avLst>
                <a:gd name="adj" fmla="val 24965"/>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cxnSp>
          <p:nvCxnSpPr>
            <p:cNvPr id="9" name="Connector: Curved 8">
              <a:extLst>
                <a:ext uri="{FF2B5EF4-FFF2-40B4-BE49-F238E27FC236}">
                  <a16:creationId xmlns:a16="http://schemas.microsoft.com/office/drawing/2014/main" id="{697B222E-7418-456A-80E3-9ECDB4EBCC7F}"/>
                </a:ext>
              </a:extLst>
            </p:cNvPr>
            <p:cNvCxnSpPr>
              <a:cxnSpLocks/>
            </p:cNvCxnSpPr>
            <p:nvPr/>
          </p:nvCxnSpPr>
          <p:spPr>
            <a:xfrm>
              <a:off x="9228804" y="4037341"/>
              <a:ext cx="732787" cy="217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10">
              <a:extLst>
                <a:ext uri="{FF2B5EF4-FFF2-40B4-BE49-F238E27FC236}">
                  <a16:creationId xmlns:a16="http://schemas.microsoft.com/office/drawing/2014/main" id="{96241439-D903-4057-9B8B-DD44831EB66D}"/>
                </a:ext>
              </a:extLst>
            </p:cNvPr>
            <p:cNvSpPr>
              <a:spLocks noChangeArrowheads="1"/>
            </p:cNvSpPr>
            <p:nvPr/>
          </p:nvSpPr>
          <p:spPr bwMode="auto">
            <a:xfrm>
              <a:off x="8090522" y="4207249"/>
              <a:ext cx="930142" cy="1286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sp>
        <p:nvSpPr>
          <p:cNvPr id="11" name="Rectangle 10">
            <a:extLst>
              <a:ext uri="{FF2B5EF4-FFF2-40B4-BE49-F238E27FC236}">
                <a16:creationId xmlns:a16="http://schemas.microsoft.com/office/drawing/2014/main" id="{286B761B-0C29-468F-B633-4F327D5A7EE1}"/>
              </a:ext>
            </a:extLst>
          </p:cNvPr>
          <p:cNvSpPr>
            <a:spLocks noChangeArrowheads="1"/>
          </p:cNvSpPr>
          <p:nvPr/>
        </p:nvSpPr>
        <p:spPr bwMode="auto">
          <a:xfrm>
            <a:off x="2939145" y="18941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7">
            <a:extLst>
              <a:ext uri="{FF2B5EF4-FFF2-40B4-BE49-F238E27FC236}">
                <a16:creationId xmlns:a16="http://schemas.microsoft.com/office/drawing/2014/main" id="{7395A026-36C7-41D7-AFA7-970F9035227C}"/>
              </a:ext>
            </a:extLst>
          </p:cNvPr>
          <p:cNvSpPr>
            <a:spLocks noChangeArrowheads="1"/>
          </p:cNvSpPr>
          <p:nvPr/>
        </p:nvSpPr>
        <p:spPr bwMode="auto">
          <a:xfrm>
            <a:off x="2715862" y="25085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TextBox 17">
            <a:extLst>
              <a:ext uri="{FF2B5EF4-FFF2-40B4-BE49-F238E27FC236}">
                <a16:creationId xmlns:a16="http://schemas.microsoft.com/office/drawing/2014/main" id="{73818B94-E249-40FB-9B47-22DF91F9072C}"/>
              </a:ext>
            </a:extLst>
          </p:cNvPr>
          <p:cNvSpPr txBox="1"/>
          <p:nvPr/>
        </p:nvSpPr>
        <p:spPr>
          <a:xfrm>
            <a:off x="1371600" y="361507"/>
            <a:ext cx="9975997" cy="369332"/>
          </a:xfrm>
          <a:prstGeom prst="rect">
            <a:avLst/>
          </a:prstGeom>
          <a:noFill/>
        </p:spPr>
        <p:txBody>
          <a:bodyPr wrap="square">
            <a:spAutoFit/>
          </a:bodyPr>
          <a:lstStyle/>
          <a:p>
            <a:pPr algn="ctr"/>
            <a:r>
              <a:rPr lang="en-US" sz="1800" b="1" u="sng" dirty="0"/>
              <a:t>Spring Rest Architecture </a:t>
            </a:r>
          </a:p>
        </p:txBody>
      </p:sp>
    </p:spTree>
    <p:extLst>
      <p:ext uri="{BB962C8B-B14F-4D97-AF65-F5344CB8AC3E}">
        <p14:creationId xmlns:p14="http://schemas.microsoft.com/office/powerpoint/2010/main" val="1165971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127" y="1140621"/>
            <a:ext cx="10604310" cy="830997"/>
          </a:xfrm>
          <a:prstGeom prst="rect">
            <a:avLst/>
          </a:prstGeom>
          <a:noFill/>
        </p:spPr>
        <p:txBody>
          <a:bodyPr wrap="square" rtlCol="0">
            <a:spAutoFit/>
          </a:bodyPr>
          <a:lstStyle/>
          <a:p>
            <a:pPr lvl="0"/>
            <a:r>
              <a:rPr lang="en-US" sz="2400" dirty="0">
                <a:solidFill>
                  <a:prstClr val="black"/>
                </a:solidFill>
                <a:hlinkClick r:id="rId2"/>
              </a:rPr>
              <a:t>https://restfulapi.net/rest-architectural-constraints/</a:t>
            </a:r>
            <a:endParaRPr lang="en-US" sz="2400" dirty="0">
              <a:solidFill>
                <a:prstClr val="black"/>
              </a:solidFill>
            </a:endParaRPr>
          </a:p>
          <a:p>
            <a:pPr lvl="0"/>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3837709" y="415636"/>
            <a:ext cx="4267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sng"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74084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47" y="627725"/>
            <a:ext cx="7582705" cy="3708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41696" y="4722125"/>
            <a:ext cx="10481480" cy="1938992"/>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As you can see in the figure, java, .NET or PHP applications can communicate with other applications through web service over the network. For example, java application can interact with Java, .NET and PHP applications. So web service is a language independent way of communication.</a:t>
            </a:r>
          </a:p>
        </p:txBody>
      </p:sp>
    </p:spTree>
    <p:extLst>
      <p:ext uri="{BB962C8B-B14F-4D97-AF65-F5344CB8AC3E}">
        <p14:creationId xmlns:p14="http://schemas.microsoft.com/office/powerpoint/2010/main" val="272084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8D6C-0E56-4A80-85B2-C5F8181E0B9C}"/>
              </a:ext>
            </a:extLst>
          </p:cNvPr>
          <p:cNvSpPr>
            <a:spLocks noGrp="1"/>
          </p:cNvSpPr>
          <p:nvPr>
            <p:ph type="title"/>
          </p:nvPr>
        </p:nvSpPr>
        <p:spPr/>
        <p:txBody>
          <a:bodyPr/>
          <a:lstStyle/>
          <a:p>
            <a:r>
              <a:rPr lang="en-US" dirty="0"/>
              <a:t>Sample Enterprise application</a:t>
            </a:r>
          </a:p>
        </p:txBody>
      </p:sp>
      <p:pic>
        <p:nvPicPr>
          <p:cNvPr id="4" name="Content Placeholder 3">
            <a:extLst>
              <a:ext uri="{FF2B5EF4-FFF2-40B4-BE49-F238E27FC236}">
                <a16:creationId xmlns:a16="http://schemas.microsoft.com/office/drawing/2014/main" id="{77F90F25-9548-48DD-981C-5A2AE571AC5F}"/>
              </a:ext>
            </a:extLst>
          </p:cNvPr>
          <p:cNvPicPr>
            <a:picLocks noGrp="1" noChangeAspect="1"/>
          </p:cNvPicPr>
          <p:nvPr>
            <p:ph idx="1"/>
          </p:nvPr>
        </p:nvPicPr>
        <p:blipFill>
          <a:blip r:embed="rId2"/>
          <a:stretch>
            <a:fillRect/>
          </a:stretch>
        </p:blipFill>
        <p:spPr>
          <a:xfrm>
            <a:off x="3276600" y="2058194"/>
            <a:ext cx="5638800" cy="3886200"/>
          </a:xfrm>
          <a:prstGeom prst="rect">
            <a:avLst/>
          </a:prstGeom>
        </p:spPr>
      </p:pic>
    </p:spTree>
    <p:extLst>
      <p:ext uri="{BB962C8B-B14F-4D97-AF65-F5344CB8AC3E}">
        <p14:creationId xmlns:p14="http://schemas.microsoft.com/office/powerpoint/2010/main" val="423797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04850" y="116955"/>
            <a:ext cx="12192000" cy="9326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4000" b="1" dirty="0">
                <a:solidFill>
                  <a:schemeClr val="tx1">
                    <a:alpha val="70000"/>
                  </a:schemeClr>
                </a:solidFill>
              </a:rPr>
              <a:t>  </a:t>
            </a:r>
            <a:r>
              <a:rPr lang="en-IN" sz="5400" b="1" dirty="0">
                <a:solidFill>
                  <a:srgbClr val="00B0F0"/>
                </a:solidFill>
              </a:rPr>
              <a:t>Types of Web Services</a:t>
            </a:r>
          </a:p>
        </p:txBody>
      </p:sp>
      <p:sp>
        <p:nvSpPr>
          <p:cNvPr id="2" name="TextBox 1"/>
          <p:cNvSpPr txBox="1"/>
          <p:nvPr/>
        </p:nvSpPr>
        <p:spPr>
          <a:xfrm>
            <a:off x="545911" y="1665027"/>
            <a:ext cx="7902054" cy="2215991"/>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There are mainly two types of web services.</a:t>
            </a:r>
          </a:p>
          <a:p>
            <a:endParaRPr lang="en-US" sz="2400" dirty="0">
              <a:latin typeface="Verdana" panose="020B0604030504040204" pitchFamily="34" charset="0"/>
              <a:ea typeface="Verdana" panose="020B0604030504040204" pitchFamily="34" charset="0"/>
              <a:cs typeface="Verdana" panose="020B0604030504040204" pitchFamily="34" charset="0"/>
            </a:endParaRPr>
          </a:p>
          <a:p>
            <a:pPr marL="800100" lvl="1"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SOAP web services.</a:t>
            </a:r>
          </a:p>
          <a:p>
            <a:pPr lvl="1"/>
            <a:endParaRPr lang="en-US" sz="2400" dirty="0">
              <a:latin typeface="Verdana" panose="020B0604030504040204" pitchFamily="34" charset="0"/>
              <a:ea typeface="Verdana" panose="020B0604030504040204" pitchFamily="34" charset="0"/>
              <a:cs typeface="Verdana" panose="020B0604030504040204" pitchFamily="34" charset="0"/>
            </a:endParaRPr>
          </a:p>
          <a:p>
            <a:pPr marL="800100" lvl="1"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RESTful web services.</a:t>
            </a:r>
          </a:p>
          <a:p>
            <a:endParaRPr lang="en-US" dirty="0"/>
          </a:p>
        </p:txBody>
      </p:sp>
    </p:spTree>
    <p:extLst>
      <p:ext uri="{BB962C8B-B14F-4D97-AF65-F5344CB8AC3E}">
        <p14:creationId xmlns:p14="http://schemas.microsoft.com/office/powerpoint/2010/main" val="21814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218364" y="116955"/>
            <a:ext cx="11868786" cy="93268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5400" b="1" dirty="0">
                <a:solidFill>
                  <a:schemeClr val="accent1">
                    <a:lumMod val="75000"/>
                  </a:schemeClr>
                </a:solidFill>
              </a:rPr>
              <a:t>What is REST?</a:t>
            </a:r>
          </a:p>
        </p:txBody>
      </p:sp>
      <p:sp>
        <p:nvSpPr>
          <p:cNvPr id="3" name="TextBox 2"/>
          <p:cNvSpPr txBox="1"/>
          <p:nvPr/>
        </p:nvSpPr>
        <p:spPr>
          <a:xfrm>
            <a:off x="218364" y="1049643"/>
            <a:ext cx="11450470" cy="5170646"/>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REST stands for </a:t>
            </a:r>
            <a:r>
              <a:rPr lang="en-US" sz="2400" b="1" dirty="0" err="1">
                <a:latin typeface="Verdana" panose="020B0604030504040204" pitchFamily="34" charset="0"/>
                <a:ea typeface="Verdana" panose="020B0604030504040204" pitchFamily="34" charset="0"/>
                <a:cs typeface="Verdana" panose="020B0604030504040204" pitchFamily="34" charset="0"/>
              </a:rPr>
              <a:t>RE</a:t>
            </a:r>
            <a:r>
              <a:rPr lang="en-US" sz="2400" dirty="0" err="1">
                <a:latin typeface="Verdana" panose="020B0604030504040204" pitchFamily="34" charset="0"/>
                <a:ea typeface="Verdana" panose="020B0604030504040204" pitchFamily="34" charset="0"/>
                <a:cs typeface="Verdana" panose="020B0604030504040204" pitchFamily="34" charset="0"/>
              </a:rPr>
              <a:t>presentational</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b="1" dirty="0">
                <a:latin typeface="Verdana" panose="020B0604030504040204" pitchFamily="34" charset="0"/>
                <a:ea typeface="Verdana" panose="020B0604030504040204" pitchFamily="34" charset="0"/>
                <a:cs typeface="Verdana" panose="020B0604030504040204" pitchFamily="34" charset="0"/>
              </a:rPr>
              <a:t>S</a:t>
            </a:r>
            <a:r>
              <a:rPr lang="en-US" sz="2400" dirty="0">
                <a:latin typeface="Verdana" panose="020B0604030504040204" pitchFamily="34" charset="0"/>
                <a:ea typeface="Verdana" panose="020B0604030504040204" pitchFamily="34" charset="0"/>
                <a:cs typeface="Verdana" panose="020B0604030504040204" pitchFamily="34" charset="0"/>
              </a:rPr>
              <a:t>tate </a:t>
            </a:r>
            <a:r>
              <a:rPr lang="en-US" sz="2400" b="1" dirty="0">
                <a:latin typeface="Verdana" panose="020B0604030504040204" pitchFamily="34" charset="0"/>
                <a:ea typeface="Verdana" panose="020B0604030504040204" pitchFamily="34" charset="0"/>
                <a:cs typeface="Verdana" panose="020B0604030504040204" pitchFamily="34" charset="0"/>
              </a:rPr>
              <a:t>T</a:t>
            </a:r>
            <a:r>
              <a:rPr lang="en-US" sz="2400" dirty="0">
                <a:latin typeface="Verdana" panose="020B0604030504040204" pitchFamily="34" charset="0"/>
                <a:ea typeface="Verdana" panose="020B0604030504040204" pitchFamily="34" charset="0"/>
                <a:cs typeface="Verdana" panose="020B0604030504040204" pitchFamily="34" charset="0"/>
              </a:rPr>
              <a:t>ransfer. REST is a web standards based architecture and uses HTTP Protocol for data communication. It revolves around resources where every component is a resource and a resource is accessed by a common interface using HTTP standard methods. REST was first introduced by Roy Fielding in year 2000.</a:t>
            </a: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In REST architecture, a REST Server simply provides access to resources and the REST client accesses and presents the resources. Here each resource is identified by URIs/ Global IDs. REST uses various representations to represent a resource like Text, JSON and XML. JSON is now the most popular format being used in Web Services.</a:t>
            </a: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en-US"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3115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54" y="682388"/>
            <a:ext cx="10740788" cy="3693319"/>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REST defines </a:t>
            </a:r>
            <a:r>
              <a:rPr lang="en-US" sz="2400" b="1" dirty="0">
                <a:latin typeface="Verdana" panose="020B0604030504040204" pitchFamily="34" charset="0"/>
                <a:ea typeface="Verdana" panose="020B0604030504040204" pitchFamily="34" charset="0"/>
                <a:cs typeface="Verdana" panose="020B0604030504040204" pitchFamily="34" charset="0"/>
              </a:rPr>
              <a:t>6 architectural constraints/Guiding Principles</a:t>
            </a:r>
            <a:r>
              <a:rPr lang="en-US" sz="2400" dirty="0">
                <a:latin typeface="Verdana" panose="020B0604030504040204" pitchFamily="34" charset="0"/>
                <a:ea typeface="Verdana" panose="020B0604030504040204" pitchFamily="34" charset="0"/>
                <a:cs typeface="Verdana" panose="020B0604030504040204" pitchFamily="34" charset="0"/>
              </a:rPr>
              <a:t> which make any web service – a true RESTful API.</a:t>
            </a:r>
            <a:endParaRPr lang="en-US" sz="2400" b="1" dirty="0">
              <a:latin typeface="Verdana" panose="020B0604030504040204" pitchFamily="34" charset="0"/>
              <a:ea typeface="Verdana" panose="020B0604030504040204" pitchFamily="34" charset="0"/>
              <a:cs typeface="Verdana" panose="020B0604030504040204" pitchFamily="34" charset="0"/>
            </a:endParaRPr>
          </a:p>
          <a:p>
            <a:endParaRPr lang="en-US" sz="2400" b="1" dirty="0">
              <a:latin typeface="Verdana" panose="020B0604030504040204" pitchFamily="34" charset="0"/>
              <a:ea typeface="Verdana" panose="020B0604030504040204" pitchFamily="34" charset="0"/>
              <a:cs typeface="Verdana" panose="020B0604030504040204" pitchFamily="34" charset="0"/>
            </a:endParaRPr>
          </a:p>
          <a:p>
            <a:pPr marL="914400" lvl="1" indent="-457200">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Uniform interface</a:t>
            </a:r>
          </a:p>
          <a:p>
            <a:pPr marL="914400" lvl="1" indent="-457200">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Client–server</a:t>
            </a:r>
          </a:p>
          <a:p>
            <a:pPr marL="914400" lvl="1" indent="-457200">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Stateless</a:t>
            </a:r>
          </a:p>
          <a:p>
            <a:pPr marL="914400" lvl="1" indent="-457200">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Cacheable</a:t>
            </a:r>
          </a:p>
          <a:p>
            <a:pPr marL="914400" lvl="1" indent="-457200">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Layered system</a:t>
            </a:r>
          </a:p>
          <a:p>
            <a:pPr marL="914400" lvl="1" indent="-457200">
              <a:buFont typeface="+mj-lt"/>
              <a:buAutoNum type="arabicPeriod"/>
            </a:pPr>
            <a:r>
              <a:rPr lang="en-US" sz="2400" dirty="0">
                <a:latin typeface="Verdana" panose="020B0604030504040204" pitchFamily="34" charset="0"/>
                <a:ea typeface="Verdana" panose="020B0604030504040204" pitchFamily="34" charset="0"/>
                <a:cs typeface="Verdana" panose="020B0604030504040204" pitchFamily="34" charset="0"/>
              </a:rPr>
              <a:t>Code on demand (optional)</a:t>
            </a:r>
          </a:p>
          <a:p>
            <a:endParaRPr lang="en-US" dirty="0"/>
          </a:p>
        </p:txBody>
      </p:sp>
    </p:spTree>
    <p:extLst>
      <p:ext uri="{BB962C8B-B14F-4D97-AF65-F5344CB8AC3E}">
        <p14:creationId xmlns:p14="http://schemas.microsoft.com/office/powerpoint/2010/main" val="336651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8342" y="610136"/>
            <a:ext cx="11163869" cy="6247864"/>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Uniform interface</a:t>
            </a:r>
            <a:r>
              <a:rPr lang="en-US" sz="2000" dirty="0">
                <a:latin typeface="Verdana" panose="020B0604030504040204" pitchFamily="34" charset="0"/>
                <a:ea typeface="Verdana" panose="020B0604030504040204" pitchFamily="34" charset="0"/>
                <a:cs typeface="Verdana" panose="020B0604030504040204" pitchFamily="34" charset="0"/>
              </a:rPr>
              <a:t> – The uniform interface constraint defines the interface between clients and servers. It simplifies and decouples the architecture, which enables each part to evolve independently. REST is defined by four interface constraints: identification of resources; manipulation of resources through representations; self-descriptive messages; and, hypermedia as the engine of application state.</a:t>
            </a:r>
          </a:p>
          <a:p>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Client–server</a:t>
            </a:r>
            <a:r>
              <a:rPr lang="en-US" sz="2000" dirty="0">
                <a:latin typeface="Verdana" panose="020B0604030504040204" pitchFamily="34" charset="0"/>
                <a:ea typeface="Verdana" panose="020B0604030504040204" pitchFamily="34" charset="0"/>
                <a:cs typeface="Verdana" panose="020B0604030504040204" pitchFamily="34" charset="0"/>
              </a:rPr>
              <a:t> – The uniform interface separates clients from servers. This separation of concerns means that, for example, clients are not concerned with data storage, which remains internal to each server, so that the portability of client code is improved. Servers are not concerned with the user interface or user state, so that servers can be simpler and more scalable. Servers and clients may also be replaced and developed independently, as long as the interface is not altered.</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Stateless</a:t>
            </a:r>
            <a:r>
              <a:rPr lang="en-US" sz="2000" dirty="0">
                <a:latin typeface="Verdana" panose="020B0604030504040204" pitchFamily="34" charset="0"/>
                <a:ea typeface="Verdana" panose="020B0604030504040204" pitchFamily="34" charset="0"/>
                <a:cs typeface="Verdana" panose="020B0604030504040204" pitchFamily="34" charset="0"/>
              </a:rPr>
              <a:t> – RESTful Web Service should not keep a client state on the server. This restriction is called Statelessness. It is the responsibility of the client to pass its context to the server and then the server can store this context to process the client's further request. For example, session maintained by server is identified by session identifier passed by the client.</a:t>
            </a:r>
          </a:p>
          <a:p>
            <a:r>
              <a:rPr lang="en-US" sz="2000" dirty="0">
                <a:latin typeface="Verdana" panose="020B0604030504040204" pitchFamily="34" charset="0"/>
                <a:ea typeface="Verdana" panose="020B0604030504040204" pitchFamily="34" charset="0"/>
                <a:cs typeface="Verdana" panose="020B0604030504040204" pitchFamily="34" charset="0"/>
              </a:rPr>
              <a:t>RESTful Web Services should adhere to this restriction. </a:t>
            </a:r>
          </a:p>
        </p:txBody>
      </p:sp>
    </p:spTree>
    <p:extLst>
      <p:ext uri="{BB962C8B-B14F-4D97-AF65-F5344CB8AC3E}">
        <p14:creationId xmlns:p14="http://schemas.microsoft.com/office/powerpoint/2010/main" val="98277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3081" y="464025"/>
            <a:ext cx="11273051" cy="6247864"/>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Cacheable</a:t>
            </a:r>
            <a:r>
              <a:rPr lang="en-US" sz="2000" dirty="0">
                <a:latin typeface="Verdana" panose="020B0604030504040204" pitchFamily="34" charset="0"/>
                <a:ea typeface="Verdana" panose="020B0604030504040204" pitchFamily="34" charset="0"/>
                <a:cs typeface="Verdana" panose="020B0604030504040204" pitchFamily="34" charset="0"/>
              </a:rPr>
              <a:t> – Caching refers to storing the server response in the client itself, so that a client need not make a server request for the same resource again and again. A server response should have information about how caching is to be done, so that a client caches the response for a time-period or never caches the server response.</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Layered system</a:t>
            </a:r>
            <a:r>
              <a:rPr lang="en-US" sz="2000" dirty="0">
                <a:latin typeface="Verdana" panose="020B0604030504040204" pitchFamily="34" charset="0"/>
                <a:ea typeface="Verdana" panose="020B0604030504040204" pitchFamily="34" charset="0"/>
                <a:cs typeface="Verdana" panose="020B0604030504040204" pitchFamily="34" charset="0"/>
              </a:rPr>
              <a:t> – The layered system style allows an architecture to be composed of hierarchical layers by constraining component behavior such that each component cannot “see” beyond the immediate layer with which they are interacting.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A client cannot ordinarily tell whether it is connected directly to the end server, or to an intermediary along the way. Intermediary servers may improve system scalability by enabling load balancing and by providing shared caches. They may also enforce security policies.</a:t>
            </a:r>
          </a:p>
          <a:p>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Code on demand (optional)</a:t>
            </a:r>
            <a:r>
              <a:rPr lang="en-US" sz="2000" dirty="0">
                <a:latin typeface="Verdana" panose="020B0604030504040204" pitchFamily="34" charset="0"/>
                <a:ea typeface="Verdana" panose="020B0604030504040204" pitchFamily="34" charset="0"/>
                <a:cs typeface="Verdana" panose="020B0604030504040204" pitchFamily="34" charset="0"/>
              </a:rPr>
              <a:t> – REST allows client functionality to be extended by downloading and executing code in the form of applets or scripts. This simplifies clients by reducing the number of features required to be pre-implemented.</a:t>
            </a:r>
          </a:p>
          <a:p>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3823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3563</TotalTime>
  <Words>2777</Words>
  <Application>Microsoft Office PowerPoint</Application>
  <PresentationFormat>Widescreen</PresentationFormat>
  <Paragraphs>212</Paragraphs>
  <Slides>26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Calibri</vt:lpstr>
      <vt:lpstr>Calibri Light</vt:lpstr>
      <vt:lpstr>Roboto Mono</vt:lpstr>
      <vt:lpstr>Verdana</vt:lpstr>
      <vt:lpstr>walsheim</vt:lpstr>
      <vt:lpstr>Wingdings</vt:lpstr>
      <vt:lpstr>Office Theme</vt:lpstr>
      <vt:lpstr>RESTful Web Services</vt:lpstr>
      <vt:lpstr>PowerPoint Presentation</vt:lpstr>
      <vt:lpstr>PowerPoint Presentation</vt:lpstr>
      <vt:lpstr>Sample Enterprise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Richardson Maturity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cp:lastModifiedBy>Jagdish Kamadi</cp:lastModifiedBy>
  <cp:revision>60</cp:revision>
  <dcterms:created xsi:type="dcterms:W3CDTF">2018-02-07T06:11:18Z</dcterms:created>
  <dcterms:modified xsi:type="dcterms:W3CDTF">2024-11-18T15:19:48Z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