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0" r:id="rId5"/>
    <p:sldId id="261" r:id="rId6"/>
    <p:sldId id="262" r:id="rId7"/>
    <p:sldId id="264" r:id="rId8"/>
    <p:sldId id="263" r:id="rId9"/>
    <p:sldId id="265" r:id="rId10"/>
    <p:sldId id="266" r:id="rId11"/>
    <p:sldId id="271" r:id="rId12"/>
    <p:sldId id="267" r:id="rId13"/>
    <p:sldId id="268" r:id="rId14"/>
    <p:sldId id="269" r:id="rId15"/>
    <p:sldId id="270" r:id="rId16"/>
    <p:sldId id="272" r:id="rId17"/>
    <p:sldId id="275" r:id="rId18"/>
    <p:sldId id="277" r:id="rId19"/>
    <p:sldId id="291" r:id="rId20"/>
    <p:sldId id="292" r:id="rId21"/>
    <p:sldId id="293" r:id="rId22"/>
    <p:sldId id="276" r:id="rId23"/>
    <p:sldId id="278" r:id="rId24"/>
    <p:sldId id="279" r:id="rId25"/>
    <p:sldId id="280" r:id="rId26"/>
    <p:sldId id="281" r:id="rId27"/>
    <p:sldId id="282" r:id="rId28"/>
    <p:sldId id="283" r:id="rId29"/>
    <p:sldId id="284" r:id="rId30"/>
    <p:sldId id="285" r:id="rId31"/>
    <p:sldId id="286" r:id="rId32"/>
    <p:sldId id="260" r:id="rId33"/>
    <p:sldId id="287" r:id="rId34"/>
    <p:sldId id="288" r:id="rId35"/>
    <p:sldId id="289" r:id="rId36"/>
    <p:sldId id="274" r:id="rId37"/>
    <p:sldId id="25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E2D5-E49E-0BC1-E012-12D2012CB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99B8DA-45FB-93C3-6801-CB0DADE3B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5859D-5978-3FBE-8D7D-4EC5A9700812}"/>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5" name="Footer Placeholder 4">
            <a:extLst>
              <a:ext uri="{FF2B5EF4-FFF2-40B4-BE49-F238E27FC236}">
                <a16:creationId xmlns:a16="http://schemas.microsoft.com/office/drawing/2014/main" id="{748B664F-88A9-9490-EE1F-89A861E5C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7A0C7-0BF7-F202-AF18-39D2A7A75088}"/>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20950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B943-FE50-A45B-A108-2A84914392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20495-F00B-0510-E5E1-D93FCBF2D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402B1-7BEF-3DA9-C254-55E24056FFD9}"/>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5" name="Footer Placeholder 4">
            <a:extLst>
              <a:ext uri="{FF2B5EF4-FFF2-40B4-BE49-F238E27FC236}">
                <a16:creationId xmlns:a16="http://schemas.microsoft.com/office/drawing/2014/main" id="{E650CEC1-0ED2-DF37-6C81-DE0CCF7FB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08CB9-8E76-A98C-956F-47965CF32FA9}"/>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3333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0AB75-DFDD-D425-2A8D-5295FFE41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B107E6-CBF2-E6D8-3594-E1B154500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DA38-E383-AE50-001F-0D783380F24C}"/>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5" name="Footer Placeholder 4">
            <a:extLst>
              <a:ext uri="{FF2B5EF4-FFF2-40B4-BE49-F238E27FC236}">
                <a16:creationId xmlns:a16="http://schemas.microsoft.com/office/drawing/2014/main" id="{1E2FF920-210D-018E-1115-2F4872FF8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5B94E-05A3-FA3A-EF6C-05AB43B0FA86}"/>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152706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8BE-CC06-9305-5EBB-CAD5421BD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9882FE-99F0-CA73-7F32-9F8DDF63C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94692-780C-3C93-D9ED-B6C35A16C386}"/>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5" name="Footer Placeholder 4">
            <a:extLst>
              <a:ext uri="{FF2B5EF4-FFF2-40B4-BE49-F238E27FC236}">
                <a16:creationId xmlns:a16="http://schemas.microsoft.com/office/drawing/2014/main" id="{10E94DBE-80D5-0DAB-357F-3C62501E5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6C8FB-1F40-2800-629E-C38E52D08E66}"/>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93477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7768-A9F9-575C-BA98-5DC86DFC0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C40CCA-EAD9-8757-DDF9-C474C27BB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2B48E4-05A9-407D-DA75-1C8CE6DB79E1}"/>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5" name="Footer Placeholder 4">
            <a:extLst>
              <a:ext uri="{FF2B5EF4-FFF2-40B4-BE49-F238E27FC236}">
                <a16:creationId xmlns:a16="http://schemas.microsoft.com/office/drawing/2014/main" id="{9700C28F-736B-FD27-E23E-9923CEC6A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EFB1B-9E8A-95D5-DDA7-9AF4EC42509C}"/>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5143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47A-B674-4802-3248-716AB9313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FA8AF-FE71-978D-558B-C3ECD8936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5DF337-EB26-7DC0-4E92-372136C95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2CB0DD-5D15-2FF7-F5FA-81B28AAF9B62}"/>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6" name="Footer Placeholder 5">
            <a:extLst>
              <a:ext uri="{FF2B5EF4-FFF2-40B4-BE49-F238E27FC236}">
                <a16:creationId xmlns:a16="http://schemas.microsoft.com/office/drawing/2014/main" id="{62CC64CE-9985-D150-26A2-5B008A076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CE95A0-1EA9-547B-6627-5624647E7362}"/>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428983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286B-C7BC-917D-F455-426AF01FCA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A19D41-BA33-AF0A-FF35-1FF7FC596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71830-240E-DEA1-F95A-B613B6D7D4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7F248C-89A3-4A7B-86A6-67FE43EB6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AF1EB-658B-D41E-D3AD-8B26A8C04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CB6C2-6897-654A-D1CF-15DAAA61B64C}"/>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8" name="Footer Placeholder 7">
            <a:extLst>
              <a:ext uri="{FF2B5EF4-FFF2-40B4-BE49-F238E27FC236}">
                <a16:creationId xmlns:a16="http://schemas.microsoft.com/office/drawing/2014/main" id="{8B70C708-021E-C447-9EB7-5B8D8ADB93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01B17-362F-80F4-7FFD-81590DC00607}"/>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221269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F37F-6220-4C96-3961-8893780A06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5356F7-D833-957B-2EB4-9A25A6419FF8}"/>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4" name="Footer Placeholder 3">
            <a:extLst>
              <a:ext uri="{FF2B5EF4-FFF2-40B4-BE49-F238E27FC236}">
                <a16:creationId xmlns:a16="http://schemas.microsoft.com/office/drawing/2014/main" id="{52998E9D-C323-F0B2-754B-5EAC7519E1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970D5-397A-DA8D-39DF-CDBB6DA66E35}"/>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49923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9BFB0-127B-C945-54F8-8E6EE7AB2C7B}"/>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3" name="Footer Placeholder 2">
            <a:extLst>
              <a:ext uri="{FF2B5EF4-FFF2-40B4-BE49-F238E27FC236}">
                <a16:creationId xmlns:a16="http://schemas.microsoft.com/office/drawing/2014/main" id="{B4161435-B517-3839-8FC0-0D35BA3871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E798BB-58A0-5339-6B01-EC320D91E764}"/>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230320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0515-7478-8AB0-06E5-1B3E87D2A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6A2B0D-1389-358D-4DFC-A4371EFAD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C5D01B-B080-7779-26D1-2824DE85B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1C97A-D5EF-88D6-A4FD-52A265058521}"/>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6" name="Footer Placeholder 5">
            <a:extLst>
              <a:ext uri="{FF2B5EF4-FFF2-40B4-BE49-F238E27FC236}">
                <a16:creationId xmlns:a16="http://schemas.microsoft.com/office/drawing/2014/main" id="{C71E85CE-A3F3-8EBF-4E8F-C95C5E06D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051337-820F-55B8-BEA1-526BC37140CD}"/>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71008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119C-433F-AEA1-D7A4-96C336C8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2EEA3A-A73E-D32C-93BE-BAA5DAE5F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D09FE3-6FC4-3929-2EFC-8AFB58C8F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F6C37-5DB7-4808-EC8C-8790564C3BD4}"/>
              </a:ext>
            </a:extLst>
          </p:cNvPr>
          <p:cNvSpPr>
            <a:spLocks noGrp="1"/>
          </p:cNvSpPr>
          <p:nvPr>
            <p:ph type="dt" sz="half" idx="10"/>
          </p:nvPr>
        </p:nvSpPr>
        <p:spPr/>
        <p:txBody>
          <a:bodyPr/>
          <a:lstStyle/>
          <a:p>
            <a:fld id="{D02A19DF-B6C8-4D44-B360-9D6388D1EA4F}" type="datetimeFigureOut">
              <a:rPr lang="en-IN" smtClean="0"/>
              <a:t>12-03-2025</a:t>
            </a:fld>
            <a:endParaRPr lang="en-IN"/>
          </a:p>
        </p:txBody>
      </p:sp>
      <p:sp>
        <p:nvSpPr>
          <p:cNvPr id="6" name="Footer Placeholder 5">
            <a:extLst>
              <a:ext uri="{FF2B5EF4-FFF2-40B4-BE49-F238E27FC236}">
                <a16:creationId xmlns:a16="http://schemas.microsoft.com/office/drawing/2014/main" id="{40B6B136-3452-45D8-9D49-E1E221C99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F8FC2-FFF8-7550-3B21-6C5235DFDCDD}"/>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82962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36698-97ED-9C02-900A-CC9397008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A0957D-BC3C-88BD-02DB-F702C5EE6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AE4D8-C529-B10F-E635-BA9143B60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A19DF-B6C8-4D44-B360-9D6388D1EA4F}" type="datetimeFigureOut">
              <a:rPr lang="en-IN" smtClean="0"/>
              <a:t>12-03-2025</a:t>
            </a:fld>
            <a:endParaRPr lang="en-IN"/>
          </a:p>
        </p:txBody>
      </p:sp>
      <p:sp>
        <p:nvSpPr>
          <p:cNvPr id="5" name="Footer Placeholder 4">
            <a:extLst>
              <a:ext uri="{FF2B5EF4-FFF2-40B4-BE49-F238E27FC236}">
                <a16:creationId xmlns:a16="http://schemas.microsoft.com/office/drawing/2014/main" id="{434EC4CA-D3AE-1D8B-CF20-FCDDB5805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66833F-AE9C-4D82-5871-362FA1315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2EF5-719F-4FF3-89F4-D84688239F2F}" type="slidenum">
              <a:rPr lang="en-IN" smtClean="0"/>
              <a:t>‹#›</a:t>
            </a:fld>
            <a:endParaRPr lang="en-IN"/>
          </a:p>
        </p:txBody>
      </p:sp>
    </p:spTree>
    <p:extLst>
      <p:ext uri="{BB962C8B-B14F-4D97-AF65-F5344CB8AC3E}">
        <p14:creationId xmlns:p14="http://schemas.microsoft.com/office/powerpoint/2010/main" val="105418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uthoring/jagdis45/Story1/cabride#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public.tableau.com/app/profile/jagdish.kumar.hembrom/viz/jagdis45/Story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app/profile/jagdish.kumar.hembrom/viz/Jagdishcabgraph45/Story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jagdish.kumar.hembrom/viz/carride4/Story1"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app/profile/jagdish.kumar.hembrom/viz/carride4/Story1" TargetMode="External"/><Relationship Id="rId2" Type="http://schemas.openxmlformats.org/officeDocument/2006/relationships/hyperlink" Target="https://public.tableau.com/views/Jagdishcabgraph45/Story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lab.research.google.com/drive/1X4Iuiz0SDaYamgNBYxnkmziK4QlZreDD"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954A-E662-8344-12FF-7A6A57CE3BB5}"/>
              </a:ext>
            </a:extLst>
          </p:cNvPr>
          <p:cNvSpPr>
            <a:spLocks noGrp="1"/>
          </p:cNvSpPr>
          <p:nvPr>
            <p:ph type="ctrTitle"/>
          </p:nvPr>
        </p:nvSpPr>
        <p:spPr/>
        <p:txBody>
          <a:bodyPr>
            <a:normAutofit fontScale="90000"/>
          </a:bodyPr>
          <a:lstStyle/>
          <a:p>
            <a:r>
              <a:rPr lang="en-US" b="1" dirty="0">
                <a:solidFill>
                  <a:schemeClr val="accent1">
                    <a:lumMod val="75000"/>
                  </a:schemeClr>
                </a:solidFill>
                <a:latin typeface="Arial" panose="020B0604020202020204" pitchFamily="34" charset="0"/>
                <a:cs typeface="Arial" panose="020B0604020202020204" pitchFamily="34" charset="0"/>
              </a:rPr>
              <a:t>Mining the Pulse of Ride-Sharing Platforms: Uber vs Lyft</a:t>
            </a:r>
            <a:br>
              <a:rPr lang="en-US" b="1" dirty="0"/>
            </a:br>
            <a:endParaRPr lang="en-IN" dirty="0"/>
          </a:p>
        </p:txBody>
      </p:sp>
      <p:sp>
        <p:nvSpPr>
          <p:cNvPr id="3" name="Subtitle 2">
            <a:extLst>
              <a:ext uri="{FF2B5EF4-FFF2-40B4-BE49-F238E27FC236}">
                <a16:creationId xmlns:a16="http://schemas.microsoft.com/office/drawing/2014/main" id="{B903D8A4-B4C1-7352-E446-83AB1B8D6779}"/>
              </a:ext>
            </a:extLst>
          </p:cNvPr>
          <p:cNvSpPr>
            <a:spLocks noGrp="1"/>
          </p:cNvSpPr>
          <p:nvPr>
            <p:ph type="subTitle" idx="1"/>
          </p:nvPr>
        </p:nvSpPr>
        <p:spPr/>
        <p:txBody>
          <a:bodyPr/>
          <a:lstStyle/>
          <a:p>
            <a:r>
              <a:rPr lang="en-GB" sz="3200" b="1" dirty="0">
                <a:effectLst/>
                <a:latin typeface="Arial" panose="020B0604020202020204" pitchFamily="34" charset="0"/>
                <a:ea typeface="Helvetica Neue"/>
                <a:cs typeface="Arial" panose="020B0604020202020204" pitchFamily="34" charset="0"/>
              </a:rPr>
              <a:t>FA 3:Comparative Analysis and Presentation of Results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9CE96-4BE6-B8E8-D1FE-051E531EB689}"/>
              </a:ext>
            </a:extLst>
          </p:cNvPr>
          <p:cNvSpPr txBox="1"/>
          <p:nvPr/>
        </p:nvSpPr>
        <p:spPr>
          <a:xfrm>
            <a:off x="0" y="0"/>
            <a:ext cx="12192000" cy="6771084"/>
          </a:xfrm>
          <a:prstGeom prst="rect">
            <a:avLst/>
          </a:prstGeom>
          <a:noFill/>
        </p:spPr>
        <p:txBody>
          <a:bodyPr wrap="square">
            <a:spAutoFit/>
          </a:bodyPr>
          <a:lstStyle/>
          <a:p>
            <a:r>
              <a:rPr lang="en-IN" sz="2400" b="1" dirty="0"/>
              <a:t>1. </a:t>
            </a:r>
            <a:r>
              <a:rPr lang="en-IN" sz="2800" b="1" dirty="0">
                <a:latin typeface="Arial" panose="020B0604020202020204" pitchFamily="34" charset="0"/>
                <a:cs typeface="Arial" panose="020B0604020202020204" pitchFamily="34" charset="0"/>
              </a:rPr>
              <a:t>Fix Missing Data</a:t>
            </a:r>
          </a:p>
          <a:p>
            <a:r>
              <a:rPr lang="en-IN" sz="2800" b="1" dirty="0">
                <a:latin typeface="Arial" panose="020B0604020202020204" pitchFamily="34" charset="0"/>
                <a:cs typeface="Arial" panose="020B0604020202020204" pitchFamily="34" charset="0"/>
              </a:rPr>
              <a:t>Approach:</a:t>
            </a:r>
          </a:p>
          <a:p>
            <a:r>
              <a:rPr lang="en-IN" sz="2800" dirty="0">
                <a:latin typeface="Arial" panose="020B0604020202020204" pitchFamily="34" charset="0"/>
                <a:cs typeface="Arial" panose="020B0604020202020204" pitchFamily="34" charset="0"/>
              </a:rPr>
              <a:t>A method should detect null and empty fields in your columns while examining absence data.</a:t>
            </a:r>
          </a:p>
          <a:p>
            <a:r>
              <a:rPr lang="en-IN" sz="2800" b="1" dirty="0">
                <a:latin typeface="Arial" panose="020B0604020202020204" pitchFamily="34" charset="0"/>
                <a:cs typeface="Arial" panose="020B0604020202020204" pitchFamily="34" charset="0"/>
              </a:rPr>
              <a:t>Handling Strategies:</a:t>
            </a:r>
          </a:p>
          <a:p>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For numerical data (e.g., price, distance, temp): </a:t>
            </a:r>
          </a:p>
          <a:p>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a:t>
            </a:r>
            <a:r>
              <a:rPr kumimoji="0" lang="en-US" altLang="en-US" sz="2800" i="0" u="none" strike="noStrike" cap="none" normalizeH="0" baseline="0" dirty="0">
                <a:ln>
                  <a:noFill/>
                </a:ln>
                <a:solidFill>
                  <a:schemeClr val="tx1"/>
                </a:solidFill>
                <a:effectLst/>
                <a:latin typeface="Arial" panose="020B0604020202020204" pitchFamily="34" charset="0"/>
                <a:cs typeface="Arial" panose="020B0604020202020204" pitchFamily="34" charset="0"/>
              </a:rPr>
              <a:t>mean/median imputation</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For categorical data (e.g., cab type, source, destination): </a:t>
            </a:r>
          </a:p>
          <a:p>
            <a:r>
              <a:rPr lang="en-IN" sz="2800" dirty="0">
                <a:latin typeface="Arial" panose="020B0604020202020204" pitchFamily="34" charset="0"/>
                <a:cs typeface="Arial" panose="020B0604020202020204" pitchFamily="34" charset="0"/>
              </a:rPr>
              <a:t>During mode imputation the most frequently observed value in the data set should become the substitution.</a:t>
            </a:r>
          </a:p>
          <a:p>
            <a:r>
              <a:rPr lang="en-IN" sz="2800" b="1" dirty="0">
                <a:latin typeface="Arial" panose="020B0604020202020204" pitchFamily="34" charset="0"/>
                <a:cs typeface="Arial" panose="020B0604020202020204" pitchFamily="34" charset="0"/>
              </a:rPr>
              <a:t>For missing timestamps:</a:t>
            </a:r>
          </a:p>
          <a:p>
            <a:r>
              <a:rPr lang="en-IN" sz="2800" dirty="0">
                <a:latin typeface="Arial" panose="020B0604020202020204" pitchFamily="34" charset="0"/>
                <a:cs typeface="Arial" panose="020B0604020202020204" pitchFamily="34" charset="0"/>
              </a:rPr>
              <a:t> When timestamp data is missing in few records the analysis should proceed without these rows unless the frequency of absence is low otherwise the surrounding entries can be utilized for timescale estimation.</a:t>
            </a:r>
          </a:p>
          <a:p>
            <a:endParaRPr lang="en-IN" sz="24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94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17466-F438-71C7-04F3-CC28CF585553}"/>
              </a:ext>
            </a:extLst>
          </p:cNvPr>
          <p:cNvSpPr txBox="1"/>
          <p:nvPr/>
        </p:nvSpPr>
        <p:spPr>
          <a:xfrm>
            <a:off x="0" y="0"/>
            <a:ext cx="12192000" cy="6124754"/>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2. Handle Outliers</a:t>
            </a:r>
          </a:p>
          <a:p>
            <a:r>
              <a:rPr lang="en-US" sz="2800" dirty="0">
                <a:latin typeface="Arial" panose="020B0604020202020204" pitchFamily="34" charset="0"/>
                <a:cs typeface="Arial" panose="020B0604020202020204" pitchFamily="34" charset="0"/>
              </a:rPr>
              <a:t>Outlying data points identified as outliers produce invalid results for statistical procedures.</a:t>
            </a:r>
          </a:p>
          <a:p>
            <a:r>
              <a:rPr lang="en-US" sz="2800" dirty="0">
                <a:latin typeface="Arial" panose="020B0604020202020204" pitchFamily="34" charset="0"/>
                <a:cs typeface="Arial" panose="020B0604020202020204" pitchFamily="34" charset="0"/>
              </a:rPr>
              <a:t>Steps:</a:t>
            </a:r>
          </a:p>
          <a:p>
            <a:r>
              <a:rPr lang="en-US" sz="2800" dirty="0">
                <a:latin typeface="Arial" panose="020B0604020202020204" pitchFamily="34" charset="0"/>
                <a:cs typeface="Arial" panose="020B0604020202020204" pitchFamily="34" charset="0"/>
              </a:rPr>
              <a:t>The detection process for numerical column outliers within price distance and surge multiplier can be achieved through box plots analysis.</a:t>
            </a:r>
          </a:p>
          <a:p>
            <a:r>
              <a:rPr lang="en-US" sz="2800" dirty="0">
                <a:latin typeface="Arial" panose="020B0604020202020204" pitchFamily="34" charset="0"/>
                <a:cs typeface="Arial" panose="020B0604020202020204" pitchFamily="34" charset="0"/>
              </a:rPr>
              <a:t>Cap or Remove Outliers:</a:t>
            </a:r>
          </a:p>
          <a:p>
            <a:r>
              <a:rPr lang="en-US" sz="2800" dirty="0">
                <a:latin typeface="Arial" panose="020B0604020202020204" pitchFamily="34" charset="0"/>
                <a:cs typeface="Arial" panose="020B0604020202020204" pitchFamily="34" charset="0"/>
              </a:rPr>
              <a:t>If price  &gt;  95th percentile, </a:t>
            </a:r>
          </a:p>
          <a:p>
            <a:r>
              <a:rPr lang="en-US" sz="2800" dirty="0">
                <a:latin typeface="Arial" panose="020B0604020202020204" pitchFamily="34" charset="0"/>
                <a:cs typeface="Arial" panose="020B0604020202020204" pitchFamily="34" charset="0"/>
              </a:rPr>
              <a:t>cap it at the 90th percentile.</a:t>
            </a:r>
          </a:p>
          <a:p>
            <a:r>
              <a:rPr lang="en-US" sz="2800" dirty="0">
                <a:latin typeface="Arial" panose="020B0604020202020204" pitchFamily="34" charset="0"/>
                <a:cs typeface="Arial" panose="020B0604020202020204" pitchFamily="34" charset="0"/>
              </a:rPr>
              <a:t>The database requires adjustment by removing all points which extend beyond 100 miles in distance measurement.</a:t>
            </a:r>
          </a:p>
          <a:p>
            <a:r>
              <a:rPr lang="en-US" sz="2800" dirty="0">
                <a:latin typeface="Arial" panose="020B0604020202020204" pitchFamily="34" charset="0"/>
                <a:cs typeface="Arial" panose="020B0604020202020204" pitchFamily="34" charset="0"/>
              </a:rPr>
              <a:t>If surge multiplier  &gt;  5, </a:t>
            </a:r>
          </a:p>
          <a:p>
            <a:r>
              <a:rPr lang="en-US" sz="2800" dirty="0">
                <a:latin typeface="Arial" panose="020B0604020202020204" pitchFamily="34" charset="0"/>
                <a:cs typeface="Arial" panose="020B0604020202020204" pitchFamily="34" charset="0"/>
              </a:rPr>
              <a:t>When surge multiplier data surpasses 5 it should be replaced by the typical surge multiplier ratio found in related vehicle trips.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5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0C669A-99DF-C007-F9AC-5626BCA6C316}"/>
              </a:ext>
            </a:extLst>
          </p:cNvPr>
          <p:cNvSpPr txBox="1"/>
          <p:nvPr/>
        </p:nvSpPr>
        <p:spPr>
          <a:xfrm>
            <a:off x="0" y="0"/>
            <a:ext cx="12192000" cy="6494085"/>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3. Standardize Data</a:t>
            </a:r>
          </a:p>
          <a:p>
            <a:r>
              <a:rPr lang="en-IN" sz="2800" dirty="0">
                <a:latin typeface="Arial" panose="020B0604020202020204" pitchFamily="34" charset="0"/>
                <a:cs typeface="Arial" panose="020B0604020202020204" pitchFamily="34" charset="0"/>
              </a:rPr>
              <a:t>Users need to display format consistency while they handle values during the management process.</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Timestamp Standardization:</a:t>
            </a:r>
          </a:p>
          <a:p>
            <a:r>
              <a:rPr lang="en-IN" sz="2800" dirty="0">
                <a:latin typeface="Arial" panose="020B0604020202020204" pitchFamily="34" charset="0"/>
                <a:cs typeface="Arial" panose="020B0604020202020204" pitchFamily="34" charset="0"/>
              </a:rPr>
              <a:t> The program requires a human-readable date-time format (YYYY-MM-DD HH:MM:SS for timestamp.</a:t>
            </a:r>
          </a:p>
          <a:p>
            <a:r>
              <a:rPr lang="en-IN" sz="2800" b="1" dirty="0">
                <a:latin typeface="Arial" panose="020B0604020202020204" pitchFamily="34" charset="0"/>
                <a:cs typeface="Arial" panose="020B0604020202020204" pitchFamily="34" charset="0"/>
              </a:rPr>
              <a:t>Categorical Encoding:</a:t>
            </a:r>
          </a:p>
          <a:p>
            <a:r>
              <a:rPr lang="en-IN" sz="2800" dirty="0">
                <a:latin typeface="Arial" panose="020B0604020202020204" pitchFamily="34" charset="0"/>
                <a:cs typeface="Arial" panose="020B0604020202020204" pitchFamily="34" charset="0"/>
              </a:rPr>
              <a:t> To execute the analytic process the system requires transforming cab type along with source data and destination locations and weather status into numerical assessment values.</a:t>
            </a:r>
          </a:p>
          <a:p>
            <a:r>
              <a:rPr lang="en-IN" sz="2800" b="1" dirty="0">
                <a:latin typeface="Arial" panose="020B0604020202020204" pitchFamily="34" charset="0"/>
                <a:cs typeface="Arial" panose="020B0604020202020204" pitchFamily="34" charset="0"/>
              </a:rPr>
              <a:t>Price &amp; Distance Units:</a:t>
            </a:r>
          </a:p>
          <a:p>
            <a:r>
              <a:rPr lang="en-IN" sz="2800" dirty="0">
                <a:latin typeface="Arial" panose="020B0604020202020204" pitchFamily="34" charset="0"/>
                <a:cs typeface="Arial" panose="020B0604020202020204" pitchFamily="34" charset="0"/>
              </a:rPr>
              <a:t> The entire distance information in the dataset requires users to measure distances by either kilometres or miles.</a:t>
            </a: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92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F335D-455A-8682-D807-F13DD318F940}"/>
              </a:ext>
            </a:extLst>
          </p:cNvPr>
          <p:cNvSpPr txBox="1"/>
          <p:nvPr/>
        </p:nvSpPr>
        <p:spPr>
          <a:xfrm>
            <a:off x="64008" y="64008"/>
            <a:ext cx="9077706" cy="1015663"/>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4. Feature Engineering (Creating New Features)</a:t>
            </a:r>
          </a:p>
          <a:p>
            <a:r>
              <a:rPr lang="en-US" sz="1800" dirty="0"/>
              <a:t>To improve analysis, we create new useful features from existing data</a:t>
            </a:r>
          </a:p>
          <a:p>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New Features in cab_ride.csv: </a:t>
            </a:r>
          </a:p>
        </p:txBody>
      </p:sp>
      <p:graphicFrame>
        <p:nvGraphicFramePr>
          <p:cNvPr id="5" name="Table 4">
            <a:extLst>
              <a:ext uri="{FF2B5EF4-FFF2-40B4-BE49-F238E27FC236}">
                <a16:creationId xmlns:a16="http://schemas.microsoft.com/office/drawing/2014/main" id="{0FD04288-695C-6A71-32B3-593F6413BEBE}"/>
              </a:ext>
            </a:extLst>
          </p:cNvPr>
          <p:cNvGraphicFramePr>
            <a:graphicFrameLocks noGrp="1"/>
          </p:cNvGraphicFramePr>
          <p:nvPr/>
        </p:nvGraphicFramePr>
        <p:xfrm>
          <a:off x="148336" y="1115568"/>
          <a:ext cx="11638280" cy="2288254"/>
        </p:xfrm>
        <a:graphic>
          <a:graphicData uri="http://schemas.openxmlformats.org/drawingml/2006/table">
            <a:tbl>
              <a:tblPr firstRow="1" bandRow="1">
                <a:tableStyleId>{5C22544A-7EE6-4342-B048-85BDC9FD1C3A}</a:tableStyleId>
              </a:tblPr>
              <a:tblGrid>
                <a:gridCol w="5923280">
                  <a:extLst>
                    <a:ext uri="{9D8B030D-6E8A-4147-A177-3AD203B41FA5}">
                      <a16:colId xmlns:a16="http://schemas.microsoft.com/office/drawing/2014/main" val="1738869515"/>
                    </a:ext>
                  </a:extLst>
                </a:gridCol>
                <a:gridCol w="5715000">
                  <a:extLst>
                    <a:ext uri="{9D8B030D-6E8A-4147-A177-3AD203B41FA5}">
                      <a16:colId xmlns:a16="http://schemas.microsoft.com/office/drawing/2014/main" val="3724523831"/>
                    </a:ext>
                  </a:extLst>
                </a:gridCol>
              </a:tblGrid>
              <a:tr h="385175">
                <a:tc>
                  <a:txBody>
                    <a:bodyPr/>
                    <a:lstStyle/>
                    <a:p>
                      <a:r>
                        <a:rPr lang="en-IN" dirty="0"/>
                        <a:t>Feature</a:t>
                      </a:r>
                    </a:p>
                  </a:txBody>
                  <a:tcPr/>
                </a:tc>
                <a:tc>
                  <a:txBody>
                    <a:bodyPr/>
                    <a:lstStyle/>
                    <a:p>
                      <a:r>
                        <a:rPr lang="en-IN" dirty="0"/>
                        <a:t>Description</a:t>
                      </a:r>
                    </a:p>
                  </a:txBody>
                  <a:tcPr/>
                </a:tc>
                <a:extLst>
                  <a:ext uri="{0D108BD9-81ED-4DB2-BD59-A6C34878D82A}">
                    <a16:rowId xmlns:a16="http://schemas.microsoft.com/office/drawing/2014/main" val="2620419870"/>
                  </a:ext>
                </a:extLst>
              </a:tr>
              <a:tr h="492649">
                <a:tc>
                  <a:txBody>
                    <a:bodyPr/>
                    <a:lstStyle/>
                    <a:p>
                      <a:r>
                        <a:rPr lang="en-IN" dirty="0"/>
                        <a:t>Peak hour</a:t>
                      </a:r>
                    </a:p>
                  </a:txBody>
                  <a:tcPr/>
                </a:tc>
                <a:tc>
                  <a:txBody>
                    <a:bodyPr/>
                    <a:lstStyle/>
                    <a:p>
                      <a:r>
                        <a:rPr lang="en-US" dirty="0"/>
                        <a:t>1 if ride occurs between 7-10 AM or 5-8 PM, else 0.</a:t>
                      </a:r>
                      <a:endParaRPr lang="en-IN" dirty="0"/>
                    </a:p>
                  </a:txBody>
                  <a:tcPr/>
                </a:tc>
                <a:extLst>
                  <a:ext uri="{0D108BD9-81ED-4DB2-BD59-A6C34878D82A}">
                    <a16:rowId xmlns:a16="http://schemas.microsoft.com/office/drawing/2014/main" val="1471765270"/>
                  </a:ext>
                </a:extLst>
              </a:tr>
              <a:tr h="385175">
                <a:tc>
                  <a:txBody>
                    <a:bodyPr/>
                    <a:lstStyle/>
                    <a:p>
                      <a:r>
                        <a:rPr lang="en-IN" dirty="0"/>
                        <a:t>Ride duration category</a:t>
                      </a:r>
                    </a:p>
                  </a:txBody>
                  <a:tcPr/>
                </a:tc>
                <a:tc>
                  <a:txBody>
                    <a:bodyPr/>
                    <a:lstStyle/>
                    <a:p>
                      <a:r>
                        <a:rPr lang="en-US" dirty="0"/>
                        <a:t>"Short" (&lt;5 miles), "Medium" (5-15 miles), "Long" (&gt;15 miles)</a:t>
                      </a:r>
                      <a:endParaRPr lang="en-IN" dirty="0"/>
                    </a:p>
                  </a:txBody>
                  <a:tcPr/>
                </a:tc>
                <a:extLst>
                  <a:ext uri="{0D108BD9-81ED-4DB2-BD59-A6C34878D82A}">
                    <a16:rowId xmlns:a16="http://schemas.microsoft.com/office/drawing/2014/main" val="3370495244"/>
                  </a:ext>
                </a:extLst>
              </a:tr>
              <a:tr h="385175">
                <a:tc>
                  <a:txBody>
                    <a:bodyPr/>
                    <a:lstStyle/>
                    <a:p>
                      <a:r>
                        <a:rPr lang="en-IN" dirty="0"/>
                        <a:t>Fare per mile</a:t>
                      </a:r>
                    </a:p>
                  </a:txBody>
                  <a:tcPr/>
                </a:tc>
                <a:tc>
                  <a:txBody>
                    <a:bodyPr/>
                    <a:lstStyle/>
                    <a:p>
                      <a:r>
                        <a:rPr lang="en-US" dirty="0"/>
                        <a:t>price / distance to compare Uber vs. Lyft efficiency.</a:t>
                      </a:r>
                      <a:endParaRPr lang="en-IN" dirty="0"/>
                    </a:p>
                  </a:txBody>
                  <a:tcPr/>
                </a:tc>
                <a:extLst>
                  <a:ext uri="{0D108BD9-81ED-4DB2-BD59-A6C34878D82A}">
                    <a16:rowId xmlns:a16="http://schemas.microsoft.com/office/drawing/2014/main" val="2968536199"/>
                  </a:ext>
                </a:extLst>
              </a:tr>
              <a:tr h="385175">
                <a:tc>
                  <a:txBody>
                    <a:bodyPr/>
                    <a:lstStyle/>
                    <a:p>
                      <a:r>
                        <a:rPr lang="en-IN" dirty="0"/>
                        <a:t>weekend</a:t>
                      </a:r>
                    </a:p>
                  </a:txBody>
                  <a:tcPr/>
                </a:tc>
                <a:tc>
                  <a:txBody>
                    <a:bodyPr/>
                    <a:lstStyle/>
                    <a:p>
                      <a:r>
                        <a:rPr lang="en-US" dirty="0"/>
                        <a:t>1 if ride is on a weekend, else 0.</a:t>
                      </a:r>
                      <a:endParaRPr lang="en-IN" dirty="0"/>
                    </a:p>
                  </a:txBody>
                  <a:tcPr/>
                </a:tc>
                <a:extLst>
                  <a:ext uri="{0D108BD9-81ED-4DB2-BD59-A6C34878D82A}">
                    <a16:rowId xmlns:a16="http://schemas.microsoft.com/office/drawing/2014/main" val="1503868549"/>
                  </a:ext>
                </a:extLst>
              </a:tr>
            </a:tbl>
          </a:graphicData>
        </a:graphic>
      </p:graphicFrame>
      <p:sp>
        <p:nvSpPr>
          <p:cNvPr id="9" name="TextBox 8">
            <a:extLst>
              <a:ext uri="{FF2B5EF4-FFF2-40B4-BE49-F238E27FC236}">
                <a16:creationId xmlns:a16="http://schemas.microsoft.com/office/drawing/2014/main" id="{F6B288B1-45B8-0446-502E-9C010B973097}"/>
              </a:ext>
            </a:extLst>
          </p:cNvPr>
          <p:cNvSpPr txBox="1"/>
          <p:nvPr/>
        </p:nvSpPr>
        <p:spPr>
          <a:xfrm>
            <a:off x="148336" y="3439719"/>
            <a:ext cx="610819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New Features in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weather.csv </a:t>
            </a:r>
          </a:p>
        </p:txBody>
      </p:sp>
      <p:graphicFrame>
        <p:nvGraphicFramePr>
          <p:cNvPr id="10" name="Table 9">
            <a:extLst>
              <a:ext uri="{FF2B5EF4-FFF2-40B4-BE49-F238E27FC236}">
                <a16:creationId xmlns:a16="http://schemas.microsoft.com/office/drawing/2014/main" id="{3C341982-C8B9-D8A4-CA2F-727D276D5195}"/>
              </a:ext>
            </a:extLst>
          </p:cNvPr>
          <p:cNvGraphicFramePr>
            <a:graphicFrameLocks noGrp="1"/>
          </p:cNvGraphicFramePr>
          <p:nvPr/>
        </p:nvGraphicFramePr>
        <p:xfrm>
          <a:off x="148336" y="3739896"/>
          <a:ext cx="11638280" cy="1662886"/>
        </p:xfrm>
        <a:graphic>
          <a:graphicData uri="http://schemas.openxmlformats.org/drawingml/2006/table">
            <a:tbl>
              <a:tblPr firstRow="1" bandRow="1">
                <a:tableStyleId>{5C22544A-7EE6-4342-B048-85BDC9FD1C3A}</a:tableStyleId>
              </a:tblPr>
              <a:tblGrid>
                <a:gridCol w="5819140">
                  <a:extLst>
                    <a:ext uri="{9D8B030D-6E8A-4147-A177-3AD203B41FA5}">
                      <a16:colId xmlns:a16="http://schemas.microsoft.com/office/drawing/2014/main" val="2678434307"/>
                    </a:ext>
                  </a:extLst>
                </a:gridCol>
                <a:gridCol w="5819140">
                  <a:extLst>
                    <a:ext uri="{9D8B030D-6E8A-4147-A177-3AD203B41FA5}">
                      <a16:colId xmlns:a16="http://schemas.microsoft.com/office/drawing/2014/main" val="214859766"/>
                    </a:ext>
                  </a:extLst>
                </a:gridCol>
              </a:tblGrid>
              <a:tr h="397103">
                <a:tc>
                  <a:txBody>
                    <a:bodyPr/>
                    <a:lstStyle/>
                    <a:p>
                      <a:r>
                        <a:rPr lang="en-IN" dirty="0"/>
                        <a:t>Feature</a:t>
                      </a:r>
                    </a:p>
                  </a:txBody>
                  <a:tcPr/>
                </a:tc>
                <a:tc>
                  <a:txBody>
                    <a:bodyPr/>
                    <a:lstStyle/>
                    <a:p>
                      <a:r>
                        <a:rPr lang="en-IN" dirty="0"/>
                        <a:t>Description</a:t>
                      </a:r>
                    </a:p>
                  </a:txBody>
                  <a:tcPr/>
                </a:tc>
                <a:extLst>
                  <a:ext uri="{0D108BD9-81ED-4DB2-BD59-A6C34878D82A}">
                    <a16:rowId xmlns:a16="http://schemas.microsoft.com/office/drawing/2014/main" val="3763252448"/>
                  </a:ext>
                </a:extLst>
              </a:tr>
              <a:tr h="471577">
                <a:tc>
                  <a:txBody>
                    <a:bodyPr/>
                    <a:lstStyle/>
                    <a:p>
                      <a:r>
                        <a:rPr lang="en-IN" dirty="0"/>
                        <a:t>Weather category</a:t>
                      </a:r>
                    </a:p>
                  </a:txBody>
                  <a:tcPr/>
                </a:tc>
                <a:tc>
                  <a:txBody>
                    <a:bodyPr/>
                    <a:lstStyle/>
                    <a:p>
                      <a:r>
                        <a:rPr lang="en-US" dirty="0"/>
                        <a:t>"Rainy", "Clear", "Cloudy", based on rain and clouds values.</a:t>
                      </a:r>
                      <a:endParaRPr lang="en-IN" dirty="0"/>
                    </a:p>
                  </a:txBody>
                  <a:tcPr/>
                </a:tc>
                <a:extLst>
                  <a:ext uri="{0D108BD9-81ED-4DB2-BD59-A6C34878D82A}">
                    <a16:rowId xmlns:a16="http://schemas.microsoft.com/office/drawing/2014/main" val="926841616"/>
                  </a:ext>
                </a:extLst>
              </a:tr>
              <a:tr h="397103">
                <a:tc>
                  <a:txBody>
                    <a:bodyPr/>
                    <a:lstStyle/>
                    <a:p>
                      <a:r>
                        <a:rPr lang="en-IN" dirty="0"/>
                        <a:t>High wind</a:t>
                      </a:r>
                    </a:p>
                  </a:txBody>
                  <a:tcPr/>
                </a:tc>
                <a:tc>
                  <a:txBody>
                    <a:bodyPr/>
                    <a:lstStyle/>
                    <a:p>
                      <a:r>
                        <a:rPr lang="en-US" dirty="0"/>
                        <a:t>1 if wind speed &gt; 20 mph, else 0</a:t>
                      </a:r>
                      <a:endParaRPr lang="en-IN" dirty="0"/>
                    </a:p>
                  </a:txBody>
                  <a:tcPr/>
                </a:tc>
                <a:extLst>
                  <a:ext uri="{0D108BD9-81ED-4DB2-BD59-A6C34878D82A}">
                    <a16:rowId xmlns:a16="http://schemas.microsoft.com/office/drawing/2014/main" val="1954947986"/>
                  </a:ext>
                </a:extLst>
              </a:tr>
              <a:tr h="397103">
                <a:tc>
                  <a:txBody>
                    <a:bodyPr/>
                    <a:lstStyle/>
                    <a:p>
                      <a:r>
                        <a:rPr lang="en-IN" dirty="0"/>
                        <a:t>Extreme temperature</a:t>
                      </a:r>
                    </a:p>
                  </a:txBody>
                  <a:tcPr/>
                </a:tc>
                <a:tc>
                  <a:txBody>
                    <a:bodyPr/>
                    <a:lstStyle/>
                    <a:p>
                      <a:r>
                        <a:rPr lang="en-US" dirty="0"/>
                        <a:t>1 if temp &lt; 5°C or &gt; 35°C, else 0</a:t>
                      </a:r>
                      <a:endParaRPr lang="en-IN" dirty="0"/>
                    </a:p>
                  </a:txBody>
                  <a:tcPr/>
                </a:tc>
                <a:extLst>
                  <a:ext uri="{0D108BD9-81ED-4DB2-BD59-A6C34878D82A}">
                    <a16:rowId xmlns:a16="http://schemas.microsoft.com/office/drawing/2014/main" val="2273209036"/>
                  </a:ext>
                </a:extLst>
              </a:tr>
            </a:tbl>
          </a:graphicData>
        </a:graphic>
      </p:graphicFrame>
    </p:spTree>
    <p:extLst>
      <p:ext uri="{BB962C8B-B14F-4D97-AF65-F5344CB8AC3E}">
        <p14:creationId xmlns:p14="http://schemas.microsoft.com/office/powerpoint/2010/main" val="67922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C9105-27B7-E17C-7923-D1EDBB6110CC}"/>
              </a:ext>
            </a:extLst>
          </p:cNvPr>
          <p:cNvSpPr txBox="1"/>
          <p:nvPr/>
        </p:nvSpPr>
        <p:spPr>
          <a:xfrm>
            <a:off x="0" y="0"/>
            <a:ext cx="12192000" cy="6063198"/>
          </a:xfrm>
          <a:prstGeom prst="rect">
            <a:avLst/>
          </a:prstGeom>
          <a:noFill/>
        </p:spPr>
        <p:txBody>
          <a:bodyPr wrap="square">
            <a:spAutoFit/>
          </a:bodyPr>
          <a:lstStyle/>
          <a:p>
            <a:pPr algn="just"/>
            <a:r>
              <a:rPr lang="en-IN" sz="2800" b="1" dirty="0">
                <a:latin typeface="Arial" panose="020B0604020202020204" pitchFamily="34" charset="0"/>
                <a:cs typeface="Arial" panose="020B0604020202020204" pitchFamily="34" charset="0"/>
              </a:rPr>
              <a:t>Select Model</a:t>
            </a:r>
          </a:p>
          <a:p>
            <a:pPr algn="just"/>
            <a:r>
              <a:rPr lang="en-IN" sz="2800" dirty="0">
                <a:latin typeface="Arial" panose="020B0604020202020204" pitchFamily="34" charset="0"/>
                <a:cs typeface="Arial" panose="020B0604020202020204" pitchFamily="34" charset="0"/>
              </a:rPr>
              <a:t> Choose an appropriate model or algorithm based on the nature of the problem, the  data,  desired outcome. Common techniques include decision trees, regression, clustering, classification, association rule mining,  neural networks. by understanding relationship between the input features and the output prediction (explainable AI),       u may use linear regression. for  highly accurate prediction complex model &lt;deep neural network&gt; may be better.</a:t>
            </a:r>
          </a:p>
          <a:p>
            <a:pPr algn="just"/>
            <a:endParaRPr lang="en-US" sz="2800" b="1"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Train Model </a:t>
            </a:r>
          </a:p>
          <a:p>
            <a:pPr algn="just"/>
            <a:r>
              <a:rPr lang="en-US" sz="2800" dirty="0">
                <a:latin typeface="Arial" panose="020B0604020202020204" pitchFamily="34" charset="0"/>
                <a:cs typeface="Arial" panose="020B0604020202020204" pitchFamily="34" charset="0"/>
              </a:rPr>
              <a:t>Train your selected model using the prepared dataset. feeding the model with the input data and adjust its parameters or weights to learn from the patterns and relationships present in the data.</a:t>
            </a:r>
          </a:p>
          <a:p>
            <a:pPr algn="just"/>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0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45A417-5B14-A382-7E9F-8180E2159071}"/>
              </a:ext>
            </a:extLst>
          </p:cNvPr>
          <p:cNvSpPr txBox="1"/>
          <p:nvPr/>
        </p:nvSpPr>
        <p:spPr>
          <a:xfrm>
            <a:off x="64008" y="0"/>
            <a:ext cx="12060936" cy="5693866"/>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Evaluate Model </a:t>
            </a:r>
          </a:p>
          <a:p>
            <a:r>
              <a:rPr lang="en-IN" sz="2800" dirty="0">
                <a:latin typeface="Arial" panose="020B0604020202020204" pitchFamily="34" charset="0"/>
                <a:cs typeface="Arial" panose="020B0604020202020204" pitchFamily="34" charset="0"/>
              </a:rPr>
              <a:t>Assess the performance and effectiveness of your trained model using a validation set or cross-validation. determine the model's accuracy, predictive power, or clustering quality and whether it meets the desired objectives. adjust the hyperparameters to prevent overfitting and improve the performance of your model.</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Deploy Model</a:t>
            </a:r>
          </a:p>
          <a:p>
            <a:r>
              <a:rPr lang="en-US" sz="2800" dirty="0">
                <a:latin typeface="Arial" panose="020B0604020202020204" pitchFamily="34" charset="0"/>
                <a:cs typeface="Arial" panose="020B0604020202020204" pitchFamily="34" charset="0"/>
              </a:rPr>
              <a:t>Deploy your trained model into a real-world environment    it can be used to make predictions,     classify new data instances,     or generate insights. integrate the model into existing systems or creating a user-friendly interface for interacting with the model.</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9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5EF72-3276-771E-DF0B-E42D84A0444E}"/>
              </a:ext>
            </a:extLst>
          </p:cNvPr>
          <p:cNvSpPr txBox="1"/>
          <p:nvPr/>
        </p:nvSpPr>
        <p:spPr>
          <a:xfrm>
            <a:off x="73152" y="0"/>
            <a:ext cx="12042648" cy="2246769"/>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Monitor &amp; Maintain Model</a:t>
            </a:r>
          </a:p>
          <a:p>
            <a:r>
              <a:rPr lang="en-IN" sz="2800" dirty="0">
                <a:latin typeface="Arial" panose="020B0604020202020204" pitchFamily="34" charset="0"/>
                <a:cs typeface="Arial" panose="020B0604020202020204" pitchFamily="34" charset="0"/>
              </a:rPr>
              <a:t> Continuously monitor your model's performance </a:t>
            </a:r>
            <a:r>
              <a:rPr lang="en-IN" sz="2800" dirty="0" err="1">
                <a:latin typeface="Arial" panose="020B0604020202020204" pitchFamily="34" charset="0"/>
                <a:cs typeface="Arial" panose="020B0604020202020204" pitchFamily="34" charset="0"/>
              </a:rPr>
              <a:t>andensure</a:t>
            </a:r>
            <a:r>
              <a:rPr lang="en-IN" sz="2800" dirty="0">
                <a:latin typeface="Arial" panose="020B0604020202020204" pitchFamily="34" charset="0"/>
                <a:cs typeface="Arial" panose="020B0604020202020204" pitchFamily="34" charset="0"/>
              </a:rPr>
              <a:t> its accuracy and relevance over time. Update the model as new data becomes available, and refine the data mining process based on feedback and changing requirements.</a:t>
            </a:r>
          </a:p>
        </p:txBody>
      </p:sp>
    </p:spTree>
    <p:extLst>
      <p:ext uri="{BB962C8B-B14F-4D97-AF65-F5344CB8AC3E}">
        <p14:creationId xmlns:p14="http://schemas.microsoft.com/office/powerpoint/2010/main" val="310879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abride1">
            <a:extLst>
              <a:ext uri="{FF2B5EF4-FFF2-40B4-BE49-F238E27FC236}">
                <a16:creationId xmlns:a16="http://schemas.microsoft.com/office/drawing/2014/main" id="{9A922BB6-90C0-418E-8890-4A5C55486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465" y="0"/>
            <a:ext cx="7228190" cy="6858000"/>
          </a:xfrm>
          <a:prstGeom prst="rect">
            <a:avLst/>
          </a:prstGeom>
        </p:spPr>
      </p:pic>
      <p:sp>
        <p:nvSpPr>
          <p:cNvPr id="4" name="TextBox 3">
            <a:extLst>
              <a:ext uri="{FF2B5EF4-FFF2-40B4-BE49-F238E27FC236}">
                <a16:creationId xmlns:a16="http://schemas.microsoft.com/office/drawing/2014/main" id="{CA583AAC-D9E4-C1C8-3F4C-467F558C31F4}"/>
              </a:ext>
            </a:extLst>
          </p:cNvPr>
          <p:cNvSpPr txBox="1"/>
          <p:nvPr/>
        </p:nvSpPr>
        <p:spPr>
          <a:xfrm>
            <a:off x="10270998" y="5870448"/>
            <a:ext cx="1826514" cy="369332"/>
          </a:xfrm>
          <a:prstGeom prst="rect">
            <a:avLst/>
          </a:prstGeom>
          <a:noFill/>
        </p:spPr>
        <p:txBody>
          <a:bodyPr wrap="square">
            <a:spAutoFit/>
          </a:bodyPr>
          <a:lstStyle/>
          <a:p>
            <a:r>
              <a:rPr lang="en-IN" dirty="0">
                <a:hlinkClick r:id="rId3"/>
              </a:rPr>
              <a:t>Edit | jagdis45</a:t>
            </a:r>
            <a:endParaRPr lang="en-IN" dirty="0"/>
          </a:p>
        </p:txBody>
      </p:sp>
      <p:sp>
        <p:nvSpPr>
          <p:cNvPr id="6" name="TextBox 5">
            <a:extLst>
              <a:ext uri="{FF2B5EF4-FFF2-40B4-BE49-F238E27FC236}">
                <a16:creationId xmlns:a16="http://schemas.microsoft.com/office/drawing/2014/main" id="{644397EE-4475-06D4-3AA3-D9707EBB6B01}"/>
              </a:ext>
            </a:extLst>
          </p:cNvPr>
          <p:cNvSpPr txBox="1"/>
          <p:nvPr/>
        </p:nvSpPr>
        <p:spPr>
          <a:xfrm>
            <a:off x="9618655" y="5257800"/>
            <a:ext cx="2573345" cy="369332"/>
          </a:xfrm>
          <a:prstGeom prst="rect">
            <a:avLst/>
          </a:prstGeom>
          <a:noFill/>
        </p:spPr>
        <p:txBody>
          <a:bodyPr wrap="square">
            <a:spAutoFit/>
          </a:bodyPr>
          <a:lstStyle/>
          <a:p>
            <a:r>
              <a:rPr lang="en-IN" dirty="0">
                <a:hlinkClick r:id="rId4"/>
              </a:rPr>
              <a:t>jagdis45 | Tableau Public</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Jagdish cab ride graph1">
            <a:extLst>
              <a:ext uri="{FF2B5EF4-FFF2-40B4-BE49-F238E27FC236}">
                <a16:creationId xmlns:a16="http://schemas.microsoft.com/office/drawing/2014/main" id="{53A54699-D528-4AB3-8F46-2A4FE680A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05" y="0"/>
            <a:ext cx="7228190" cy="6858000"/>
          </a:xfrm>
          <a:prstGeom prst="rect">
            <a:avLst/>
          </a:prstGeom>
        </p:spPr>
      </p:pic>
      <p:sp>
        <p:nvSpPr>
          <p:cNvPr id="4" name="TextBox 3">
            <a:extLst>
              <a:ext uri="{FF2B5EF4-FFF2-40B4-BE49-F238E27FC236}">
                <a16:creationId xmlns:a16="http://schemas.microsoft.com/office/drawing/2014/main" id="{FD2EDE58-BC5F-7261-61CE-39BDFF312679}"/>
              </a:ext>
            </a:extLst>
          </p:cNvPr>
          <p:cNvSpPr txBox="1"/>
          <p:nvPr/>
        </p:nvSpPr>
        <p:spPr>
          <a:xfrm>
            <a:off x="10051542" y="2084832"/>
            <a:ext cx="1963674" cy="923330"/>
          </a:xfrm>
          <a:prstGeom prst="rect">
            <a:avLst/>
          </a:prstGeom>
          <a:noFill/>
        </p:spPr>
        <p:txBody>
          <a:bodyPr wrap="square">
            <a:spAutoFit/>
          </a:bodyPr>
          <a:lstStyle/>
          <a:p>
            <a:r>
              <a:rPr lang="en-IN" dirty="0">
                <a:hlinkClick r:id="rId3"/>
              </a:rPr>
              <a:t>Jagdish cab graph45 | Tableau Public</a:t>
            </a:r>
            <a:endParaRPr lang="en-IN" dirty="0"/>
          </a:p>
        </p:txBody>
      </p:sp>
    </p:spTree>
    <p:extLst>
      <p:ext uri="{BB962C8B-B14F-4D97-AF65-F5344CB8AC3E}">
        <p14:creationId xmlns:p14="http://schemas.microsoft.com/office/powerpoint/2010/main" val="2933954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ice distance temperature">
            <a:extLst>
              <a:ext uri="{FF2B5EF4-FFF2-40B4-BE49-F238E27FC236}">
                <a16:creationId xmlns:a16="http://schemas.microsoft.com/office/drawing/2014/main" id="{898FBEAA-2D20-4466-9D68-FBB148748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912" y="0"/>
            <a:ext cx="2776175" cy="6858000"/>
          </a:xfrm>
          <a:prstGeom prst="rect">
            <a:avLst/>
          </a:prstGeom>
        </p:spPr>
      </p:pic>
    </p:spTree>
    <p:extLst>
      <p:ext uri="{BB962C8B-B14F-4D97-AF65-F5344CB8AC3E}">
        <p14:creationId xmlns:p14="http://schemas.microsoft.com/office/powerpoint/2010/main" val="343113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EB0F5D-6E6C-1028-01C2-47BDCC6B4C6F}"/>
              </a:ext>
            </a:extLst>
          </p:cNvPr>
          <p:cNvSpPr txBox="1"/>
          <p:nvPr/>
        </p:nvSpPr>
        <p:spPr>
          <a:xfrm>
            <a:off x="0" y="0"/>
            <a:ext cx="12192000" cy="6555641"/>
          </a:xfrm>
          <a:prstGeom prst="rect">
            <a:avLst/>
          </a:prstGeom>
          <a:noFill/>
        </p:spPr>
        <p:txBody>
          <a:bodyPr wrap="square">
            <a:spAutoFit/>
          </a:bodyPr>
          <a:lstStyle/>
          <a:p>
            <a:pPr algn="just"/>
            <a:r>
              <a:rPr lang="en-IN" sz="2800" b="1" dirty="0">
                <a:solidFill>
                  <a:schemeClr val="accent1">
                    <a:lumMod val="75000"/>
                  </a:schemeClr>
                </a:solidFill>
                <a:latin typeface="Arial" panose="020B0604020202020204" pitchFamily="34" charset="0"/>
                <a:cs typeface="Arial" panose="020B0604020202020204" pitchFamily="34" charset="0"/>
              </a:rPr>
              <a:t>Introduction</a:t>
            </a:r>
          </a:p>
          <a:p>
            <a:pPr algn="just"/>
            <a:endParaRPr lang="en-IN" sz="2800" dirty="0">
              <a:latin typeface="Arial" panose="020B0604020202020204" pitchFamily="34" charset="0"/>
              <a:cs typeface="Arial" panose="020B0604020202020204" pitchFamily="34" charset="0"/>
            </a:endParaRPr>
          </a:p>
          <a:p>
            <a:pPr algn="just"/>
            <a:r>
              <a:rPr lang="en-IN" sz="2800" b="1" dirty="0">
                <a:latin typeface="Arial" panose="020B0604020202020204" pitchFamily="34" charset="0"/>
                <a:cs typeface="Arial" panose="020B0604020202020204" pitchFamily="34" charset="0"/>
              </a:rPr>
              <a:t>Problem Definition</a:t>
            </a:r>
          </a:p>
          <a:p>
            <a:pPr algn="just"/>
            <a:r>
              <a:rPr lang="en-IN" sz="2800" dirty="0">
                <a:latin typeface="Arial" panose="020B0604020202020204" pitchFamily="34" charset="0"/>
                <a:cs typeface="Arial" panose="020B0604020202020204" pitchFamily="34" charset="0"/>
              </a:rPr>
              <a:t>The market domination efforts between Uber and Lyft rely on the competitive dynamics between the companies. Business understanding emerges from studying these two platforms regarding their payment structures and operational histories as well as fare adjustments linked to usage peaks. Information gathered from stakeholders will help them enhance business operations while also improving customer satisfaction.</a:t>
            </a:r>
          </a:p>
          <a:p>
            <a:pPr algn="just"/>
            <a:r>
              <a:rPr lang="en-US" sz="2800" b="1" dirty="0">
                <a:latin typeface="Arial" panose="020B0604020202020204" pitchFamily="34" charset="0"/>
                <a:cs typeface="Arial" panose="020B0604020202020204" pitchFamily="34" charset="0"/>
              </a:rPr>
              <a:t>Objective</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A comparative assessment of Uber and Lyft must be performed.</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Data processing and visualization through Python should integrate into the system.</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The research will deliver relevant suggestions stemming from collected data.</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43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5601A2EA-90CC-4AA7-9B70-A1445D9C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05" y="0"/>
            <a:ext cx="7228190" cy="6858000"/>
          </a:xfrm>
          <a:prstGeom prst="rect">
            <a:avLst/>
          </a:prstGeom>
        </p:spPr>
      </p:pic>
    </p:spTree>
    <p:extLst>
      <p:ext uri="{BB962C8B-B14F-4D97-AF65-F5344CB8AC3E}">
        <p14:creationId xmlns:p14="http://schemas.microsoft.com/office/powerpoint/2010/main" val="34872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5601A2EA-90CC-4AA7-9B70-A1445D9C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065" y="0"/>
            <a:ext cx="7228190" cy="6858000"/>
          </a:xfrm>
          <a:prstGeom prst="rect">
            <a:avLst/>
          </a:prstGeom>
        </p:spPr>
      </p:pic>
      <p:sp>
        <p:nvSpPr>
          <p:cNvPr id="4" name="TextBox 3">
            <a:extLst>
              <a:ext uri="{FF2B5EF4-FFF2-40B4-BE49-F238E27FC236}">
                <a16:creationId xmlns:a16="http://schemas.microsoft.com/office/drawing/2014/main" id="{6E5C4D58-3875-3C1E-87AE-0899A9F57CE5}"/>
              </a:ext>
            </a:extLst>
          </p:cNvPr>
          <p:cNvSpPr txBox="1"/>
          <p:nvPr/>
        </p:nvSpPr>
        <p:spPr>
          <a:xfrm>
            <a:off x="9098280" y="2995660"/>
            <a:ext cx="2978658" cy="369332"/>
          </a:xfrm>
          <a:prstGeom prst="rect">
            <a:avLst/>
          </a:prstGeom>
          <a:noFill/>
        </p:spPr>
        <p:txBody>
          <a:bodyPr wrap="square">
            <a:spAutoFit/>
          </a:bodyPr>
          <a:lstStyle/>
          <a:p>
            <a:r>
              <a:rPr lang="en-IN" dirty="0">
                <a:hlinkClick r:id="rId3"/>
              </a:rPr>
              <a:t>carride4 | Tableau Public</a:t>
            </a:r>
            <a:endParaRPr lang="en-IN" dirty="0"/>
          </a:p>
        </p:txBody>
      </p:sp>
    </p:spTree>
    <p:extLst>
      <p:ext uri="{BB962C8B-B14F-4D97-AF65-F5344CB8AC3E}">
        <p14:creationId xmlns:p14="http://schemas.microsoft.com/office/powerpoint/2010/main" val="347287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EE570401-7231-46D5-8CE6-3A75BBED31F5}"/>
              </a:ext>
            </a:extLst>
          </p:cNvPr>
          <p:cNvSpPr>
            <a:spLocks noGrp="1"/>
          </p:cNvSpPr>
          <p:nvPr>
            <p:ph type="ctrTitle"/>
          </p:nvPr>
        </p:nvSpPr>
        <p:spPr>
          <a:xfrm>
            <a:off x="2569464" y="2194559"/>
            <a:ext cx="8098536" cy="1315403"/>
          </a:xfrm>
        </p:spPr>
        <p:txBody>
          <a:bodyPr/>
          <a:lstStyle/>
          <a:p>
            <a:r>
              <a:rPr lang="en-us" dirty="0">
                <a:hlinkClick r:id="rId2"/>
              </a:rPr>
              <a:t>Jagdish cab graph45</a:t>
            </a:r>
          </a:p>
        </p:txBody>
      </p:sp>
      <p:sp>
        <p:nvSpPr>
          <p:cNvPr id="3" name="slide1">
            <a:extLst>
              <a:ext uri="{FF2B5EF4-FFF2-40B4-BE49-F238E27FC236}">
                <a16:creationId xmlns:a16="http://schemas.microsoft.com/office/drawing/2014/main" id="{D84EFBA4-853E-4961-9CA5-0C4F259A19D7}"/>
              </a:ext>
            </a:extLst>
          </p:cNvPr>
          <p:cNvSpPr>
            <a:spLocks noGrp="1"/>
          </p:cNvSpPr>
          <p:nvPr>
            <p:ph type="subTitle" idx="1"/>
          </p:nvPr>
        </p:nvSpPr>
        <p:spPr/>
        <p:txBody>
          <a:bodyPr/>
          <a:lstStyle/>
          <a:p>
            <a:r>
              <a:t>File created on: 3/7/2025 4:54:50 AM</a:t>
            </a:r>
          </a:p>
        </p:txBody>
      </p:sp>
      <p:sp>
        <p:nvSpPr>
          <p:cNvPr id="4" name="TextBox 3">
            <a:extLst>
              <a:ext uri="{FF2B5EF4-FFF2-40B4-BE49-F238E27FC236}">
                <a16:creationId xmlns:a16="http://schemas.microsoft.com/office/drawing/2014/main" id="{B4BEE251-85F8-70A2-B09E-BB5E0E88C745}"/>
              </a:ext>
            </a:extLst>
          </p:cNvPr>
          <p:cNvSpPr txBox="1"/>
          <p:nvPr/>
        </p:nvSpPr>
        <p:spPr>
          <a:xfrm>
            <a:off x="5221224" y="1078992"/>
            <a:ext cx="1261884" cy="646331"/>
          </a:xfrm>
          <a:prstGeom prst="rect">
            <a:avLst/>
          </a:prstGeom>
          <a:noFill/>
        </p:spPr>
        <p:txBody>
          <a:bodyPr wrap="non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LINK</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C780B05-3AE0-B18C-E7B7-4D193D20F640}"/>
              </a:ext>
            </a:extLst>
          </p:cNvPr>
          <p:cNvSpPr txBox="1"/>
          <p:nvPr/>
        </p:nvSpPr>
        <p:spPr>
          <a:xfrm>
            <a:off x="3571494" y="4158734"/>
            <a:ext cx="6094476" cy="369332"/>
          </a:xfrm>
          <a:prstGeom prst="rect">
            <a:avLst/>
          </a:prstGeom>
          <a:noFill/>
        </p:spPr>
        <p:txBody>
          <a:bodyPr wrap="square">
            <a:spAutoFit/>
          </a:bodyPr>
          <a:lstStyle/>
          <a:p>
            <a:r>
              <a:rPr lang="en-IN" dirty="0">
                <a:hlinkClick r:id="rId3"/>
              </a:rPr>
              <a:t>carride4 | Tableau Public</a:t>
            </a:r>
            <a:endParaRPr lang="en-IN" dirty="0"/>
          </a:p>
        </p:txBody>
      </p:sp>
    </p:spTree>
    <p:extLst>
      <p:ext uri="{BB962C8B-B14F-4D97-AF65-F5344CB8AC3E}">
        <p14:creationId xmlns:p14="http://schemas.microsoft.com/office/powerpoint/2010/main" val="342660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74638"/>
            <a:ext cx="6400800" cy="1143000"/>
          </a:xfrm>
        </p:spPr>
        <p:txBody>
          <a:bodyPr>
            <a:noAutofit/>
          </a:bodyPr>
          <a:lstStyle/>
          <a:p>
            <a:r>
              <a:rPr lang="en-US" sz="2800" dirty="0"/>
              <a:t>Problem statement</a:t>
            </a:r>
            <a:br>
              <a:rPr lang="en-US" sz="2800" dirty="0"/>
            </a:br>
            <a:r>
              <a:rPr lang="en-US" sz="2400" dirty="0"/>
              <a:t>Challenges </a:t>
            </a:r>
            <a:r>
              <a:rPr lang="en-US" sz="2400" dirty="0" err="1"/>
              <a:t>Uber</a:t>
            </a:r>
            <a:r>
              <a:rPr lang="en-US" sz="2400" dirty="0"/>
              <a:t> and </a:t>
            </a:r>
            <a:r>
              <a:rPr lang="en-US" sz="2400" dirty="0" err="1"/>
              <a:t>Lyft</a:t>
            </a:r>
            <a:r>
              <a:rPr lang="en-US" sz="2400" dirty="0"/>
              <a:t> face </a:t>
            </a:r>
            <a:br>
              <a:rPr lang="en-US" sz="2400" dirty="0"/>
            </a:br>
            <a:r>
              <a:rPr lang="en-US" sz="2400" dirty="0"/>
              <a:t>in optimizing their services</a:t>
            </a:r>
          </a:p>
        </p:txBody>
      </p:sp>
      <p:sp>
        <p:nvSpPr>
          <p:cNvPr id="3" name="Content Placeholder 2"/>
          <p:cNvSpPr>
            <a:spLocks noGrp="1"/>
          </p:cNvSpPr>
          <p:nvPr>
            <p:ph idx="1"/>
          </p:nvPr>
        </p:nvSpPr>
        <p:spPr>
          <a:xfrm>
            <a:off x="1981200" y="1791155"/>
            <a:ext cx="8229600" cy="3390446"/>
          </a:xfrm>
        </p:spPr>
        <p:txBody>
          <a:bodyPr>
            <a:normAutofit/>
          </a:bodyPr>
          <a:lstStyle/>
          <a:p>
            <a:pPr marL="0" indent="0" algn="ctr">
              <a:buNone/>
            </a:pPr>
            <a:r>
              <a:rPr lang="en-US" b="1" dirty="0"/>
              <a:t>Balancing Supply and Demand</a:t>
            </a:r>
          </a:p>
          <a:p>
            <a:pPr marL="0" indent="0">
              <a:buNone/>
            </a:pPr>
            <a:r>
              <a:rPr lang="en-US" b="1" dirty="0"/>
              <a:t>Challenge:</a:t>
            </a:r>
            <a:r>
              <a:rPr lang="en-US" dirty="0"/>
              <a:t> </a:t>
            </a:r>
          </a:p>
          <a:p>
            <a:pPr marL="0" indent="0">
              <a:buNone/>
            </a:pPr>
            <a:r>
              <a:rPr lang="en-US" dirty="0"/>
              <a:t>	Ensuring there are enough drivers (supply) to meet customer ride requests (demand) at all times.</a:t>
            </a:r>
          </a:p>
          <a:p>
            <a:pPr marL="0" indent="0">
              <a:buNone/>
            </a:pPr>
            <a:r>
              <a:rPr lang="en-US" b="1" dirty="0"/>
              <a:t>Why it’s hard:</a:t>
            </a:r>
            <a:br>
              <a:rPr lang="en-US" b="1" dirty="0"/>
            </a:br>
            <a:endParaRPr lang="en-US" dirty="0"/>
          </a:p>
        </p:txBody>
      </p:sp>
      <p:graphicFrame>
        <p:nvGraphicFramePr>
          <p:cNvPr id="4" name="Table 3"/>
          <p:cNvGraphicFramePr>
            <a:graphicFrameLocks noGrp="1"/>
          </p:cNvGraphicFramePr>
          <p:nvPr/>
        </p:nvGraphicFramePr>
        <p:xfrm>
          <a:off x="3276600" y="38862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Demand</a:t>
                      </a:r>
                    </a:p>
                  </a:txBody>
                  <a:tcPr/>
                </a:tc>
                <a:tc>
                  <a:txBody>
                    <a:bodyPr/>
                    <a:lstStyle/>
                    <a:p>
                      <a:r>
                        <a:rPr lang="en-US" dirty="0"/>
                        <a:t>Supply </a:t>
                      </a:r>
                    </a:p>
                  </a:txBody>
                  <a:tcPr/>
                </a:tc>
                <a:extLst>
                  <a:ext uri="{0D108BD9-81ED-4DB2-BD59-A6C34878D82A}">
                    <a16:rowId xmlns:a16="http://schemas.microsoft.com/office/drawing/2014/main" val="10000"/>
                  </a:ext>
                </a:extLst>
              </a:tr>
              <a:tr h="370840">
                <a:tc>
                  <a:txBody>
                    <a:bodyPr/>
                    <a:lstStyle/>
                    <a:p>
                      <a:r>
                        <a:rPr lang="en-US" dirty="0"/>
                        <a:t>Peak hours</a:t>
                      </a:r>
                    </a:p>
                  </a:txBody>
                  <a:tcPr/>
                </a:tc>
                <a:tc>
                  <a:txBody>
                    <a:bodyPr/>
                    <a:lstStyle/>
                    <a:p>
                      <a:r>
                        <a:rPr lang="en-US" dirty="0"/>
                        <a:t>High</a:t>
                      </a:r>
                    </a:p>
                  </a:txBody>
                  <a:tcPr/>
                </a:tc>
                <a:tc>
                  <a:txBody>
                    <a:bodyPr/>
                    <a:lstStyle/>
                    <a:p>
                      <a:r>
                        <a:rPr lang="en-US" dirty="0"/>
                        <a:t>Less</a:t>
                      </a:r>
                    </a:p>
                  </a:txBody>
                  <a:tcPr/>
                </a:tc>
                <a:extLst>
                  <a:ext uri="{0D108BD9-81ED-4DB2-BD59-A6C34878D82A}">
                    <a16:rowId xmlns:a16="http://schemas.microsoft.com/office/drawing/2014/main" val="10001"/>
                  </a:ext>
                </a:extLst>
              </a:tr>
              <a:tr h="370840">
                <a:tc>
                  <a:txBody>
                    <a:bodyPr/>
                    <a:lstStyle/>
                    <a:p>
                      <a:r>
                        <a:rPr lang="en-US" dirty="0"/>
                        <a:t>Off-peak hours</a:t>
                      </a:r>
                    </a:p>
                  </a:txBody>
                  <a:tcPr/>
                </a:tc>
                <a:tc>
                  <a:txBody>
                    <a:bodyPr/>
                    <a:lstStyle/>
                    <a:p>
                      <a:r>
                        <a:rPr lang="en-US" dirty="0"/>
                        <a:t>Less</a:t>
                      </a:r>
                    </a:p>
                  </a:txBody>
                  <a:tcPr/>
                </a:tc>
                <a:tc>
                  <a:txBody>
                    <a:bodyPr/>
                    <a:lstStyle/>
                    <a:p>
                      <a:r>
                        <a:rPr lang="en-US" dirty="0"/>
                        <a:t>Too many drivers</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1981200" y="5410200"/>
            <a:ext cx="8229600" cy="923330"/>
          </a:xfrm>
          <a:prstGeom prst="rect">
            <a:avLst/>
          </a:prstGeom>
          <a:solidFill>
            <a:schemeClr val="accent6">
              <a:lumMod val="20000"/>
              <a:lumOff val="80000"/>
            </a:schemeClr>
          </a:solidFill>
          <a:ln>
            <a:solidFill>
              <a:schemeClr val="bg2">
                <a:lumMod val="10000"/>
              </a:schemeClr>
            </a:solidFill>
          </a:ln>
        </p:spPr>
        <p:txBody>
          <a:bodyPr wrap="square" rtlCol="0">
            <a:spAutoFit/>
          </a:bodyPr>
          <a:lstStyle/>
          <a:p>
            <a:r>
              <a:rPr lang="en-US" b="1" dirty="0"/>
              <a:t>Impact:</a:t>
            </a:r>
            <a:r>
              <a:rPr lang="en-US" dirty="0"/>
              <a:t> </a:t>
            </a:r>
            <a:br>
              <a:rPr lang="en-US" dirty="0"/>
            </a:br>
            <a:r>
              <a:rPr lang="en-US" dirty="0"/>
              <a:t> 	Customers may face </a:t>
            </a:r>
            <a:r>
              <a:rPr lang="en-US" b="1" u="sng" dirty="0"/>
              <a:t>long wait times or surge pricing</a:t>
            </a:r>
            <a:r>
              <a:rPr lang="en-US" dirty="0"/>
              <a:t>, </a:t>
            </a:r>
            <a:br>
              <a:rPr lang="en-US" dirty="0"/>
            </a:br>
            <a:r>
              <a:rPr lang="en-US" dirty="0"/>
              <a:t>                 while drivers may </a:t>
            </a:r>
            <a:r>
              <a:rPr lang="en-US" b="1" u="sng" dirty="0"/>
              <a:t>earn less during slow periods</a:t>
            </a:r>
            <a:r>
              <a:rPr lang="en-US" dirty="0"/>
              <a:t>.</a:t>
            </a:r>
          </a:p>
        </p:txBody>
      </p:sp>
      <p:pic>
        <p:nvPicPr>
          <p:cNvPr id="6" name="Picture 5">
            <a:extLst>
              <a:ext uri="{FF2B5EF4-FFF2-40B4-BE49-F238E27FC236}">
                <a16:creationId xmlns:a16="http://schemas.microsoft.com/office/drawing/2014/main" id="{AA60D166-6C2A-ABEF-5EB8-71250B2C4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10387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2191E-C68B-BEEA-BD27-276BA2CF28FA}"/>
              </a:ext>
            </a:extLst>
          </p:cNvPr>
          <p:cNvSpPr txBox="1"/>
          <p:nvPr/>
        </p:nvSpPr>
        <p:spPr>
          <a:xfrm>
            <a:off x="0" y="521208"/>
            <a:ext cx="12192000" cy="6370975"/>
          </a:xfrm>
          <a:prstGeom prst="rect">
            <a:avLst/>
          </a:prstGeom>
          <a:noFill/>
        </p:spPr>
        <p:txBody>
          <a:bodyPr wrap="square">
            <a:spAutoFit/>
          </a:bodyPr>
          <a:lstStyle/>
          <a:p>
            <a:r>
              <a:rPr lang="en-IN" sz="2400" b="1" dirty="0">
                <a:solidFill>
                  <a:schemeClr val="accent1">
                    <a:lumMod val="75000"/>
                  </a:schemeClr>
                </a:solidFill>
                <a:latin typeface="Arial" panose="020B0604020202020204" pitchFamily="34" charset="0"/>
                <a:cs typeface="Arial" panose="020B0604020202020204" pitchFamily="34" charset="0"/>
              </a:rPr>
              <a:t>                                Exploratory Data Analysis (EDA)</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Key Visualizations &amp; Findings</a:t>
            </a:r>
          </a:p>
          <a:p>
            <a:endParaRPr lang="en-IN" sz="2400" b="1" dirty="0">
              <a:solidFill>
                <a:schemeClr val="accent1">
                  <a:lumMod val="75000"/>
                </a:schemeClr>
              </a:solidFill>
              <a:latin typeface="Arial" panose="020B0604020202020204" pitchFamily="34" charset="0"/>
              <a:cs typeface="Arial" panose="020B0604020202020204" pitchFamily="34" charset="0"/>
            </a:endParaRPr>
          </a:p>
          <a:p>
            <a:pPr algn="just"/>
            <a:r>
              <a:rPr lang="en-IN" sz="2400" b="1" dirty="0">
                <a:solidFill>
                  <a:schemeClr val="accent1">
                    <a:lumMod val="75000"/>
                  </a:schemeClr>
                </a:solidFill>
                <a:latin typeface="Arial" panose="020B0604020202020204" pitchFamily="34" charset="0"/>
                <a:cs typeface="Arial" panose="020B0604020202020204" pitchFamily="34" charset="0"/>
              </a:rPr>
              <a:t>Ride Price &amp; Distance Distribution</a:t>
            </a:r>
          </a:p>
          <a:p>
            <a:pPr algn="just"/>
            <a:r>
              <a:rPr lang="en-IN" sz="2400" dirty="0">
                <a:latin typeface="Arial" panose="020B0604020202020204" pitchFamily="34" charset="0"/>
                <a:cs typeface="Arial" panose="020B0604020202020204" pitchFamily="34" charset="0"/>
              </a:rPr>
              <a:t>Histogram: Distribution of ride prices.</a:t>
            </a:r>
          </a:p>
          <a:p>
            <a:pPr algn="just"/>
            <a:r>
              <a:rPr lang="en-IN" sz="2400" dirty="0">
                <a:latin typeface="Arial" panose="020B0604020202020204" pitchFamily="34" charset="0"/>
                <a:cs typeface="Arial" panose="020B0604020202020204" pitchFamily="34" charset="0"/>
              </a:rPr>
              <a:t>Ride fare comparison between Uber and Lyft appears through a Box Plot visual.</a:t>
            </a:r>
          </a:p>
          <a:p>
            <a:pPr algn="just"/>
            <a:r>
              <a:rPr lang="en-IN" sz="2400" dirty="0">
                <a:latin typeface="Arial" panose="020B0604020202020204" pitchFamily="34" charset="0"/>
                <a:cs typeface="Arial" panose="020B0604020202020204" pitchFamily="34" charset="0"/>
              </a:rPr>
              <a:t>Density Plot: Ride distance trends.</a:t>
            </a:r>
          </a:p>
          <a:p>
            <a:pPr algn="just"/>
            <a:r>
              <a:rPr lang="en-IN" sz="2400" b="1" dirty="0">
                <a:solidFill>
                  <a:schemeClr val="accent1">
                    <a:lumMod val="75000"/>
                  </a:schemeClr>
                </a:solidFill>
                <a:latin typeface="Arial" panose="020B0604020202020204" pitchFamily="34" charset="0"/>
                <a:cs typeface="Arial" panose="020B0604020202020204" pitchFamily="34" charset="0"/>
              </a:rPr>
              <a:t>Peak Time Analysis</a:t>
            </a:r>
          </a:p>
          <a:p>
            <a:pPr algn="just"/>
            <a:r>
              <a:rPr lang="en-IN" sz="2400" dirty="0">
                <a:latin typeface="Arial" panose="020B0604020202020204" pitchFamily="34" charset="0"/>
                <a:cs typeface="Arial" panose="020B0604020202020204" pitchFamily="34" charset="0"/>
              </a:rPr>
              <a:t>The line chart tracks ride use by people across a full day period.</a:t>
            </a:r>
          </a:p>
          <a:p>
            <a:pPr algn="just"/>
            <a:r>
              <a:rPr lang="en-IN" sz="2400" dirty="0">
                <a:latin typeface="Arial" panose="020B0604020202020204" pitchFamily="34" charset="0"/>
                <a:cs typeface="Arial" panose="020B0604020202020204" pitchFamily="34" charset="0"/>
              </a:rPr>
              <a:t>The bar chart displays the sharp price difference between times when ridership reaches its peak and when it remains below maximum.</a:t>
            </a:r>
          </a:p>
          <a:p>
            <a:r>
              <a:rPr lang="en-US" sz="2400" b="1" dirty="0">
                <a:solidFill>
                  <a:schemeClr val="accent1">
                    <a:lumMod val="75000"/>
                  </a:schemeClr>
                </a:solidFill>
                <a:latin typeface="Arial" panose="020B0604020202020204" pitchFamily="34" charset="0"/>
                <a:cs typeface="Arial" panose="020B0604020202020204" pitchFamily="34" charset="0"/>
              </a:rPr>
              <a:t>Fare Comparison (Uber vs. Lyft)</a:t>
            </a:r>
          </a:p>
          <a:p>
            <a:pPr algn="just"/>
            <a:r>
              <a:rPr lang="en-US" sz="2400" dirty="0">
                <a:latin typeface="Arial" panose="020B0604020202020204" pitchFamily="34" charset="0"/>
                <a:cs typeface="Arial" panose="020B0604020202020204" pitchFamily="34" charset="0"/>
              </a:rPr>
              <a:t>The fare price variations for Uber and Lyft are represented using a box plot.</a:t>
            </a:r>
          </a:p>
          <a:p>
            <a:pPr algn="just"/>
            <a:r>
              <a:rPr lang="en-US" sz="2400" dirty="0">
                <a:latin typeface="Arial" panose="020B0604020202020204" pitchFamily="34" charset="0"/>
                <a:cs typeface="Arial" panose="020B0604020202020204" pitchFamily="34" charset="0"/>
              </a:rPr>
              <a:t>A heatmap demonstrates the relationship between ride attributes consisting of pricing information and travel distance, duration along with the surge price effect during specific times.</a:t>
            </a: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A7D8860-9E21-E3CA-78B2-7851F3F6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46218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DE32-55BA-95FA-0C8F-020ECAE2DAC5}"/>
              </a:ext>
            </a:extLst>
          </p:cNvPr>
          <p:cNvSpPr txBox="1"/>
          <p:nvPr/>
        </p:nvSpPr>
        <p:spPr>
          <a:xfrm>
            <a:off x="0" y="182880"/>
            <a:ext cx="12192000" cy="2677656"/>
          </a:xfrm>
          <a:prstGeom prst="rect">
            <a:avLst/>
          </a:prstGeom>
          <a:noFill/>
        </p:spPr>
        <p:txBody>
          <a:bodyPr wrap="square">
            <a:spAutoFit/>
          </a:bodyPr>
          <a:lstStyle/>
          <a:p>
            <a:r>
              <a:rPr lang="en-IN" sz="2400" b="1" dirty="0">
                <a:solidFill>
                  <a:schemeClr val="accent1">
                    <a:lumMod val="75000"/>
                  </a:schemeClr>
                </a:solidFill>
                <a:latin typeface="Arial" panose="020B0604020202020204" pitchFamily="34" charset="0"/>
                <a:cs typeface="Arial" panose="020B0604020202020204" pitchFamily="34" charset="0"/>
              </a:rPr>
              <a:t>                                    Association Rule Mining</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Key Rules &amp; Visualizations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rideshare system expenses increase after incidents occur during peak times.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visual heatmaps show ride associations clearly to readers.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illustration shows how prices and ride duration and selected transportation modes connect with each other.</a:t>
            </a:r>
          </a:p>
        </p:txBody>
      </p:sp>
      <p:pic>
        <p:nvPicPr>
          <p:cNvPr id="4" name="Picture 3">
            <a:extLst>
              <a:ext uri="{FF2B5EF4-FFF2-40B4-BE49-F238E27FC236}">
                <a16:creationId xmlns:a16="http://schemas.microsoft.com/office/drawing/2014/main" id="{C58A4128-FF8D-8D90-0734-9A7F28711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362659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15243-5CDB-C9D1-C922-895C52D92B6D}"/>
              </a:ext>
            </a:extLst>
          </p:cNvPr>
          <p:cNvSpPr txBox="1"/>
          <p:nvPr/>
        </p:nvSpPr>
        <p:spPr>
          <a:xfrm>
            <a:off x="0" y="192024"/>
            <a:ext cx="12192000" cy="6740307"/>
          </a:xfrm>
          <a:prstGeom prst="rect">
            <a:avLst/>
          </a:prstGeom>
          <a:noFill/>
        </p:spPr>
        <p:txBody>
          <a:bodyPr wrap="square">
            <a:spAutoFit/>
          </a:bodyPr>
          <a:lstStyle/>
          <a:p>
            <a:r>
              <a:rPr lang="en-IN" b="1" dirty="0">
                <a:solidFill>
                  <a:schemeClr val="accent1">
                    <a:lumMod val="75000"/>
                  </a:schemeClr>
                </a:solidFill>
                <a:latin typeface="Arial" panose="020B0604020202020204" pitchFamily="34" charset="0"/>
                <a:cs typeface="Arial" panose="020B0604020202020204" pitchFamily="34" charset="0"/>
              </a:rPr>
              <a:t>                                                      Code used in google </a:t>
            </a:r>
            <a:r>
              <a:rPr lang="en-IN" b="1" dirty="0" err="1">
                <a:solidFill>
                  <a:schemeClr val="accent1">
                    <a:lumMod val="75000"/>
                  </a:schemeClr>
                </a:solidFill>
                <a:latin typeface="Arial" panose="020B0604020202020204" pitchFamily="34" charset="0"/>
                <a:cs typeface="Arial" panose="020B0604020202020204" pitchFamily="34" charset="0"/>
              </a:rPr>
              <a:t>colab</a:t>
            </a:r>
            <a:endParaRPr lang="en-IN" b="1" dirty="0">
              <a:solidFill>
                <a:schemeClr val="accent1">
                  <a:lumMod val="75000"/>
                </a:schemeClr>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Import necessary libraries</a:t>
            </a:r>
          </a:p>
          <a:p>
            <a:r>
              <a:rPr lang="en-IN" dirty="0">
                <a:latin typeface="Arial" panose="020B0604020202020204" pitchFamily="34" charset="0"/>
                <a:cs typeface="Arial" panose="020B0604020202020204" pitchFamily="34" charset="0"/>
              </a:rPr>
              <a:t>import pandas as pd</a:t>
            </a:r>
          </a:p>
          <a:p>
            <a:r>
              <a:rPr lang="en-IN" dirty="0">
                <a:latin typeface="Arial" panose="020B0604020202020204" pitchFamily="34" charset="0"/>
                <a:cs typeface="Arial" panose="020B0604020202020204" pitchFamily="34" charset="0"/>
              </a:rPr>
              <a:t>import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as np</a:t>
            </a: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sklearn.preprocessing</a:t>
            </a:r>
            <a:r>
              <a:rPr lang="en-IN" dirty="0">
                <a:latin typeface="Arial" panose="020B0604020202020204" pitchFamily="34" charset="0"/>
                <a:cs typeface="Arial" panose="020B0604020202020204" pitchFamily="34" charset="0"/>
              </a:rPr>
              <a:t> import </a:t>
            </a:r>
            <a:r>
              <a:rPr lang="en-IN" dirty="0" err="1">
                <a:latin typeface="Arial" panose="020B0604020202020204" pitchFamily="34" charset="0"/>
                <a:cs typeface="Arial" panose="020B0604020202020204" pitchFamily="34" charset="0"/>
              </a:rPr>
              <a:t>LabelEncoder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MinMaxScaler</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sklearn.impute</a:t>
            </a:r>
            <a:r>
              <a:rPr lang="en-IN" dirty="0">
                <a:latin typeface="Arial" panose="020B0604020202020204" pitchFamily="34" charset="0"/>
                <a:cs typeface="Arial" panose="020B0604020202020204" pitchFamily="34" charset="0"/>
              </a:rPr>
              <a:t> import </a:t>
            </a:r>
            <a:r>
              <a:rPr lang="en-IN" dirty="0" err="1">
                <a:latin typeface="Arial" panose="020B0604020202020204" pitchFamily="34" charset="0"/>
                <a:cs typeface="Arial" panose="020B0604020202020204" pitchFamily="34" charset="0"/>
              </a:rPr>
              <a:t>SimpleImputer</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google.colab</a:t>
            </a:r>
            <a:r>
              <a:rPr lang="en-IN" dirty="0">
                <a:latin typeface="Arial" panose="020B0604020202020204" pitchFamily="34" charset="0"/>
                <a:cs typeface="Arial" panose="020B0604020202020204" pitchFamily="34" charset="0"/>
              </a:rPr>
              <a:t> import files</a:t>
            </a:r>
          </a:p>
          <a:p>
            <a:r>
              <a:rPr lang="en-IN" dirty="0">
                <a:latin typeface="Arial" panose="020B0604020202020204" pitchFamily="34" charset="0"/>
                <a:cs typeface="Arial" panose="020B0604020202020204" pitchFamily="34" charset="0"/>
              </a:rPr>
              <a:t>import io</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Upload the dataset manually in Google </a:t>
            </a:r>
            <a:r>
              <a:rPr lang="en-IN" dirty="0" err="1">
                <a:latin typeface="Arial" panose="020B0604020202020204" pitchFamily="34" charset="0"/>
                <a:cs typeface="Arial" panose="020B0604020202020204" pitchFamily="34" charset="0"/>
              </a:rPr>
              <a:t>Colab</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print("Please upload your CSV file")</a:t>
            </a:r>
          </a:p>
          <a:p>
            <a:r>
              <a:rPr lang="en-IN" dirty="0">
                <a:latin typeface="Arial" panose="020B0604020202020204" pitchFamily="34" charset="0"/>
                <a:cs typeface="Arial" panose="020B0604020202020204" pitchFamily="34" charset="0"/>
              </a:rPr>
              <a:t>uploaded = </a:t>
            </a:r>
            <a:r>
              <a:rPr lang="en-IN" dirty="0" err="1">
                <a:latin typeface="Arial" panose="020B0604020202020204" pitchFamily="34" charset="0"/>
                <a:cs typeface="Arial" panose="020B0604020202020204" pitchFamily="34" charset="0"/>
              </a:rPr>
              <a:t>files.upload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Load the dataset into a </a:t>
            </a:r>
            <a:r>
              <a:rPr lang="en-IN" dirty="0" err="1">
                <a:latin typeface="Arial" panose="020B0604020202020204" pitchFamily="34" charset="0"/>
                <a:cs typeface="Arial" panose="020B0604020202020204" pitchFamily="34" charset="0"/>
              </a:rPr>
              <a:t>DataFrame</a:t>
            </a:r>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file_name</a:t>
            </a:r>
            <a:r>
              <a:rPr lang="en-IN" dirty="0">
                <a:latin typeface="Arial" panose="020B0604020202020204" pitchFamily="34" charset="0"/>
                <a:cs typeface="Arial" panose="020B0604020202020204" pitchFamily="34" charset="0"/>
              </a:rPr>
              <a:t> = list(</a:t>
            </a:r>
            <a:r>
              <a:rPr lang="en-IN" dirty="0" err="1">
                <a:latin typeface="Arial" panose="020B0604020202020204" pitchFamily="34" charset="0"/>
                <a:cs typeface="Arial" panose="020B0604020202020204" pitchFamily="34" charset="0"/>
              </a:rPr>
              <a:t>uploaded.keys</a:t>
            </a:r>
            <a:r>
              <a:rPr lang="en-IN" dirty="0">
                <a:latin typeface="Arial" panose="020B0604020202020204" pitchFamily="34" charset="0"/>
                <a:cs typeface="Arial" panose="020B0604020202020204" pitchFamily="34" charset="0"/>
              </a:rPr>
              <a:t>())[0]  # Get the uploaded file name</a:t>
            </a:r>
          </a:p>
          <a:p>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pd.read_csv</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io.BytesIO</a:t>
            </a:r>
            <a:r>
              <a:rPr lang="en-IN" dirty="0">
                <a:latin typeface="Arial" panose="020B0604020202020204" pitchFamily="34" charset="0"/>
                <a:cs typeface="Arial" panose="020B0604020202020204" pitchFamily="34" charset="0"/>
              </a:rPr>
              <a:t>(uploaded[</a:t>
            </a:r>
            <a:r>
              <a:rPr lang="en-IN" dirty="0" err="1">
                <a:latin typeface="Arial" panose="020B0604020202020204" pitchFamily="34" charset="0"/>
                <a:cs typeface="Arial" panose="020B0604020202020204" pitchFamily="34" charset="0"/>
              </a:rPr>
              <a:t>file_name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Display the initial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nInitial</a:t>
            </a:r>
            <a:r>
              <a:rPr lang="en-IN" dirty="0">
                <a:latin typeface="Arial" panose="020B0604020202020204" pitchFamily="34" charset="0"/>
                <a:cs typeface="Arial" panose="020B0604020202020204" pitchFamily="34" charset="0"/>
              </a:rPr>
              <a:t>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df.head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1: Handle Missing Values</a:t>
            </a:r>
          </a:p>
          <a:p>
            <a:r>
              <a:rPr lang="en-IN" dirty="0" err="1">
                <a:latin typeface="Arial" panose="020B0604020202020204" pitchFamily="34" charset="0"/>
                <a:cs typeface="Arial" panose="020B0604020202020204" pitchFamily="34" charset="0"/>
              </a:rPr>
              <a:t>num_features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total_followers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total_videos</a:t>
            </a:r>
            <a:r>
              <a:rPr lang="en-IN" dirty="0">
                <a:latin typeface="Arial" panose="020B0604020202020204" pitchFamily="34" charset="0"/>
                <a:cs typeface="Arial" panose="020B0604020202020204" pitchFamily="34" charset="0"/>
              </a:rPr>
              <a:t>']</a:t>
            </a:r>
          </a:p>
          <a:p>
            <a:r>
              <a:rPr lang="en-IN" dirty="0" err="1">
                <a:latin typeface="Arial" panose="020B0604020202020204" pitchFamily="34" charset="0"/>
                <a:cs typeface="Arial" panose="020B0604020202020204" pitchFamily="34" charset="0"/>
              </a:rPr>
              <a:t>cat_features</a:t>
            </a:r>
            <a:r>
              <a:rPr lang="en-IN" dirty="0">
                <a:latin typeface="Arial" panose="020B0604020202020204" pitchFamily="34" charset="0"/>
                <a:cs typeface="Arial" panose="020B0604020202020204" pitchFamily="34" charset="0"/>
              </a:rPr>
              <a:t> = ['country', 'category', 'location',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7D73003B-BCA9-B463-C41E-638C51503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937" y="5927326"/>
            <a:ext cx="1655063" cy="930674"/>
          </a:xfrm>
          <a:prstGeom prst="rect">
            <a:avLst/>
          </a:prstGeom>
        </p:spPr>
      </p:pic>
    </p:spTree>
    <p:extLst>
      <p:ext uri="{BB962C8B-B14F-4D97-AF65-F5344CB8AC3E}">
        <p14:creationId xmlns:p14="http://schemas.microsoft.com/office/powerpoint/2010/main" val="264542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15F6F-B667-B3FF-CE7A-C0114CD00DA9}"/>
              </a:ext>
            </a:extLst>
          </p:cNvPr>
          <p:cNvSpPr txBox="1"/>
          <p:nvPr/>
        </p:nvSpPr>
        <p:spPr>
          <a:xfrm>
            <a:off x="66294" y="0"/>
            <a:ext cx="12125706" cy="6740307"/>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 Check if columns exist before imputing</a:t>
            </a:r>
          </a:p>
          <a:p>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num_features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cat_features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Fill missing numerical values with the median</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imputer_num</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SimpleImputer</a:t>
            </a:r>
            <a:r>
              <a:rPr lang="en-IN" dirty="0">
                <a:latin typeface="Arial" panose="020B0604020202020204" pitchFamily="34" charset="0"/>
                <a:cs typeface="Arial" panose="020B0604020202020204" pitchFamily="34" charset="0"/>
              </a:rPr>
              <a:t>(strategy='median')</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imputer_num.fit_transform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Fill missing categorical values with the mode</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imputer_cat</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SimpleImputer</a:t>
            </a:r>
            <a:r>
              <a:rPr lang="en-IN" dirty="0">
                <a:latin typeface="Arial" panose="020B0604020202020204" pitchFamily="34" charset="0"/>
                <a:cs typeface="Arial" panose="020B0604020202020204" pitchFamily="34" charset="0"/>
              </a:rPr>
              <a:t>(strategy='</a:t>
            </a:r>
            <a:r>
              <a:rPr lang="en-IN" dirty="0" err="1">
                <a:latin typeface="Arial" panose="020B0604020202020204" pitchFamily="34" charset="0"/>
                <a:cs typeface="Arial" panose="020B0604020202020204" pitchFamily="34" charset="0"/>
              </a:rPr>
              <a:t>most_frequent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imputer_cat.fit_transform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Drop '</a:t>
            </a:r>
            <a:r>
              <a:rPr lang="en-IN" dirty="0" err="1">
                <a:latin typeface="Arial" panose="020B0604020202020204" pitchFamily="34" charset="0"/>
                <a:cs typeface="Arial" panose="020B0604020202020204" pitchFamily="34" charset="0"/>
              </a:rPr>
              <a:t>picture_url</a:t>
            </a:r>
            <a:r>
              <a:rPr lang="en-IN" dirty="0">
                <a:latin typeface="Arial" panose="020B0604020202020204" pitchFamily="34" charset="0"/>
                <a:cs typeface="Arial" panose="020B0604020202020204" pitchFamily="34" charset="0"/>
              </a:rPr>
              <a:t>' if it exists</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picture_url</a:t>
            </a:r>
            <a:r>
              <a:rPr lang="en-IN" dirty="0">
                <a:latin typeface="Arial" panose="020B0604020202020204" pitchFamily="34" charset="0"/>
                <a:cs typeface="Arial" panose="020B0604020202020204" pitchFamily="34" charset="0"/>
              </a:rPr>
              <a:t>'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df.drop</a:t>
            </a:r>
            <a:r>
              <a:rPr lang="en-IN" dirty="0">
                <a:latin typeface="Arial" panose="020B0604020202020204" pitchFamily="34" charset="0"/>
                <a:cs typeface="Arial" panose="020B0604020202020204" pitchFamily="34" charset="0"/>
              </a:rPr>
              <a:t>(columns=['</a:t>
            </a:r>
            <a:r>
              <a:rPr lang="en-IN" dirty="0" err="1">
                <a:latin typeface="Arial" panose="020B0604020202020204" pitchFamily="34" charset="0"/>
                <a:cs typeface="Arial" panose="020B0604020202020204" pitchFamily="34" charset="0"/>
              </a:rPr>
              <a:t>picture_url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inplace</a:t>
            </a:r>
            <a:r>
              <a:rPr lang="en-IN" dirty="0">
                <a:latin typeface="Arial" panose="020B0604020202020204" pitchFamily="34" charset="0"/>
                <a:cs typeface="Arial" panose="020B0604020202020204" pitchFamily="34" charset="0"/>
              </a:rPr>
              <a:t>=True)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2: Feature Engineering (No '</a:t>
            </a:r>
            <a:r>
              <a:rPr lang="en-IN" dirty="0" err="1">
                <a:latin typeface="Arial" panose="020B0604020202020204" pitchFamily="34" charset="0"/>
                <a:cs typeface="Arial" panose="020B0604020202020204" pitchFamily="34" charset="0"/>
              </a:rPr>
              <a:t>joindate</a:t>
            </a:r>
            <a:r>
              <a:rPr lang="en-IN" dirty="0">
                <a:latin typeface="Arial" panose="020B0604020202020204" pitchFamily="34" charset="0"/>
                <a:cs typeface="Arial" panose="020B0604020202020204" pitchFamily="34" charset="0"/>
              </a:rPr>
              <a:t>' to handle)</a:t>
            </a:r>
          </a:p>
          <a:p>
            <a:r>
              <a:rPr lang="en-IN" dirty="0">
                <a:latin typeface="Arial" panose="020B0604020202020204" pitchFamily="34" charset="0"/>
                <a:cs typeface="Arial" panose="020B0604020202020204" pitchFamily="34" charset="0"/>
              </a:rPr>
              <a:t># Assume no </a:t>
            </a:r>
            <a:r>
              <a:rPr lang="en-IN" dirty="0" err="1">
                <a:latin typeface="Arial" panose="020B0604020202020204" pitchFamily="34" charset="0"/>
                <a:cs typeface="Arial" panose="020B0604020202020204" pitchFamily="34" charset="0"/>
              </a:rPr>
              <a:t>joindate</a:t>
            </a:r>
            <a:r>
              <a:rPr lang="en-IN" dirty="0">
                <a:latin typeface="Arial" panose="020B0604020202020204" pitchFamily="34" charset="0"/>
                <a:cs typeface="Arial" panose="020B0604020202020204" pitchFamily="34" charset="0"/>
              </a:rPr>
              <a:t> column in the </a:t>
            </a:r>
            <a:r>
              <a:rPr lang="en-IN" dirty="0" err="1">
                <a:latin typeface="Arial" panose="020B0604020202020204" pitchFamily="34" charset="0"/>
                <a:cs typeface="Arial" panose="020B0604020202020204" pitchFamily="34" charset="0"/>
              </a:rPr>
              <a:t>dataframe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3: Encode Categorical Variables</a:t>
            </a:r>
          </a:p>
          <a:p>
            <a:r>
              <a:rPr lang="en-IN" dirty="0" err="1">
                <a:latin typeface="Arial" panose="020B0604020202020204" pitchFamily="34" charset="0"/>
                <a:cs typeface="Arial" panose="020B0604020202020204" pitchFamily="34" charset="0"/>
              </a:rPr>
              <a:t>cat_features_to_encode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cat_features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 = {}</a:t>
            </a:r>
          </a:p>
        </p:txBody>
      </p:sp>
      <p:pic>
        <p:nvPicPr>
          <p:cNvPr id="4" name="Picture 3">
            <a:extLst>
              <a:ext uri="{FF2B5EF4-FFF2-40B4-BE49-F238E27FC236}">
                <a16:creationId xmlns:a16="http://schemas.microsoft.com/office/drawing/2014/main" id="{F7E09064-CCCF-B2CD-2EF2-903AAB017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937" y="5927326"/>
            <a:ext cx="1655063" cy="930674"/>
          </a:xfrm>
          <a:prstGeom prst="rect">
            <a:avLst/>
          </a:prstGeom>
        </p:spPr>
      </p:pic>
    </p:spTree>
    <p:extLst>
      <p:ext uri="{BB962C8B-B14F-4D97-AF65-F5344CB8AC3E}">
        <p14:creationId xmlns:p14="http://schemas.microsoft.com/office/powerpoint/2010/main" val="356548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AF861-BBCC-6A8B-F1AD-66AFD06BB576}"/>
              </a:ext>
            </a:extLst>
          </p:cNvPr>
          <p:cNvSpPr txBox="1"/>
          <p:nvPr/>
        </p:nvSpPr>
        <p:spPr>
          <a:xfrm>
            <a:off x="0" y="-1"/>
            <a:ext cx="9141714" cy="6740307"/>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for col in </a:t>
            </a:r>
            <a:r>
              <a:rPr lang="en-IN" dirty="0" err="1">
                <a:latin typeface="Arial" panose="020B0604020202020204" pitchFamily="34" charset="0"/>
                <a:cs typeface="Arial" panose="020B0604020202020204" pitchFamily="34" charset="0"/>
              </a:rPr>
              <a:t>cat_features_to_encode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 Create a new </a:t>
            </a:r>
            <a:r>
              <a:rPr lang="en-IN" dirty="0" err="1">
                <a:latin typeface="Arial" panose="020B0604020202020204" pitchFamily="34" charset="0"/>
                <a:cs typeface="Arial" panose="020B0604020202020204" pitchFamily="34" charset="0"/>
              </a:rPr>
              <a:t>LabelEncoder</a:t>
            </a:r>
            <a:r>
              <a:rPr lang="en-IN" dirty="0">
                <a:latin typeface="Arial" panose="020B0604020202020204" pitchFamily="34" charset="0"/>
                <a:cs typeface="Arial" panose="020B0604020202020204" pitchFamily="34" charset="0"/>
              </a:rPr>
              <a:t> for each column if it hasn't been encoded yet</a:t>
            </a:r>
          </a:p>
          <a:p>
            <a:r>
              <a:rPr lang="en-IN" dirty="0">
                <a:latin typeface="Arial" panose="020B0604020202020204" pitchFamily="34" charset="0"/>
                <a:cs typeface="Arial" panose="020B0604020202020204" pitchFamily="34" charset="0"/>
              </a:rPr>
              <a:t>    if col not in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[col] = </a:t>
            </a:r>
            <a:r>
              <a:rPr lang="en-IN" dirty="0" err="1">
                <a:latin typeface="Arial" panose="020B0604020202020204" pitchFamily="34" charset="0"/>
                <a:cs typeface="Arial" panose="020B0604020202020204" pitchFamily="34" charset="0"/>
              </a:rPr>
              <a:t>LabelEncoder</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[col] =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[col].</a:t>
            </a:r>
            <a:r>
              <a:rPr lang="en-IN" dirty="0" err="1">
                <a:latin typeface="Arial" panose="020B0604020202020204" pitchFamily="34" charset="0"/>
                <a:cs typeface="Arial" panose="020B0604020202020204" pitchFamily="34" charset="0"/>
              </a:rPr>
              <a:t>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[col])</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One-hot encode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if it exists and hasn't been encoded yet</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not in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pd.get_dummies</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 columns=['</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drop_first</a:t>
            </a:r>
            <a:r>
              <a:rPr lang="en-IN" dirty="0">
                <a:latin typeface="Arial" panose="020B0604020202020204" pitchFamily="34" charset="0"/>
                <a:cs typeface="Arial" panose="020B0604020202020204" pitchFamily="34" charset="0"/>
              </a:rPr>
              <a:t>=True, prefix=['</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4: Normalize Numerical Features</a:t>
            </a:r>
          </a:p>
          <a:p>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num_features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scaler = </a:t>
            </a:r>
            <a:r>
              <a:rPr lang="en-IN" dirty="0" err="1">
                <a:latin typeface="Arial" panose="020B0604020202020204" pitchFamily="34" charset="0"/>
                <a:cs typeface="Arial" panose="020B0604020202020204" pitchFamily="34" charset="0"/>
              </a:rPr>
              <a:t>MinMaxScaler</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scaler.fit_transform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5: Final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nPreprocessed</a:t>
            </a:r>
            <a:r>
              <a:rPr lang="en-IN" dirty="0">
                <a:latin typeface="Arial" panose="020B0604020202020204" pitchFamily="34" charset="0"/>
                <a:cs typeface="Arial" panose="020B0604020202020204" pitchFamily="34" charset="0"/>
              </a:rPr>
              <a:t>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df.head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Save the </a:t>
            </a:r>
            <a:r>
              <a:rPr lang="en-IN" dirty="0" err="1">
                <a:latin typeface="Arial" panose="020B0604020202020204" pitchFamily="34" charset="0"/>
                <a:cs typeface="Arial" panose="020B0604020202020204" pitchFamily="34" charset="0"/>
              </a:rPr>
              <a:t>preprocessed</a:t>
            </a:r>
            <a:r>
              <a:rPr lang="en-IN" dirty="0">
                <a:latin typeface="Arial" panose="020B0604020202020204" pitchFamily="34" charset="0"/>
                <a:cs typeface="Arial" panose="020B0604020202020204" pitchFamily="34" charset="0"/>
              </a:rPr>
              <a:t> dataset to a CSV file</a:t>
            </a:r>
          </a:p>
          <a:p>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 = 'preprocessed_channel_data.csv'</a:t>
            </a:r>
          </a:p>
          <a:p>
            <a:r>
              <a:rPr lang="en-IN" dirty="0" err="1">
                <a:latin typeface="Arial" panose="020B0604020202020204" pitchFamily="34" charset="0"/>
                <a:cs typeface="Arial" panose="020B0604020202020204" pitchFamily="34" charset="0"/>
              </a:rPr>
              <a:t>df.to_csv</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 index=False)</a:t>
            </a:r>
          </a:p>
        </p:txBody>
      </p:sp>
    </p:spTree>
    <p:extLst>
      <p:ext uri="{BB962C8B-B14F-4D97-AF65-F5344CB8AC3E}">
        <p14:creationId xmlns:p14="http://schemas.microsoft.com/office/powerpoint/2010/main" val="362260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7E8344-239C-546C-3BD7-C6B9D9E79A29}"/>
              </a:ext>
            </a:extLst>
          </p:cNvPr>
          <p:cNvSpPr txBox="1"/>
          <p:nvPr/>
        </p:nvSpPr>
        <p:spPr>
          <a:xfrm>
            <a:off x="-1" y="1005840"/>
            <a:ext cx="12192000" cy="1200329"/>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 Provide download link in </a:t>
            </a:r>
            <a:r>
              <a:rPr lang="en-IN" dirty="0" err="1">
                <a:latin typeface="Arial" panose="020B0604020202020204" pitchFamily="34" charset="0"/>
                <a:cs typeface="Arial" panose="020B0604020202020204" pitchFamily="34" charset="0"/>
              </a:rPr>
              <a:t>Colab</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google.colab</a:t>
            </a:r>
            <a:r>
              <a:rPr lang="en-IN" dirty="0">
                <a:latin typeface="Arial" panose="020B0604020202020204" pitchFamily="34" charset="0"/>
                <a:cs typeface="Arial" panose="020B0604020202020204" pitchFamily="34" charset="0"/>
              </a:rPr>
              <a:t> import files</a:t>
            </a:r>
          </a:p>
          <a:p>
            <a:r>
              <a:rPr lang="en-IN" dirty="0" err="1">
                <a:latin typeface="Arial" panose="020B0604020202020204" pitchFamily="34" charset="0"/>
                <a:cs typeface="Arial" panose="020B0604020202020204" pitchFamily="34" charset="0"/>
              </a:rPr>
              <a:t>files.download</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print(f"\</a:t>
            </a:r>
            <a:r>
              <a:rPr lang="en-IN" dirty="0" err="1">
                <a:latin typeface="Arial" panose="020B0604020202020204" pitchFamily="34" charset="0"/>
                <a:cs typeface="Arial" panose="020B0604020202020204" pitchFamily="34" charset="0"/>
              </a:rPr>
              <a:t>nPreprocessed</a:t>
            </a:r>
            <a:r>
              <a:rPr lang="en-IN" dirty="0">
                <a:latin typeface="Arial" panose="020B0604020202020204" pitchFamily="34" charset="0"/>
                <a:cs typeface="Arial" panose="020B0604020202020204" pitchFamily="34" charset="0"/>
              </a:rPr>
              <a:t> dataset saved and ready for download: {</a:t>
            </a:r>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a:t>
            </a:r>
          </a:p>
        </p:txBody>
      </p:sp>
      <p:sp>
        <p:nvSpPr>
          <p:cNvPr id="5" name="TextBox 3">
            <a:extLst>
              <a:ext uri="{FF2B5EF4-FFF2-40B4-BE49-F238E27FC236}">
                <a16:creationId xmlns:a16="http://schemas.microsoft.com/office/drawing/2014/main" id="{695AA732-FFE4-3C93-9240-CC2720AE3014}"/>
              </a:ext>
            </a:extLst>
          </p:cNvPr>
          <p:cNvSpPr txBox="1"/>
          <p:nvPr/>
        </p:nvSpPr>
        <p:spPr>
          <a:xfrm>
            <a:off x="8763000" y="5544604"/>
            <a:ext cx="34290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Euclidean Distance Example: [[0. 0.66782863] [0.66782863 0. ]] Cosine Similarity Example: [[1. 0.95320821] [0.95320821 1. ]</a:t>
            </a:r>
          </a:p>
        </p:txBody>
      </p:sp>
      <p:pic>
        <p:nvPicPr>
          <p:cNvPr id="6" name="Picture 5">
            <a:extLst>
              <a:ext uri="{FF2B5EF4-FFF2-40B4-BE49-F238E27FC236}">
                <a16:creationId xmlns:a16="http://schemas.microsoft.com/office/drawing/2014/main" id="{5CA35761-B0A8-2A75-42C5-6558D175E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188683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54BBA1-60C8-45EE-BC3A-9BE236FF54E1}"/>
              </a:ext>
            </a:extLst>
          </p:cNvPr>
          <p:cNvSpPr txBox="1"/>
          <p:nvPr/>
        </p:nvSpPr>
        <p:spPr>
          <a:xfrm>
            <a:off x="0" y="0"/>
            <a:ext cx="12192000" cy="4062651"/>
          </a:xfrm>
          <a:prstGeom prst="rect">
            <a:avLst/>
          </a:prstGeom>
          <a:noFill/>
        </p:spPr>
        <p:txBody>
          <a:bodyPr wrap="square">
            <a:spAutoFit/>
          </a:bodyPr>
          <a:lstStyle/>
          <a:p>
            <a:r>
              <a:rPr lang="en-IN" sz="2400" b="1" dirty="0">
                <a:solidFill>
                  <a:schemeClr val="accent1">
                    <a:lumMod val="75000"/>
                  </a:schemeClr>
                </a:solidFill>
                <a:latin typeface="Arial" panose="020B0604020202020204" pitchFamily="34" charset="0"/>
                <a:cs typeface="Arial" panose="020B0604020202020204" pitchFamily="34" charset="0"/>
              </a:rPr>
              <a:t>Dataset Overview</a:t>
            </a:r>
          </a:p>
          <a:p>
            <a:r>
              <a:rPr lang="en-IN" dirty="0">
                <a:latin typeface="Arial" panose="020B0604020202020204" pitchFamily="34" charset="0"/>
                <a:cs typeface="Arial" panose="020B0604020202020204" pitchFamily="34" charset="0"/>
              </a:rPr>
              <a:t>Using its database the system delivers information about ride data that contains various essential elements.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database tracks down pricing information from the Ride Pricing category.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Ride Duration contains the period information for every single ride.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Peak Hour Demand: Variation of demand across different times.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Distance Covered: The range of rides.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During surge periods riders face increased charges because the Surge Multiplier functionality of the rides becomes activated.</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data pre-processing operations included management of null values along with feature engineering procedures and standardization protocols. </a:t>
            </a:r>
          </a:p>
          <a:p>
            <a:r>
              <a:rPr lang="en-IN" dirty="0">
                <a:latin typeface="Arial" panose="020B0604020202020204" pitchFamily="34" charset="0"/>
                <a:cs typeface="Arial" panose="020B0604020202020204" pitchFamily="34" charset="0"/>
              </a:rPr>
              <a:t>Trade-Based Data Analysis together with K-Means clustering enabled investigators to uncover critical patterns during their investigative work.</a:t>
            </a:r>
          </a:p>
        </p:txBody>
      </p:sp>
    </p:spTree>
    <p:extLst>
      <p:ext uri="{BB962C8B-B14F-4D97-AF65-F5344CB8AC3E}">
        <p14:creationId xmlns:p14="http://schemas.microsoft.com/office/powerpoint/2010/main" val="4043422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Explore the dataset</a:t>
            </a:r>
          </a:p>
          <a:p>
            <a:r>
              <a:rPr lang="en-US" dirty="0"/>
              <a:t>print("Data Information:")</a:t>
            </a:r>
          </a:p>
          <a:p>
            <a:r>
              <a:rPr lang="en-US" dirty="0"/>
              <a:t>print(data.info())</a:t>
            </a:r>
          </a:p>
          <a:p>
            <a:r>
              <a:rPr lang="en-US" dirty="0"/>
              <a:t>print("\</a:t>
            </a:r>
            <a:r>
              <a:rPr lang="en-US" dirty="0" err="1"/>
              <a:t>nData</a:t>
            </a:r>
            <a:r>
              <a:rPr lang="en-US" dirty="0"/>
              <a:t> Description:")</a:t>
            </a:r>
          </a:p>
          <a:p>
            <a:r>
              <a:rPr lang="en-US" dirty="0"/>
              <a:t>print(</a:t>
            </a:r>
            <a:r>
              <a:rPr lang="en-US" dirty="0" err="1"/>
              <a:t>data.describe</a:t>
            </a:r>
            <a:r>
              <a:rPr lang="en-US" dirty="0"/>
              <a:t>())</a:t>
            </a:r>
          </a:p>
          <a:p>
            <a:endParaRPr lang="en-US" dirty="0"/>
          </a:p>
        </p:txBody>
      </p:sp>
      <p:pic>
        <p:nvPicPr>
          <p:cNvPr id="4" name="Picture 3">
            <a:extLst>
              <a:ext uri="{FF2B5EF4-FFF2-40B4-BE49-F238E27FC236}">
                <a16:creationId xmlns:a16="http://schemas.microsoft.com/office/drawing/2014/main" id="{0B1076B6-76E0-E6BE-02FE-B96E0760F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135023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F4954A-6076-2408-AC1C-0BC0855A8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 y="697881"/>
            <a:ext cx="8263574" cy="6160119"/>
          </a:xfrm>
          <a:prstGeom prst="rect">
            <a:avLst/>
          </a:prstGeom>
        </p:spPr>
      </p:pic>
      <p:sp>
        <p:nvSpPr>
          <p:cNvPr id="4" name="TextBox 3">
            <a:extLst>
              <a:ext uri="{FF2B5EF4-FFF2-40B4-BE49-F238E27FC236}">
                <a16:creationId xmlns:a16="http://schemas.microsoft.com/office/drawing/2014/main" id="{AE15F87A-E704-507F-2A75-9BA7702D866B}"/>
              </a:ext>
            </a:extLst>
          </p:cNvPr>
          <p:cNvSpPr txBox="1"/>
          <p:nvPr/>
        </p:nvSpPr>
        <p:spPr>
          <a:xfrm>
            <a:off x="4946904" y="182880"/>
            <a:ext cx="1579278" cy="584775"/>
          </a:xfrm>
          <a:prstGeom prst="rect">
            <a:avLst/>
          </a:prstGeom>
          <a:noFill/>
        </p:spPr>
        <p:txBody>
          <a:bodyPr wrap="none" rtlCol="0">
            <a:spAutoFit/>
          </a:bodyPr>
          <a:lstStyle/>
          <a:p>
            <a:r>
              <a:rPr lang="en-US" sz="3200" b="1" dirty="0">
                <a:solidFill>
                  <a:schemeClr val="accent1">
                    <a:lumMod val="75000"/>
                  </a:schemeClr>
                </a:solidFill>
                <a:latin typeface="Arial" panose="020B0604020202020204" pitchFamily="34" charset="0"/>
                <a:cs typeface="Arial" panose="020B0604020202020204" pitchFamily="34" charset="0"/>
              </a:rPr>
              <a:t>Output</a:t>
            </a:r>
            <a:r>
              <a:rPr lang="en-US" dirty="0"/>
              <a:t> </a:t>
            </a:r>
            <a:endParaRPr lang="en-IN" dirty="0"/>
          </a:p>
        </p:txBody>
      </p:sp>
      <p:sp>
        <p:nvSpPr>
          <p:cNvPr id="5" name="TextBox 3">
            <a:extLst>
              <a:ext uri="{FF2B5EF4-FFF2-40B4-BE49-F238E27FC236}">
                <a16:creationId xmlns:a16="http://schemas.microsoft.com/office/drawing/2014/main" id="{C51B96CB-80F2-F8FE-6B03-F31C79F6294C}"/>
              </a:ext>
            </a:extLst>
          </p:cNvPr>
          <p:cNvSpPr txBox="1"/>
          <p:nvPr/>
        </p:nvSpPr>
        <p:spPr>
          <a:xfrm>
            <a:off x="8891108" y="4662762"/>
            <a:ext cx="3224601" cy="20313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u="sng" dirty="0"/>
              <a:t>Output</a:t>
            </a:r>
          </a:p>
          <a:p>
            <a:r>
              <a:rPr lang="en-US" dirty="0"/>
              <a:t>Encoding Categorical Features... </a:t>
            </a:r>
          </a:p>
          <a:p>
            <a:r>
              <a:rPr lang="en-US" dirty="0"/>
              <a:t>Handling Missing Values... </a:t>
            </a:r>
          </a:p>
          <a:p>
            <a:r>
              <a:rPr lang="en-US" dirty="0"/>
              <a:t>Encoding Categorical Features... </a:t>
            </a:r>
          </a:p>
          <a:p>
            <a:r>
              <a:rPr lang="en-US" dirty="0"/>
              <a:t>Scaling Numerical Features... </a:t>
            </a:r>
          </a:p>
          <a:p>
            <a:r>
              <a:rPr lang="en-US" dirty="0"/>
              <a:t>Encoding Categorical Features... </a:t>
            </a:r>
          </a:p>
          <a:p>
            <a:r>
              <a:rPr lang="en-US" dirty="0"/>
              <a:t>Scaling Numerical Features...</a:t>
            </a:r>
          </a:p>
        </p:txBody>
      </p:sp>
      <p:pic>
        <p:nvPicPr>
          <p:cNvPr id="6" name="Picture 5">
            <a:extLst>
              <a:ext uri="{FF2B5EF4-FFF2-40B4-BE49-F238E27FC236}">
                <a16:creationId xmlns:a16="http://schemas.microsoft.com/office/drawing/2014/main" id="{2A934E1F-9450-6870-B55D-4354C91B3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5912" y="25515"/>
            <a:ext cx="1319784" cy="742140"/>
          </a:xfrm>
          <a:prstGeom prst="rect">
            <a:avLst/>
          </a:prstGeom>
        </p:spPr>
      </p:pic>
    </p:spTree>
    <p:extLst>
      <p:ext uri="{BB962C8B-B14F-4D97-AF65-F5344CB8AC3E}">
        <p14:creationId xmlns:p14="http://schemas.microsoft.com/office/powerpoint/2010/main" val="3436435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0862B-8E10-41E9-873D-E8A0EEC9A9BD}"/>
              </a:ext>
            </a:extLst>
          </p:cNvPr>
          <p:cNvSpPr txBox="1"/>
          <p:nvPr/>
        </p:nvSpPr>
        <p:spPr>
          <a:xfrm>
            <a:off x="0" y="1"/>
            <a:ext cx="12192000" cy="6370975"/>
          </a:xfrm>
          <a:prstGeom prst="rect">
            <a:avLst/>
          </a:prstGeom>
          <a:noFill/>
        </p:spPr>
        <p:txBody>
          <a:bodyPr wrap="square">
            <a:spAutoFit/>
          </a:bodyPr>
          <a:lstStyle/>
          <a:p>
            <a:pPr algn="just"/>
            <a:r>
              <a:rPr lang="en-IN" sz="2400" dirty="0">
                <a:latin typeface="Arial" panose="020B0604020202020204" pitchFamily="34" charset="0"/>
                <a:cs typeface="Arial" panose="020B0604020202020204" pitchFamily="34" charset="0"/>
              </a:rPr>
              <a:t>                                      </a:t>
            </a:r>
            <a:r>
              <a:rPr lang="en-IN" sz="2400" b="1" dirty="0">
                <a:solidFill>
                  <a:schemeClr val="accent1">
                    <a:lumMod val="75000"/>
                  </a:schemeClr>
                </a:solidFill>
                <a:latin typeface="Arial" panose="020B0604020202020204" pitchFamily="34" charset="0"/>
                <a:cs typeface="Arial" panose="020B0604020202020204" pitchFamily="34" charset="0"/>
              </a:rPr>
              <a:t>K-Means Clustering</a:t>
            </a:r>
          </a:p>
          <a:p>
            <a:pPr algn="just"/>
            <a:endParaRPr lang="en-IN" sz="2400" dirty="0">
              <a:latin typeface="Arial" panose="020B0604020202020204" pitchFamily="34" charset="0"/>
              <a:cs typeface="Arial" panose="020B0604020202020204" pitchFamily="34" charset="0"/>
            </a:endParaRPr>
          </a:p>
          <a:p>
            <a:pPr algn="just"/>
            <a:r>
              <a:rPr lang="en-IN" sz="2400" b="1" dirty="0">
                <a:latin typeface="Arial" panose="020B0604020202020204" pitchFamily="34" charset="0"/>
                <a:cs typeface="Arial" panose="020B0604020202020204" pitchFamily="34" charset="0"/>
              </a:rPr>
              <a:t>Cluster Analysis &amp; Findings</a:t>
            </a:r>
          </a:p>
          <a:p>
            <a:pPr algn="just"/>
            <a:r>
              <a:rPr lang="en-IN" sz="2400" b="1" dirty="0">
                <a:solidFill>
                  <a:schemeClr val="accent1">
                    <a:lumMod val="75000"/>
                  </a:schemeClr>
                </a:solidFill>
                <a:latin typeface="Arial" panose="020B0604020202020204" pitchFamily="34" charset="0"/>
                <a:cs typeface="Arial" panose="020B0604020202020204" pitchFamily="34" charset="0"/>
              </a:rPr>
              <a:t>Data Preparation</a:t>
            </a:r>
          </a:p>
          <a:p>
            <a:pPr algn="just"/>
            <a:r>
              <a:rPr lang="en-IN" sz="2400" dirty="0">
                <a:latin typeface="Arial" panose="020B0604020202020204" pitchFamily="34" charset="0"/>
                <a:cs typeface="Arial" panose="020B0604020202020204" pitchFamily="34" charset="0"/>
              </a:rPr>
              <a:t>Attributes Used: Price, Distance, Time.</a:t>
            </a:r>
          </a:p>
          <a:p>
            <a:pPr algn="just"/>
            <a:r>
              <a:rPr lang="en-IN" sz="2400" dirty="0">
                <a:latin typeface="Arial" panose="020B0604020202020204" pitchFamily="34" charset="0"/>
                <a:cs typeface="Arial" panose="020B0604020202020204" pitchFamily="34" charset="0"/>
              </a:rPr>
              <a:t>Normalization: Ensured consistent scaling for analysis.</a:t>
            </a:r>
          </a:p>
          <a:p>
            <a:pPr algn="just"/>
            <a:r>
              <a:rPr lang="en-IN" sz="2400" b="1" dirty="0">
                <a:solidFill>
                  <a:schemeClr val="accent1">
                    <a:lumMod val="75000"/>
                  </a:schemeClr>
                </a:solidFill>
                <a:latin typeface="Arial" panose="020B0604020202020204" pitchFamily="34" charset="0"/>
                <a:cs typeface="Arial" panose="020B0604020202020204" pitchFamily="34" charset="0"/>
              </a:rPr>
              <a:t>Clustering Process</a:t>
            </a:r>
          </a:p>
          <a:p>
            <a:pPr algn="just"/>
            <a:r>
              <a:rPr lang="en-IN" sz="2400" dirty="0">
                <a:latin typeface="Arial" panose="020B0604020202020204" pitchFamily="34" charset="0"/>
                <a:cs typeface="Arial" panose="020B0604020202020204" pitchFamily="34" charset="0"/>
              </a:rPr>
              <a:t>Elbow Method Graph: Determining the optimal number of clusters.</a:t>
            </a:r>
          </a:p>
          <a:p>
            <a:pPr algn="just"/>
            <a:r>
              <a:rPr lang="en-IN" sz="2400" dirty="0">
                <a:latin typeface="Arial" panose="020B0604020202020204" pitchFamily="34" charset="0"/>
                <a:cs typeface="Arial" panose="020B0604020202020204" pitchFamily="34" charset="0"/>
              </a:rPr>
              <a:t>A scatter plot techniques showcases ride clusters that signify three service groups between low-cost, premium, and peak-time services.</a:t>
            </a:r>
          </a:p>
          <a:p>
            <a:pPr algn="just"/>
            <a:r>
              <a:rPr lang="en-IN" sz="2400" b="1" dirty="0">
                <a:solidFill>
                  <a:schemeClr val="accent1">
                    <a:lumMod val="75000"/>
                  </a:schemeClr>
                </a:solidFill>
                <a:latin typeface="Arial" panose="020B0604020202020204" pitchFamily="34" charset="0"/>
                <a:cs typeface="Arial" panose="020B0604020202020204" pitchFamily="34" charset="0"/>
              </a:rPr>
              <a:t>Cluster Insights</a:t>
            </a:r>
          </a:p>
          <a:p>
            <a:pPr algn="just"/>
            <a:r>
              <a:rPr lang="en-IN" sz="2400" dirty="0">
                <a:latin typeface="Arial" panose="020B0604020202020204" pitchFamily="34" charset="0"/>
                <a:cs typeface="Arial" panose="020B0604020202020204" pitchFamily="34" charset="0"/>
              </a:rPr>
              <a:t>Cluster 1: </a:t>
            </a:r>
          </a:p>
          <a:p>
            <a:pPr algn="just"/>
            <a:r>
              <a:rPr lang="en-IN" sz="2400" dirty="0">
                <a:latin typeface="Arial" panose="020B0604020202020204" pitchFamily="34" charset="0"/>
                <a:cs typeface="Arial" panose="020B0604020202020204" pitchFamily="34" charset="0"/>
              </a:rPr>
              <a:t>Low-cost, short-distance rides.</a:t>
            </a:r>
          </a:p>
          <a:p>
            <a:pPr algn="just"/>
            <a:r>
              <a:rPr lang="en-IN" sz="2400" dirty="0">
                <a:latin typeface="Arial" panose="020B0604020202020204" pitchFamily="34" charset="0"/>
                <a:cs typeface="Arial" panose="020B0604020202020204" pitchFamily="34" charset="0"/>
              </a:rPr>
              <a:t>Cluster 2: </a:t>
            </a:r>
          </a:p>
          <a:p>
            <a:pPr algn="just"/>
            <a:r>
              <a:rPr lang="en-IN" sz="2400" dirty="0">
                <a:latin typeface="Arial" panose="020B0604020202020204" pitchFamily="34" charset="0"/>
                <a:cs typeface="Arial" panose="020B0604020202020204" pitchFamily="34" charset="0"/>
              </a:rPr>
              <a:t>Medium-priced, mid-distance rides.</a:t>
            </a:r>
          </a:p>
          <a:p>
            <a:pPr algn="just"/>
            <a:r>
              <a:rPr lang="en-IN" sz="2400" dirty="0">
                <a:latin typeface="Arial" panose="020B0604020202020204" pitchFamily="34" charset="0"/>
                <a:cs typeface="Arial" panose="020B0604020202020204" pitchFamily="34" charset="0"/>
              </a:rPr>
              <a:t>Cluster 3: </a:t>
            </a:r>
          </a:p>
          <a:p>
            <a:pPr algn="just"/>
            <a:r>
              <a:rPr lang="en-IN" sz="2400" dirty="0">
                <a:latin typeface="Arial" panose="020B0604020202020204" pitchFamily="34" charset="0"/>
                <a:cs typeface="Arial" panose="020B0604020202020204" pitchFamily="34" charset="0"/>
              </a:rPr>
              <a:t>The expensive and long rides occur during peak hours.</a:t>
            </a:r>
          </a:p>
        </p:txBody>
      </p:sp>
      <p:pic>
        <p:nvPicPr>
          <p:cNvPr id="4" name="Picture 3">
            <a:extLst>
              <a:ext uri="{FF2B5EF4-FFF2-40B4-BE49-F238E27FC236}">
                <a16:creationId xmlns:a16="http://schemas.microsoft.com/office/drawing/2014/main" id="{C25B4C37-696E-F217-8811-2E741ADA6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325879" cy="745567"/>
          </a:xfrm>
          <a:prstGeom prst="rect">
            <a:avLst/>
          </a:prstGeom>
        </p:spPr>
      </p:pic>
    </p:spTree>
    <p:extLst>
      <p:ext uri="{BB962C8B-B14F-4D97-AF65-F5344CB8AC3E}">
        <p14:creationId xmlns:p14="http://schemas.microsoft.com/office/powerpoint/2010/main" val="4002383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7B64CC-56DC-A4FD-F7C7-12B5CC6B5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0" y="250324"/>
            <a:ext cx="7735824" cy="639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B89F385F-C9BF-28CB-E2DB-9FDECB645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96339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568" y="82296"/>
            <a:ext cx="5654040" cy="1019713"/>
          </a:xfrm>
        </p:spPr>
        <p:txBody>
          <a:bodyPr/>
          <a:lstStyle/>
          <a:p>
            <a:pPr algn="l"/>
            <a:r>
              <a:rPr lang="en-US" b="1" dirty="0">
                <a:solidFill>
                  <a:schemeClr val="accent1">
                    <a:lumMod val="75000"/>
                  </a:schemeClr>
                </a:solidFill>
                <a:latin typeface="Arial" panose="020B0604020202020204" pitchFamily="34" charset="0"/>
                <a:cs typeface="Arial" panose="020B0604020202020204" pitchFamily="34" charset="0"/>
              </a:rPr>
              <a:t>Classification </a:t>
            </a:r>
          </a:p>
        </p:txBody>
      </p:sp>
      <p:sp>
        <p:nvSpPr>
          <p:cNvPr id="3" name="Content Placeholder 2"/>
          <p:cNvSpPr>
            <a:spLocks noGrp="1"/>
          </p:cNvSpPr>
          <p:nvPr>
            <p:ph idx="1"/>
          </p:nvPr>
        </p:nvSpPr>
        <p:spPr>
          <a:xfrm>
            <a:off x="1981200" y="1219201"/>
            <a:ext cx="8229600" cy="4906963"/>
          </a:xfrm>
        </p:spPr>
        <p:txBody>
          <a:bodyPr>
            <a:noAutofit/>
          </a:bodyPr>
          <a:lstStyle/>
          <a:p>
            <a:pPr marL="0" indent="0">
              <a:spcBef>
                <a:spcPts val="0"/>
              </a:spcBef>
              <a:buNone/>
            </a:pPr>
            <a:r>
              <a:rPr lang="en-US" sz="1400" dirty="0">
                <a:latin typeface="Arial" panose="020B0604020202020204" pitchFamily="34" charset="0"/>
                <a:cs typeface="Arial" panose="020B0604020202020204" pitchFamily="34" charset="0"/>
              </a:rPr>
              <a:t># --- Section 4: Classification ---</a:t>
            </a:r>
          </a:p>
          <a:p>
            <a:pPr marL="0" indent="0">
              <a:spcBef>
                <a:spcPts val="0"/>
              </a:spcBef>
              <a:buNone/>
            </a:pPr>
            <a:r>
              <a:rPr lang="en-US" sz="1400" dirty="0">
                <a:latin typeface="Arial" panose="020B0604020202020204" pitchFamily="34" charset="0"/>
                <a:cs typeface="Arial" panose="020B0604020202020204" pitchFamily="34" charset="0"/>
              </a:rPr>
              <a:t># Decision Tree Classifier</a:t>
            </a:r>
          </a:p>
          <a:p>
            <a:pPr marL="0" indent="0">
              <a:spcBef>
                <a:spcPts val="0"/>
              </a:spcBef>
              <a:buNone/>
            </a:pPr>
            <a:r>
              <a:rPr lang="en-US" sz="1400" dirty="0">
                <a:latin typeface="Arial" panose="020B0604020202020204" pitchFamily="34" charset="0"/>
                <a:cs typeface="Arial" panose="020B0604020202020204" pitchFamily="34" charset="0"/>
              </a:rPr>
              <a:t>print("\</a:t>
            </a:r>
            <a:r>
              <a:rPr lang="en-US" sz="1400" dirty="0" err="1">
                <a:latin typeface="Arial" panose="020B0604020202020204" pitchFamily="34" charset="0"/>
                <a:cs typeface="Arial" panose="020B0604020202020204" pitchFamily="34" charset="0"/>
              </a:rPr>
              <a:t>nDecision</a:t>
            </a:r>
            <a:r>
              <a:rPr lang="en-US" sz="1400" dirty="0">
                <a:latin typeface="Arial" panose="020B0604020202020204" pitchFamily="34" charset="0"/>
                <a:cs typeface="Arial" panose="020B0604020202020204" pitchFamily="34" charset="0"/>
              </a:rPr>
              <a:t> Tree Classification...")</a:t>
            </a:r>
          </a:p>
          <a:p>
            <a:pPr marL="0" indent="0">
              <a:spcBef>
                <a:spcPts val="0"/>
              </a:spcBef>
              <a:buNone/>
            </a:pPr>
            <a:r>
              <a:rPr lang="en-US" sz="1400" dirty="0">
                <a:latin typeface="Arial" panose="020B0604020202020204" pitchFamily="34" charset="0"/>
                <a:cs typeface="Arial" panose="020B0604020202020204" pitchFamily="34" charset="0"/>
              </a:rPr>
              <a:t># Using "distance" as the target variable for demonstration</a:t>
            </a:r>
          </a:p>
          <a:p>
            <a:pPr marL="0" indent="0">
              <a:spcBef>
                <a:spcPts val="0"/>
              </a:spcBef>
              <a:buNone/>
            </a:pP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target = 'name'</a:t>
            </a:r>
          </a:p>
          <a:p>
            <a:pPr marL="0" indent="0">
              <a:spcBef>
                <a:spcPts val="0"/>
              </a:spcBef>
              <a:buNone/>
            </a:pPr>
            <a:r>
              <a:rPr lang="en-US" sz="1400" dirty="0">
                <a:latin typeface="Arial" panose="020B0604020202020204" pitchFamily="34" charset="0"/>
                <a:cs typeface="Arial" panose="020B0604020202020204" pitchFamily="34" charset="0"/>
              </a:rPr>
              <a:t>X = data[</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a:t>
            </a:r>
          </a:p>
          <a:p>
            <a:pPr marL="0" indent="0">
              <a:spcBef>
                <a:spcPts val="0"/>
              </a:spcBef>
              <a:buNone/>
            </a:pPr>
            <a:r>
              <a:rPr lang="en-US" sz="1400" dirty="0">
                <a:latin typeface="Arial" panose="020B0604020202020204" pitchFamily="34" charset="0"/>
                <a:cs typeface="Arial" panose="020B0604020202020204" pitchFamily="34" charset="0"/>
              </a:rPr>
              <a:t>y = data[target]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X_train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X_test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y_train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y_test</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train_test_split</a:t>
            </a:r>
            <a:r>
              <a:rPr lang="en-US" sz="1400" dirty="0">
                <a:latin typeface="Arial" panose="020B0604020202020204" pitchFamily="34" charset="0"/>
                <a:cs typeface="Arial" panose="020B0604020202020204" pitchFamily="34" charset="0"/>
              </a:rPr>
              <a:t>(X, y, </a:t>
            </a:r>
            <a:r>
              <a:rPr lang="en-US" sz="1400" dirty="0" err="1">
                <a:latin typeface="Arial" panose="020B0604020202020204" pitchFamily="34" charset="0"/>
                <a:cs typeface="Arial" panose="020B0604020202020204" pitchFamily="34" charset="0"/>
              </a:rPr>
              <a:t>test_size</a:t>
            </a:r>
            <a:r>
              <a:rPr lang="en-US" sz="1400" dirty="0">
                <a:latin typeface="Arial" panose="020B0604020202020204" pitchFamily="34" charset="0"/>
                <a:cs typeface="Arial" panose="020B0604020202020204" pitchFamily="34" charset="0"/>
              </a:rPr>
              <a:t>=0.2, </a:t>
            </a:r>
            <a:r>
              <a:rPr lang="en-US" sz="1400" dirty="0" err="1">
                <a:latin typeface="Arial" panose="020B0604020202020204" pitchFamily="34" charset="0"/>
                <a:cs typeface="Arial" panose="020B0604020202020204" pitchFamily="34" charset="0"/>
              </a:rPr>
              <a:t>random_state</a:t>
            </a:r>
            <a:r>
              <a:rPr lang="en-US" sz="1400" dirty="0">
                <a:latin typeface="Arial" panose="020B0604020202020204" pitchFamily="34" charset="0"/>
                <a:cs typeface="Arial" panose="020B0604020202020204" pitchFamily="34" charset="0"/>
              </a:rPr>
              <a:t>=42)</a:t>
            </a:r>
          </a:p>
          <a:p>
            <a:pPr marL="0" indent="0">
              <a:spcBef>
                <a:spcPts val="0"/>
              </a:spcBef>
              <a:buNone/>
            </a:pP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DecisionTreeClassifier</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max_depth</a:t>
            </a:r>
            <a:r>
              <a:rPr lang="en-US" sz="1400" dirty="0">
                <a:latin typeface="Arial" panose="020B0604020202020204" pitchFamily="34" charset="0"/>
                <a:cs typeface="Arial" panose="020B0604020202020204" pitchFamily="34" charset="0"/>
              </a:rPr>
              <a:t>=3, </a:t>
            </a:r>
            <a:r>
              <a:rPr lang="en-US" sz="1400" dirty="0" err="1">
                <a:latin typeface="Arial" panose="020B0604020202020204" pitchFamily="34" charset="0"/>
                <a:cs typeface="Arial" panose="020B0604020202020204" pitchFamily="34" charset="0"/>
              </a:rPr>
              <a:t>random_state</a:t>
            </a:r>
            <a:r>
              <a:rPr lang="en-US" sz="1400" dirty="0">
                <a:latin typeface="Arial" panose="020B0604020202020204" pitchFamily="34" charset="0"/>
                <a:cs typeface="Arial" panose="020B0604020202020204" pitchFamily="34" charset="0"/>
              </a:rPr>
              <a:t>=42)</a:t>
            </a:r>
          </a:p>
          <a:p>
            <a:pPr marL="0" indent="0">
              <a:spcBef>
                <a:spcPts val="0"/>
              </a:spcBef>
              <a:buNone/>
            </a:pPr>
            <a:r>
              <a:rPr lang="en-US" sz="1400" dirty="0" err="1">
                <a:latin typeface="Arial" panose="020B0604020202020204" pitchFamily="34" charset="0"/>
                <a:cs typeface="Arial" panose="020B0604020202020204" pitchFamily="34" charset="0"/>
              </a:rPr>
              <a:t>dt.fit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X_train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y_train</a:t>
            </a:r>
            <a:r>
              <a:rPr lang="en-US" sz="1400" dirty="0">
                <a:latin typeface="Arial" panose="020B0604020202020204" pitchFamily="34" charset="0"/>
                <a:cs typeface="Arial" panose="020B0604020202020204" pitchFamily="34" charset="0"/>
              </a:rPr>
              <a: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Plot decision tree</a:t>
            </a:r>
          </a:p>
          <a:p>
            <a:pPr marL="0" indent="0">
              <a:spcBef>
                <a:spcPts val="0"/>
              </a:spcBef>
              <a:buNone/>
            </a:pPr>
            <a:r>
              <a:rPr lang="en-US" sz="1400" dirty="0" err="1">
                <a:latin typeface="Arial" panose="020B0604020202020204" pitchFamily="34" charset="0"/>
                <a:cs typeface="Arial" panose="020B0604020202020204" pitchFamily="34" charset="0"/>
              </a:rPr>
              <a:t>plt.figure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figsize</a:t>
            </a:r>
            <a:r>
              <a:rPr lang="en-US" sz="1400" dirty="0">
                <a:latin typeface="Arial" panose="020B0604020202020204" pitchFamily="34" charset="0"/>
                <a:cs typeface="Arial" panose="020B0604020202020204" pitchFamily="34" charset="0"/>
              </a:rPr>
              <a:t>=(10, 8))</a:t>
            </a:r>
          </a:p>
          <a:p>
            <a:pPr marL="0" indent="0">
              <a:spcBef>
                <a:spcPts val="0"/>
              </a:spcBef>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plot_tree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filled=True, </a:t>
            </a:r>
            <a:r>
              <a:rPr lang="en-US" sz="1400" dirty="0" err="1">
                <a:latin typeface="Arial" panose="020B0604020202020204" pitchFamily="34" charset="0"/>
                <a:cs typeface="Arial" panose="020B0604020202020204" pitchFamily="34" charset="0"/>
              </a:rPr>
              <a:t>feature_names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label_encoder.classes</a:t>
            </a:r>
            <a:r>
              <a:rPr lang="en-US" sz="1400" dirty="0">
                <a:latin typeface="Arial" panose="020B0604020202020204" pitchFamily="34" charset="0"/>
                <a:cs typeface="Arial" panose="020B0604020202020204" pitchFamily="34" charset="0"/>
              </a:rPr>
              <a:t>_)</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label_encoder.classes</a:t>
            </a:r>
            <a:r>
              <a:rPr lang="en-US" sz="1400" dirty="0">
                <a:latin typeface="Arial" panose="020B0604020202020204" pitchFamily="34" charset="0"/>
                <a:cs typeface="Arial" panose="020B0604020202020204" pitchFamily="34" charset="0"/>
              </a:rPr>
              <a:t>_  # Assuming you've already encoded the 'name' column</a:t>
            </a:r>
          </a:p>
          <a:p>
            <a:pPr marL="0" indent="0">
              <a:spcBef>
                <a:spcPts val="0"/>
              </a:spcBef>
              <a:buNone/>
            </a:pPr>
            <a:r>
              <a:rPr lang="en-US" sz="1400" dirty="0" err="1">
                <a:latin typeface="Arial" panose="020B0604020202020204" pitchFamily="34" charset="0"/>
                <a:cs typeface="Arial" panose="020B0604020202020204" pitchFamily="34" charset="0"/>
              </a:rPr>
              <a:t>plot_tree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filled=True, </a:t>
            </a:r>
            <a:r>
              <a:rPr lang="en-US" sz="1400" dirty="0" err="1">
                <a:latin typeface="Arial" panose="020B0604020202020204" pitchFamily="34" charset="0"/>
                <a:cs typeface="Arial" panose="020B0604020202020204" pitchFamily="34" charset="0"/>
              </a:rPr>
              <a:t>feature_names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plot_tree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filled=True, </a:t>
            </a:r>
            <a:r>
              <a:rPr lang="en-US" sz="1400" dirty="0" err="1">
                <a:latin typeface="Arial" panose="020B0604020202020204" pitchFamily="34" charset="0"/>
                <a:cs typeface="Arial" panose="020B0604020202020204" pitchFamily="34" charset="0"/>
              </a:rPr>
              <a:t>feature_names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=['distance', 'price'])</a:t>
            </a:r>
          </a:p>
          <a:p>
            <a:pPr marL="0" indent="0">
              <a:spcBef>
                <a:spcPts val="0"/>
              </a:spcBef>
              <a:buNone/>
            </a:pPr>
            <a:r>
              <a:rPr lang="en-US" sz="1400" dirty="0" err="1">
                <a:latin typeface="Arial" panose="020B0604020202020204" pitchFamily="34" charset="0"/>
                <a:cs typeface="Arial" panose="020B0604020202020204" pitchFamily="34" charset="0"/>
              </a:rPr>
              <a:t>plt.show</a:t>
            </a:r>
            <a:r>
              <a:rPr lang="en-US" sz="1400" dirty="0">
                <a:latin typeface="Arial" panose="020B0604020202020204" pitchFamily="34" charset="0"/>
                <a:cs typeface="Arial" panose="020B0604020202020204" pitchFamily="34" charset="0"/>
              </a:rPr>
              <a: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Evaluate the model</a:t>
            </a:r>
          </a:p>
          <a:p>
            <a:pPr marL="0" indent="0">
              <a:spcBef>
                <a:spcPts val="0"/>
              </a:spcBef>
              <a:buNone/>
            </a:pPr>
            <a:r>
              <a:rPr lang="en-US" sz="1400" dirty="0" err="1">
                <a:latin typeface="Arial" panose="020B0604020202020204" pitchFamily="34" charset="0"/>
                <a:cs typeface="Arial" panose="020B0604020202020204" pitchFamily="34" charset="0"/>
              </a:rPr>
              <a:t>y_pred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dt.predict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X_test</a:t>
            </a:r>
            <a:r>
              <a:rPr lang="en-US" sz="1400" dirty="0">
                <a:latin typeface="Arial" panose="020B0604020202020204" pitchFamily="34" charset="0"/>
                <a:cs typeface="Arial" panose="020B0604020202020204" pitchFamily="34" charset="0"/>
              </a:rPr>
              <a:t>)</a:t>
            </a:r>
          </a:p>
          <a:p>
            <a:pPr marL="0" indent="0">
              <a:spcBef>
                <a:spcPts val="0"/>
              </a:spcBef>
              <a:buNone/>
            </a:pPr>
            <a:r>
              <a:rPr lang="en-US" sz="1400" dirty="0">
                <a:latin typeface="Arial" panose="020B0604020202020204" pitchFamily="34" charset="0"/>
                <a:cs typeface="Arial" panose="020B0604020202020204" pitchFamily="34" charset="0"/>
              </a:rPr>
              <a:t>print("\</a:t>
            </a:r>
            <a:r>
              <a:rPr lang="en-US" sz="1400" dirty="0" err="1">
                <a:latin typeface="Arial" panose="020B0604020202020204" pitchFamily="34" charset="0"/>
                <a:cs typeface="Arial" panose="020B0604020202020204" pitchFamily="34" charset="0"/>
              </a:rPr>
              <a:t>nClassification</a:t>
            </a:r>
            <a:r>
              <a:rPr lang="en-US" sz="1400" dirty="0">
                <a:latin typeface="Arial" panose="020B0604020202020204" pitchFamily="34" charset="0"/>
                <a:cs typeface="Arial" panose="020B0604020202020204" pitchFamily="34" charset="0"/>
              </a:rPr>
              <a:t> Report:")</a:t>
            </a:r>
          </a:p>
          <a:p>
            <a:pPr marL="0" indent="0">
              <a:spcBef>
                <a:spcPts val="0"/>
              </a:spcBef>
              <a:buNone/>
            </a:pPr>
            <a:r>
              <a:rPr lang="en-US" sz="1400" dirty="0">
                <a:latin typeface="Arial" panose="020B0604020202020204" pitchFamily="34" charset="0"/>
                <a:cs typeface="Arial" panose="020B0604020202020204" pitchFamily="34" charset="0"/>
              </a:rPr>
              <a:t>print(</a:t>
            </a:r>
            <a:r>
              <a:rPr lang="en-US" sz="1400" dirty="0" err="1">
                <a:latin typeface="Arial" panose="020B0604020202020204" pitchFamily="34" charset="0"/>
                <a:cs typeface="Arial" panose="020B0604020202020204" pitchFamily="34" charset="0"/>
              </a:rPr>
              <a:t>classification_report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y_test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y_pred</a:t>
            </a:r>
            <a:r>
              <a:rPr lang="en-US" sz="14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604AB241-DA8A-0870-E09A-B821551FF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830677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528" y="521208"/>
            <a:ext cx="9415272" cy="1169480"/>
          </a:xfrm>
        </p:spPr>
        <p:txBody>
          <a:bodyPr/>
          <a:lstStyle/>
          <a:p>
            <a:pPr algn="l"/>
            <a:r>
              <a:rPr lang="en-US" b="1" dirty="0">
                <a:solidFill>
                  <a:schemeClr val="accent1">
                    <a:lumMod val="75000"/>
                  </a:schemeClr>
                </a:solidFill>
                <a:latin typeface="Arial" panose="020B0604020202020204" pitchFamily="34" charset="0"/>
                <a:cs typeface="Arial" panose="020B0604020202020204" pitchFamily="34" charset="0"/>
              </a:rPr>
              <a:t>Statistical testing</a:t>
            </a:r>
          </a:p>
        </p:txBody>
      </p:sp>
      <p:sp>
        <p:nvSpPr>
          <p:cNvPr id="3" name="Content Placeholder 2"/>
          <p:cNvSpPr>
            <a:spLocks noGrp="1"/>
          </p:cNvSpPr>
          <p:nvPr>
            <p:ph idx="1"/>
          </p:nvPr>
        </p:nvSpPr>
        <p:spPr/>
        <p:txBody>
          <a:bodyPr>
            <a:normAutofit fontScale="55000" lnSpcReduction="20000"/>
          </a:bodyPr>
          <a:lstStyle/>
          <a:p>
            <a:r>
              <a:rPr lang="en-US" dirty="0">
                <a:latin typeface="Arial" panose="020B0604020202020204" pitchFamily="34" charset="0"/>
                <a:cs typeface="Arial" panose="020B0604020202020204" pitchFamily="34" charset="0"/>
              </a:rPr>
              <a:t># --- Section 5: Statistical Testing ---</a:t>
            </a:r>
          </a:p>
          <a:p>
            <a:r>
              <a:rPr lang="en-US" dirty="0">
                <a:latin typeface="Arial" panose="020B0604020202020204" pitchFamily="34" charset="0"/>
                <a:cs typeface="Arial" panose="020B0604020202020204" pitchFamily="34" charset="0"/>
              </a:rPr>
              <a:t># Hypothesis Testing using t-test</a:t>
            </a:r>
          </a:p>
          <a:p>
            <a:r>
              <a:rPr lang="en-US" dirty="0">
                <a:latin typeface="Arial" panose="020B0604020202020204" pitchFamily="34" charset="0"/>
                <a:cs typeface="Arial" panose="020B0604020202020204" pitchFamily="34" charset="0"/>
              </a:rPr>
              <a:t>print("\</a:t>
            </a:r>
            <a:r>
              <a:rPr lang="en-US" dirty="0" err="1">
                <a:latin typeface="Arial" panose="020B0604020202020204" pitchFamily="34" charset="0"/>
                <a:cs typeface="Arial" panose="020B0604020202020204" pitchFamily="34" charset="0"/>
              </a:rPr>
              <a:t>nHypothesis</a:t>
            </a:r>
            <a:r>
              <a:rPr lang="en-US" dirty="0">
                <a:latin typeface="Arial" panose="020B0604020202020204" pitchFamily="34" charset="0"/>
                <a:cs typeface="Arial" panose="020B0604020202020204" pitchFamily="34" charset="0"/>
              </a:rPr>
              <a:t> Testing...")</a:t>
            </a:r>
          </a:p>
          <a:p>
            <a:r>
              <a:rPr lang="en-US" dirty="0">
                <a:latin typeface="Arial" panose="020B0604020202020204" pitchFamily="34" charset="0"/>
                <a:cs typeface="Arial" panose="020B0604020202020204" pitchFamily="34" charset="0"/>
              </a:rPr>
              <a:t>group1 = data[data['</a:t>
            </a:r>
            <a:r>
              <a:rPr lang="en-US" dirty="0" err="1">
                <a:latin typeface="Arial" panose="020B0604020202020204" pitchFamily="34" charset="0"/>
                <a:cs typeface="Arial" panose="020B0604020202020204" pitchFamily="34" charset="0"/>
              </a:rPr>
              <a:t>KMeans_Labels</a:t>
            </a:r>
            <a:r>
              <a:rPr lang="en-US" dirty="0">
                <a:latin typeface="Arial" panose="020B0604020202020204" pitchFamily="34" charset="0"/>
                <a:cs typeface="Arial" panose="020B0604020202020204" pitchFamily="34" charset="0"/>
              </a:rPr>
              <a:t>'] == 0]['Annual Income (k$)']</a:t>
            </a:r>
          </a:p>
          <a:p>
            <a:r>
              <a:rPr lang="en-US" dirty="0">
                <a:latin typeface="Arial" panose="020B0604020202020204" pitchFamily="34" charset="0"/>
                <a:cs typeface="Arial" panose="020B0604020202020204" pitchFamily="34" charset="0"/>
              </a:rPr>
              <a:t>group2 = data[data['</a:t>
            </a:r>
            <a:r>
              <a:rPr lang="en-US" dirty="0" err="1">
                <a:latin typeface="Arial" panose="020B0604020202020204" pitchFamily="34" charset="0"/>
                <a:cs typeface="Arial" panose="020B0604020202020204" pitchFamily="34" charset="0"/>
              </a:rPr>
              <a:t>KMeans_Labels</a:t>
            </a:r>
            <a:r>
              <a:rPr lang="en-US" dirty="0">
                <a:latin typeface="Arial" panose="020B0604020202020204" pitchFamily="34" charset="0"/>
                <a:cs typeface="Arial" panose="020B0604020202020204" pitchFamily="34" charset="0"/>
              </a:rPr>
              <a:t>'] == 1]['Annual Income (k$)']</a:t>
            </a:r>
          </a:p>
          <a:p>
            <a:r>
              <a:rPr lang="en-US" dirty="0" err="1">
                <a:latin typeface="Arial" panose="020B0604020202020204" pitchFamily="34" charset="0"/>
                <a:cs typeface="Arial" panose="020B0604020202020204" pitchFamily="34" charset="0"/>
              </a:rPr>
              <a:t>t_stat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p_value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ttest_ind</a:t>
            </a:r>
            <a:r>
              <a:rPr lang="en-US" dirty="0">
                <a:latin typeface="Arial" panose="020B0604020202020204" pitchFamily="34" charset="0"/>
                <a:cs typeface="Arial" panose="020B0604020202020204" pitchFamily="34" charset="0"/>
              </a:rPr>
              <a:t>(group1, group2)</a:t>
            </a:r>
          </a:p>
          <a:p>
            <a:r>
              <a:rPr lang="en-US" dirty="0">
                <a:latin typeface="Arial" panose="020B0604020202020204" pitchFamily="34" charset="0"/>
                <a:cs typeface="Arial" panose="020B0604020202020204" pitchFamily="34" charset="0"/>
              </a:rPr>
              <a:t>print(</a:t>
            </a:r>
            <a:r>
              <a:rPr lang="en-US" dirty="0" err="1">
                <a:latin typeface="Arial" panose="020B0604020202020204" pitchFamily="34" charset="0"/>
                <a:cs typeface="Arial" panose="020B0604020202020204" pitchFamily="34" charset="0"/>
              </a:rPr>
              <a:t>f"T</a:t>
            </a:r>
            <a:r>
              <a:rPr lang="en-US" dirty="0">
                <a:latin typeface="Arial" panose="020B0604020202020204" pitchFamily="34" charset="0"/>
                <a:cs typeface="Arial" panose="020B0604020202020204" pitchFamily="34" charset="0"/>
              </a:rPr>
              <a:t>-statistic: {</a:t>
            </a:r>
            <a:r>
              <a:rPr lang="en-US" dirty="0" err="1">
                <a:latin typeface="Arial" panose="020B0604020202020204" pitchFamily="34" charset="0"/>
                <a:cs typeface="Arial" panose="020B0604020202020204" pitchFamily="34" charset="0"/>
              </a:rPr>
              <a:t>t_stat</a:t>
            </a:r>
            <a:r>
              <a:rPr lang="en-US" dirty="0">
                <a:latin typeface="Arial" panose="020B0604020202020204" pitchFamily="34" charset="0"/>
                <a:cs typeface="Arial" panose="020B0604020202020204" pitchFamily="34" charset="0"/>
              </a:rPr>
              <a:t>}, P-value: {</a:t>
            </a:r>
            <a:r>
              <a:rPr lang="en-US" dirty="0" err="1">
                <a:latin typeface="Arial" panose="020B0604020202020204" pitchFamily="34" charset="0"/>
                <a:cs typeface="Arial" panose="020B0604020202020204" pitchFamily="34" charset="0"/>
              </a:rPr>
              <a:t>p_value</a:t>
            </a:r>
            <a:r>
              <a:rPr lang="en-US" dirty="0">
                <a:latin typeface="Arial" panose="020B0604020202020204" pitchFamily="34" charset="0"/>
                <a:cs typeface="Arial" panose="020B0604020202020204" pitchFamily="34" charset="0"/>
              </a:rPr>
              <a:t>}")</a:t>
            </a:r>
          </a:p>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Conclusion based on p-value</a:t>
            </a:r>
          </a:p>
          <a:p>
            <a:r>
              <a:rPr lang="en-US" dirty="0">
                <a:latin typeface="Arial" panose="020B0604020202020204" pitchFamily="34" charset="0"/>
                <a:cs typeface="Arial" panose="020B0604020202020204" pitchFamily="34" charset="0"/>
              </a:rPr>
              <a:t>if </a:t>
            </a:r>
            <a:r>
              <a:rPr lang="en-US" dirty="0" err="1">
                <a:latin typeface="Arial" panose="020B0604020202020204" pitchFamily="34" charset="0"/>
                <a:cs typeface="Arial" panose="020B0604020202020204" pitchFamily="34" charset="0"/>
              </a:rPr>
              <a:t>p_value</a:t>
            </a:r>
            <a:r>
              <a:rPr lang="en-US" dirty="0">
                <a:latin typeface="Arial" panose="020B0604020202020204" pitchFamily="34" charset="0"/>
                <a:cs typeface="Arial" panose="020B0604020202020204" pitchFamily="34" charset="0"/>
              </a:rPr>
              <a:t> &lt; 0.05:</a:t>
            </a:r>
          </a:p>
          <a:p>
            <a:r>
              <a:rPr lang="en-US" dirty="0">
                <a:latin typeface="Arial" panose="020B0604020202020204" pitchFamily="34" charset="0"/>
                <a:cs typeface="Arial" panose="020B0604020202020204" pitchFamily="34" charset="0"/>
              </a:rPr>
              <a:t>    print("Statistically significant difference detected.")</a:t>
            </a:r>
          </a:p>
          <a:p>
            <a:r>
              <a:rPr lang="en-US" dirty="0">
                <a:latin typeface="Arial" panose="020B0604020202020204" pitchFamily="34" charset="0"/>
                <a:cs typeface="Arial" panose="020B0604020202020204" pitchFamily="34" charset="0"/>
              </a:rPr>
              <a:t>else:</a:t>
            </a:r>
          </a:p>
          <a:p>
            <a:r>
              <a:rPr lang="en-US" dirty="0">
                <a:latin typeface="Arial" panose="020B0604020202020204" pitchFamily="34" charset="0"/>
                <a:cs typeface="Arial" panose="020B0604020202020204" pitchFamily="34" charset="0"/>
              </a:rPr>
              <a:t>    print("No statistically significant difference detected.")</a:t>
            </a: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print("\</a:t>
            </a:r>
            <a:r>
              <a:rPr lang="en-US" dirty="0" err="1">
                <a:latin typeface="Arial" panose="020B0604020202020204" pitchFamily="34" charset="0"/>
                <a:cs typeface="Arial" panose="020B0604020202020204" pitchFamily="34" charset="0"/>
              </a:rPr>
              <a:t>nLab</a:t>
            </a:r>
            <a:r>
              <a:rPr lang="en-US" dirty="0">
                <a:latin typeface="Arial" panose="020B0604020202020204" pitchFamily="34" charset="0"/>
                <a:cs typeface="Arial" panose="020B0604020202020204" pitchFamily="34" charset="0"/>
              </a:rPr>
              <a:t> Completed Successfully.")</a:t>
            </a:r>
          </a:p>
          <a:p>
            <a:endParaRPr lang="en-US" dirty="0"/>
          </a:p>
        </p:txBody>
      </p:sp>
      <p:pic>
        <p:nvPicPr>
          <p:cNvPr id="5" name="Picture 4">
            <a:extLst>
              <a:ext uri="{FF2B5EF4-FFF2-40B4-BE49-F238E27FC236}">
                <a16:creationId xmlns:a16="http://schemas.microsoft.com/office/drawing/2014/main" id="{67888ABC-8863-D0C4-EA80-1146FB06F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078633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BB2A5A-E593-6CE4-B075-F11ED18537FA}"/>
              </a:ext>
            </a:extLst>
          </p:cNvPr>
          <p:cNvSpPr txBox="1"/>
          <p:nvPr/>
        </p:nvSpPr>
        <p:spPr>
          <a:xfrm>
            <a:off x="285750" y="1335024"/>
            <a:ext cx="10065258" cy="369332"/>
          </a:xfrm>
          <a:prstGeom prst="rect">
            <a:avLst/>
          </a:prstGeom>
          <a:noFill/>
        </p:spPr>
        <p:txBody>
          <a:bodyPr wrap="square">
            <a:spAutoFit/>
          </a:bodyPr>
          <a:lstStyle/>
          <a:p>
            <a:r>
              <a:rPr lang="en-IN" dirty="0"/>
              <a:t>https://colab.research.google.com/drive/1X4Iuiz0SDaYamgNBYxnkmziK4QlZreDD?usp=drive_link</a:t>
            </a:r>
          </a:p>
        </p:txBody>
      </p:sp>
      <p:sp>
        <p:nvSpPr>
          <p:cNvPr id="9" name="TextBox 8">
            <a:extLst>
              <a:ext uri="{FF2B5EF4-FFF2-40B4-BE49-F238E27FC236}">
                <a16:creationId xmlns:a16="http://schemas.microsoft.com/office/drawing/2014/main" id="{1D444F1B-9BF6-3A8A-0985-C7D4E7F6D150}"/>
              </a:ext>
            </a:extLst>
          </p:cNvPr>
          <p:cNvSpPr txBox="1"/>
          <p:nvPr/>
        </p:nvSpPr>
        <p:spPr>
          <a:xfrm>
            <a:off x="432054" y="1936742"/>
            <a:ext cx="6094476" cy="369332"/>
          </a:xfrm>
          <a:prstGeom prst="rect">
            <a:avLst/>
          </a:prstGeom>
          <a:noFill/>
        </p:spPr>
        <p:txBody>
          <a:bodyPr wrap="square">
            <a:spAutoFit/>
          </a:bodyPr>
          <a:lstStyle/>
          <a:p>
            <a:r>
              <a:rPr lang="en-IN">
                <a:hlinkClick r:id="rId2"/>
              </a:rPr>
              <a:t>Datamining.ipynb - Colab</a:t>
            </a:r>
            <a:endParaRPr lang="en-IN" dirty="0"/>
          </a:p>
        </p:txBody>
      </p:sp>
      <p:sp>
        <p:nvSpPr>
          <p:cNvPr id="15" name="TextBox 14">
            <a:extLst>
              <a:ext uri="{FF2B5EF4-FFF2-40B4-BE49-F238E27FC236}">
                <a16:creationId xmlns:a16="http://schemas.microsoft.com/office/drawing/2014/main" id="{FC418D89-9EDD-F7C1-DCED-53ED6F1A48AF}"/>
              </a:ext>
            </a:extLst>
          </p:cNvPr>
          <p:cNvSpPr txBox="1"/>
          <p:nvPr/>
        </p:nvSpPr>
        <p:spPr>
          <a:xfrm>
            <a:off x="285750" y="2438323"/>
            <a:ext cx="6094476" cy="646331"/>
          </a:xfrm>
          <a:prstGeom prst="rect">
            <a:avLst/>
          </a:prstGeom>
          <a:noFill/>
        </p:spPr>
        <p:txBody>
          <a:bodyPr wrap="square">
            <a:spAutoFit/>
          </a:bodyPr>
          <a:lstStyle/>
          <a:p>
            <a:r>
              <a:rPr lang="en-IN"/>
              <a:t>https://colab.research.google.com/drive/1X4Iuiz0SDaYamgNBYxnkmziK4QlZreDD</a:t>
            </a:r>
            <a:endParaRPr lang="en-IN" dirty="0"/>
          </a:p>
        </p:txBody>
      </p:sp>
      <p:sp>
        <p:nvSpPr>
          <p:cNvPr id="17" name="TextBox 16">
            <a:extLst>
              <a:ext uri="{FF2B5EF4-FFF2-40B4-BE49-F238E27FC236}">
                <a16:creationId xmlns:a16="http://schemas.microsoft.com/office/drawing/2014/main" id="{F5A56FD7-9788-B318-6334-8ADBC4015CAF}"/>
              </a:ext>
            </a:extLst>
          </p:cNvPr>
          <p:cNvSpPr txBox="1"/>
          <p:nvPr/>
        </p:nvSpPr>
        <p:spPr>
          <a:xfrm>
            <a:off x="285750" y="3311682"/>
            <a:ext cx="6094476" cy="923330"/>
          </a:xfrm>
          <a:prstGeom prst="rect">
            <a:avLst/>
          </a:prstGeom>
          <a:noFill/>
        </p:spPr>
        <p:txBody>
          <a:bodyPr wrap="square">
            <a:spAutoFit/>
          </a:bodyPr>
          <a:lstStyle/>
          <a:p>
            <a:r>
              <a:rPr lang="en-IN" dirty="0"/>
              <a:t>https://colab.research.google.com/drive/1X4Iuiz0SDaYamgNBYxnkmziK4QlZreDD#scrollTo=QMQBi0GHjchp&amp;line=16&amp;uniqifier=1</a:t>
            </a:r>
          </a:p>
        </p:txBody>
      </p:sp>
      <p:sp>
        <p:nvSpPr>
          <p:cNvPr id="22" name="TextBox 21">
            <a:extLst>
              <a:ext uri="{FF2B5EF4-FFF2-40B4-BE49-F238E27FC236}">
                <a16:creationId xmlns:a16="http://schemas.microsoft.com/office/drawing/2014/main" id="{C1A5CCC4-9A1B-8A26-A7CA-977070D455A3}"/>
              </a:ext>
            </a:extLst>
          </p:cNvPr>
          <p:cNvSpPr txBox="1"/>
          <p:nvPr/>
        </p:nvSpPr>
        <p:spPr>
          <a:xfrm>
            <a:off x="3639312" y="157002"/>
            <a:ext cx="1523174" cy="707886"/>
          </a:xfrm>
          <a:prstGeom prst="rect">
            <a:avLst/>
          </a:prstGeom>
          <a:noFill/>
        </p:spPr>
        <p:txBody>
          <a:bodyPr wrap="none" rtlCol="0">
            <a:sp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Links</a:t>
            </a:r>
            <a:endParaRPr lang="en-IN" sz="4000" b="1" dirty="0">
              <a:solidFill>
                <a:schemeClr val="accent1">
                  <a:lumMod val="7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D087A5A1-E340-3BF4-37F5-0A2DBE04B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025440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BECD7-7EEE-F108-4F48-0AC89F63D3CF}"/>
              </a:ext>
            </a:extLst>
          </p:cNvPr>
          <p:cNvSpPr txBox="1"/>
          <p:nvPr/>
        </p:nvSpPr>
        <p:spPr>
          <a:xfrm>
            <a:off x="0" y="0"/>
            <a:ext cx="9141714" cy="4585871"/>
          </a:xfrm>
          <a:prstGeom prst="rect">
            <a:avLst/>
          </a:prstGeom>
          <a:noFill/>
        </p:spPr>
        <p:txBody>
          <a:bodyPr wrap="square">
            <a:spAutoFit/>
          </a:bodyPr>
          <a:lstStyle/>
          <a:p>
            <a:r>
              <a:rPr lang="en-IN" dirty="0"/>
              <a:t> </a:t>
            </a:r>
            <a:r>
              <a:rPr lang="en-IN" sz="2800" b="1" dirty="0">
                <a:solidFill>
                  <a:schemeClr val="accent1">
                    <a:lumMod val="75000"/>
                  </a:schemeClr>
                </a:solidFill>
                <a:latin typeface="Arial" panose="020B0604020202020204" pitchFamily="34" charset="0"/>
                <a:cs typeface="Arial" panose="020B0604020202020204" pitchFamily="34" charset="0"/>
              </a:rPr>
              <a:t>Recommendations</a:t>
            </a:r>
          </a:p>
          <a:p>
            <a:r>
              <a:rPr lang="en-IN" sz="2400" dirty="0">
                <a:latin typeface="Arial" panose="020B0604020202020204" pitchFamily="34" charset="0"/>
                <a:cs typeface="Arial" panose="020B0604020202020204" pitchFamily="34" charset="0"/>
              </a:rPr>
              <a:t>Through demand forecasting the system adjusts prices dynamically to optimize prices.</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business expansion should use clusters to select new customer service areas.</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organization requires improved methods to communicate surge pricing policies to its clientele.</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Targeted Discounts: Attract customers during low-demand periods.</a:t>
            </a:r>
          </a:p>
        </p:txBody>
      </p:sp>
    </p:spTree>
    <p:extLst>
      <p:ext uri="{BB962C8B-B14F-4D97-AF65-F5344CB8AC3E}">
        <p14:creationId xmlns:p14="http://schemas.microsoft.com/office/powerpoint/2010/main" val="49175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7EB462-D4B2-BD07-A76B-BEFF8E2E0A5F}"/>
              </a:ext>
            </a:extLst>
          </p:cNvPr>
          <p:cNvSpPr txBox="1"/>
          <p:nvPr/>
        </p:nvSpPr>
        <p:spPr>
          <a:xfrm>
            <a:off x="0" y="0"/>
            <a:ext cx="12192000" cy="5847755"/>
          </a:xfrm>
          <a:prstGeom prst="rect">
            <a:avLst/>
          </a:prstGeom>
          <a:noFill/>
        </p:spPr>
        <p:txBody>
          <a:bodyPr wrap="square">
            <a:spAutoFit/>
          </a:bodyPr>
          <a:lstStyle/>
          <a:p>
            <a:r>
              <a:rPr lang="en-IN" sz="3200" b="1" dirty="0">
                <a:solidFill>
                  <a:schemeClr val="accent1">
                    <a:lumMod val="75000"/>
                  </a:schemeClr>
                </a:solidFill>
                <a:latin typeface="Arial" panose="020B0604020202020204" pitchFamily="34" charset="0"/>
                <a:cs typeface="Arial" panose="020B0604020202020204" pitchFamily="34" charset="0"/>
              </a:rPr>
              <a:t>Comparative Analysis (Uber vs. Lyft)</a:t>
            </a:r>
          </a:p>
          <a:p>
            <a:r>
              <a:rPr lang="en-IN" b="1" dirty="0">
                <a:latin typeface="Arial" panose="020B0604020202020204" pitchFamily="34" charset="0"/>
                <a:cs typeface="Arial" panose="020B0604020202020204" pitchFamily="34" charset="0"/>
              </a:rPr>
              <a:t>Key Metrics Comparison</a:t>
            </a:r>
          </a:p>
          <a:p>
            <a:r>
              <a:rPr lang="en-IN" b="1" dirty="0">
                <a:solidFill>
                  <a:schemeClr val="accent1">
                    <a:lumMod val="75000"/>
                  </a:schemeClr>
                </a:solidFill>
                <a:latin typeface="Arial" panose="020B0604020202020204" pitchFamily="34" charset="0"/>
                <a:cs typeface="Arial" panose="020B0604020202020204" pitchFamily="34" charset="0"/>
              </a:rPr>
              <a:t>Ride Price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box plots show price effects resulting from different ride locations.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price factors extend further within the Uber system than within Lyft's pricing protocols.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solidFill>
                  <a:schemeClr val="accent1">
                    <a:lumMod val="75000"/>
                  </a:schemeClr>
                </a:solidFill>
                <a:latin typeface="Arial" panose="020B0604020202020204" pitchFamily="34" charset="0"/>
                <a:cs typeface="Arial" panose="020B0604020202020204" pitchFamily="34" charset="0"/>
              </a:rPr>
              <a:t>Ride Duration &amp; Distance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Lyft rides normally take less time to complete than Uber rides according to scatter plot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Distance and price show a direct correlation which heatmaps effectively display.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solidFill>
                  <a:schemeClr val="accent1">
                    <a:lumMod val="75000"/>
                  </a:schemeClr>
                </a:solidFill>
                <a:latin typeface="Arial" panose="020B0604020202020204" pitchFamily="34" charset="0"/>
                <a:cs typeface="Arial" panose="020B0604020202020204" pitchFamily="34" charset="0"/>
              </a:rPr>
              <a:t>Peak Hour Demand</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day-to-day peak demand changes are depicted by line charts.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Uber intensifies its pricing system whenever customer demand reaches peak levels.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solidFill>
                  <a:schemeClr val="accent1">
                    <a:lumMod val="75000"/>
                  </a:schemeClr>
                </a:solidFill>
                <a:latin typeface="Arial" panose="020B0604020202020204" pitchFamily="34" charset="0"/>
                <a:cs typeface="Arial" panose="020B0604020202020204" pitchFamily="34" charset="0"/>
              </a:rPr>
              <a:t>Surge Multiplier Analysis</a:t>
            </a:r>
            <a:r>
              <a:rPr lang="en-IN" dirty="0">
                <a:solidFill>
                  <a:schemeClr val="accent1">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Relevant data on surge multiplier frequency in addition to market frequency and impact rates appears in bar charts.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Uber activates surge price tactics at higher rates than its rival Lyft does.</a:t>
            </a:r>
          </a:p>
        </p:txBody>
      </p:sp>
    </p:spTree>
    <p:extLst>
      <p:ext uri="{BB962C8B-B14F-4D97-AF65-F5344CB8AC3E}">
        <p14:creationId xmlns:p14="http://schemas.microsoft.com/office/powerpoint/2010/main" val="251369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B3DF9-492D-7E94-CEF8-DE896F21E82C}"/>
              </a:ext>
            </a:extLst>
          </p:cNvPr>
          <p:cNvSpPr txBox="1"/>
          <p:nvPr/>
        </p:nvSpPr>
        <p:spPr>
          <a:xfrm>
            <a:off x="0" y="64008"/>
            <a:ext cx="12192000" cy="5262979"/>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Patterns in Cab Ride Data</a:t>
            </a:r>
          </a:p>
          <a:p>
            <a:r>
              <a:rPr lang="en-IN" sz="2800" b="1" dirty="0">
                <a:latin typeface="Arial" panose="020B0604020202020204" pitchFamily="34" charset="0"/>
                <a:cs typeface="Arial" panose="020B0604020202020204" pitchFamily="34" charset="0"/>
              </a:rPr>
              <a:t>Surge Pricing Trends:</a:t>
            </a:r>
          </a:p>
          <a:p>
            <a:r>
              <a:rPr lang="en-IN" sz="2800" dirty="0">
                <a:latin typeface="Arial" panose="020B0604020202020204" pitchFamily="34" charset="0"/>
                <a:cs typeface="Arial" panose="020B0604020202020204" pitchFamily="34" charset="0"/>
              </a:rPr>
              <a:t>When both peak-time riding occurs simultaneously with poor weather conditions surge multiplier prices reach their highest levels.</a:t>
            </a:r>
          </a:p>
          <a:p>
            <a:r>
              <a:rPr lang="en-IN" sz="2800" dirty="0">
                <a:latin typeface="Arial" panose="020B0604020202020204" pitchFamily="34" charset="0"/>
                <a:cs typeface="Arial" panose="020B0604020202020204" pitchFamily="34" charset="0"/>
              </a:rPr>
              <a:t>The residents living near professional areas will pay higher fares for transportation during working hours.</a:t>
            </a:r>
          </a:p>
          <a:p>
            <a:r>
              <a:rPr lang="en-IN" sz="2800" b="1" dirty="0">
                <a:latin typeface="Arial" panose="020B0604020202020204" pitchFamily="34" charset="0"/>
                <a:cs typeface="Arial" panose="020B0604020202020204" pitchFamily="34" charset="0"/>
              </a:rPr>
              <a:t>Ride Demand by Time:</a:t>
            </a:r>
          </a:p>
          <a:p>
            <a:r>
              <a:rPr lang="en-IN" sz="2800" dirty="0">
                <a:latin typeface="Arial" panose="020B0604020202020204" pitchFamily="34" charset="0"/>
                <a:cs typeface="Arial" panose="020B0604020202020204" pitchFamily="34" charset="0"/>
              </a:rPr>
              <a:t>People submit multiple ride service requests throughout the morning working hours and throughout the evening work return time period.</a:t>
            </a:r>
          </a:p>
          <a:p>
            <a:r>
              <a:rPr lang="en-IN" sz="2800" dirty="0">
                <a:latin typeface="Arial" panose="020B0604020202020204" pitchFamily="34" charset="0"/>
                <a:cs typeface="Arial" panose="020B0604020202020204" pitchFamily="34" charset="0"/>
              </a:rPr>
              <a:t>Distance vs. Price:</a:t>
            </a:r>
          </a:p>
          <a:p>
            <a:r>
              <a:rPr lang="en-IN" sz="2800" dirty="0">
                <a:latin typeface="Arial" panose="020B0604020202020204" pitchFamily="34" charset="0"/>
                <a:cs typeface="Arial" panose="020B0604020202020204" pitchFamily="34" charset="0"/>
              </a:rPr>
              <a:t>Short rides cause higher price-per-mile expenses due to their fixed baseline fares.</a:t>
            </a:r>
          </a:p>
        </p:txBody>
      </p:sp>
    </p:spTree>
    <p:extLst>
      <p:ext uri="{BB962C8B-B14F-4D97-AF65-F5344CB8AC3E}">
        <p14:creationId xmlns:p14="http://schemas.microsoft.com/office/powerpoint/2010/main" val="104160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4812667D-1155-99DD-3CE4-167ECED084F9}"/>
              </a:ext>
            </a:extLst>
          </p:cNvPr>
          <p:cNvGraphicFramePr>
            <a:graphicFrameLocks noGrp="1"/>
          </p:cNvGraphicFramePr>
          <p:nvPr/>
        </p:nvGraphicFramePr>
        <p:xfrm>
          <a:off x="148590" y="2267712"/>
          <a:ext cx="10972800" cy="3808476"/>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426045026"/>
                    </a:ext>
                  </a:extLst>
                </a:gridCol>
                <a:gridCol w="5486400">
                  <a:extLst>
                    <a:ext uri="{9D8B030D-6E8A-4147-A177-3AD203B41FA5}">
                      <a16:colId xmlns:a16="http://schemas.microsoft.com/office/drawing/2014/main" val="497619353"/>
                    </a:ext>
                  </a:extLst>
                </a:gridCol>
              </a:tblGrid>
              <a:tr h="544068">
                <a:tc>
                  <a:txBody>
                    <a:bodyPr/>
                    <a:lstStyle/>
                    <a:p>
                      <a:r>
                        <a:rPr lang="en-IN" dirty="0"/>
                        <a:t>Column</a:t>
                      </a:r>
                    </a:p>
                  </a:txBody>
                  <a:tcPr/>
                </a:tc>
                <a:tc>
                  <a:txBody>
                    <a:bodyPr/>
                    <a:lstStyle/>
                    <a:p>
                      <a:r>
                        <a:rPr lang="en-IN" dirty="0"/>
                        <a:t>Description</a:t>
                      </a:r>
                    </a:p>
                  </a:txBody>
                  <a:tcPr/>
                </a:tc>
                <a:extLst>
                  <a:ext uri="{0D108BD9-81ED-4DB2-BD59-A6C34878D82A}">
                    <a16:rowId xmlns:a16="http://schemas.microsoft.com/office/drawing/2014/main" val="2993659607"/>
                  </a:ext>
                </a:extLst>
              </a:tr>
              <a:tr h="544068">
                <a:tc>
                  <a:txBody>
                    <a:bodyPr/>
                    <a:lstStyle/>
                    <a:p>
                      <a:r>
                        <a:rPr lang="en-IN" dirty="0"/>
                        <a:t>distance</a:t>
                      </a:r>
                    </a:p>
                  </a:txBody>
                  <a:tcPr/>
                </a:tc>
                <a:tc>
                  <a:txBody>
                    <a:bodyPr/>
                    <a:lstStyle/>
                    <a:p>
                      <a:r>
                        <a:rPr lang="en-US" dirty="0"/>
                        <a:t>Distance of the ride (miles/km).</a:t>
                      </a:r>
                      <a:endParaRPr lang="en-IN" dirty="0"/>
                    </a:p>
                  </a:txBody>
                  <a:tcPr/>
                </a:tc>
                <a:extLst>
                  <a:ext uri="{0D108BD9-81ED-4DB2-BD59-A6C34878D82A}">
                    <a16:rowId xmlns:a16="http://schemas.microsoft.com/office/drawing/2014/main" val="1699006604"/>
                  </a:ext>
                </a:extLst>
              </a:tr>
              <a:tr h="544068">
                <a:tc>
                  <a:txBody>
                    <a:bodyPr/>
                    <a:lstStyle/>
                    <a:p>
                      <a:r>
                        <a:rPr lang="en-IN" dirty="0"/>
                        <a:t>cab type</a:t>
                      </a:r>
                    </a:p>
                  </a:txBody>
                  <a:tcPr/>
                </a:tc>
                <a:tc>
                  <a:txBody>
                    <a:bodyPr/>
                    <a:lstStyle/>
                    <a:p>
                      <a:r>
                        <a:rPr lang="en-IN" dirty="0"/>
                        <a:t>Uber or Lyft</a:t>
                      </a:r>
                    </a:p>
                  </a:txBody>
                  <a:tcPr/>
                </a:tc>
                <a:extLst>
                  <a:ext uri="{0D108BD9-81ED-4DB2-BD59-A6C34878D82A}">
                    <a16:rowId xmlns:a16="http://schemas.microsoft.com/office/drawing/2014/main" val="2400952032"/>
                  </a:ext>
                </a:extLst>
              </a:tr>
              <a:tr h="544068">
                <a:tc>
                  <a:txBody>
                    <a:bodyPr/>
                    <a:lstStyle/>
                    <a:p>
                      <a:r>
                        <a:rPr lang="en-IN" dirty="0"/>
                        <a:t>timestamp</a:t>
                      </a:r>
                    </a:p>
                  </a:txBody>
                  <a:tcPr/>
                </a:tc>
                <a:tc>
                  <a:txBody>
                    <a:bodyPr/>
                    <a:lstStyle/>
                    <a:p>
                      <a:r>
                        <a:rPr lang="en-US" dirty="0"/>
                        <a:t>Date and time of the ride</a:t>
                      </a:r>
                      <a:endParaRPr lang="en-IN" dirty="0"/>
                    </a:p>
                  </a:txBody>
                  <a:tcPr/>
                </a:tc>
                <a:extLst>
                  <a:ext uri="{0D108BD9-81ED-4DB2-BD59-A6C34878D82A}">
                    <a16:rowId xmlns:a16="http://schemas.microsoft.com/office/drawing/2014/main" val="1810724277"/>
                  </a:ext>
                </a:extLst>
              </a:tr>
              <a:tr h="544068">
                <a:tc>
                  <a:txBody>
                    <a:bodyPr/>
                    <a:lstStyle/>
                    <a:p>
                      <a:r>
                        <a:rPr lang="en-IN" dirty="0"/>
                        <a:t>source &amp; destination</a:t>
                      </a:r>
                    </a:p>
                  </a:txBody>
                  <a:tcPr/>
                </a:tc>
                <a:tc>
                  <a:txBody>
                    <a:bodyPr/>
                    <a:lstStyle/>
                    <a:p>
                      <a:r>
                        <a:rPr lang="en-IN" dirty="0"/>
                        <a:t>Pickup and drop-off locations.</a:t>
                      </a:r>
                    </a:p>
                  </a:txBody>
                  <a:tcPr/>
                </a:tc>
                <a:extLst>
                  <a:ext uri="{0D108BD9-81ED-4DB2-BD59-A6C34878D82A}">
                    <a16:rowId xmlns:a16="http://schemas.microsoft.com/office/drawing/2014/main" val="1501384322"/>
                  </a:ext>
                </a:extLst>
              </a:tr>
              <a:tr h="544068">
                <a:tc>
                  <a:txBody>
                    <a:bodyPr/>
                    <a:lstStyle/>
                    <a:p>
                      <a:r>
                        <a:rPr lang="en-IN" dirty="0"/>
                        <a:t>price</a:t>
                      </a:r>
                    </a:p>
                  </a:txBody>
                  <a:tcPr/>
                </a:tc>
                <a:tc>
                  <a:txBody>
                    <a:bodyPr/>
                    <a:lstStyle/>
                    <a:p>
                      <a:r>
                        <a:rPr lang="en-US" dirty="0"/>
                        <a:t>Fare amount for the ride.</a:t>
                      </a:r>
                      <a:endParaRPr lang="en-IN" dirty="0"/>
                    </a:p>
                  </a:txBody>
                  <a:tcPr/>
                </a:tc>
                <a:extLst>
                  <a:ext uri="{0D108BD9-81ED-4DB2-BD59-A6C34878D82A}">
                    <a16:rowId xmlns:a16="http://schemas.microsoft.com/office/drawing/2014/main" val="3270638379"/>
                  </a:ext>
                </a:extLst>
              </a:tr>
              <a:tr h="544068">
                <a:tc>
                  <a:txBody>
                    <a:bodyPr/>
                    <a:lstStyle/>
                    <a:p>
                      <a:r>
                        <a:rPr lang="en-IN" dirty="0"/>
                        <a:t>surge multiplier</a:t>
                      </a:r>
                    </a:p>
                  </a:txBody>
                  <a:tcPr/>
                </a:tc>
                <a:tc>
                  <a:txBody>
                    <a:bodyPr/>
                    <a:lstStyle/>
                    <a:p>
                      <a:r>
                        <a:rPr lang="en-US" dirty="0"/>
                        <a:t>Price increase factor during high demand.</a:t>
                      </a:r>
                      <a:endParaRPr lang="en-IN" dirty="0"/>
                    </a:p>
                  </a:txBody>
                  <a:tcPr/>
                </a:tc>
                <a:extLst>
                  <a:ext uri="{0D108BD9-81ED-4DB2-BD59-A6C34878D82A}">
                    <a16:rowId xmlns:a16="http://schemas.microsoft.com/office/drawing/2014/main" val="1024247938"/>
                  </a:ext>
                </a:extLst>
              </a:tr>
            </a:tbl>
          </a:graphicData>
        </a:graphic>
      </p:graphicFrame>
      <p:sp>
        <p:nvSpPr>
          <p:cNvPr id="13" name="TextBox 12">
            <a:extLst>
              <a:ext uri="{FF2B5EF4-FFF2-40B4-BE49-F238E27FC236}">
                <a16:creationId xmlns:a16="http://schemas.microsoft.com/office/drawing/2014/main" id="{C3D0F779-8F89-CF7F-541A-1A8E1ACE7705}"/>
              </a:ext>
            </a:extLst>
          </p:cNvPr>
          <p:cNvSpPr txBox="1"/>
          <p:nvPr/>
        </p:nvSpPr>
        <p:spPr>
          <a:xfrm>
            <a:off x="148590" y="124891"/>
            <a:ext cx="6094476" cy="1384995"/>
          </a:xfrm>
          <a:prstGeom prst="rect">
            <a:avLst/>
          </a:prstGeom>
          <a:noFill/>
        </p:spPr>
        <p:txBody>
          <a:bodyPr wrap="square">
            <a:spAutoFit/>
          </a:bodyPr>
          <a:lstStyle/>
          <a:p>
            <a:r>
              <a:rPr lang="en-IN" sz="3600" b="1" dirty="0">
                <a:latin typeface="Arial" panose="020B0604020202020204" pitchFamily="34" charset="0"/>
                <a:cs typeface="Arial" panose="020B0604020202020204" pitchFamily="34" charset="0"/>
              </a:rPr>
              <a:t>Exploring the Data</a:t>
            </a:r>
            <a:endParaRPr lang="en-US" sz="3600" b="1" dirty="0">
              <a:latin typeface="Arial" panose="020B0604020202020204" pitchFamily="34" charset="0"/>
              <a:cs typeface="Arial" panose="020B0604020202020204" pitchFamily="34" charset="0"/>
            </a:endParaRPr>
          </a:p>
          <a:p>
            <a:r>
              <a:rPr lang="en-US" sz="2400" b="1" dirty="0"/>
              <a:t>Cab Ride Data (cab_ride.csv)</a:t>
            </a:r>
          </a:p>
          <a:p>
            <a:r>
              <a:rPr lang="en-US" sz="2400" dirty="0"/>
              <a:t>This dataset contains key ride-related details</a:t>
            </a:r>
            <a:r>
              <a:rPr lang="en-US" dirty="0"/>
              <a:t>:</a:t>
            </a:r>
          </a:p>
        </p:txBody>
      </p:sp>
    </p:spTree>
    <p:extLst>
      <p:ext uri="{BB962C8B-B14F-4D97-AF65-F5344CB8AC3E}">
        <p14:creationId xmlns:p14="http://schemas.microsoft.com/office/powerpoint/2010/main" val="262719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BD295-1568-4683-CB93-D51162064CFB}"/>
              </a:ext>
            </a:extLst>
          </p:cNvPr>
          <p:cNvSpPr txBox="1"/>
          <p:nvPr/>
        </p:nvSpPr>
        <p:spPr>
          <a:xfrm>
            <a:off x="91440" y="0"/>
            <a:ext cx="12100560" cy="4893647"/>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Patterns in Weather Data</a:t>
            </a:r>
          </a:p>
          <a:p>
            <a:r>
              <a:rPr lang="en-IN" sz="2800" b="1" dirty="0">
                <a:latin typeface="Arial" panose="020B0604020202020204" pitchFamily="34" charset="0"/>
                <a:cs typeface="Arial" panose="020B0604020202020204" pitchFamily="34" charset="0"/>
              </a:rPr>
              <a:t>Rainy Days:</a:t>
            </a:r>
          </a:p>
          <a:p>
            <a:r>
              <a:rPr lang="en-IN" sz="2800" dirty="0">
                <a:latin typeface="Arial" panose="020B0604020202020204" pitchFamily="34" charset="0"/>
                <a:cs typeface="Arial" panose="020B0604020202020204" pitchFamily="34" charset="0"/>
              </a:rPr>
              <a:t>The ride demand increases because most people stay indoors rather than walking in harsh weather.</a:t>
            </a:r>
          </a:p>
          <a:p>
            <a:r>
              <a:rPr lang="en-IN" sz="2800" dirty="0">
                <a:latin typeface="Arial" panose="020B0604020202020204" pitchFamily="34" charset="0"/>
                <a:cs typeface="Arial" panose="020B0604020202020204" pitchFamily="34" charset="0"/>
              </a:rPr>
              <a:t>Surge pricing is more common.</a:t>
            </a:r>
          </a:p>
          <a:p>
            <a:r>
              <a:rPr lang="en-IN" sz="2800" b="1" dirty="0">
                <a:latin typeface="Arial" panose="020B0604020202020204" pitchFamily="34" charset="0"/>
                <a:cs typeface="Arial" panose="020B0604020202020204" pitchFamily="34" charset="0"/>
              </a:rPr>
              <a:t>Extreme Temperatures (Hot/Cold):</a:t>
            </a:r>
          </a:p>
          <a:p>
            <a:r>
              <a:rPr lang="en-IN" sz="2800" dirty="0">
                <a:latin typeface="Arial" panose="020B0604020202020204" pitchFamily="34" charset="0"/>
                <a:cs typeface="Arial" panose="020B0604020202020204" pitchFamily="34" charset="0"/>
              </a:rPr>
              <a:t>The Uber platform experiences increased ride demand because weather conditions create both hot temperatures and cold conditions.</a:t>
            </a:r>
          </a:p>
          <a:p>
            <a:r>
              <a:rPr lang="en-IN" sz="2800" b="1" dirty="0">
                <a:latin typeface="Arial" panose="020B0604020202020204" pitchFamily="34" charset="0"/>
                <a:cs typeface="Arial" panose="020B0604020202020204" pitchFamily="34" charset="0"/>
              </a:rPr>
              <a:t>Windy Conditions:</a:t>
            </a:r>
          </a:p>
          <a:p>
            <a:r>
              <a:rPr lang="en-IN" sz="2800" dirty="0">
                <a:latin typeface="Arial" panose="020B0604020202020204" pitchFamily="34" charset="0"/>
                <a:cs typeface="Arial" panose="020B0604020202020204" pitchFamily="34" charset="0"/>
              </a:rPr>
              <a:t>Service delivery encounters small delays because weather conditions have no substantial influence on ride demand.</a:t>
            </a:r>
          </a:p>
        </p:txBody>
      </p:sp>
    </p:spTree>
    <p:extLst>
      <p:ext uri="{BB962C8B-B14F-4D97-AF65-F5344CB8AC3E}">
        <p14:creationId xmlns:p14="http://schemas.microsoft.com/office/powerpoint/2010/main" val="317165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DBCFB-3C90-540F-17B3-4171424E5530}"/>
              </a:ext>
            </a:extLst>
          </p:cNvPr>
          <p:cNvSpPr txBox="1"/>
          <p:nvPr/>
        </p:nvSpPr>
        <p:spPr>
          <a:xfrm>
            <a:off x="155448" y="91441"/>
            <a:ext cx="8986266" cy="738664"/>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Weather Data (csv)</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Weather factors are included in this dataset which affect ride demand levels</a:t>
            </a:r>
            <a:r>
              <a:rPr lang="en-US" dirty="0"/>
              <a:t>.</a:t>
            </a:r>
          </a:p>
        </p:txBody>
      </p:sp>
      <p:graphicFrame>
        <p:nvGraphicFramePr>
          <p:cNvPr id="4" name="Table 3">
            <a:extLst>
              <a:ext uri="{FF2B5EF4-FFF2-40B4-BE49-F238E27FC236}">
                <a16:creationId xmlns:a16="http://schemas.microsoft.com/office/drawing/2014/main" id="{A687C9EC-9CCE-4B64-C39D-48DE9F905651}"/>
              </a:ext>
            </a:extLst>
          </p:cNvPr>
          <p:cNvGraphicFramePr>
            <a:graphicFrameLocks noGrp="1"/>
          </p:cNvGraphicFramePr>
          <p:nvPr/>
        </p:nvGraphicFramePr>
        <p:xfrm>
          <a:off x="0" y="932688"/>
          <a:ext cx="11622024" cy="3831336"/>
        </p:xfrm>
        <a:graphic>
          <a:graphicData uri="http://schemas.openxmlformats.org/drawingml/2006/table">
            <a:tbl>
              <a:tblPr firstRow="1" bandRow="1">
                <a:tableStyleId>{5C22544A-7EE6-4342-B048-85BDC9FD1C3A}</a:tableStyleId>
              </a:tblPr>
              <a:tblGrid>
                <a:gridCol w="5811012">
                  <a:extLst>
                    <a:ext uri="{9D8B030D-6E8A-4147-A177-3AD203B41FA5}">
                      <a16:colId xmlns:a16="http://schemas.microsoft.com/office/drawing/2014/main" val="547605663"/>
                    </a:ext>
                  </a:extLst>
                </a:gridCol>
                <a:gridCol w="5811012">
                  <a:extLst>
                    <a:ext uri="{9D8B030D-6E8A-4147-A177-3AD203B41FA5}">
                      <a16:colId xmlns:a16="http://schemas.microsoft.com/office/drawing/2014/main" val="379923617"/>
                    </a:ext>
                  </a:extLst>
                </a:gridCol>
              </a:tblGrid>
              <a:tr h="425704">
                <a:tc>
                  <a:txBody>
                    <a:bodyPr/>
                    <a:lstStyle/>
                    <a:p>
                      <a:r>
                        <a:rPr lang="en-IN" dirty="0"/>
                        <a:t>Column</a:t>
                      </a:r>
                    </a:p>
                  </a:txBody>
                  <a:tcPr/>
                </a:tc>
                <a:tc>
                  <a:txBody>
                    <a:bodyPr/>
                    <a:lstStyle/>
                    <a:p>
                      <a:r>
                        <a:rPr lang="en-IN" dirty="0"/>
                        <a:t>Description</a:t>
                      </a:r>
                    </a:p>
                  </a:txBody>
                  <a:tcPr/>
                </a:tc>
                <a:extLst>
                  <a:ext uri="{0D108BD9-81ED-4DB2-BD59-A6C34878D82A}">
                    <a16:rowId xmlns:a16="http://schemas.microsoft.com/office/drawing/2014/main" val="2477080338"/>
                  </a:ext>
                </a:extLst>
              </a:tr>
              <a:tr h="425704">
                <a:tc>
                  <a:txBody>
                    <a:bodyPr/>
                    <a:lstStyle/>
                    <a:p>
                      <a:r>
                        <a:rPr lang="en-IN" dirty="0"/>
                        <a:t>temp</a:t>
                      </a:r>
                    </a:p>
                  </a:txBody>
                  <a:tcPr/>
                </a:tc>
                <a:tc>
                  <a:txBody>
                    <a:bodyPr/>
                    <a:lstStyle/>
                    <a:p>
                      <a:r>
                        <a:rPr lang="en-IN" dirty="0"/>
                        <a:t>Temperature (°C or °F)</a:t>
                      </a:r>
                    </a:p>
                  </a:txBody>
                  <a:tcPr/>
                </a:tc>
                <a:extLst>
                  <a:ext uri="{0D108BD9-81ED-4DB2-BD59-A6C34878D82A}">
                    <a16:rowId xmlns:a16="http://schemas.microsoft.com/office/drawing/2014/main" val="2057611428"/>
                  </a:ext>
                </a:extLst>
              </a:tr>
              <a:tr h="425704">
                <a:tc>
                  <a:txBody>
                    <a:bodyPr/>
                    <a:lstStyle/>
                    <a:p>
                      <a:r>
                        <a:rPr lang="en-IN" dirty="0"/>
                        <a:t>rain</a:t>
                      </a:r>
                    </a:p>
                  </a:txBody>
                  <a:tcPr/>
                </a:tc>
                <a:tc>
                  <a:txBody>
                    <a:bodyPr/>
                    <a:lstStyle/>
                    <a:p>
                      <a:r>
                        <a:rPr lang="en-IN" dirty="0"/>
                        <a:t>Amount of rainfall.</a:t>
                      </a:r>
                    </a:p>
                  </a:txBody>
                  <a:tcPr/>
                </a:tc>
                <a:extLst>
                  <a:ext uri="{0D108BD9-81ED-4DB2-BD59-A6C34878D82A}">
                    <a16:rowId xmlns:a16="http://schemas.microsoft.com/office/drawing/2014/main" val="3478510114"/>
                  </a:ext>
                </a:extLst>
              </a:tr>
              <a:tr h="425704">
                <a:tc>
                  <a:txBody>
                    <a:bodyPr/>
                    <a:lstStyle/>
                    <a:p>
                      <a:r>
                        <a:rPr lang="en-IN" dirty="0"/>
                        <a:t>humidity</a:t>
                      </a:r>
                    </a:p>
                  </a:txBody>
                  <a:tcPr/>
                </a:tc>
                <a:tc>
                  <a:txBody>
                    <a:bodyPr/>
                    <a:lstStyle/>
                    <a:p>
                      <a:r>
                        <a:rPr lang="en-US" dirty="0"/>
                        <a:t>Moisture level in the air.</a:t>
                      </a:r>
                      <a:endParaRPr lang="en-IN" dirty="0"/>
                    </a:p>
                  </a:txBody>
                  <a:tcPr/>
                </a:tc>
                <a:extLst>
                  <a:ext uri="{0D108BD9-81ED-4DB2-BD59-A6C34878D82A}">
                    <a16:rowId xmlns:a16="http://schemas.microsoft.com/office/drawing/2014/main" val="1646431497"/>
                  </a:ext>
                </a:extLst>
              </a:tr>
              <a:tr h="425704">
                <a:tc>
                  <a:txBody>
                    <a:bodyPr/>
                    <a:lstStyle/>
                    <a:p>
                      <a:r>
                        <a:rPr lang="en-IN" dirty="0"/>
                        <a:t>wind</a:t>
                      </a:r>
                    </a:p>
                  </a:txBody>
                  <a:tcPr/>
                </a:tc>
                <a:tc>
                  <a:txBody>
                    <a:bodyPr/>
                    <a:lstStyle/>
                    <a:p>
                      <a:r>
                        <a:rPr lang="en-IN" dirty="0"/>
                        <a:t>Wind speed.</a:t>
                      </a:r>
                    </a:p>
                  </a:txBody>
                  <a:tcPr/>
                </a:tc>
                <a:extLst>
                  <a:ext uri="{0D108BD9-81ED-4DB2-BD59-A6C34878D82A}">
                    <a16:rowId xmlns:a16="http://schemas.microsoft.com/office/drawing/2014/main" val="1400817073"/>
                  </a:ext>
                </a:extLst>
              </a:tr>
              <a:tr h="425704">
                <a:tc>
                  <a:txBody>
                    <a:bodyPr/>
                    <a:lstStyle/>
                    <a:p>
                      <a:r>
                        <a:rPr lang="en-IN" dirty="0"/>
                        <a:t>clouds</a:t>
                      </a:r>
                    </a:p>
                  </a:txBody>
                  <a:tcPr/>
                </a:tc>
                <a:tc>
                  <a:txBody>
                    <a:bodyPr/>
                    <a:lstStyle/>
                    <a:p>
                      <a:r>
                        <a:rPr lang="en-IN" dirty="0"/>
                        <a:t>Cloud cover percentage.</a:t>
                      </a:r>
                    </a:p>
                  </a:txBody>
                  <a:tcPr/>
                </a:tc>
                <a:extLst>
                  <a:ext uri="{0D108BD9-81ED-4DB2-BD59-A6C34878D82A}">
                    <a16:rowId xmlns:a16="http://schemas.microsoft.com/office/drawing/2014/main" val="1580742091"/>
                  </a:ext>
                </a:extLst>
              </a:tr>
              <a:tr h="425704">
                <a:tc>
                  <a:txBody>
                    <a:bodyPr/>
                    <a:lstStyle/>
                    <a:p>
                      <a:r>
                        <a:rPr lang="en-IN" dirty="0"/>
                        <a:t>pressure</a:t>
                      </a:r>
                    </a:p>
                  </a:txBody>
                  <a:tcPr/>
                </a:tc>
                <a:tc>
                  <a:txBody>
                    <a:bodyPr/>
                    <a:lstStyle/>
                    <a:p>
                      <a:r>
                        <a:rPr lang="en-IN" dirty="0"/>
                        <a:t>Atmospheric pressure.</a:t>
                      </a:r>
                    </a:p>
                  </a:txBody>
                  <a:tcPr/>
                </a:tc>
                <a:extLst>
                  <a:ext uri="{0D108BD9-81ED-4DB2-BD59-A6C34878D82A}">
                    <a16:rowId xmlns:a16="http://schemas.microsoft.com/office/drawing/2014/main" val="776630203"/>
                  </a:ext>
                </a:extLst>
              </a:tr>
              <a:tr h="425704">
                <a:tc>
                  <a:txBody>
                    <a:bodyPr/>
                    <a:lstStyle/>
                    <a:p>
                      <a:r>
                        <a:rPr lang="en-IN" dirty="0"/>
                        <a:t>timestamp</a:t>
                      </a:r>
                    </a:p>
                  </a:txBody>
                  <a:tcPr/>
                </a:tc>
                <a:tc>
                  <a:txBody>
                    <a:bodyPr/>
                    <a:lstStyle/>
                    <a:p>
                      <a:r>
                        <a:rPr lang="en-US" dirty="0"/>
                        <a:t>Date and time of recorded weather</a:t>
                      </a:r>
                      <a:endParaRPr lang="en-IN" dirty="0"/>
                    </a:p>
                  </a:txBody>
                  <a:tcPr/>
                </a:tc>
                <a:extLst>
                  <a:ext uri="{0D108BD9-81ED-4DB2-BD59-A6C34878D82A}">
                    <a16:rowId xmlns:a16="http://schemas.microsoft.com/office/drawing/2014/main" val="1495497303"/>
                  </a:ext>
                </a:extLst>
              </a:tr>
              <a:tr h="425704">
                <a:tc>
                  <a:txBody>
                    <a:bodyPr/>
                    <a:lstStyle/>
                    <a:p>
                      <a:r>
                        <a:rPr lang="en-IN" dirty="0"/>
                        <a:t>location</a:t>
                      </a:r>
                    </a:p>
                  </a:txBody>
                  <a:tcPr/>
                </a:tc>
                <a:tc>
                  <a:txBody>
                    <a:bodyPr/>
                    <a:lstStyle/>
                    <a:p>
                      <a:r>
                        <a:rPr lang="en-US" dirty="0"/>
                        <a:t>City or region where weather data was recorded</a:t>
                      </a:r>
                      <a:endParaRPr lang="en-IN" dirty="0"/>
                    </a:p>
                  </a:txBody>
                  <a:tcPr/>
                </a:tc>
                <a:extLst>
                  <a:ext uri="{0D108BD9-81ED-4DB2-BD59-A6C34878D82A}">
                    <a16:rowId xmlns:a16="http://schemas.microsoft.com/office/drawing/2014/main" val="508744367"/>
                  </a:ext>
                </a:extLst>
              </a:tr>
            </a:tbl>
          </a:graphicData>
        </a:graphic>
      </p:graphicFrame>
    </p:spTree>
    <p:extLst>
      <p:ext uri="{BB962C8B-B14F-4D97-AF65-F5344CB8AC3E}">
        <p14:creationId xmlns:p14="http://schemas.microsoft.com/office/powerpoint/2010/main" val="237821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86441-2608-6E13-52B4-031398BD56D2}"/>
              </a:ext>
            </a:extLst>
          </p:cNvPr>
          <p:cNvSpPr txBox="1"/>
          <p:nvPr/>
        </p:nvSpPr>
        <p:spPr>
          <a:xfrm>
            <a:off x="0" y="0"/>
            <a:ext cx="12192000" cy="6555641"/>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Insights from Combined Data</a:t>
            </a:r>
          </a:p>
          <a:p>
            <a:r>
              <a:rPr lang="en-IN" sz="2800" dirty="0">
                <a:latin typeface="Arial" panose="020B0604020202020204" pitchFamily="34" charset="0"/>
                <a:cs typeface="Arial" panose="020B0604020202020204" pitchFamily="34" charset="0"/>
              </a:rPr>
              <a:t>The comparison between datasets becomes possible when we use timestamp and location as matching fields.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Surge prices and increased demand levels occur during wet days.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Service prices increase dangerously during hours of maximum traffic density in urban areas.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Both Uber and Lyft services require extended waiting times when severe weather conditions occur.</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Distance vs. Fare differences between Uber and Lyft.</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Data Preprocessing Steps</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To ensure accurate analysis,</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 we need to clean and prepare the data by handling missing values, outliers, and inconsistencies.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We will also create new useful features.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1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3184</Words>
  <Application>Microsoft Office PowerPoint</Application>
  <PresentationFormat>Widescreen</PresentationFormat>
  <Paragraphs>365</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Mining the Pulse of Ride-Sharing Platforms: Uber vs Lyft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Jagdish cab graph45</vt:lpstr>
      <vt:lpstr>Problem statement Challenges Uber and Lyft face  in optimizing their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vt:lpstr>
      <vt:lpstr>Statistical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hembrom</dc:creator>
  <cp:lastModifiedBy>jagdish hembrom</cp:lastModifiedBy>
  <cp:revision>2</cp:revision>
  <dcterms:created xsi:type="dcterms:W3CDTF">2025-03-11T00:04:32Z</dcterms:created>
  <dcterms:modified xsi:type="dcterms:W3CDTF">2025-03-12T01:29:56Z</dcterms:modified>
</cp:coreProperties>
</file>