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72"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08" r:id="rId107"/>
    <p:sldId id="309" r:id="rId108"/>
    <p:sldId id="310" r:id="rId109"/>
    <p:sldId id="365" r:id="rId110"/>
    <p:sldId id="366" r:id="rId111"/>
    <p:sldId id="367" r:id="rId112"/>
    <p:sldId id="368" r:id="rId113"/>
    <p:sldId id="369" r:id="rId114"/>
    <p:sldId id="295"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84" d="100"/>
          <a:sy n="84" d="100"/>
        </p:scale>
        <p:origin x="78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90A6B-6D1F-414A-95BC-9DD809A14434}"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165621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375559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1013768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601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185503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90A6B-6D1F-414A-95BC-9DD809A14434}"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48901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90A6B-6D1F-414A-95BC-9DD809A14434}"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3191348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0A6B-6D1F-414A-95BC-9DD809A14434}"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3970789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0A6B-6D1F-414A-95BC-9DD809A14434}"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327194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90A6B-6D1F-414A-95BC-9DD809A14434}"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89795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90A6B-6D1F-414A-95BC-9DD809A14434}"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305053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78637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90A6B-6D1F-414A-95BC-9DD809A14434}"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75637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90A6B-6D1F-414A-95BC-9DD809A14434}"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57299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90A6B-6D1F-414A-95BC-9DD809A14434}"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171151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130046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90A6B-6D1F-414A-95BC-9DD809A14434}"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AA7769-BB57-4CDD-9A62-76FAFD0057CF}" type="slidenum">
              <a:rPr lang="en-IN" smtClean="0"/>
              <a:t>‹#›</a:t>
            </a:fld>
            <a:endParaRPr lang="en-IN"/>
          </a:p>
        </p:txBody>
      </p:sp>
    </p:spTree>
    <p:extLst>
      <p:ext uri="{BB962C8B-B14F-4D97-AF65-F5344CB8AC3E}">
        <p14:creationId xmlns:p14="http://schemas.microsoft.com/office/powerpoint/2010/main" val="80947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590A6B-6D1F-414A-95BC-9DD809A14434}" type="datetimeFigureOut">
              <a:rPr lang="en-IN" smtClean="0"/>
              <a:t>18-03-2025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AA7769-BB57-4CDD-9A62-76FAFD0057CF}" type="slidenum">
              <a:rPr lang="en-IN" smtClean="0"/>
              <a:t>‹#›</a:t>
            </a:fld>
            <a:endParaRPr lang="en-IN"/>
          </a:p>
        </p:txBody>
      </p:sp>
    </p:spTree>
    <p:extLst>
      <p:ext uri="{BB962C8B-B14F-4D97-AF65-F5344CB8AC3E}">
        <p14:creationId xmlns:p14="http://schemas.microsoft.com/office/powerpoint/2010/main" val="3023857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0E41-6315-BD06-BA99-AF89C862C0F0}"/>
              </a:ext>
            </a:extLst>
          </p:cNvPr>
          <p:cNvSpPr>
            <a:spLocks noGrp="1"/>
          </p:cNvSpPr>
          <p:nvPr>
            <p:ph type="ctrTitle"/>
          </p:nvPr>
        </p:nvSpPr>
        <p:spPr>
          <a:xfrm>
            <a:off x="1524000" y="2235200"/>
            <a:ext cx="9144000" cy="2387600"/>
          </a:xfrm>
        </p:spPr>
        <p:txBody>
          <a:bodyPr anchor="ctr">
            <a:normAutofit/>
          </a:bodyPr>
          <a:lstStyle/>
          <a:p>
            <a:r>
              <a:rPr lang="en-US" sz="7200" b="1" dirty="0">
                <a:latin typeface="Times New Roman" panose="02020603050405020304" pitchFamily="18" charset="0"/>
                <a:cs typeface="Times New Roman" panose="02020603050405020304" pitchFamily="18" charset="0"/>
              </a:rPr>
              <a:t>Illustrator Assignment</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94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EFF1C-72E5-7D54-E72F-DE8D5C6AC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0B739-66F1-64ED-E2C0-99FC35475195}"/>
              </a:ext>
            </a:extLst>
          </p:cNvPr>
          <p:cNvSpPr>
            <a:spLocks noGrp="1"/>
          </p:cNvSpPr>
          <p:nvPr>
            <p:ph type="title"/>
          </p:nvPr>
        </p:nvSpPr>
        <p:spPr>
          <a:xfrm>
            <a:off x="629306" y="11868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55D71DE-80F5-0360-F0D8-CEC45A143140}"/>
              </a:ext>
            </a:extLst>
          </p:cNvPr>
          <p:cNvSpPr>
            <a:spLocks noGrp="1"/>
          </p:cNvSpPr>
          <p:nvPr>
            <p:ph type="body" idx="1"/>
          </p:nvPr>
        </p:nvSpPr>
        <p:spPr>
          <a:xfrm>
            <a:off x="1052567" y="4305300"/>
            <a:ext cx="10515600" cy="2063969"/>
          </a:xfrm>
        </p:spPr>
        <p:txBody>
          <a:bodyPr>
            <a:normAutofit fontScale="92500" lnSpcReduction="10000"/>
          </a:bodyPr>
          <a:lstStyle/>
          <a:p>
            <a:pPr marL="342900" indent="-342900" algn="l">
              <a:buFont typeface="Wingdings" panose="05000000000000000000" pitchFamily="2" charset="2"/>
              <a:buChar char="v"/>
            </a:pPr>
            <a:r>
              <a:rPr lang="en-US" sz="2800" b="1" dirty="0">
                <a:solidFill>
                  <a:schemeClr val="tx1"/>
                </a:solidFill>
                <a:latin typeface="Cambria" panose="02040503050406030204" pitchFamily="18" charset="0"/>
                <a:ea typeface="Cambria" panose="02040503050406030204" pitchFamily="18" charset="0"/>
              </a:rPr>
              <a:t> </a:t>
            </a: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Setting Up a New Document</a:t>
            </a:r>
            <a:endPar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endParaRPr>
          </a:p>
          <a:p>
            <a:pPr marL="800100" lvl="1" indent="-342900">
              <a:buFont typeface="Wingdings" panose="05000000000000000000" pitchFamily="2" charset="2"/>
              <a:buChar char="q"/>
            </a:pPr>
            <a:r>
              <a:rPr lang="en-US" sz="22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Explain the steps to create a new document in Illustrator, including selecting document dimensions, orientation, and color mode.</a:t>
            </a:r>
          </a:p>
          <a:p>
            <a:pPr marL="800100" lvl="1" indent="-342900">
              <a:buFont typeface="Wingdings" panose="05000000000000000000" pitchFamily="2" charset="2"/>
              <a:buChar char="q"/>
            </a:pPr>
            <a:r>
              <a:rPr lang="en-US" sz="22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Describe the difference between RGB and CMYK color modes and when to use each.</a:t>
            </a:r>
          </a:p>
        </p:txBody>
      </p:sp>
    </p:spTree>
    <p:extLst>
      <p:ext uri="{BB962C8B-B14F-4D97-AF65-F5344CB8AC3E}">
        <p14:creationId xmlns:p14="http://schemas.microsoft.com/office/powerpoint/2010/main" val="33729630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5252A-0DE2-346A-6729-EA153F2E1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89D91-BD2A-E039-B73B-DE510F5052E2}"/>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tx1"/>
                </a:solidFill>
                <a:latin typeface="Poppins Medium" panose="00000600000000000000" pitchFamily="2" charset="0"/>
                <a:cs typeface="Poppins Medium" panose="00000600000000000000" pitchFamily="2" charset="0"/>
              </a:rPr>
              <a:t>Create a poster that combines text with a masked background image to achieve an unique visual effect.</a:t>
            </a:r>
          </a:p>
        </p:txBody>
      </p:sp>
      <p:pic>
        <p:nvPicPr>
          <p:cNvPr id="5" name="Picture 4">
            <a:extLst>
              <a:ext uri="{FF2B5EF4-FFF2-40B4-BE49-F238E27FC236}">
                <a16:creationId xmlns:a16="http://schemas.microsoft.com/office/drawing/2014/main" id="{A5549748-2844-E915-A957-5D81331DFB3C}"/>
              </a:ext>
            </a:extLst>
          </p:cNvPr>
          <p:cNvPicPr>
            <a:picLocks noChangeAspect="1"/>
          </p:cNvPicPr>
          <p:nvPr/>
        </p:nvPicPr>
        <p:blipFill>
          <a:blip r:embed="rId2"/>
          <a:stretch>
            <a:fillRect/>
          </a:stretch>
        </p:blipFill>
        <p:spPr>
          <a:xfrm>
            <a:off x="3988738" y="1894222"/>
            <a:ext cx="4360829" cy="4258277"/>
          </a:xfrm>
          <a:prstGeom prst="rect">
            <a:avLst/>
          </a:prstGeom>
        </p:spPr>
      </p:pic>
    </p:spTree>
    <p:extLst>
      <p:ext uri="{BB962C8B-B14F-4D97-AF65-F5344CB8AC3E}">
        <p14:creationId xmlns:p14="http://schemas.microsoft.com/office/powerpoint/2010/main" val="27526802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7EE77-5171-6333-2D8E-1DD7E8581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A55BC-8224-7CBE-9D8B-CEC02BDC616A}"/>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Icon Design and Vector Illustrations</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3EEDE357-B1ED-AF3F-343C-EBB64B046778}"/>
              </a:ext>
            </a:extLst>
          </p:cNvPr>
          <p:cNvSpPr>
            <a:spLocks noGrp="1"/>
          </p:cNvSpPr>
          <p:nvPr>
            <p:ph type="subTitle" idx="1"/>
          </p:nvPr>
        </p:nvSpPr>
        <p:spPr>
          <a:xfrm>
            <a:off x="1530096" y="4214686"/>
            <a:ext cx="9144000" cy="1655762"/>
          </a:xfrm>
        </p:spPr>
        <p:txBody>
          <a:bodyPr>
            <a:normAutofit/>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Importance of Icons in Design</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Working with Vectors</a:t>
            </a:r>
          </a:p>
          <a:p>
            <a:pPr lvl="1" algn="l"/>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1331920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F6037-68B0-9366-59B0-DD92594E7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6D66F-0AC9-6CB0-921D-38A970FDC16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99C14D5C-1B82-D575-C107-69C7E6B9877B}"/>
              </a:ext>
            </a:extLst>
          </p:cNvPr>
          <p:cNvSpPr>
            <a:spLocks noGrp="1"/>
          </p:cNvSpPr>
          <p:nvPr>
            <p:ph type="subTitle" idx="1"/>
          </p:nvPr>
        </p:nvSpPr>
        <p:spPr>
          <a:xfrm>
            <a:off x="1591056" y="3816476"/>
            <a:ext cx="9076944" cy="2387600"/>
          </a:xfrm>
        </p:spPr>
        <p:txBody>
          <a:bodyPr>
            <a:normAutofit/>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Importance of Icons in Design: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icons and explain their role in user interfaces and visual communication.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characteristics of effective icons (e.g., simplicity, scalability, clarity).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3864335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B639F-736E-8A84-220C-299FA7C54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B414C-3B62-81EC-BA9B-01043AF00D0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Define icons and explain their role in user interfaces and visual communication.</a:t>
            </a:r>
          </a:p>
        </p:txBody>
      </p:sp>
      <p:sp>
        <p:nvSpPr>
          <p:cNvPr id="4" name="Subtitle 3">
            <a:extLst>
              <a:ext uri="{FF2B5EF4-FFF2-40B4-BE49-F238E27FC236}">
                <a16:creationId xmlns:a16="http://schemas.microsoft.com/office/drawing/2014/main" id="{357017CD-4EAE-1F06-D6E1-1DF527470616}"/>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Icons are small, visual symbols that represent objects, actions, or ideas. They're a universal language, quickly conveying meaning without the need for words.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Role in UI and Visual Communication:</a:t>
            </a:r>
          </a:p>
          <a:p>
            <a:pPr lvl="1" algn="just">
              <a:lnSpc>
                <a:spcPct val="110000"/>
              </a:lnSpc>
            </a:pPr>
            <a:r>
              <a:rPr lang="en-US" sz="2000" dirty="0">
                <a:latin typeface="Poppins Medium" panose="00000600000000000000" pitchFamily="2" charset="0"/>
                <a:cs typeface="Poppins Medium" panose="00000600000000000000" pitchFamily="2" charset="0"/>
              </a:rPr>
              <a:t>User Interfaces (UI): Icons are essential in UIs to guide users, make navigation intuitive, and enhance usability. Think of the icons on your phone or computer representing apps, files, or functions.   </a:t>
            </a:r>
          </a:p>
          <a:p>
            <a:pPr lvl="1" algn="just">
              <a:lnSpc>
                <a:spcPct val="110000"/>
              </a:lnSpc>
            </a:pPr>
            <a:r>
              <a:rPr lang="en-US" sz="2000" dirty="0">
                <a:latin typeface="Poppins Medium" panose="00000600000000000000" pitchFamily="2" charset="0"/>
                <a:cs typeface="Poppins Medium" panose="00000600000000000000" pitchFamily="2" charset="0"/>
              </a:rPr>
              <a:t>Visual Communication: Icons transcend language barriers, making them ideal for communicating information quickly and effectively in various contexts, like signage, maps, or infographics.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99734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CD536-CFE1-51A8-F9AC-6371907E7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30940-92F3-5CE3-60D9-DDCA036828B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the characteristics of effective icons (e.g., simplicity, scalability, clarity).</a:t>
            </a:r>
          </a:p>
        </p:txBody>
      </p:sp>
      <p:sp>
        <p:nvSpPr>
          <p:cNvPr id="4" name="Subtitle 3">
            <a:extLst>
              <a:ext uri="{FF2B5EF4-FFF2-40B4-BE49-F238E27FC236}">
                <a16:creationId xmlns:a16="http://schemas.microsoft.com/office/drawing/2014/main" id="{2A315CCB-2830-7190-D11B-F9FDE8656D8B}"/>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Characteristics of Effective Icons:</a:t>
            </a:r>
          </a:p>
          <a:p>
            <a:pPr lvl="2" algn="just">
              <a:lnSpc>
                <a:spcPct val="110000"/>
              </a:lnSpc>
            </a:pPr>
            <a:r>
              <a:rPr lang="en-US" dirty="0">
                <a:latin typeface="Poppins Medium" panose="00000600000000000000" pitchFamily="2" charset="0"/>
                <a:cs typeface="Poppins Medium" panose="00000600000000000000" pitchFamily="2" charset="0"/>
              </a:rPr>
              <a:t>Simplicity: Icons should be clean and easily recognizable, avoiding unnecessary details that can clutter the design.   </a:t>
            </a:r>
          </a:p>
          <a:p>
            <a:pPr lvl="2" algn="just">
              <a:lnSpc>
                <a:spcPct val="110000"/>
              </a:lnSpc>
            </a:pPr>
            <a:r>
              <a:rPr lang="en-US" dirty="0">
                <a:latin typeface="Poppins Medium" panose="00000600000000000000" pitchFamily="2" charset="0"/>
                <a:cs typeface="Poppins Medium" panose="00000600000000000000" pitchFamily="2" charset="0"/>
              </a:rPr>
              <a:t>Scalability: Icons must look good at different sizes, from small app icons to larger website graphics. They should maintain clarity and detail even when scaled up or down.</a:t>
            </a:r>
          </a:p>
          <a:p>
            <a:pPr lvl="2" algn="just">
              <a:lnSpc>
                <a:spcPct val="110000"/>
              </a:lnSpc>
            </a:pPr>
            <a:r>
              <a:rPr lang="en-US" dirty="0">
                <a:latin typeface="Poppins Medium" panose="00000600000000000000" pitchFamily="2" charset="0"/>
                <a:cs typeface="Poppins Medium" panose="00000600000000000000" pitchFamily="2" charset="0"/>
              </a:rPr>
              <a:t>Clarity: The meaning of an icon should be immediately clear to the user. Avoid abstract or ambiguous symbols that could be misinterpreted.   </a:t>
            </a:r>
          </a:p>
          <a:p>
            <a:pPr lvl="2" algn="just">
              <a:lnSpc>
                <a:spcPct val="110000"/>
              </a:lnSpc>
            </a:pPr>
            <a:r>
              <a:rPr lang="en-US" dirty="0">
                <a:latin typeface="Poppins Medium" panose="00000600000000000000" pitchFamily="2" charset="0"/>
                <a:cs typeface="Poppins Medium" panose="00000600000000000000" pitchFamily="2" charset="0"/>
              </a:rPr>
              <a:t>Consistency: Use a consistent style and design language for all icons within a project.</a:t>
            </a:r>
          </a:p>
        </p:txBody>
      </p:sp>
    </p:spTree>
    <p:extLst>
      <p:ext uri="{BB962C8B-B14F-4D97-AF65-F5344CB8AC3E}">
        <p14:creationId xmlns:p14="http://schemas.microsoft.com/office/powerpoint/2010/main" val="37742268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4ACB4-1639-AE33-8A1D-8183FAA00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BDF93-3332-F991-F748-DD7FB0C5D96F}"/>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F51B6FB4-39C7-ABE7-4A8A-0F7EF282ED20}"/>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Working with Vectors: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difference between vector and raster images, and why vectors are ideal for logos and icons.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Discuss the advantages of creating vector illustrations in Illustrator.</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3991910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35A5-3537-D912-F86A-96A19BB38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88B41-6241-FC80-8913-7DA2DE6DA394}"/>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difference between vector and raster images, and why vectors are ideal for logos and icons.</a:t>
            </a:r>
          </a:p>
        </p:txBody>
      </p:sp>
      <p:sp>
        <p:nvSpPr>
          <p:cNvPr id="4" name="Subtitle 3">
            <a:extLst>
              <a:ext uri="{FF2B5EF4-FFF2-40B4-BE49-F238E27FC236}">
                <a16:creationId xmlns:a16="http://schemas.microsoft.com/office/drawing/2014/main" id="{780702CC-D448-D838-7CE9-CC0CC7914F68}"/>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Raster Images: </a:t>
            </a:r>
          </a:p>
          <a:p>
            <a:pPr lvl="2" algn="just">
              <a:lnSpc>
                <a:spcPct val="110000"/>
              </a:lnSpc>
            </a:pPr>
            <a:r>
              <a:rPr lang="en-US" dirty="0">
                <a:latin typeface="Poppins Medium" panose="00000600000000000000" pitchFamily="2" charset="0"/>
                <a:cs typeface="Poppins Medium" panose="00000600000000000000" pitchFamily="2" charset="0"/>
              </a:rPr>
              <a:t>These are made up of a grid of tiny pixels, like a digital photograph. When you zoom in, you can see the individual pixels. Raster images are resolution-dependent, meaning they can appear blurry or pixelated when scaled up. Common file types include JPEG, PNG, and GIF.</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Vector Images: </a:t>
            </a:r>
          </a:p>
          <a:p>
            <a:pPr lvl="2" algn="just">
              <a:lnSpc>
                <a:spcPct val="110000"/>
              </a:lnSpc>
            </a:pPr>
            <a:r>
              <a:rPr lang="en-US" dirty="0">
                <a:latin typeface="Poppins Medium" panose="00000600000000000000" pitchFamily="2" charset="0"/>
                <a:cs typeface="Poppins Medium" panose="00000600000000000000" pitchFamily="2" charset="0"/>
              </a:rPr>
              <a:t>These are created using mathematical equations that define lines, curves, and shapes. Vector images are resolution-independent, meaning they can be scaled infinitely without losing quality. They always appear crisp and clear, no matter how much you zoom in. Common file types include AI, SVG, and EPS.</a:t>
            </a:r>
          </a:p>
        </p:txBody>
      </p:sp>
    </p:spTree>
    <p:extLst>
      <p:ext uri="{BB962C8B-B14F-4D97-AF65-F5344CB8AC3E}">
        <p14:creationId xmlns:p14="http://schemas.microsoft.com/office/powerpoint/2010/main" val="18926648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03DD4-E4A9-D7A5-F236-79EB6A593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0DDC0-C8AC-1B84-EE74-682168D60BCF}"/>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difference between vector and raster images, and why vectors are ideal for logos and icons.</a:t>
            </a:r>
          </a:p>
        </p:txBody>
      </p:sp>
      <p:sp>
        <p:nvSpPr>
          <p:cNvPr id="4" name="Subtitle 3">
            <a:extLst>
              <a:ext uri="{FF2B5EF4-FFF2-40B4-BE49-F238E27FC236}">
                <a16:creationId xmlns:a16="http://schemas.microsoft.com/office/drawing/2014/main" id="{D7D4BB7C-92BC-07A9-BFFF-CF2D93858ADC}"/>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Why Vectors are Ideal for Logos and Icons:</a:t>
            </a:r>
          </a:p>
          <a:p>
            <a:pPr lvl="2" algn="just">
              <a:lnSpc>
                <a:spcPct val="110000"/>
              </a:lnSpc>
            </a:pPr>
            <a:r>
              <a:rPr lang="en-US" dirty="0">
                <a:latin typeface="Poppins Medium" panose="00000600000000000000" pitchFamily="2" charset="0"/>
                <a:cs typeface="Poppins Medium" panose="00000600000000000000" pitchFamily="2" charset="0"/>
              </a:rPr>
              <a:t>Scalability: Logos and icons often need to be used in various sizes, from small website icons to large print materials. Vectors ensure they look sharp at any size.</a:t>
            </a:r>
          </a:p>
          <a:p>
            <a:pPr lvl="2" algn="just">
              <a:lnSpc>
                <a:spcPct val="110000"/>
              </a:lnSpc>
            </a:pPr>
            <a:r>
              <a:rPr lang="en-US" dirty="0">
                <a:latin typeface="Poppins Medium" panose="00000600000000000000" pitchFamily="2" charset="0"/>
                <a:cs typeface="Poppins Medium" panose="00000600000000000000" pitchFamily="2" charset="0"/>
              </a:rPr>
              <a:t>Editability: Vector graphics can be easily edited and modified without losing quality. This is crucial for making revisions or adapting logos for different applications.</a:t>
            </a:r>
          </a:p>
          <a:p>
            <a:pPr lvl="2" algn="just">
              <a:lnSpc>
                <a:spcPct val="110000"/>
              </a:lnSpc>
            </a:pPr>
            <a:r>
              <a:rPr lang="en-US" dirty="0">
                <a:latin typeface="Poppins Medium" panose="00000600000000000000" pitchFamily="2" charset="0"/>
                <a:cs typeface="Poppins Medium" panose="00000600000000000000" pitchFamily="2" charset="0"/>
              </a:rPr>
              <a:t>Small File Size: Vector files tend to be smaller than raster files, making them efficient for web use and storage.</a:t>
            </a:r>
          </a:p>
        </p:txBody>
      </p:sp>
    </p:spTree>
    <p:extLst>
      <p:ext uri="{BB962C8B-B14F-4D97-AF65-F5344CB8AC3E}">
        <p14:creationId xmlns:p14="http://schemas.microsoft.com/office/powerpoint/2010/main" val="32932079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2DC2-98A5-F0D2-EE17-E77DDF496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C4C99-5D0C-0A73-4945-B1F6E70CDB87}"/>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Discuss the advantages of creating vector illustrations in Illustrator.</a:t>
            </a:r>
          </a:p>
        </p:txBody>
      </p:sp>
      <p:sp>
        <p:nvSpPr>
          <p:cNvPr id="4" name="Subtitle 3">
            <a:extLst>
              <a:ext uri="{FF2B5EF4-FFF2-40B4-BE49-F238E27FC236}">
                <a16:creationId xmlns:a16="http://schemas.microsoft.com/office/drawing/2014/main" id="{5A464650-2F52-3335-B128-BEFCEADE9505}"/>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Advantages of Vector Illustrations in Illustrator</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Precise Control: Illustrator provides tools for precise drawing and manipulation of vector shapes, giving you fine-grained control over your artwork.</a:t>
            </a:r>
          </a:p>
          <a:p>
            <a:pPr lvl="1" algn="just">
              <a:lnSpc>
                <a:spcPct val="110000"/>
              </a:lnSpc>
            </a:pPr>
            <a:r>
              <a:rPr lang="en-US" sz="2000" dirty="0">
                <a:latin typeface="Poppins Medium" panose="00000600000000000000" pitchFamily="2" charset="0"/>
                <a:cs typeface="Poppins Medium" panose="00000600000000000000" pitchFamily="2" charset="0"/>
              </a:rPr>
              <a:t>Versatility: Create everything from simple icons to complex illustrations. Illustrator is a versatile tool for a wide range of design tasks.</a:t>
            </a:r>
          </a:p>
          <a:p>
            <a:pPr lvl="1" algn="just">
              <a:lnSpc>
                <a:spcPct val="110000"/>
              </a:lnSpc>
            </a:pPr>
            <a:r>
              <a:rPr lang="en-US" sz="2000" dirty="0">
                <a:latin typeface="Poppins Medium" panose="00000600000000000000" pitchFamily="2" charset="0"/>
                <a:cs typeface="Poppins Medium" panose="00000600000000000000" pitchFamily="2" charset="0"/>
              </a:rPr>
              <a:t>Industry Standard: Illustrator is the industry-standard software for vector graphics, making it compatible with other design tools and workflows.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052188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C957-EA4D-CA0F-E539-C8A3E19F4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9DB41-8A51-8238-2092-732125FF5E1F}"/>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Icon Design and Vector Illustrations</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B665FF83-9C7A-750D-F837-8A87139F33D2}"/>
              </a:ext>
            </a:extLst>
          </p:cNvPr>
          <p:cNvSpPr>
            <a:spLocks noGrp="1"/>
          </p:cNvSpPr>
          <p:nvPr>
            <p:ph type="subTitle" idx="1"/>
          </p:nvPr>
        </p:nvSpPr>
        <p:spPr>
          <a:xfrm>
            <a:off x="1530096" y="4214686"/>
            <a:ext cx="9144000" cy="1655762"/>
          </a:xfrm>
        </p:spPr>
        <p:txBody>
          <a:bodyPr>
            <a:normAutofit/>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an Icon Set</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Vector Illustration Practice</a:t>
            </a:r>
          </a:p>
        </p:txBody>
      </p:sp>
    </p:spTree>
    <p:extLst>
      <p:ext uri="{BB962C8B-B14F-4D97-AF65-F5344CB8AC3E}">
        <p14:creationId xmlns:p14="http://schemas.microsoft.com/office/powerpoint/2010/main" val="351923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09BF6-18C4-98AB-7428-E09802705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82EA9-621F-D3DB-ABF1-421F400B7504}"/>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Explain the steps to create a new document in illustrator, including selecting document dimensions, orientation, and color mode.</a:t>
            </a:r>
          </a:p>
        </p:txBody>
      </p:sp>
      <p:sp>
        <p:nvSpPr>
          <p:cNvPr id="4" name="Text Placeholder 3">
            <a:extLst>
              <a:ext uri="{FF2B5EF4-FFF2-40B4-BE49-F238E27FC236}">
                <a16:creationId xmlns:a16="http://schemas.microsoft.com/office/drawing/2014/main" id="{ACD67A92-7401-91BA-7876-7E0C2853705E}"/>
              </a:ext>
            </a:extLst>
          </p:cNvPr>
          <p:cNvSpPr>
            <a:spLocks noGrp="1"/>
          </p:cNvSpPr>
          <p:nvPr>
            <p:ph idx="1"/>
          </p:nvPr>
        </p:nvSpPr>
        <p:spPr>
          <a:xfrm>
            <a:off x="913795" y="2096063"/>
            <a:ext cx="10353762" cy="3780861"/>
          </a:xfrm>
        </p:spPr>
        <p:txBody>
          <a:bodyPr>
            <a:noAutofit/>
          </a:bodyPr>
          <a:lstStyle/>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Launch Illustrator: Open the application.</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Create New Document: Click File &gt; New or press </a:t>
            </a:r>
            <a:r>
              <a:rPr lang="en-US" dirty="0" err="1">
                <a:effectLst/>
                <a:latin typeface="Poppins Medium" panose="00000600000000000000" pitchFamily="2" charset="0"/>
                <a:ea typeface="Cambria" panose="02040503050406030204" pitchFamily="18" charset="0"/>
                <a:cs typeface="Poppins Medium" panose="00000600000000000000" pitchFamily="2" charset="0"/>
              </a:rPr>
              <a:t>Ctrl+N</a:t>
            </a:r>
            <a:r>
              <a:rPr lang="en-US" dirty="0">
                <a:effectLst/>
                <a:latin typeface="Poppins Medium" panose="00000600000000000000" pitchFamily="2" charset="0"/>
                <a:ea typeface="Cambria" panose="02040503050406030204" pitchFamily="18" charset="0"/>
                <a:cs typeface="Poppins Medium" panose="00000600000000000000" pitchFamily="2" charset="0"/>
              </a:rPr>
              <a:t>.</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Choose Preset: Select a template or custom settings in the New Document window.</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Set Dimensions: Enter width and height values.</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Select Orientation: Choose portrait or landscape.</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Pick Color Mode: Select RGB for digital or CMYK for print.</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Adjust Bleed (Optional): Set bleed margins if needed.</a:t>
            </a:r>
          </a:p>
          <a:p>
            <a:pPr marL="514350" indent="-514350" algn="just">
              <a:buFont typeface="+mj-lt"/>
              <a:buAutoNum type="arabicPeriod"/>
            </a:pPr>
            <a:r>
              <a:rPr lang="en-US" dirty="0">
                <a:effectLst/>
                <a:latin typeface="Poppins Medium" panose="00000600000000000000" pitchFamily="2" charset="0"/>
                <a:ea typeface="Cambria" panose="02040503050406030204" pitchFamily="18" charset="0"/>
                <a:cs typeface="Poppins Medium" panose="00000600000000000000" pitchFamily="2" charset="0"/>
              </a:rPr>
              <a:t>Create Document: Click Create to open the new artboard.</a:t>
            </a:r>
          </a:p>
        </p:txBody>
      </p:sp>
    </p:spTree>
    <p:extLst>
      <p:ext uri="{BB962C8B-B14F-4D97-AF65-F5344CB8AC3E}">
        <p14:creationId xmlns:p14="http://schemas.microsoft.com/office/powerpoint/2010/main" val="38662571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4BA3A-1F9E-2EAC-C274-6DB90D51A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EECE8-E693-88E4-4555-8D7850AB725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B316F253-6145-DFDF-F704-81A7E2FF28C0}"/>
              </a:ext>
            </a:extLst>
          </p:cNvPr>
          <p:cNvSpPr>
            <a:spLocks noGrp="1"/>
          </p:cNvSpPr>
          <p:nvPr>
            <p:ph type="subTitle" idx="1"/>
          </p:nvPr>
        </p:nvSpPr>
        <p:spPr>
          <a:xfrm>
            <a:off x="1591056" y="3816476"/>
            <a:ext cx="9076944" cy="2387600"/>
          </a:xfrm>
        </p:spPr>
        <p:txBody>
          <a:bodyPr>
            <a:normAutofit/>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Design an Icon Set: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set of 5–10 icons (e.g., for a weather app, website, or travel app).</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Ensure that the icons are consistent in style, size, and line weight.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5658902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70C5D-8F22-476D-3508-AA1813A50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10119-BF08-4ED4-15AF-4FD29E1B08CE}"/>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b="1" dirty="0">
                <a:solidFill>
                  <a:schemeClr val="tx1"/>
                </a:solidFill>
                <a:latin typeface="Poppins Medium" panose="00000600000000000000" pitchFamily="2" charset="0"/>
                <a:cs typeface="Poppins Medium" panose="00000600000000000000" pitchFamily="2" charset="0"/>
              </a:rPr>
              <a:t>Create a set of 5–10 icons (e.g., for a weather app, website, or travel app). Ensure that the icons are consistent in style, size, and line weight.</a:t>
            </a:r>
          </a:p>
        </p:txBody>
      </p:sp>
      <p:pic>
        <p:nvPicPr>
          <p:cNvPr id="4" name="Picture 3">
            <a:extLst>
              <a:ext uri="{FF2B5EF4-FFF2-40B4-BE49-F238E27FC236}">
                <a16:creationId xmlns:a16="http://schemas.microsoft.com/office/drawing/2014/main" id="{EA673FF5-107D-5BEC-0CE8-2E61F7CC9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601" y="2627651"/>
            <a:ext cx="5172797" cy="2343477"/>
          </a:xfrm>
          <a:prstGeom prst="rect">
            <a:avLst/>
          </a:prstGeom>
        </p:spPr>
      </p:pic>
    </p:spTree>
    <p:extLst>
      <p:ext uri="{BB962C8B-B14F-4D97-AF65-F5344CB8AC3E}">
        <p14:creationId xmlns:p14="http://schemas.microsoft.com/office/powerpoint/2010/main" val="10401498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C8F66-0D04-09C2-CBC5-F9515198C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58D0-3F38-4976-B37B-2AF17AC71002}"/>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F6BCB3F0-7EA1-4BBF-C202-C34C5206E39D}"/>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Vector Illustration Practice: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simple vector illustration (e.g., an animal, plant, or cartoon character).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the Pen tool, shapes, and colors to bring the illustration to life, focusing on clean lines and simplicity.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557440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36523-E807-6F41-A88C-1EA0016D4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F08E9D-01B5-CC6D-4BCC-710BC294F6C5}"/>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b="1" dirty="0">
                <a:solidFill>
                  <a:schemeClr val="tx1"/>
                </a:solidFill>
                <a:latin typeface="Poppins Medium" panose="00000600000000000000" pitchFamily="2" charset="0"/>
                <a:cs typeface="Poppins Medium" panose="00000600000000000000" pitchFamily="2" charset="0"/>
              </a:rPr>
              <a:t>Design a simple vector illustration (e.g., an animal, plant, or cartoon character). Use the Pen tool, shapes, and colors to bring the illustration to life, focusing on clean lines and simplicity.</a:t>
            </a:r>
          </a:p>
        </p:txBody>
      </p:sp>
      <p:pic>
        <p:nvPicPr>
          <p:cNvPr id="5" name="Picture 4">
            <a:extLst>
              <a:ext uri="{FF2B5EF4-FFF2-40B4-BE49-F238E27FC236}">
                <a16:creationId xmlns:a16="http://schemas.microsoft.com/office/drawing/2014/main" id="{3472E863-53B2-AE31-4FA2-57043068F8FA}"/>
              </a:ext>
            </a:extLst>
          </p:cNvPr>
          <p:cNvPicPr>
            <a:picLocks noChangeAspect="1"/>
          </p:cNvPicPr>
          <p:nvPr/>
        </p:nvPicPr>
        <p:blipFill>
          <a:blip r:embed="rId2"/>
          <a:stretch>
            <a:fillRect/>
          </a:stretch>
        </p:blipFill>
        <p:spPr>
          <a:xfrm>
            <a:off x="3516119" y="2200593"/>
            <a:ext cx="4210638" cy="4077269"/>
          </a:xfrm>
          <a:prstGeom prst="rect">
            <a:avLst/>
          </a:prstGeom>
        </p:spPr>
      </p:pic>
    </p:spTree>
    <p:extLst>
      <p:ext uri="{BB962C8B-B14F-4D97-AF65-F5344CB8AC3E}">
        <p14:creationId xmlns:p14="http://schemas.microsoft.com/office/powerpoint/2010/main" val="39495207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119190-A926-A5CB-0696-6BFD5490935E}"/>
              </a:ext>
            </a:extLst>
          </p:cNvPr>
          <p:cNvSpPr>
            <a:spLocks noGrp="1"/>
          </p:cNvSpPr>
          <p:nvPr>
            <p:ph type="title"/>
          </p:nvPr>
        </p:nvSpPr>
        <p:spPr>
          <a:xfrm>
            <a:off x="913795" y="2630424"/>
            <a:ext cx="10353761" cy="1326321"/>
          </a:xfrm>
        </p:spPr>
        <p:txBody>
          <a:bodyPr>
            <a:normAutofit/>
          </a:bodyPr>
          <a:lstStyle/>
          <a:p>
            <a:r>
              <a:rPr lang="en-US" sz="6600" dirty="0">
                <a:latin typeface="Montserrat ExtraBold" pitchFamily="2" charset="0"/>
              </a:rPr>
              <a:t>Thank You !</a:t>
            </a:r>
            <a:endParaRPr lang="en-IN" sz="6600" dirty="0">
              <a:latin typeface="Montserrat ExtraBold" pitchFamily="2" charset="0"/>
            </a:endParaRPr>
          </a:p>
        </p:txBody>
      </p:sp>
    </p:spTree>
    <p:extLst>
      <p:ext uri="{BB962C8B-B14F-4D97-AF65-F5344CB8AC3E}">
        <p14:creationId xmlns:p14="http://schemas.microsoft.com/office/powerpoint/2010/main" val="292685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0B1F5-36B8-B53A-E9C3-3F019FE46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15B37-9A2A-001B-BED1-0C1A386D4852}"/>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difference between RGB and CMYK color modes and when to use each.</a:t>
            </a:r>
          </a:p>
        </p:txBody>
      </p:sp>
      <p:sp>
        <p:nvSpPr>
          <p:cNvPr id="3" name="Text Placeholder 2">
            <a:extLst>
              <a:ext uri="{FF2B5EF4-FFF2-40B4-BE49-F238E27FC236}">
                <a16:creationId xmlns:a16="http://schemas.microsoft.com/office/drawing/2014/main" id="{331799CF-1838-037E-4294-FC0C15DA635E}"/>
              </a:ext>
            </a:extLst>
          </p:cNvPr>
          <p:cNvSpPr>
            <a:spLocks noGrp="1"/>
          </p:cNvSpPr>
          <p:nvPr>
            <p:ph type="body" idx="1"/>
          </p:nvPr>
        </p:nvSpPr>
        <p:spPr>
          <a:xfrm>
            <a:off x="1008454" y="1821620"/>
            <a:ext cx="4879199" cy="823912"/>
          </a:xfrm>
        </p:spPr>
        <p:txBody>
          <a:bodyPr anchor="ctr"/>
          <a:lstStyle/>
          <a:p>
            <a:pPr algn="ctr"/>
            <a:r>
              <a:rPr lang="en-US" dirty="0">
                <a:latin typeface="Poppins SemiBold" panose="00000700000000000000" pitchFamily="2" charset="0"/>
                <a:cs typeface="Poppins SemiBold" panose="00000700000000000000" pitchFamily="2" charset="0"/>
              </a:rPr>
              <a:t>RGB(Red, Blue, Green)</a:t>
            </a:r>
            <a:endParaRPr lang="en-IN" dirty="0">
              <a:latin typeface="Poppins SemiBold" panose="00000700000000000000" pitchFamily="2" charset="0"/>
              <a:cs typeface="Poppins SemiBold" panose="00000700000000000000" pitchFamily="2" charset="0"/>
            </a:endParaRPr>
          </a:p>
        </p:txBody>
      </p:sp>
      <p:sp>
        <p:nvSpPr>
          <p:cNvPr id="4" name="Text Placeholder 3">
            <a:extLst>
              <a:ext uri="{FF2B5EF4-FFF2-40B4-BE49-F238E27FC236}">
                <a16:creationId xmlns:a16="http://schemas.microsoft.com/office/drawing/2014/main" id="{1FA27A27-8BF5-1666-61FE-233BD2556533}"/>
              </a:ext>
            </a:extLst>
          </p:cNvPr>
          <p:cNvSpPr>
            <a:spLocks noGrp="1"/>
          </p:cNvSpPr>
          <p:nvPr>
            <p:ph sz="half" idx="2"/>
          </p:nvPr>
        </p:nvSpPr>
        <p:spPr>
          <a:xfrm>
            <a:off x="839788" y="2800349"/>
            <a:ext cx="5157787" cy="4253077"/>
          </a:xfrm>
        </p:spPr>
        <p:txBody>
          <a:bodyPr>
            <a:noAutofit/>
          </a:bodyPr>
          <a:lstStyle/>
          <a:p>
            <a:pPr marL="514350" indent="-514350" algn="just">
              <a:buFont typeface="+mj-lt"/>
              <a:buAutoNum type="arabicPeriod"/>
            </a:pPr>
            <a:r>
              <a:rPr lang="en-US" sz="1800" dirty="0">
                <a:latin typeface="Poppins Medium" panose="00000600000000000000" pitchFamily="2" charset="0"/>
                <a:ea typeface="Cambria" panose="02040503050406030204" pitchFamily="18" charset="0"/>
                <a:cs typeface="Poppins Medium" panose="00000600000000000000" pitchFamily="2" charset="0"/>
              </a:rPr>
              <a:t>Used for digital designs like websites, apps, and screens.</a:t>
            </a:r>
          </a:p>
          <a:p>
            <a:pPr marL="514350" indent="-514350" algn="just">
              <a:buFont typeface="+mj-lt"/>
              <a:buAutoNum type="arabicPeriod"/>
            </a:pPr>
            <a:r>
              <a:rPr lang="en-US" sz="1800" dirty="0">
                <a:latin typeface="Poppins Medium" panose="00000600000000000000" pitchFamily="2" charset="0"/>
                <a:ea typeface="Cambria" panose="02040503050406030204" pitchFamily="18" charset="0"/>
                <a:cs typeface="Poppins Medium" panose="00000600000000000000" pitchFamily="2" charset="0"/>
              </a:rPr>
              <a:t>Produces vibrant colors by combining light.</a:t>
            </a:r>
          </a:p>
          <a:p>
            <a:pPr marL="514350" indent="-514350" algn="just">
              <a:buFont typeface="+mj-lt"/>
              <a:buAutoNum type="arabicPeriod"/>
            </a:pPr>
            <a:r>
              <a:rPr lang="en-US" sz="1800" dirty="0">
                <a:latin typeface="Poppins Medium" panose="00000600000000000000" pitchFamily="2" charset="0"/>
                <a:ea typeface="Cambria" panose="02040503050406030204" pitchFamily="18" charset="0"/>
                <a:cs typeface="Poppins Medium" panose="00000600000000000000" pitchFamily="2" charset="0"/>
              </a:rPr>
              <a:t>Best for on-screen use as screens emit light.</a:t>
            </a:r>
          </a:p>
          <a:p>
            <a:pPr marL="514350" indent="-514350" algn="just">
              <a:buFont typeface="+mj-lt"/>
              <a:buAutoNum type="arabicPeriod"/>
            </a:pPr>
            <a:r>
              <a:rPr lang="en-US" sz="1800" dirty="0">
                <a:latin typeface="Poppins Medium" panose="00000600000000000000" pitchFamily="2" charset="0"/>
                <a:ea typeface="Cambria" panose="02040503050406030204" pitchFamily="18" charset="0"/>
                <a:cs typeface="Poppins Medium" panose="00000600000000000000" pitchFamily="2" charset="0"/>
              </a:rPr>
              <a:t>Use RGB for digital projects and designs meant for screens.</a:t>
            </a:r>
          </a:p>
        </p:txBody>
      </p:sp>
      <p:sp>
        <p:nvSpPr>
          <p:cNvPr id="5" name="Text Placeholder 4">
            <a:extLst>
              <a:ext uri="{FF2B5EF4-FFF2-40B4-BE49-F238E27FC236}">
                <a16:creationId xmlns:a16="http://schemas.microsoft.com/office/drawing/2014/main" id="{B578EEBB-A79C-3B67-CD4F-C589F9AC4562}"/>
              </a:ext>
            </a:extLst>
          </p:cNvPr>
          <p:cNvSpPr>
            <a:spLocks noGrp="1"/>
          </p:cNvSpPr>
          <p:nvPr>
            <p:ph type="body" sz="quarter" idx="3"/>
          </p:nvPr>
        </p:nvSpPr>
        <p:spPr>
          <a:xfrm>
            <a:off x="6268653" y="1821620"/>
            <a:ext cx="4865554" cy="823912"/>
          </a:xfrm>
        </p:spPr>
        <p:txBody>
          <a:bodyPr anchor="ctr"/>
          <a:lstStyle/>
          <a:p>
            <a:pPr algn="ctr"/>
            <a:r>
              <a:rPr lang="en-US" dirty="0">
                <a:latin typeface="Poppins SemiBold" panose="00000700000000000000" pitchFamily="2" charset="0"/>
                <a:cs typeface="Poppins SemiBold" panose="00000700000000000000" pitchFamily="2" charset="0"/>
              </a:rPr>
              <a:t>CYMK(Cyan, Magenta, Yellow, Black)</a:t>
            </a:r>
            <a:endParaRPr lang="en-IN" dirty="0">
              <a:latin typeface="Poppins SemiBold" panose="00000700000000000000" pitchFamily="2" charset="0"/>
              <a:cs typeface="Poppins SemiBold" panose="00000700000000000000" pitchFamily="2" charset="0"/>
            </a:endParaRPr>
          </a:p>
        </p:txBody>
      </p:sp>
      <p:sp>
        <p:nvSpPr>
          <p:cNvPr id="6" name="Content Placeholder 5">
            <a:extLst>
              <a:ext uri="{FF2B5EF4-FFF2-40B4-BE49-F238E27FC236}">
                <a16:creationId xmlns:a16="http://schemas.microsoft.com/office/drawing/2014/main" id="{DB5722A3-2F77-60E8-9ACE-F1ABF66861E0}"/>
              </a:ext>
            </a:extLst>
          </p:cNvPr>
          <p:cNvSpPr>
            <a:spLocks noGrp="1"/>
          </p:cNvSpPr>
          <p:nvPr>
            <p:ph sz="quarter" idx="4"/>
          </p:nvPr>
        </p:nvSpPr>
        <p:spPr>
          <a:xfrm>
            <a:off x="6172200" y="2800349"/>
            <a:ext cx="5183188" cy="4352925"/>
          </a:xfrm>
        </p:spPr>
        <p:txBody>
          <a:bodyPr>
            <a:noAutofit/>
          </a:bodyPr>
          <a:lstStyle/>
          <a:p>
            <a:pPr marL="514350" indent="-514350">
              <a:buFont typeface="+mj-lt"/>
              <a:buAutoNum type="arabicPeriod"/>
            </a:pPr>
            <a:r>
              <a:rPr lang="en-US" sz="1800" dirty="0">
                <a:latin typeface="Poppins Medium" panose="00000600000000000000" pitchFamily="2" charset="0"/>
                <a:cs typeface="Poppins Medium" panose="00000600000000000000" pitchFamily="2" charset="0"/>
              </a:rPr>
              <a:t>Used for print designs like brochures, posters, and packaging.</a:t>
            </a:r>
          </a:p>
          <a:p>
            <a:pPr marL="514350" indent="-514350">
              <a:buFont typeface="+mj-lt"/>
              <a:buAutoNum type="arabicPeriod"/>
            </a:pPr>
            <a:r>
              <a:rPr lang="en-US" sz="1800" dirty="0">
                <a:latin typeface="Poppins Medium" panose="00000600000000000000" pitchFamily="2" charset="0"/>
                <a:cs typeface="Poppins Medium" panose="00000600000000000000" pitchFamily="2" charset="0"/>
              </a:rPr>
              <a:t>Uses ink to subtract light, suitable for physical media.</a:t>
            </a:r>
          </a:p>
          <a:p>
            <a:pPr marL="514350" indent="-514350">
              <a:buFont typeface="+mj-lt"/>
              <a:buAutoNum type="arabicPeriod"/>
            </a:pPr>
            <a:r>
              <a:rPr lang="en-US" sz="1800" dirty="0">
                <a:latin typeface="Poppins Medium" panose="00000600000000000000" pitchFamily="2" charset="0"/>
                <a:cs typeface="Poppins Medium" panose="00000600000000000000" pitchFamily="2" charset="0"/>
              </a:rPr>
              <a:t>Ensures accurate color reproduction in printing.</a:t>
            </a:r>
          </a:p>
          <a:p>
            <a:pPr marL="514350" indent="-514350">
              <a:buFont typeface="+mj-lt"/>
              <a:buAutoNum type="arabicPeriod"/>
            </a:pPr>
            <a:r>
              <a:rPr lang="en-US" sz="1800" dirty="0">
                <a:latin typeface="Poppins Medium" panose="00000600000000000000" pitchFamily="2" charset="0"/>
                <a:cs typeface="Poppins Medium" panose="00000600000000000000" pitchFamily="2" charset="0"/>
              </a:rPr>
              <a:t>Use CMYK for designs intended for printing to ensure proper color output.</a:t>
            </a:r>
            <a:endParaRPr lang="en-IN" sz="18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32288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B8B01-0835-5E0C-2287-53323A1CC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FCAD3-2201-3F60-60C9-28F30A0B6482}"/>
              </a:ext>
            </a:extLst>
          </p:cNvPr>
          <p:cNvSpPr>
            <a:spLocks noGrp="1"/>
          </p:cNvSpPr>
          <p:nvPr>
            <p:ph type="title"/>
          </p:nvPr>
        </p:nvSpPr>
        <p:spPr>
          <a:xfrm>
            <a:off x="772181" y="132019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1963511-E02D-A13C-AC0B-42C8E55F83BA}"/>
              </a:ext>
            </a:extLst>
          </p:cNvPr>
          <p:cNvSpPr>
            <a:spLocks noGrp="1"/>
          </p:cNvSpPr>
          <p:nvPr>
            <p:ph type="body" idx="1"/>
          </p:nvPr>
        </p:nvSpPr>
        <p:spPr>
          <a:xfrm>
            <a:off x="1052567" y="4652525"/>
            <a:ext cx="10515600" cy="1500187"/>
          </a:xfrm>
        </p:spPr>
        <p:txBody>
          <a:bodyPr>
            <a:normAutofit lnSpcReduction="10000"/>
          </a:bodyPr>
          <a:lstStyle/>
          <a:p>
            <a:pPr marL="342900" indent="-342900" algn="l">
              <a:buFont typeface="Wingdings" panose="05000000000000000000" pitchFamily="2" charset="2"/>
              <a:buChar char="v"/>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Practical Assignment:</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Workspace Exploration</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Customizing the Workspace</a:t>
            </a:r>
            <a:endParaRPr lang="en-IN" b="1" dirty="0">
              <a:solidFill>
                <a:schemeClr val="tx1"/>
              </a:solidFill>
              <a:latin typeface="Poppins Medium" panose="00000600000000000000" pitchFamily="2" charset="0"/>
              <a:ea typeface="Cambria" panose="02040503050406030204" pitchFamily="18" charset="0"/>
              <a:cs typeface="Poppins Medium" panose="00000600000000000000" pitchFamily="2" charset="0"/>
            </a:endParaRPr>
          </a:p>
        </p:txBody>
      </p:sp>
    </p:spTree>
    <p:extLst>
      <p:ext uri="{BB962C8B-B14F-4D97-AF65-F5344CB8AC3E}">
        <p14:creationId xmlns:p14="http://schemas.microsoft.com/office/powerpoint/2010/main" val="5036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5137A-8242-67BF-31E2-BCFC5BD90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30C50-7524-0E2A-367F-29A101CD3742}"/>
              </a:ext>
            </a:extLst>
          </p:cNvPr>
          <p:cNvSpPr>
            <a:spLocks noGrp="1"/>
          </p:cNvSpPr>
          <p:nvPr>
            <p:ph type="title"/>
          </p:nvPr>
        </p:nvSpPr>
        <p:spPr>
          <a:xfrm>
            <a:off x="772181" y="1310673"/>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9F9FEB7-7931-63FD-196E-F89FC184A330}"/>
              </a:ext>
            </a:extLst>
          </p:cNvPr>
          <p:cNvSpPr>
            <a:spLocks noGrp="1"/>
          </p:cNvSpPr>
          <p:nvPr>
            <p:ph type="body" idx="1"/>
          </p:nvPr>
        </p:nvSpPr>
        <p:spPr>
          <a:xfrm>
            <a:off x="1052567" y="4514851"/>
            <a:ext cx="10515600" cy="1637862"/>
          </a:xfrm>
        </p:spPr>
        <p:txBody>
          <a:bodyPr>
            <a:normAutofit/>
          </a:bodyPr>
          <a:lstStyle/>
          <a:p>
            <a:pPr marL="342900" indent="-342900" algn="l">
              <a:buFont typeface="Wingdings" panose="05000000000000000000" pitchFamily="2" charset="2"/>
              <a:buChar char="v"/>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Customizing the Workspace</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Screenshot your customized workspace layout and explain why you arranged the tools in this way.</a:t>
            </a:r>
          </a:p>
        </p:txBody>
      </p:sp>
    </p:spTree>
    <p:extLst>
      <p:ext uri="{BB962C8B-B14F-4D97-AF65-F5344CB8AC3E}">
        <p14:creationId xmlns:p14="http://schemas.microsoft.com/office/powerpoint/2010/main" val="25417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BF8F6-C443-AC04-3A4C-7C3E5E1D5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0C36B-470B-B716-6CC7-1F3AF8A39E10}"/>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Working with Shapes and the </a:t>
            </a:r>
            <a:r>
              <a:rPr lang="en-US" sz="3600" b="1" dirty="0" err="1">
                <a:latin typeface="Montserrat ExtraBold" pitchFamily="2" charset="0"/>
                <a:cs typeface="Times New Roman" panose="02020603050405020304" pitchFamily="18" charset="0"/>
              </a:rPr>
              <a:t>PenTool</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4B405A6-BFE4-D119-F80F-920AE69C35D4}"/>
              </a:ext>
            </a:extLst>
          </p:cNvPr>
          <p:cNvSpPr>
            <a:spLocks noGrp="1"/>
          </p:cNvSpPr>
          <p:nvPr>
            <p:ph type="body" idx="1"/>
          </p:nvPr>
        </p:nvSpPr>
        <p:spPr>
          <a:xfrm>
            <a:off x="1052567" y="4142233"/>
            <a:ext cx="10515600" cy="2248058"/>
          </a:xfrm>
        </p:spPr>
        <p:txBody>
          <a:bodyPr>
            <a:normAutofit fontScale="92500" lnSpcReduction="20000"/>
          </a:bodyPr>
          <a:lstStyle/>
          <a:p>
            <a:pPr marL="342900" indent="-342900" algn="l">
              <a:buFont typeface="Wingdings" panose="05000000000000000000" pitchFamily="2" charset="2"/>
              <a:buChar char="v"/>
            </a:pP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Theory Assignment:</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Basic Shape Tools</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The Pen Tool</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Pathfinder Tool</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The Pencil Tool</a:t>
            </a:r>
          </a:p>
        </p:txBody>
      </p:sp>
    </p:spTree>
    <p:extLst>
      <p:ext uri="{BB962C8B-B14F-4D97-AF65-F5344CB8AC3E}">
        <p14:creationId xmlns:p14="http://schemas.microsoft.com/office/powerpoint/2010/main" val="134000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D3F39-F57D-026B-C0F5-89BAE92BC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E3E3B-CDAD-BBEC-27B4-839974EBEB4B}"/>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7526A7D-A852-E1EF-18C1-020BE576FF7C}"/>
              </a:ext>
            </a:extLst>
          </p:cNvPr>
          <p:cNvSpPr>
            <a:spLocks noGrp="1"/>
          </p:cNvSpPr>
          <p:nvPr>
            <p:ph type="body" idx="1"/>
          </p:nvPr>
        </p:nvSpPr>
        <p:spPr>
          <a:xfrm>
            <a:off x="1052566" y="4200525"/>
            <a:ext cx="10515600" cy="2409825"/>
          </a:xfrm>
        </p:spPr>
        <p:txBody>
          <a:bodyPr>
            <a:normAutofit fontScale="92500" lnSpcReduction="10000"/>
          </a:bodyPr>
          <a:lstStyle/>
          <a:p>
            <a:pPr marL="342900" indent="-342900" algn="l">
              <a:buFont typeface="Wingdings" panose="05000000000000000000" pitchFamily="2" charset="2"/>
              <a:buChar char="v"/>
            </a:pPr>
            <a:r>
              <a:rPr lang="en-US" sz="2800" dirty="0">
                <a:solidFill>
                  <a:schemeClr val="tx1"/>
                </a:solidFill>
                <a:effectLst/>
                <a:latin typeface="Cambria" panose="02040503050406030204" pitchFamily="18" charset="0"/>
                <a:ea typeface="Cambria" panose="02040503050406030204" pitchFamily="18" charset="0"/>
              </a:rPr>
              <a:t> </a:t>
            </a:r>
            <a:r>
              <a:rPr lang="en-US" sz="3000" dirty="0">
                <a:solidFill>
                  <a:schemeClr val="tx1"/>
                </a:solidFill>
                <a:effectLst/>
                <a:latin typeface="Poppins SemiBold" panose="00000700000000000000" pitchFamily="2" charset="0"/>
                <a:ea typeface="Cambria" panose="02040503050406030204" pitchFamily="18" charset="0"/>
                <a:cs typeface="Poppins SemiBold" panose="00000700000000000000" pitchFamily="2" charset="0"/>
              </a:rPr>
              <a:t>Basic Shape Tools</a:t>
            </a:r>
          </a:p>
          <a:p>
            <a:pPr marL="800100" lvl="1" indent="-342900">
              <a:buFont typeface="Wingdings" panose="05000000000000000000" pitchFamily="2" charset="2"/>
              <a:buChar char="q"/>
            </a:pPr>
            <a:r>
              <a:rPr lang="en-US" sz="2600" dirty="0">
                <a:solidFill>
                  <a:schemeClr val="tx1"/>
                </a:solidFill>
                <a:effectLst/>
                <a:latin typeface="Poppins Medium" panose="00000600000000000000" pitchFamily="2" charset="0"/>
                <a:ea typeface="Cambria" panose="02040503050406030204" pitchFamily="18" charset="0"/>
                <a:cs typeface="Poppins Medium" panose="00000600000000000000" pitchFamily="2" charset="0"/>
              </a:rPr>
              <a:t>Describe the Rectangle, Ellipse, Polygon, and Star tools, explaining how each shape can be used in designs.</a:t>
            </a:r>
          </a:p>
          <a:p>
            <a:pPr marL="800100" lvl="1" indent="-342900">
              <a:buFont typeface="Wingdings" panose="05000000000000000000" pitchFamily="2" charset="2"/>
              <a:buChar char="q"/>
            </a:pPr>
            <a:r>
              <a:rPr lang="en-US" sz="2600" dirty="0">
                <a:solidFill>
                  <a:schemeClr val="tx1"/>
                </a:solidFill>
                <a:effectLst/>
                <a:latin typeface="Poppins Medium" panose="00000600000000000000" pitchFamily="2" charset="0"/>
                <a:ea typeface="Cambria" panose="02040503050406030204" pitchFamily="18" charset="0"/>
                <a:cs typeface="Poppins Medium" panose="00000600000000000000" pitchFamily="2" charset="0"/>
              </a:rPr>
              <a:t>Explain how the Shape Builder tool helps combine and manipulate shapes.</a:t>
            </a:r>
          </a:p>
        </p:txBody>
      </p:sp>
    </p:spTree>
    <p:extLst>
      <p:ext uri="{BB962C8B-B14F-4D97-AF65-F5344CB8AC3E}">
        <p14:creationId xmlns:p14="http://schemas.microsoft.com/office/powerpoint/2010/main" val="185001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88CC7-65BB-AE8B-0579-88A9732558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3BB4C-C5AA-8E91-71E4-1DCB2EE8E09C}"/>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rectangle, ellipse, polygon, and star tools, explaining how each shape can be used in designs.</a:t>
            </a:r>
          </a:p>
        </p:txBody>
      </p:sp>
      <p:sp>
        <p:nvSpPr>
          <p:cNvPr id="4" name="Text Placeholder 3">
            <a:extLst>
              <a:ext uri="{FF2B5EF4-FFF2-40B4-BE49-F238E27FC236}">
                <a16:creationId xmlns:a16="http://schemas.microsoft.com/office/drawing/2014/main" id="{A175C5E7-E9C6-BB11-9F37-F2A85252A5F3}"/>
              </a:ext>
            </a:extLst>
          </p:cNvPr>
          <p:cNvSpPr>
            <a:spLocks noGrp="1"/>
          </p:cNvSpPr>
          <p:nvPr>
            <p:ph idx="1"/>
          </p:nvPr>
        </p:nvSpPr>
        <p:spPr>
          <a:xfrm>
            <a:off x="840481" y="1935921"/>
            <a:ext cx="6645166" cy="4684104"/>
          </a:xfrm>
        </p:spPr>
        <p:txBody>
          <a:bodyPr>
            <a:noAutofit/>
          </a:bodyPr>
          <a:lstStyle/>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Rectangle Tool: Creates squares or rectangles; used for backgrounds, buttons, and layout structures.</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Ellipse Tool: Draws circles or ovals; great for logos, icons, and decorative elements.</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Polygon Tool: Makes polygons with adjustable sides; ideal for badges, charts, and unique shapes.</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Star Tool: Creates stars with customizable points; used for highlights, decorative elements, or branding.</a:t>
            </a:r>
          </a:p>
        </p:txBody>
      </p:sp>
      <p:pic>
        <p:nvPicPr>
          <p:cNvPr id="6" name="Picture 5">
            <a:extLst>
              <a:ext uri="{FF2B5EF4-FFF2-40B4-BE49-F238E27FC236}">
                <a16:creationId xmlns:a16="http://schemas.microsoft.com/office/drawing/2014/main" id="{A44C2A05-1D52-D5F8-C278-DD5B24A6D63D}"/>
              </a:ext>
            </a:extLst>
          </p:cNvPr>
          <p:cNvPicPr>
            <a:picLocks noChangeAspect="1"/>
          </p:cNvPicPr>
          <p:nvPr/>
        </p:nvPicPr>
        <p:blipFill>
          <a:blip r:embed="rId2"/>
          <a:stretch>
            <a:fillRect/>
          </a:stretch>
        </p:blipFill>
        <p:spPr>
          <a:xfrm>
            <a:off x="8028937" y="1840518"/>
            <a:ext cx="3588284" cy="4684105"/>
          </a:xfrm>
          <a:prstGeom prst="rect">
            <a:avLst/>
          </a:prstGeom>
        </p:spPr>
      </p:pic>
    </p:spTree>
    <p:extLst>
      <p:ext uri="{BB962C8B-B14F-4D97-AF65-F5344CB8AC3E}">
        <p14:creationId xmlns:p14="http://schemas.microsoft.com/office/powerpoint/2010/main" val="95505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B05C5-B8B3-99A1-6069-56A56B2AA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F07CC-859B-ABBF-3FDA-F4FB70A2FD76}"/>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Explain how the shape builder tool helps combine and manipulate shapes.</a:t>
            </a:r>
          </a:p>
        </p:txBody>
      </p:sp>
      <p:sp>
        <p:nvSpPr>
          <p:cNvPr id="4" name="Text Placeholder 3">
            <a:extLst>
              <a:ext uri="{FF2B5EF4-FFF2-40B4-BE49-F238E27FC236}">
                <a16:creationId xmlns:a16="http://schemas.microsoft.com/office/drawing/2014/main" id="{00016114-2E3D-1D55-234B-76A7BB21789F}"/>
              </a:ext>
            </a:extLst>
          </p:cNvPr>
          <p:cNvSpPr>
            <a:spLocks noGrp="1"/>
          </p:cNvSpPr>
          <p:nvPr>
            <p:ph idx="1"/>
          </p:nvPr>
        </p:nvSpPr>
        <p:spPr>
          <a:xfrm>
            <a:off x="4874173" y="1808771"/>
            <a:ext cx="6645166" cy="4684104"/>
          </a:xfrm>
        </p:spPr>
        <p:txBody>
          <a:bodyPr>
            <a:noAutofit/>
          </a:bodyPr>
          <a:lstStyle/>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Combining Shapes: Drag across overlapping areas to merge them into a single shape.</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Subtracting Areas: Hold Alt (Windows) or Option (Mac) and click unwanted areas to remove them.</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Creating New Shapes: Isolate specific segments by selecting and splitting overlapping shapes.</a:t>
            </a:r>
          </a:p>
          <a:p>
            <a:pPr algn="just"/>
            <a:r>
              <a:rPr lang="en-US" dirty="0">
                <a:effectLst/>
                <a:latin typeface="Poppins Medium" panose="00000600000000000000" pitchFamily="2" charset="0"/>
                <a:ea typeface="Cambria" panose="02040503050406030204" pitchFamily="18" charset="0"/>
                <a:cs typeface="Poppins Medium" panose="00000600000000000000" pitchFamily="2" charset="0"/>
              </a:rPr>
              <a:t>Streamlining Workflows: Eliminates the need for complex path operations with intuitive interactions.</a:t>
            </a:r>
          </a:p>
        </p:txBody>
      </p:sp>
      <p:pic>
        <p:nvPicPr>
          <p:cNvPr id="7" name="Picture 6">
            <a:extLst>
              <a:ext uri="{FF2B5EF4-FFF2-40B4-BE49-F238E27FC236}">
                <a16:creationId xmlns:a16="http://schemas.microsoft.com/office/drawing/2014/main" id="{67FF2CA2-5F81-CB1D-05D5-EC6430D57CBF}"/>
              </a:ext>
            </a:extLst>
          </p:cNvPr>
          <p:cNvPicPr>
            <a:picLocks noChangeAspect="1"/>
          </p:cNvPicPr>
          <p:nvPr/>
        </p:nvPicPr>
        <p:blipFill>
          <a:blip r:embed="rId2"/>
          <a:stretch>
            <a:fillRect/>
          </a:stretch>
        </p:blipFill>
        <p:spPr>
          <a:xfrm>
            <a:off x="916449" y="1920237"/>
            <a:ext cx="3600953" cy="4572638"/>
          </a:xfrm>
          <a:prstGeom prst="rect">
            <a:avLst/>
          </a:prstGeom>
        </p:spPr>
      </p:pic>
    </p:spTree>
    <p:extLst>
      <p:ext uri="{BB962C8B-B14F-4D97-AF65-F5344CB8AC3E}">
        <p14:creationId xmlns:p14="http://schemas.microsoft.com/office/powerpoint/2010/main" val="107214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D8366-3379-747E-77BC-FDC54B794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29E02-AEE3-E343-5353-B1D6404B8794}"/>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70CA5A8-57C8-9689-C12B-E89492B0CC98}"/>
              </a:ext>
            </a:extLst>
          </p:cNvPr>
          <p:cNvSpPr>
            <a:spLocks noGrp="1"/>
          </p:cNvSpPr>
          <p:nvPr>
            <p:ph type="body" idx="1"/>
          </p:nvPr>
        </p:nvSpPr>
        <p:spPr>
          <a:xfrm>
            <a:off x="1052567" y="4152900"/>
            <a:ext cx="10515600" cy="2216369"/>
          </a:xfrm>
        </p:spPr>
        <p:txBody>
          <a:bodyPr>
            <a:normAutofit fontScale="92500" lnSpcReduction="20000"/>
          </a:bodyPr>
          <a:lstStyle/>
          <a:p>
            <a:pPr marL="342900" indent="-342900" algn="l">
              <a:buFont typeface="Wingdings" panose="05000000000000000000" pitchFamily="2" charset="2"/>
              <a:buChar char="v"/>
            </a:pP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The Pen Tool</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Define the Pen tool and describe its purpose in creating custom shapes and paths.</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Explain the difference between anchor points, handles, and paths.</a:t>
            </a:r>
          </a:p>
        </p:txBody>
      </p:sp>
    </p:spTree>
    <p:extLst>
      <p:ext uri="{BB962C8B-B14F-4D97-AF65-F5344CB8AC3E}">
        <p14:creationId xmlns:p14="http://schemas.microsoft.com/office/powerpoint/2010/main" val="393830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E04B9-99FD-C39F-F340-4758AE003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F62F9-E871-5D59-FC19-7CE05CF43644}"/>
              </a:ext>
            </a:extLst>
          </p:cNvPr>
          <p:cNvSpPr>
            <a:spLocks noGrp="1"/>
          </p:cNvSpPr>
          <p:nvPr>
            <p:ph type="title"/>
          </p:nvPr>
        </p:nvSpPr>
        <p:spPr>
          <a:xfrm>
            <a:off x="772181" y="958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7778C25-89E7-07D4-406F-B8B8CBE145C1}"/>
              </a:ext>
            </a:extLst>
          </p:cNvPr>
          <p:cNvSpPr>
            <a:spLocks noGrp="1"/>
          </p:cNvSpPr>
          <p:nvPr>
            <p:ph type="body" idx="1"/>
          </p:nvPr>
        </p:nvSpPr>
        <p:spPr>
          <a:xfrm>
            <a:off x="1052567" y="4391025"/>
            <a:ext cx="10515600" cy="1704975"/>
          </a:xfrm>
        </p:spPr>
        <p:txBody>
          <a:bodyPr>
            <a:normAutofit fontScale="85000" lnSpcReduction="20000"/>
          </a:bodyPr>
          <a:lstStyle/>
          <a:p>
            <a:pPr marL="342900" indent="-342900" algn="l">
              <a:buFont typeface="Wingdings" panose="05000000000000000000" pitchFamily="2" charset="2"/>
              <a:buChar char="v"/>
            </a:pPr>
            <a:r>
              <a:rPr lang="en-US" sz="34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Theory Assignment:</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Overview of Adobe Illustrator</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Understanding the Workspace</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Setting Up a New Document</a:t>
            </a:r>
            <a:endParaRPr lang="en-IN"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endParaRPr>
          </a:p>
        </p:txBody>
      </p:sp>
    </p:spTree>
    <p:extLst>
      <p:ext uri="{BB962C8B-B14F-4D97-AF65-F5344CB8AC3E}">
        <p14:creationId xmlns:p14="http://schemas.microsoft.com/office/powerpoint/2010/main" val="22057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167E7-FBD0-C311-2C71-CD25D74E5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4A4861-1299-EB7E-F466-9B146C2AD086}"/>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Define the pen tool and describe its purpose in creating custom shapes and paths.</a:t>
            </a:r>
          </a:p>
        </p:txBody>
      </p:sp>
      <p:sp>
        <p:nvSpPr>
          <p:cNvPr id="4" name="Text Placeholder 3">
            <a:extLst>
              <a:ext uri="{FF2B5EF4-FFF2-40B4-BE49-F238E27FC236}">
                <a16:creationId xmlns:a16="http://schemas.microsoft.com/office/drawing/2014/main" id="{E6DC6A92-CDDF-594C-5187-9C94084EAACB}"/>
              </a:ext>
            </a:extLst>
          </p:cNvPr>
          <p:cNvSpPr>
            <a:spLocks noGrp="1"/>
          </p:cNvSpPr>
          <p:nvPr>
            <p:ph idx="1"/>
          </p:nvPr>
        </p:nvSpPr>
        <p:spPr>
          <a:xfrm>
            <a:off x="913795" y="2173896"/>
            <a:ext cx="6645166" cy="4684104"/>
          </a:xfrm>
        </p:spPr>
        <p:txBody>
          <a:bodyPr>
            <a:noAutofit/>
          </a:bodyPr>
          <a:lstStyle/>
          <a:p>
            <a:pPr algn="just"/>
            <a:r>
              <a:rPr lang="en-US" dirty="0">
                <a:latin typeface="Poppins Medium" panose="00000600000000000000" pitchFamily="2" charset="0"/>
                <a:ea typeface="Cambria" panose="02040503050406030204" pitchFamily="18" charset="0"/>
                <a:cs typeface="Poppins Medium" panose="00000600000000000000" pitchFamily="2" charset="0"/>
              </a:rPr>
              <a:t>The Pen tool is a vector-based drawing tool used to create precise paths and shapes.</a:t>
            </a:r>
          </a:p>
          <a:p>
            <a:pPr algn="just"/>
            <a:endParaRPr lang="en-US" dirty="0">
              <a:latin typeface="Poppins Medium" panose="00000600000000000000" pitchFamily="2" charset="0"/>
              <a:ea typeface="Cambria" panose="02040503050406030204" pitchFamily="18" charset="0"/>
              <a:cs typeface="Poppins Medium" panose="00000600000000000000" pitchFamily="2" charset="0"/>
            </a:endParaRPr>
          </a:p>
          <a:p>
            <a:pPr algn="just"/>
            <a:r>
              <a:rPr lang="en-US" dirty="0">
                <a:latin typeface="Poppins Medium" panose="00000600000000000000" pitchFamily="2" charset="0"/>
                <a:ea typeface="Cambria" panose="02040503050406030204" pitchFamily="18" charset="0"/>
                <a:cs typeface="Poppins Medium" panose="00000600000000000000" pitchFamily="2" charset="0"/>
              </a:rPr>
              <a:t> It allows you to create smooth curves and straight lines by placing anchor points and manipulating their handles. This makes it ideal for creating logos, illustrations, and complex selections.</a:t>
            </a:r>
          </a:p>
        </p:txBody>
      </p:sp>
      <p:grpSp>
        <p:nvGrpSpPr>
          <p:cNvPr id="12" name="Group 11">
            <a:extLst>
              <a:ext uri="{FF2B5EF4-FFF2-40B4-BE49-F238E27FC236}">
                <a16:creationId xmlns:a16="http://schemas.microsoft.com/office/drawing/2014/main" id="{C80CD0DB-CE1E-C08D-8DDD-E2196A9BC4AC}"/>
              </a:ext>
            </a:extLst>
          </p:cNvPr>
          <p:cNvGrpSpPr/>
          <p:nvPr/>
        </p:nvGrpSpPr>
        <p:grpSpPr>
          <a:xfrm>
            <a:off x="7922976" y="1743075"/>
            <a:ext cx="3914300" cy="4545516"/>
            <a:chOff x="7922976" y="1548744"/>
            <a:chExt cx="3914300" cy="4739847"/>
          </a:xfrm>
        </p:grpSpPr>
        <p:pic>
          <p:nvPicPr>
            <p:cNvPr id="9" name="Picture 8">
              <a:extLst>
                <a:ext uri="{FF2B5EF4-FFF2-40B4-BE49-F238E27FC236}">
                  <a16:creationId xmlns:a16="http://schemas.microsoft.com/office/drawing/2014/main" id="{AD7A4FC2-5124-551B-EAA3-ECB6894E5526}"/>
                </a:ext>
              </a:extLst>
            </p:cNvPr>
            <p:cNvPicPr>
              <a:picLocks noChangeAspect="1"/>
            </p:cNvPicPr>
            <p:nvPr/>
          </p:nvPicPr>
          <p:blipFill>
            <a:blip r:embed="rId2"/>
            <a:stretch>
              <a:fillRect/>
            </a:stretch>
          </p:blipFill>
          <p:spPr>
            <a:xfrm>
              <a:off x="7922976" y="1548744"/>
              <a:ext cx="2361303" cy="2903611"/>
            </a:xfrm>
            <a:prstGeom prst="rect">
              <a:avLst/>
            </a:prstGeom>
          </p:spPr>
        </p:pic>
        <p:pic>
          <p:nvPicPr>
            <p:cNvPr id="7" name="Picture 6">
              <a:extLst>
                <a:ext uri="{FF2B5EF4-FFF2-40B4-BE49-F238E27FC236}">
                  <a16:creationId xmlns:a16="http://schemas.microsoft.com/office/drawing/2014/main" id="{1FE5A22D-6A75-B6F4-0BC6-0871178DC7C5}"/>
                </a:ext>
              </a:extLst>
            </p:cNvPr>
            <p:cNvPicPr>
              <a:picLocks noChangeAspect="1"/>
            </p:cNvPicPr>
            <p:nvPr/>
          </p:nvPicPr>
          <p:blipFill>
            <a:blip r:embed="rId3"/>
            <a:stretch>
              <a:fillRect/>
            </a:stretch>
          </p:blipFill>
          <p:spPr>
            <a:xfrm>
              <a:off x="8177887" y="3890000"/>
              <a:ext cx="3659389" cy="2398591"/>
            </a:xfrm>
            <a:prstGeom prst="rect">
              <a:avLst/>
            </a:prstGeom>
          </p:spPr>
        </p:pic>
      </p:grpSp>
    </p:spTree>
    <p:extLst>
      <p:ext uri="{BB962C8B-B14F-4D97-AF65-F5344CB8AC3E}">
        <p14:creationId xmlns:p14="http://schemas.microsoft.com/office/powerpoint/2010/main" val="287586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A85B-34F7-7F1E-6FF9-4F4784448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79BE4-A750-8694-979B-D428AE56D920}"/>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Explain the difference between anchor points, handles, and paths.</a:t>
            </a:r>
          </a:p>
        </p:txBody>
      </p:sp>
      <p:sp>
        <p:nvSpPr>
          <p:cNvPr id="4" name="Text Placeholder 3">
            <a:extLst>
              <a:ext uri="{FF2B5EF4-FFF2-40B4-BE49-F238E27FC236}">
                <a16:creationId xmlns:a16="http://schemas.microsoft.com/office/drawing/2014/main" id="{43FC769A-8EE3-7F9F-DD2C-1BCF3F01D516}"/>
              </a:ext>
            </a:extLst>
          </p:cNvPr>
          <p:cNvSpPr>
            <a:spLocks noGrp="1"/>
          </p:cNvSpPr>
          <p:nvPr>
            <p:ph idx="1"/>
          </p:nvPr>
        </p:nvSpPr>
        <p:spPr>
          <a:xfrm>
            <a:off x="4708634" y="1690688"/>
            <a:ext cx="6645166" cy="4684104"/>
          </a:xfrm>
        </p:spPr>
        <p:txBody>
          <a:bodyPr>
            <a:noAutofit/>
          </a:bodyPr>
          <a:lstStyle/>
          <a:p>
            <a:pPr algn="just"/>
            <a:r>
              <a:rPr lang="en-US" dirty="0">
                <a:latin typeface="Poppins Medium" panose="00000600000000000000" pitchFamily="2" charset="0"/>
                <a:ea typeface="Cambria" panose="02040503050406030204" pitchFamily="18" charset="0"/>
                <a:cs typeface="Poppins Medium" panose="00000600000000000000" pitchFamily="2" charset="0"/>
              </a:rPr>
              <a:t>Anchor Points: These are the corner points of a path. They determine the shape and direction of the path.</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Handles: These are the lines that extend from anchor points. They control the curvature of the path between anchor points.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Paths: These are the lines that connect anchor points. They form the outline of a shape.</a:t>
            </a:r>
          </a:p>
        </p:txBody>
      </p:sp>
      <p:grpSp>
        <p:nvGrpSpPr>
          <p:cNvPr id="5" name="Group 4">
            <a:extLst>
              <a:ext uri="{FF2B5EF4-FFF2-40B4-BE49-F238E27FC236}">
                <a16:creationId xmlns:a16="http://schemas.microsoft.com/office/drawing/2014/main" id="{D114FF16-6E41-9F7A-8318-0FD0879D0531}"/>
              </a:ext>
            </a:extLst>
          </p:cNvPr>
          <p:cNvGrpSpPr/>
          <p:nvPr/>
        </p:nvGrpSpPr>
        <p:grpSpPr>
          <a:xfrm>
            <a:off x="624759" y="1935921"/>
            <a:ext cx="3986969" cy="4593012"/>
            <a:chOff x="7855876" y="1825625"/>
            <a:chExt cx="3986969" cy="4838245"/>
          </a:xfrm>
        </p:grpSpPr>
        <p:pic>
          <p:nvPicPr>
            <p:cNvPr id="6146" name="Picture 2" descr="Illustrator anchor sale point">
              <a:extLst>
                <a:ext uri="{FF2B5EF4-FFF2-40B4-BE49-F238E27FC236}">
                  <a16:creationId xmlns:a16="http://schemas.microsoft.com/office/drawing/2014/main" id="{94747E67-F2D4-6CB7-F75D-F1738AC19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876" y="1825625"/>
              <a:ext cx="2099568" cy="27974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C609B12-25C7-0290-B599-B98DCA6EC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603872" y="2354758"/>
              <a:ext cx="2756294" cy="172164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ow to Use the Pen Tool in Adobe Illustrator - Bittbox">
              <a:extLst>
                <a:ext uri="{FF2B5EF4-FFF2-40B4-BE49-F238E27FC236}">
                  <a16:creationId xmlns:a16="http://schemas.microsoft.com/office/drawing/2014/main" id="{4EAE7525-A6D5-A844-A303-CDEE9EC087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91" t="11017" b="13513"/>
            <a:stretch/>
          </p:blipFill>
          <p:spPr bwMode="auto">
            <a:xfrm>
              <a:off x="7855877" y="4740477"/>
              <a:ext cx="3986968" cy="19233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8991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E60F5-C641-6C1A-513D-94C64C10B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608E0-B00F-6EF2-19E7-2B9D8B443153}"/>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948D537-0482-7014-B9B4-928E857A0726}"/>
              </a:ext>
            </a:extLst>
          </p:cNvPr>
          <p:cNvSpPr>
            <a:spLocks noGrp="1"/>
          </p:cNvSpPr>
          <p:nvPr>
            <p:ph type="body" idx="1"/>
          </p:nvPr>
        </p:nvSpPr>
        <p:spPr>
          <a:xfrm>
            <a:off x="1052567" y="4124326"/>
            <a:ext cx="10515600" cy="2244944"/>
          </a:xfrm>
        </p:spPr>
        <p:txBody>
          <a:bodyPr>
            <a:normAutofit fontScale="92500" lnSpcReduction="20000"/>
          </a:bodyPr>
          <a:lstStyle/>
          <a:p>
            <a:pPr marL="342900" indent="-342900" algn="l">
              <a:buFont typeface="Wingdings" panose="05000000000000000000" pitchFamily="2" charset="2"/>
              <a:buChar char="v"/>
            </a:pP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Pathfinder Tool</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Explain how the Pathfinder tool is used for combining and subtracting shapes.</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Describe the differences between the Unite, Minus Front, Intersect, and Exclude options in Pathfinder.</a:t>
            </a:r>
          </a:p>
        </p:txBody>
      </p:sp>
    </p:spTree>
    <p:extLst>
      <p:ext uri="{BB962C8B-B14F-4D97-AF65-F5344CB8AC3E}">
        <p14:creationId xmlns:p14="http://schemas.microsoft.com/office/powerpoint/2010/main" val="1276888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35951-2AFA-BDF0-9555-CB13D4B1D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A42A7-793E-5052-1BD2-7D0FE1F2C331}"/>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Explain how the pathfinder tool is used for combining and subtracting shapes.</a:t>
            </a:r>
          </a:p>
        </p:txBody>
      </p:sp>
      <p:sp>
        <p:nvSpPr>
          <p:cNvPr id="4" name="Text Placeholder 3">
            <a:extLst>
              <a:ext uri="{FF2B5EF4-FFF2-40B4-BE49-F238E27FC236}">
                <a16:creationId xmlns:a16="http://schemas.microsoft.com/office/drawing/2014/main" id="{42C16A5F-D598-A9DF-B925-0DF37792B1A7}"/>
              </a:ext>
            </a:extLst>
          </p:cNvPr>
          <p:cNvSpPr>
            <a:spLocks noGrp="1"/>
          </p:cNvSpPr>
          <p:nvPr>
            <p:ph idx="1"/>
          </p:nvPr>
        </p:nvSpPr>
        <p:spPr>
          <a:xfrm>
            <a:off x="838199" y="1825625"/>
            <a:ext cx="10515599" cy="4684104"/>
          </a:xfrm>
        </p:spPr>
        <p:txBody>
          <a:bodyPr>
            <a:noAutofit/>
          </a:bodyPr>
          <a:lstStyle/>
          <a:p>
            <a:pPr marL="0" indent="0" algn="just">
              <a:buNone/>
            </a:pPr>
            <a:r>
              <a:rPr lang="en-US" dirty="0">
                <a:latin typeface="Poppins Medium" panose="00000600000000000000" pitchFamily="2" charset="0"/>
                <a:ea typeface="Cambria" panose="02040503050406030204" pitchFamily="18" charset="0"/>
                <a:cs typeface="Poppins Medium" panose="00000600000000000000" pitchFamily="2" charset="0"/>
              </a:rPr>
              <a:t>The Pathfinder tool in Adobe Illustrator is a powerful tool for combining and subtracting shapes. </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Combining Shapes: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Unite: This operation merges multiple shapes into a single, unified shape. The resulting shape will have the combined area of all the selected shapes.   </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Add: This operation is similar to Unite, but it preserves the individual shapes within the group. This allows you to edit the individual shapes later without affecting the combined shape.</a:t>
            </a:r>
          </a:p>
        </p:txBody>
      </p:sp>
    </p:spTree>
    <p:extLst>
      <p:ext uri="{BB962C8B-B14F-4D97-AF65-F5344CB8AC3E}">
        <p14:creationId xmlns:p14="http://schemas.microsoft.com/office/powerpoint/2010/main" val="1001334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346AF-9D5A-E3DC-3872-EF07A34D5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50B01-D13E-DF8A-3C5B-DECCAFD43DFE}"/>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Explain how the pathfinder tool is used for combining and subtracting shapes.</a:t>
            </a:r>
          </a:p>
        </p:txBody>
      </p:sp>
      <p:sp>
        <p:nvSpPr>
          <p:cNvPr id="4" name="Text Placeholder 3">
            <a:extLst>
              <a:ext uri="{FF2B5EF4-FFF2-40B4-BE49-F238E27FC236}">
                <a16:creationId xmlns:a16="http://schemas.microsoft.com/office/drawing/2014/main" id="{6F8BEE76-C23F-99F0-2E43-6DE8D6F6DB96}"/>
              </a:ext>
            </a:extLst>
          </p:cNvPr>
          <p:cNvSpPr>
            <a:spLocks noGrp="1"/>
          </p:cNvSpPr>
          <p:nvPr>
            <p:ph idx="1"/>
          </p:nvPr>
        </p:nvSpPr>
        <p:spPr>
          <a:xfrm>
            <a:off x="838200" y="1825625"/>
            <a:ext cx="6634656" cy="4684104"/>
          </a:xfrm>
        </p:spPr>
        <p:txBody>
          <a:bodyPr>
            <a:noAutofit/>
          </a:bodyPr>
          <a:lstStyle/>
          <a:p>
            <a:pPr algn="just"/>
            <a:r>
              <a:rPr lang="en-US" dirty="0">
                <a:latin typeface="Poppins Medium" panose="00000600000000000000" pitchFamily="2" charset="0"/>
                <a:ea typeface="Cambria" panose="02040503050406030204" pitchFamily="18" charset="0"/>
                <a:cs typeface="Poppins Medium" panose="00000600000000000000" pitchFamily="2" charset="0"/>
              </a:rPr>
              <a:t>Subtracting Shapes: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Minus Front: This operation subtracts the topmost shape from the shape below it. This is useful for creating cutouts and other complex shapes.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Intersect: This operation creates a new shape from the overlapping areas of two or more shapes.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Exclude: This operation creates a new shape from the non-overlapping areas of two or more shapes</a:t>
            </a:r>
          </a:p>
        </p:txBody>
      </p:sp>
      <p:pic>
        <p:nvPicPr>
          <p:cNvPr id="5" name="Picture 4">
            <a:extLst>
              <a:ext uri="{FF2B5EF4-FFF2-40B4-BE49-F238E27FC236}">
                <a16:creationId xmlns:a16="http://schemas.microsoft.com/office/drawing/2014/main" id="{93560E70-6584-14D1-14F2-F8B12651CD75}"/>
              </a:ext>
            </a:extLst>
          </p:cNvPr>
          <p:cNvPicPr>
            <a:picLocks noChangeAspect="1"/>
          </p:cNvPicPr>
          <p:nvPr/>
        </p:nvPicPr>
        <p:blipFill>
          <a:blip r:embed="rId2"/>
          <a:stretch>
            <a:fillRect/>
          </a:stretch>
        </p:blipFill>
        <p:spPr>
          <a:xfrm>
            <a:off x="8056035" y="2582369"/>
            <a:ext cx="3381847" cy="2848373"/>
          </a:xfrm>
          <a:prstGeom prst="rect">
            <a:avLst/>
          </a:prstGeom>
        </p:spPr>
      </p:pic>
    </p:spTree>
    <p:extLst>
      <p:ext uri="{BB962C8B-B14F-4D97-AF65-F5344CB8AC3E}">
        <p14:creationId xmlns:p14="http://schemas.microsoft.com/office/powerpoint/2010/main" val="4268121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ABC0-1470-A6BB-D3DF-50B626626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522C4-5FB9-4F1B-C877-85F70829103B}"/>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differences between the unite, minus front, intersect, and exclude options in pathfinder.</a:t>
            </a:r>
          </a:p>
        </p:txBody>
      </p:sp>
      <p:sp>
        <p:nvSpPr>
          <p:cNvPr id="4" name="Text Placeholder 3">
            <a:extLst>
              <a:ext uri="{FF2B5EF4-FFF2-40B4-BE49-F238E27FC236}">
                <a16:creationId xmlns:a16="http://schemas.microsoft.com/office/drawing/2014/main" id="{80A87302-4717-875E-FF40-4CA729CE95A2}"/>
              </a:ext>
            </a:extLst>
          </p:cNvPr>
          <p:cNvSpPr>
            <a:spLocks noGrp="1"/>
          </p:cNvSpPr>
          <p:nvPr>
            <p:ph idx="1"/>
          </p:nvPr>
        </p:nvSpPr>
        <p:spPr>
          <a:xfrm>
            <a:off x="839515" y="2173896"/>
            <a:ext cx="6645166" cy="4684104"/>
          </a:xfrm>
        </p:spPr>
        <p:txBody>
          <a:bodyPr>
            <a:noAutofit/>
          </a:bodyPr>
          <a:lstStyle/>
          <a:p>
            <a:pPr algn="just">
              <a:buFont typeface="Wingdings" panose="05000000000000000000" pitchFamily="2" charset="2"/>
              <a:buChar char="q"/>
            </a:pPr>
            <a:r>
              <a:rPr lang="en-US" b="1" dirty="0">
                <a:latin typeface="Poppins Medium" panose="00000600000000000000" pitchFamily="2" charset="0"/>
                <a:ea typeface="Cambria" panose="02040503050406030204" pitchFamily="18" charset="0"/>
                <a:cs typeface="Poppins Medium" panose="00000600000000000000" pitchFamily="2" charset="0"/>
              </a:rPr>
              <a:t>Unite</a:t>
            </a:r>
            <a:r>
              <a:rPr lang="en-US" dirty="0">
                <a:latin typeface="Poppins Medium" panose="00000600000000000000" pitchFamily="2" charset="0"/>
                <a:ea typeface="Cambria" panose="02040503050406030204" pitchFamily="18" charset="0"/>
                <a:cs typeface="Poppins Medium" panose="00000600000000000000" pitchFamily="2" charset="0"/>
              </a:rPr>
              <a:t>:</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Purpose: Combines multiple shapes into a single, unified shape.   </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Result: A single shape with the combined area of all selected shapes.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Example: Combining several smaller shapes to form a larger, more complex shape.</a:t>
            </a:r>
          </a:p>
        </p:txBody>
      </p:sp>
      <p:grpSp>
        <p:nvGrpSpPr>
          <p:cNvPr id="18" name="Group 17">
            <a:extLst>
              <a:ext uri="{FF2B5EF4-FFF2-40B4-BE49-F238E27FC236}">
                <a16:creationId xmlns:a16="http://schemas.microsoft.com/office/drawing/2014/main" id="{32F5F43B-5B40-5AFC-1DB7-17D0F743DF93}"/>
              </a:ext>
            </a:extLst>
          </p:cNvPr>
          <p:cNvGrpSpPr/>
          <p:nvPr/>
        </p:nvGrpSpPr>
        <p:grpSpPr>
          <a:xfrm>
            <a:off x="8029903" y="2066851"/>
            <a:ext cx="3586655" cy="1913202"/>
            <a:chOff x="8029903" y="2066851"/>
            <a:chExt cx="3586655" cy="1913202"/>
          </a:xfrm>
        </p:grpSpPr>
        <p:pic>
          <p:nvPicPr>
            <p:cNvPr id="8" name="Picture 7" descr="Before&#10;">
              <a:extLst>
                <a:ext uri="{FF2B5EF4-FFF2-40B4-BE49-F238E27FC236}">
                  <a16:creationId xmlns:a16="http://schemas.microsoft.com/office/drawing/2014/main" id="{4BBCCFAC-20C5-F871-2872-737464D46CEE}"/>
                </a:ext>
              </a:extLst>
            </p:cNvPr>
            <p:cNvPicPr>
              <a:picLocks noChangeAspect="1"/>
            </p:cNvPicPr>
            <p:nvPr/>
          </p:nvPicPr>
          <p:blipFill>
            <a:blip r:embed="rId2"/>
            <a:stretch>
              <a:fillRect/>
            </a:stretch>
          </p:blipFill>
          <p:spPr>
            <a:xfrm>
              <a:off x="9549767" y="2066851"/>
              <a:ext cx="2066791" cy="1913202"/>
            </a:xfrm>
            <a:prstGeom prst="rect">
              <a:avLst/>
            </a:prstGeom>
          </p:spPr>
        </p:pic>
        <p:sp>
          <p:nvSpPr>
            <p:cNvPr id="13" name="TextBox 12">
              <a:extLst>
                <a:ext uri="{FF2B5EF4-FFF2-40B4-BE49-F238E27FC236}">
                  <a16:creationId xmlns:a16="http://schemas.microsoft.com/office/drawing/2014/main" id="{80FC4DD3-05EA-B712-008D-D5F59DAB57E6}"/>
                </a:ext>
              </a:extLst>
            </p:cNvPr>
            <p:cNvSpPr txBox="1"/>
            <p:nvPr/>
          </p:nvSpPr>
          <p:spPr>
            <a:xfrm>
              <a:off x="8029903" y="2690323"/>
              <a:ext cx="1125949"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Before</a:t>
              </a:r>
              <a:endParaRPr lang="en-IN" sz="2400" b="1" dirty="0">
                <a:solidFill>
                  <a:srgbClr val="FF0000"/>
                </a:solidFill>
                <a:latin typeface="Cambria" panose="02040503050406030204" pitchFamily="18" charset="0"/>
                <a:ea typeface="Cambria" panose="02040503050406030204" pitchFamily="18" charset="0"/>
              </a:endParaRPr>
            </a:p>
          </p:txBody>
        </p:sp>
      </p:grpSp>
      <p:grpSp>
        <p:nvGrpSpPr>
          <p:cNvPr id="19" name="Group 18">
            <a:extLst>
              <a:ext uri="{FF2B5EF4-FFF2-40B4-BE49-F238E27FC236}">
                <a16:creationId xmlns:a16="http://schemas.microsoft.com/office/drawing/2014/main" id="{5929D86F-CEEA-6C7D-3601-DD5F5054A6EF}"/>
              </a:ext>
            </a:extLst>
          </p:cNvPr>
          <p:cNvGrpSpPr/>
          <p:nvPr/>
        </p:nvGrpSpPr>
        <p:grpSpPr>
          <a:xfrm>
            <a:off x="7934922" y="4167677"/>
            <a:ext cx="3597553" cy="1913202"/>
            <a:chOff x="7756246" y="4167677"/>
            <a:chExt cx="3597553" cy="1913202"/>
          </a:xfrm>
        </p:grpSpPr>
        <p:pic>
          <p:nvPicPr>
            <p:cNvPr id="11" name="Picture 10">
              <a:extLst>
                <a:ext uri="{FF2B5EF4-FFF2-40B4-BE49-F238E27FC236}">
                  <a16:creationId xmlns:a16="http://schemas.microsoft.com/office/drawing/2014/main" id="{1246DD31-D8F0-4B2E-5D58-85E77F10CAFF}"/>
                </a:ext>
              </a:extLst>
            </p:cNvPr>
            <p:cNvPicPr>
              <a:picLocks noChangeAspect="1"/>
            </p:cNvPicPr>
            <p:nvPr/>
          </p:nvPicPr>
          <p:blipFill>
            <a:blip r:embed="rId3"/>
            <a:stretch>
              <a:fillRect/>
            </a:stretch>
          </p:blipFill>
          <p:spPr>
            <a:xfrm>
              <a:off x="7756246" y="4167677"/>
              <a:ext cx="2066791" cy="1913202"/>
            </a:xfrm>
            <a:prstGeom prst="rect">
              <a:avLst/>
            </a:prstGeom>
          </p:spPr>
        </p:pic>
        <p:sp>
          <p:nvSpPr>
            <p:cNvPr id="17" name="TextBox 16">
              <a:extLst>
                <a:ext uri="{FF2B5EF4-FFF2-40B4-BE49-F238E27FC236}">
                  <a16:creationId xmlns:a16="http://schemas.microsoft.com/office/drawing/2014/main" id="{492BD132-F1C0-5717-C59B-776D63B6775D}"/>
                </a:ext>
              </a:extLst>
            </p:cNvPr>
            <p:cNvSpPr txBox="1"/>
            <p:nvPr/>
          </p:nvSpPr>
          <p:spPr>
            <a:xfrm>
              <a:off x="10226564" y="5023944"/>
              <a:ext cx="1127235" cy="461665"/>
            </a:xfrm>
            <a:prstGeom prst="rect">
              <a:avLst/>
            </a:prstGeom>
            <a:no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After</a:t>
              </a:r>
              <a:endParaRPr lang="en-IN" sz="2400" b="1" dirty="0">
                <a:solidFill>
                  <a:srgbClr val="FF0000"/>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133775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2AFED-0C6F-8931-141B-DD3043BC4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3156A-8C52-B21C-DE81-94DD6067244B}"/>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1" cap="none" dirty="0">
                <a:latin typeface="Poppins SemiBold" panose="00000700000000000000" pitchFamily="2" charset="0"/>
                <a:cs typeface="Poppins SemiBold" panose="00000700000000000000" pitchFamily="2" charset="0"/>
              </a:rPr>
              <a:t>Describe the differences between the unite, minus front, intersect, and exclude options in pathfinder.</a:t>
            </a:r>
          </a:p>
        </p:txBody>
      </p:sp>
      <p:sp>
        <p:nvSpPr>
          <p:cNvPr id="4" name="Text Placeholder 3">
            <a:extLst>
              <a:ext uri="{FF2B5EF4-FFF2-40B4-BE49-F238E27FC236}">
                <a16:creationId xmlns:a16="http://schemas.microsoft.com/office/drawing/2014/main" id="{8F2083B2-41D6-42AF-FA57-6DD66E3A9BFD}"/>
              </a:ext>
            </a:extLst>
          </p:cNvPr>
          <p:cNvSpPr>
            <a:spLocks noGrp="1"/>
          </p:cNvSpPr>
          <p:nvPr>
            <p:ph idx="1"/>
          </p:nvPr>
        </p:nvSpPr>
        <p:spPr>
          <a:xfrm>
            <a:off x="839515" y="1825625"/>
            <a:ext cx="6645166" cy="4684104"/>
          </a:xfrm>
        </p:spPr>
        <p:txBody>
          <a:bodyPr>
            <a:noAutofit/>
          </a:bodyPr>
          <a:lstStyle/>
          <a:p>
            <a:pPr algn="just">
              <a:buFont typeface="Wingdings" panose="05000000000000000000" pitchFamily="2" charset="2"/>
              <a:buChar char="q"/>
            </a:pPr>
            <a:r>
              <a:rPr lang="en-US" b="1" dirty="0">
                <a:latin typeface="Poppins Medium" panose="00000600000000000000" pitchFamily="2" charset="0"/>
                <a:ea typeface="Cambria" panose="02040503050406030204" pitchFamily="18" charset="0"/>
                <a:cs typeface="Poppins Medium" panose="00000600000000000000" pitchFamily="2" charset="0"/>
              </a:rPr>
              <a:t>Minus Front</a:t>
            </a:r>
            <a:r>
              <a:rPr lang="en-US" dirty="0">
                <a:latin typeface="Poppins Medium" panose="00000600000000000000" pitchFamily="2" charset="0"/>
                <a:ea typeface="Cambria" panose="02040503050406030204" pitchFamily="18" charset="0"/>
                <a:cs typeface="Poppins Medium" panose="00000600000000000000" pitchFamily="2" charset="0"/>
              </a:rPr>
              <a:t>:</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Purpose: Subtracts the topmost shape from the shape below it.</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Result: Creates a cutout or removes a portion of the bottom shape based on the shape of the topmost shape.</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Example: Creating an arc in a rectangle by placing a circle on top and using Minus Front.</a:t>
            </a:r>
          </a:p>
        </p:txBody>
      </p:sp>
      <p:grpSp>
        <p:nvGrpSpPr>
          <p:cNvPr id="18" name="Group 17">
            <a:extLst>
              <a:ext uri="{FF2B5EF4-FFF2-40B4-BE49-F238E27FC236}">
                <a16:creationId xmlns:a16="http://schemas.microsoft.com/office/drawing/2014/main" id="{36410028-CB4E-BF0F-EDA3-104D8A7C2DD5}"/>
              </a:ext>
            </a:extLst>
          </p:cNvPr>
          <p:cNvGrpSpPr/>
          <p:nvPr/>
        </p:nvGrpSpPr>
        <p:grpSpPr>
          <a:xfrm>
            <a:off x="8029903" y="2066851"/>
            <a:ext cx="3586655" cy="1913202"/>
            <a:chOff x="8029903" y="2066851"/>
            <a:chExt cx="3586655" cy="1913202"/>
          </a:xfrm>
        </p:grpSpPr>
        <p:pic>
          <p:nvPicPr>
            <p:cNvPr id="8" name="Picture 7" descr="Before&#10;">
              <a:extLst>
                <a:ext uri="{FF2B5EF4-FFF2-40B4-BE49-F238E27FC236}">
                  <a16:creationId xmlns:a16="http://schemas.microsoft.com/office/drawing/2014/main" id="{046C679D-2584-97AD-0E11-6961182592B1}"/>
                </a:ext>
              </a:extLst>
            </p:cNvPr>
            <p:cNvPicPr>
              <a:picLocks noChangeAspect="1"/>
            </p:cNvPicPr>
            <p:nvPr/>
          </p:nvPicPr>
          <p:blipFill>
            <a:blip r:embed="rId2"/>
            <a:stretch>
              <a:fillRect/>
            </a:stretch>
          </p:blipFill>
          <p:spPr>
            <a:xfrm>
              <a:off x="9549767" y="2066851"/>
              <a:ext cx="2066791" cy="1913202"/>
            </a:xfrm>
            <a:prstGeom prst="rect">
              <a:avLst/>
            </a:prstGeom>
          </p:spPr>
        </p:pic>
        <p:sp>
          <p:nvSpPr>
            <p:cNvPr id="13" name="TextBox 12">
              <a:extLst>
                <a:ext uri="{FF2B5EF4-FFF2-40B4-BE49-F238E27FC236}">
                  <a16:creationId xmlns:a16="http://schemas.microsoft.com/office/drawing/2014/main" id="{1A632D41-5676-75D1-325B-88A3C0BBD435}"/>
                </a:ext>
              </a:extLst>
            </p:cNvPr>
            <p:cNvSpPr txBox="1"/>
            <p:nvPr/>
          </p:nvSpPr>
          <p:spPr>
            <a:xfrm>
              <a:off x="8029903" y="2690323"/>
              <a:ext cx="1125949"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Before</a:t>
              </a:r>
              <a:endParaRPr lang="en-IN" sz="2400" b="1" dirty="0">
                <a:solidFill>
                  <a:srgbClr val="FF0000"/>
                </a:solidFill>
                <a:latin typeface="Cambria" panose="02040503050406030204" pitchFamily="18" charset="0"/>
                <a:ea typeface="Cambria" panose="02040503050406030204" pitchFamily="18" charset="0"/>
              </a:endParaRPr>
            </a:p>
          </p:txBody>
        </p:sp>
      </p:grpSp>
      <p:grpSp>
        <p:nvGrpSpPr>
          <p:cNvPr id="6" name="Group 5">
            <a:extLst>
              <a:ext uri="{FF2B5EF4-FFF2-40B4-BE49-F238E27FC236}">
                <a16:creationId xmlns:a16="http://schemas.microsoft.com/office/drawing/2014/main" id="{ECDE4C90-8693-A456-5470-29E9645889F5}"/>
              </a:ext>
            </a:extLst>
          </p:cNvPr>
          <p:cNvGrpSpPr/>
          <p:nvPr/>
        </p:nvGrpSpPr>
        <p:grpSpPr>
          <a:xfrm>
            <a:off x="7816627" y="4167677"/>
            <a:ext cx="3715848" cy="1916296"/>
            <a:chOff x="7816627" y="4167677"/>
            <a:chExt cx="3715848" cy="1916296"/>
          </a:xfrm>
        </p:grpSpPr>
        <p:sp>
          <p:nvSpPr>
            <p:cNvPr id="17" name="TextBox 16">
              <a:extLst>
                <a:ext uri="{FF2B5EF4-FFF2-40B4-BE49-F238E27FC236}">
                  <a16:creationId xmlns:a16="http://schemas.microsoft.com/office/drawing/2014/main" id="{1BDB7C1D-1D6F-7468-45A5-26206C514AAB}"/>
                </a:ext>
              </a:extLst>
            </p:cNvPr>
            <p:cNvSpPr txBox="1"/>
            <p:nvPr/>
          </p:nvSpPr>
          <p:spPr>
            <a:xfrm>
              <a:off x="10405240" y="5023944"/>
              <a:ext cx="1127235" cy="461665"/>
            </a:xfrm>
            <a:prstGeom prst="rect">
              <a:avLst/>
            </a:prstGeom>
            <a:no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After</a:t>
              </a:r>
              <a:endParaRPr lang="en-IN" sz="2400" b="1" dirty="0">
                <a:solidFill>
                  <a:srgbClr val="FF0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D49765B-AF95-7F04-F788-01A84294FEC8}"/>
                </a:ext>
              </a:extLst>
            </p:cNvPr>
            <p:cNvPicPr>
              <a:picLocks noChangeAspect="1"/>
            </p:cNvPicPr>
            <p:nvPr/>
          </p:nvPicPr>
          <p:blipFill>
            <a:blip r:embed="rId3"/>
            <a:stretch>
              <a:fillRect/>
            </a:stretch>
          </p:blipFill>
          <p:spPr>
            <a:xfrm>
              <a:off x="7816627" y="4167677"/>
              <a:ext cx="1994514" cy="1916296"/>
            </a:xfrm>
            <a:prstGeom prst="rect">
              <a:avLst/>
            </a:prstGeom>
          </p:spPr>
        </p:pic>
      </p:grpSp>
    </p:spTree>
    <p:extLst>
      <p:ext uri="{BB962C8B-B14F-4D97-AF65-F5344CB8AC3E}">
        <p14:creationId xmlns:p14="http://schemas.microsoft.com/office/powerpoint/2010/main" val="216585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3B1B5-6AB6-6D44-8941-6A37DC2AA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7F36E-8A27-1A8C-5251-FA3DE99378CB}"/>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differences between the unite, minus front, intersect, and exclude options in pathfinder.</a:t>
            </a:r>
          </a:p>
        </p:txBody>
      </p:sp>
      <p:sp>
        <p:nvSpPr>
          <p:cNvPr id="4" name="Text Placeholder 3">
            <a:extLst>
              <a:ext uri="{FF2B5EF4-FFF2-40B4-BE49-F238E27FC236}">
                <a16:creationId xmlns:a16="http://schemas.microsoft.com/office/drawing/2014/main" id="{EDF7FE1C-68EE-2908-D1BA-AF44E405AC6D}"/>
              </a:ext>
            </a:extLst>
          </p:cNvPr>
          <p:cNvSpPr>
            <a:spLocks noGrp="1"/>
          </p:cNvSpPr>
          <p:nvPr>
            <p:ph idx="1"/>
          </p:nvPr>
        </p:nvSpPr>
        <p:spPr>
          <a:xfrm>
            <a:off x="839515" y="2173896"/>
            <a:ext cx="6645166" cy="4684104"/>
          </a:xfrm>
        </p:spPr>
        <p:txBody>
          <a:bodyPr>
            <a:noAutofit/>
          </a:bodyPr>
          <a:lstStyle/>
          <a:p>
            <a:pPr algn="just">
              <a:buFont typeface="Wingdings" panose="05000000000000000000" pitchFamily="2" charset="2"/>
              <a:buChar char="q"/>
            </a:pPr>
            <a:r>
              <a:rPr lang="en-US" dirty="0">
                <a:latin typeface="Poppins Medium" panose="00000600000000000000" pitchFamily="2" charset="0"/>
                <a:cs typeface="Poppins Medium" panose="00000600000000000000" pitchFamily="2" charset="0"/>
              </a:rPr>
              <a:t>Intersect:</a:t>
            </a:r>
          </a:p>
          <a:p>
            <a:pPr algn="just"/>
            <a:r>
              <a:rPr lang="en-US" dirty="0">
                <a:latin typeface="Poppins Medium" panose="00000600000000000000" pitchFamily="2" charset="0"/>
                <a:cs typeface="Poppins Medium" panose="00000600000000000000" pitchFamily="2" charset="0"/>
              </a:rPr>
              <a:t>Purpose: Creates a new shape from the overlapping areas of two or more shapes.</a:t>
            </a:r>
          </a:p>
          <a:p>
            <a:pPr algn="just"/>
            <a:r>
              <a:rPr lang="en-US" dirty="0">
                <a:latin typeface="Poppins Medium" panose="00000600000000000000" pitchFamily="2" charset="0"/>
                <a:cs typeface="Poppins Medium" panose="00000600000000000000" pitchFamily="2" charset="0"/>
              </a:rPr>
              <a:t>Result: A shape that only includes the areas where the selected shapes intersect.</a:t>
            </a:r>
          </a:p>
          <a:p>
            <a:pPr algn="just"/>
            <a:r>
              <a:rPr lang="en-US" dirty="0">
                <a:latin typeface="Poppins Medium" panose="00000600000000000000" pitchFamily="2" charset="0"/>
                <a:cs typeface="Poppins Medium" panose="00000600000000000000" pitchFamily="2" charset="0"/>
              </a:rPr>
              <a:t>Example: Creating a custom shape by overlapping rectangles and circle using Intersect to keep only the overlapping area.</a:t>
            </a:r>
          </a:p>
        </p:txBody>
      </p:sp>
      <p:grpSp>
        <p:nvGrpSpPr>
          <p:cNvPr id="18" name="Group 17">
            <a:extLst>
              <a:ext uri="{FF2B5EF4-FFF2-40B4-BE49-F238E27FC236}">
                <a16:creationId xmlns:a16="http://schemas.microsoft.com/office/drawing/2014/main" id="{43922C3B-5971-A1DD-CC92-AAE36B4FF5BC}"/>
              </a:ext>
            </a:extLst>
          </p:cNvPr>
          <p:cNvGrpSpPr/>
          <p:nvPr/>
        </p:nvGrpSpPr>
        <p:grpSpPr>
          <a:xfrm>
            <a:off x="8029903" y="2066851"/>
            <a:ext cx="3586655" cy="1913202"/>
            <a:chOff x="8029903" y="2066851"/>
            <a:chExt cx="3586655" cy="1913202"/>
          </a:xfrm>
        </p:grpSpPr>
        <p:pic>
          <p:nvPicPr>
            <p:cNvPr id="8" name="Picture 7" descr="Before&#10;">
              <a:extLst>
                <a:ext uri="{FF2B5EF4-FFF2-40B4-BE49-F238E27FC236}">
                  <a16:creationId xmlns:a16="http://schemas.microsoft.com/office/drawing/2014/main" id="{11CD322F-0ACB-59F9-BD7D-071BA4736936}"/>
                </a:ext>
              </a:extLst>
            </p:cNvPr>
            <p:cNvPicPr>
              <a:picLocks noChangeAspect="1"/>
            </p:cNvPicPr>
            <p:nvPr/>
          </p:nvPicPr>
          <p:blipFill>
            <a:blip r:embed="rId2"/>
            <a:stretch>
              <a:fillRect/>
            </a:stretch>
          </p:blipFill>
          <p:spPr>
            <a:xfrm>
              <a:off x="9549767" y="2066851"/>
              <a:ext cx="2066791" cy="1913202"/>
            </a:xfrm>
            <a:prstGeom prst="rect">
              <a:avLst/>
            </a:prstGeom>
          </p:spPr>
        </p:pic>
        <p:sp>
          <p:nvSpPr>
            <p:cNvPr id="13" name="TextBox 12">
              <a:extLst>
                <a:ext uri="{FF2B5EF4-FFF2-40B4-BE49-F238E27FC236}">
                  <a16:creationId xmlns:a16="http://schemas.microsoft.com/office/drawing/2014/main" id="{76FE2E2F-4352-61E6-9ACE-3CA6B3717CBD}"/>
                </a:ext>
              </a:extLst>
            </p:cNvPr>
            <p:cNvSpPr txBox="1"/>
            <p:nvPr/>
          </p:nvSpPr>
          <p:spPr>
            <a:xfrm>
              <a:off x="8029903" y="2690323"/>
              <a:ext cx="1125949"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Before</a:t>
              </a:r>
              <a:endParaRPr lang="en-IN" sz="2400" b="1" dirty="0">
                <a:solidFill>
                  <a:srgbClr val="FF0000"/>
                </a:solidFill>
                <a:latin typeface="Cambria" panose="02040503050406030204" pitchFamily="18" charset="0"/>
                <a:ea typeface="Cambria" panose="02040503050406030204" pitchFamily="18" charset="0"/>
              </a:endParaRPr>
            </a:p>
          </p:txBody>
        </p:sp>
      </p:grpSp>
      <p:grpSp>
        <p:nvGrpSpPr>
          <p:cNvPr id="9" name="Group 8">
            <a:extLst>
              <a:ext uri="{FF2B5EF4-FFF2-40B4-BE49-F238E27FC236}">
                <a16:creationId xmlns:a16="http://schemas.microsoft.com/office/drawing/2014/main" id="{B0C06C26-6D63-717B-5CA2-736A06D61941}"/>
              </a:ext>
            </a:extLst>
          </p:cNvPr>
          <p:cNvGrpSpPr/>
          <p:nvPr/>
        </p:nvGrpSpPr>
        <p:grpSpPr>
          <a:xfrm>
            <a:off x="8029903" y="4151623"/>
            <a:ext cx="3502572" cy="1880410"/>
            <a:chOff x="8029903" y="4151623"/>
            <a:chExt cx="3502572" cy="1880410"/>
          </a:xfrm>
        </p:grpSpPr>
        <p:sp>
          <p:nvSpPr>
            <p:cNvPr id="17" name="TextBox 16">
              <a:extLst>
                <a:ext uri="{FF2B5EF4-FFF2-40B4-BE49-F238E27FC236}">
                  <a16:creationId xmlns:a16="http://schemas.microsoft.com/office/drawing/2014/main" id="{FBB4E390-C1A0-E205-A724-A38077A04B7D}"/>
                </a:ext>
              </a:extLst>
            </p:cNvPr>
            <p:cNvSpPr txBox="1"/>
            <p:nvPr/>
          </p:nvSpPr>
          <p:spPr>
            <a:xfrm>
              <a:off x="10405240" y="5023944"/>
              <a:ext cx="1127235" cy="461665"/>
            </a:xfrm>
            <a:prstGeom prst="rect">
              <a:avLst/>
            </a:prstGeom>
            <a:no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After</a:t>
              </a:r>
              <a:endParaRPr lang="en-IN" sz="2400" b="1" dirty="0">
                <a:solidFill>
                  <a:srgbClr val="FF0000"/>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2F5E020-E4C1-1E0A-EE09-776AF8E03E22}"/>
                </a:ext>
              </a:extLst>
            </p:cNvPr>
            <p:cNvPicPr>
              <a:picLocks noChangeAspect="1"/>
            </p:cNvPicPr>
            <p:nvPr/>
          </p:nvPicPr>
          <p:blipFill>
            <a:blip r:embed="rId3"/>
            <a:stretch>
              <a:fillRect/>
            </a:stretch>
          </p:blipFill>
          <p:spPr>
            <a:xfrm>
              <a:off x="8029903" y="4151623"/>
              <a:ext cx="1620146" cy="1880410"/>
            </a:xfrm>
            <a:prstGeom prst="rect">
              <a:avLst/>
            </a:prstGeom>
          </p:spPr>
        </p:pic>
      </p:grpSp>
    </p:spTree>
    <p:extLst>
      <p:ext uri="{BB962C8B-B14F-4D97-AF65-F5344CB8AC3E}">
        <p14:creationId xmlns:p14="http://schemas.microsoft.com/office/powerpoint/2010/main" val="3346939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1D6C-5981-138E-37E4-A2BF71563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E603B-E37F-F50E-4890-42377F85C7F0}"/>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1" dirty="0">
                <a:latin typeface="Poppins SemiBold" panose="00000700000000000000" pitchFamily="2" charset="0"/>
                <a:cs typeface="Poppins SemiBold" panose="00000700000000000000" pitchFamily="2" charset="0"/>
              </a:rPr>
              <a:t>Describe the differences between the Unite, Minus Front, Intersect, and Exclude options in Pathfinder.</a:t>
            </a:r>
          </a:p>
        </p:txBody>
      </p:sp>
      <p:sp>
        <p:nvSpPr>
          <p:cNvPr id="4" name="Text Placeholder 3">
            <a:extLst>
              <a:ext uri="{FF2B5EF4-FFF2-40B4-BE49-F238E27FC236}">
                <a16:creationId xmlns:a16="http://schemas.microsoft.com/office/drawing/2014/main" id="{1225D685-1F8E-2B3C-BE32-3D5795C89AEE}"/>
              </a:ext>
            </a:extLst>
          </p:cNvPr>
          <p:cNvSpPr>
            <a:spLocks noGrp="1"/>
          </p:cNvSpPr>
          <p:nvPr>
            <p:ph idx="1"/>
          </p:nvPr>
        </p:nvSpPr>
        <p:spPr>
          <a:xfrm>
            <a:off x="839515" y="2066851"/>
            <a:ext cx="6645166" cy="4684104"/>
          </a:xfrm>
        </p:spPr>
        <p:txBody>
          <a:bodyPr>
            <a:noAutofit/>
          </a:bodyPr>
          <a:lstStyle/>
          <a:p>
            <a:pPr algn="just">
              <a:buFont typeface="Wingdings" panose="05000000000000000000" pitchFamily="2" charset="2"/>
              <a:buChar char="q"/>
            </a:pPr>
            <a:r>
              <a:rPr lang="en-US" b="1" dirty="0">
                <a:latin typeface="Poppins Medium" panose="00000600000000000000" pitchFamily="2" charset="0"/>
                <a:ea typeface="Cambria" panose="02040503050406030204" pitchFamily="18" charset="0"/>
                <a:cs typeface="Poppins Medium" panose="00000600000000000000" pitchFamily="2" charset="0"/>
              </a:rPr>
              <a:t>Exclude</a:t>
            </a:r>
            <a:r>
              <a:rPr lang="en-US" dirty="0">
                <a:latin typeface="Poppins Medium" panose="00000600000000000000" pitchFamily="2" charset="0"/>
                <a:ea typeface="Cambria" panose="02040503050406030204" pitchFamily="18" charset="0"/>
                <a:cs typeface="Poppins Medium" panose="00000600000000000000" pitchFamily="2" charset="0"/>
              </a:rPr>
              <a:t>:</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Purpose: Creates a new shape from the non-overlapping areas of two or more shapes.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Result: A shape that includes all parts of the selected shapes except for the areas where they overlap.</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Example: Creating a shape that is the opposite of an intersection, keeping the parts of the shapes that don't overlap.</a:t>
            </a:r>
          </a:p>
        </p:txBody>
      </p:sp>
      <p:grpSp>
        <p:nvGrpSpPr>
          <p:cNvPr id="18" name="Group 17">
            <a:extLst>
              <a:ext uri="{FF2B5EF4-FFF2-40B4-BE49-F238E27FC236}">
                <a16:creationId xmlns:a16="http://schemas.microsoft.com/office/drawing/2014/main" id="{C4AD5B13-85A0-AA24-B800-27502D595A27}"/>
              </a:ext>
            </a:extLst>
          </p:cNvPr>
          <p:cNvGrpSpPr/>
          <p:nvPr/>
        </p:nvGrpSpPr>
        <p:grpSpPr>
          <a:xfrm>
            <a:off x="8029903" y="2066851"/>
            <a:ext cx="3586655" cy="1913202"/>
            <a:chOff x="8029903" y="2066851"/>
            <a:chExt cx="3586655" cy="1913202"/>
          </a:xfrm>
        </p:grpSpPr>
        <p:pic>
          <p:nvPicPr>
            <p:cNvPr id="8" name="Picture 7" descr="Before&#10;">
              <a:extLst>
                <a:ext uri="{FF2B5EF4-FFF2-40B4-BE49-F238E27FC236}">
                  <a16:creationId xmlns:a16="http://schemas.microsoft.com/office/drawing/2014/main" id="{820A268C-45FF-DB99-CDCC-908DC0884467}"/>
                </a:ext>
              </a:extLst>
            </p:cNvPr>
            <p:cNvPicPr>
              <a:picLocks noChangeAspect="1"/>
            </p:cNvPicPr>
            <p:nvPr/>
          </p:nvPicPr>
          <p:blipFill>
            <a:blip r:embed="rId2"/>
            <a:stretch>
              <a:fillRect/>
            </a:stretch>
          </p:blipFill>
          <p:spPr>
            <a:xfrm>
              <a:off x="9549767" y="2066851"/>
              <a:ext cx="2066791" cy="1913202"/>
            </a:xfrm>
            <a:prstGeom prst="rect">
              <a:avLst/>
            </a:prstGeom>
          </p:spPr>
        </p:pic>
        <p:sp>
          <p:nvSpPr>
            <p:cNvPr id="13" name="TextBox 12">
              <a:extLst>
                <a:ext uri="{FF2B5EF4-FFF2-40B4-BE49-F238E27FC236}">
                  <a16:creationId xmlns:a16="http://schemas.microsoft.com/office/drawing/2014/main" id="{C552C0FE-B1B9-7691-6470-9D485C856D75}"/>
                </a:ext>
              </a:extLst>
            </p:cNvPr>
            <p:cNvSpPr txBox="1"/>
            <p:nvPr/>
          </p:nvSpPr>
          <p:spPr>
            <a:xfrm>
              <a:off x="8029903" y="2690323"/>
              <a:ext cx="1125949" cy="461665"/>
            </a:xfrm>
            <a:prstGeom prst="rect">
              <a:avLst/>
            </a:prstGeom>
            <a:noFill/>
          </p:spPr>
          <p:txBody>
            <a:bodyPr wrap="none" rtlCol="0">
              <a:spAutoFit/>
            </a:bodyPr>
            <a:lstStyle/>
            <a:p>
              <a:r>
                <a:rPr lang="en-US" sz="2400" b="1" dirty="0">
                  <a:solidFill>
                    <a:srgbClr val="FF0000"/>
                  </a:solidFill>
                  <a:latin typeface="Cambria" panose="02040503050406030204" pitchFamily="18" charset="0"/>
                  <a:ea typeface="Cambria" panose="02040503050406030204" pitchFamily="18" charset="0"/>
                </a:rPr>
                <a:t>Before</a:t>
              </a:r>
              <a:endParaRPr lang="en-IN" sz="2400" b="1" dirty="0">
                <a:solidFill>
                  <a:srgbClr val="FF0000"/>
                </a:solidFill>
                <a:latin typeface="Cambria" panose="02040503050406030204" pitchFamily="18" charset="0"/>
                <a:ea typeface="Cambria" panose="02040503050406030204" pitchFamily="18" charset="0"/>
              </a:endParaRPr>
            </a:p>
          </p:txBody>
        </p:sp>
      </p:grpSp>
      <p:grpSp>
        <p:nvGrpSpPr>
          <p:cNvPr id="6" name="Group 5">
            <a:extLst>
              <a:ext uri="{FF2B5EF4-FFF2-40B4-BE49-F238E27FC236}">
                <a16:creationId xmlns:a16="http://schemas.microsoft.com/office/drawing/2014/main" id="{A6389BC5-00C6-C569-506A-82FDFF32CC67}"/>
              </a:ext>
            </a:extLst>
          </p:cNvPr>
          <p:cNvGrpSpPr/>
          <p:nvPr/>
        </p:nvGrpSpPr>
        <p:grpSpPr>
          <a:xfrm>
            <a:off x="8029903" y="4167677"/>
            <a:ext cx="3502572" cy="1876473"/>
            <a:chOff x="8029903" y="4167677"/>
            <a:chExt cx="3502572" cy="1876473"/>
          </a:xfrm>
        </p:grpSpPr>
        <p:sp>
          <p:nvSpPr>
            <p:cNvPr id="17" name="TextBox 16">
              <a:extLst>
                <a:ext uri="{FF2B5EF4-FFF2-40B4-BE49-F238E27FC236}">
                  <a16:creationId xmlns:a16="http://schemas.microsoft.com/office/drawing/2014/main" id="{B325E70A-22E3-3DB2-ECD4-825DF4AD52A1}"/>
                </a:ext>
              </a:extLst>
            </p:cNvPr>
            <p:cNvSpPr txBox="1"/>
            <p:nvPr/>
          </p:nvSpPr>
          <p:spPr>
            <a:xfrm>
              <a:off x="10405240" y="5023944"/>
              <a:ext cx="1127235" cy="461665"/>
            </a:xfrm>
            <a:prstGeom prst="rect">
              <a:avLst/>
            </a:prstGeom>
            <a:no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After</a:t>
              </a:r>
              <a:endParaRPr lang="en-IN" sz="2400" b="1" dirty="0">
                <a:solidFill>
                  <a:srgbClr val="FF0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26EF1F9-6B5C-425E-F64F-DFADBC5B2E47}"/>
                </a:ext>
              </a:extLst>
            </p:cNvPr>
            <p:cNvPicPr>
              <a:picLocks noChangeAspect="1"/>
            </p:cNvPicPr>
            <p:nvPr/>
          </p:nvPicPr>
          <p:blipFill>
            <a:blip r:embed="rId3"/>
            <a:stretch>
              <a:fillRect/>
            </a:stretch>
          </p:blipFill>
          <p:spPr>
            <a:xfrm>
              <a:off x="8029903" y="4167677"/>
              <a:ext cx="2026725" cy="1876473"/>
            </a:xfrm>
            <a:prstGeom prst="rect">
              <a:avLst/>
            </a:prstGeom>
          </p:spPr>
        </p:pic>
      </p:grpSp>
    </p:spTree>
    <p:extLst>
      <p:ext uri="{BB962C8B-B14F-4D97-AF65-F5344CB8AC3E}">
        <p14:creationId xmlns:p14="http://schemas.microsoft.com/office/powerpoint/2010/main" val="237196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4291-A423-8DA0-1D46-107FA4401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8AF44-81E2-5095-C27C-7319200394B6}"/>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2A4E6C3-398E-A6E6-A867-5EE5E100B8A1}"/>
              </a:ext>
            </a:extLst>
          </p:cNvPr>
          <p:cNvSpPr>
            <a:spLocks noGrp="1"/>
          </p:cNvSpPr>
          <p:nvPr>
            <p:ph type="body" idx="1"/>
          </p:nvPr>
        </p:nvSpPr>
        <p:spPr>
          <a:xfrm>
            <a:off x="1052567" y="4652525"/>
            <a:ext cx="10515600" cy="1716744"/>
          </a:xfrm>
        </p:spPr>
        <p:txBody>
          <a:bodyPr>
            <a:normAutofit/>
          </a:bodyPr>
          <a:lstStyle/>
          <a:p>
            <a:pPr marL="342900" indent="-342900" algn="l">
              <a:buFont typeface="Wingdings" panose="05000000000000000000" pitchFamily="2" charset="2"/>
              <a:buChar char="v"/>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The Pencil Tool</a:t>
            </a:r>
          </a:p>
          <a:p>
            <a:pPr marL="800100" lvl="1" indent="-342900">
              <a:buFont typeface="Wingdings" panose="05000000000000000000" pitchFamily="2" charset="2"/>
              <a:buChar char="q"/>
            </a:pPr>
            <a:r>
              <a:rPr lang="en-US" sz="24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Define the Pencil tool and describe its purpose in creating custom Typeface modification</a:t>
            </a:r>
          </a:p>
        </p:txBody>
      </p:sp>
    </p:spTree>
    <p:extLst>
      <p:ext uri="{BB962C8B-B14F-4D97-AF65-F5344CB8AC3E}">
        <p14:creationId xmlns:p14="http://schemas.microsoft.com/office/powerpoint/2010/main" val="8900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F5F73-E884-2896-596E-692110637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5113E-A924-98B5-FA19-C18BD36937FE}"/>
              </a:ext>
            </a:extLst>
          </p:cNvPr>
          <p:cNvSpPr>
            <a:spLocks noGrp="1"/>
          </p:cNvSpPr>
          <p:nvPr>
            <p:ph type="title"/>
          </p:nvPr>
        </p:nvSpPr>
        <p:spPr>
          <a:xfrm>
            <a:off x="772181" y="1720248"/>
            <a:ext cx="11076371" cy="2852737"/>
          </a:xfrm>
        </p:spPr>
        <p:txBody>
          <a:bodyPr anchor="ctr">
            <a:normAutofit/>
          </a:bodyPr>
          <a:lstStyle/>
          <a:p>
            <a:pPr algn="ctr"/>
            <a:r>
              <a:rPr lang="en-US" b="1" dirty="0">
                <a:latin typeface="Montserrat ExtraBold" pitchFamily="2" charset="0"/>
                <a:cs typeface="Times New Roman" panose="02020603050405020304" pitchFamily="18" charset="0"/>
              </a:rPr>
              <a:t>Introduction to Adobe Illustrator </a:t>
            </a:r>
            <a:r>
              <a:rPr lang="en-US" sz="3600" b="1" dirty="0">
                <a:latin typeface="Montserrat ExtraBold" pitchFamily="2" charset="0"/>
                <a:cs typeface="Times New Roman" panose="02020603050405020304" pitchFamily="18" charset="0"/>
              </a:rPr>
              <a:t>Interface</a:t>
            </a:r>
            <a:r>
              <a:rPr lang="en-US" b="1" dirty="0">
                <a:latin typeface="Montserrat ExtraBold" pitchFamily="2" charset="0"/>
                <a:cs typeface="Times New Roman" panose="02020603050405020304" pitchFamily="18" charset="0"/>
              </a:rPr>
              <a:t> and Workspace</a:t>
            </a:r>
            <a:endParaRPr lang="en-IN"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5A52398-BC4A-5764-E742-503E1F50AF11}"/>
              </a:ext>
            </a:extLst>
          </p:cNvPr>
          <p:cNvSpPr>
            <a:spLocks noGrp="1"/>
          </p:cNvSpPr>
          <p:nvPr>
            <p:ph type="body" idx="1"/>
          </p:nvPr>
        </p:nvSpPr>
        <p:spPr>
          <a:xfrm>
            <a:off x="1052567" y="4652525"/>
            <a:ext cx="10515600" cy="1500187"/>
          </a:xfrm>
        </p:spPr>
        <p:txBody>
          <a:bodyPr>
            <a:normAutofit/>
          </a:bodyPr>
          <a:lstStyle/>
          <a:p>
            <a:pPr marL="342900" indent="-342900" algn="l">
              <a:buFont typeface="Wingdings" panose="05000000000000000000" pitchFamily="2" charset="2"/>
              <a:buChar char="v"/>
            </a:pPr>
            <a:r>
              <a:rPr lang="en-US"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Overview of Adobe Illustrator</a:t>
            </a:r>
          </a:p>
          <a:p>
            <a:pPr marL="800100" lvl="1" indent="-342900">
              <a:buFont typeface="Wingdings" panose="05000000000000000000" pitchFamily="2" charset="2"/>
              <a:buChar char="q"/>
            </a:pPr>
            <a:r>
              <a:rPr lang="en-US"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Explain the main uses of Illustrator in the design industry, such as logo creation, vector illustrations, and icon design.</a:t>
            </a:r>
          </a:p>
        </p:txBody>
      </p:sp>
    </p:spTree>
    <p:extLst>
      <p:ext uri="{BB962C8B-B14F-4D97-AF65-F5344CB8AC3E}">
        <p14:creationId xmlns:p14="http://schemas.microsoft.com/office/powerpoint/2010/main" val="207227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3501-2824-14DC-0545-657306CED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96EBC-AC37-28A4-F146-87CBBCBCC303}"/>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Define the pencil tool and describe its purpose in creating custom typeface modification.</a:t>
            </a:r>
          </a:p>
        </p:txBody>
      </p:sp>
      <p:sp>
        <p:nvSpPr>
          <p:cNvPr id="4" name="Text Placeholder 3">
            <a:extLst>
              <a:ext uri="{FF2B5EF4-FFF2-40B4-BE49-F238E27FC236}">
                <a16:creationId xmlns:a16="http://schemas.microsoft.com/office/drawing/2014/main" id="{42B28C8D-121F-DF34-3D98-0AAAC449A692}"/>
              </a:ext>
            </a:extLst>
          </p:cNvPr>
          <p:cNvSpPr>
            <a:spLocks noGrp="1"/>
          </p:cNvSpPr>
          <p:nvPr>
            <p:ph idx="1"/>
          </p:nvPr>
        </p:nvSpPr>
        <p:spPr>
          <a:xfrm>
            <a:off x="838199" y="1825625"/>
            <a:ext cx="10515599" cy="4684104"/>
          </a:xfrm>
        </p:spPr>
        <p:txBody>
          <a:bodyPr>
            <a:noAutofit/>
          </a:bodyPr>
          <a:lstStyle/>
          <a:p>
            <a:pPr marL="0" indent="0" algn="just">
              <a:buNone/>
            </a:pPr>
            <a:r>
              <a:rPr lang="en-US" dirty="0">
                <a:latin typeface="Poppins Medium" panose="00000600000000000000" pitchFamily="2" charset="0"/>
                <a:ea typeface="Cambria" panose="02040503050406030204" pitchFamily="18" charset="0"/>
                <a:cs typeface="Poppins Medium" panose="00000600000000000000" pitchFamily="2" charset="0"/>
              </a:rPr>
              <a:t>The Pencil tool in Illustrator is used for freehand drawing. While not directly for typeface editing, it helps in:</a:t>
            </a:r>
          </a:p>
          <a:p>
            <a:pPr marL="0" indent="0" algn="just">
              <a:buNone/>
            </a:pPr>
            <a:endParaRPr lang="en-US" dirty="0">
              <a:latin typeface="Poppins Medium" panose="00000600000000000000" pitchFamily="2" charset="0"/>
              <a:ea typeface="Cambria" panose="02040503050406030204" pitchFamily="18" charset="0"/>
              <a:cs typeface="Poppins Medium" panose="00000600000000000000" pitchFamily="2" charset="0"/>
            </a:endParaRPr>
          </a:p>
          <a:p>
            <a:pPr algn="just"/>
            <a:r>
              <a:rPr lang="en-US" dirty="0">
                <a:latin typeface="Poppins Medium" panose="00000600000000000000" pitchFamily="2" charset="0"/>
                <a:ea typeface="Cambria" panose="02040503050406030204" pitchFamily="18" charset="0"/>
                <a:cs typeface="Poppins Medium" panose="00000600000000000000" pitchFamily="2" charset="0"/>
              </a:rPr>
              <a:t>Sketching initial ideas: Capturing organic shapes for inspiration.</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Creating custom brushes: Adding texture and personality to type.</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Vectorizing handwritten fonts: Converting handwritten characters into editable vectors.</a:t>
            </a:r>
          </a:p>
        </p:txBody>
      </p:sp>
    </p:spTree>
    <p:extLst>
      <p:ext uri="{BB962C8B-B14F-4D97-AF65-F5344CB8AC3E}">
        <p14:creationId xmlns:p14="http://schemas.microsoft.com/office/powerpoint/2010/main" val="73228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74E27-1F1B-748F-2675-13A6B2266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AA0AB-BC77-3BD6-4B4C-C6448DF723D4}"/>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Working with Shapes and the </a:t>
            </a:r>
            <a:r>
              <a:rPr lang="en-US" sz="3600" b="1" dirty="0" err="1">
                <a:latin typeface="Montserrat ExtraBold" pitchFamily="2" charset="0"/>
                <a:cs typeface="Times New Roman" panose="02020603050405020304" pitchFamily="18" charset="0"/>
              </a:rPr>
              <a:t>PenTool</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FC46506-2B54-BE51-7E83-E32E005ED89F}"/>
              </a:ext>
            </a:extLst>
          </p:cNvPr>
          <p:cNvSpPr>
            <a:spLocks noGrp="1"/>
          </p:cNvSpPr>
          <p:nvPr>
            <p:ph type="body" idx="1"/>
          </p:nvPr>
        </p:nvSpPr>
        <p:spPr>
          <a:xfrm>
            <a:off x="1052567" y="4048125"/>
            <a:ext cx="10515600" cy="2342165"/>
          </a:xfrm>
        </p:spPr>
        <p:txBody>
          <a:bodyPr>
            <a:normAutofit fontScale="62500" lnSpcReduction="20000"/>
          </a:bodyPr>
          <a:lstStyle/>
          <a:p>
            <a:pPr marL="342900" indent="-342900" algn="l">
              <a:buFont typeface="Wingdings" panose="05000000000000000000" pitchFamily="2" charset="2"/>
              <a:buChar char="v"/>
            </a:pPr>
            <a:r>
              <a:rPr lang="en-US" sz="45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Practical Assignment:</a:t>
            </a:r>
          </a:p>
          <a:p>
            <a:pPr marL="800100" lvl="1" indent="-342900">
              <a:buFont typeface="Wingdings" panose="05000000000000000000" pitchFamily="2" charset="2"/>
              <a:buChar char="q"/>
            </a:pPr>
            <a:r>
              <a:rPr lang="en-US" sz="3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Creating Custom Shapes with the Pen Tool</a:t>
            </a:r>
          </a:p>
          <a:p>
            <a:pPr marL="800100" lvl="1" indent="-342900">
              <a:buFont typeface="Wingdings" panose="05000000000000000000" pitchFamily="2" charset="2"/>
              <a:buChar char="q"/>
            </a:pPr>
            <a:r>
              <a:rPr lang="en-US" sz="3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Shape Builder Exercise</a:t>
            </a:r>
          </a:p>
          <a:p>
            <a:pPr marL="800100" lvl="1" indent="-342900">
              <a:buFont typeface="Wingdings" panose="05000000000000000000" pitchFamily="2" charset="2"/>
              <a:buChar char="q"/>
            </a:pPr>
            <a:r>
              <a:rPr lang="en-US" sz="3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Pathfinder Tool Practice</a:t>
            </a:r>
          </a:p>
          <a:p>
            <a:pPr marL="800100" lvl="1" indent="-342900">
              <a:buFont typeface="Wingdings" panose="05000000000000000000" pitchFamily="2" charset="2"/>
              <a:buChar char="q"/>
            </a:pPr>
            <a:r>
              <a:rPr lang="en-US" sz="3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Pencil Tool Practice</a:t>
            </a:r>
          </a:p>
        </p:txBody>
      </p:sp>
    </p:spTree>
    <p:extLst>
      <p:ext uri="{BB962C8B-B14F-4D97-AF65-F5344CB8AC3E}">
        <p14:creationId xmlns:p14="http://schemas.microsoft.com/office/powerpoint/2010/main" val="409369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4DE2D-AFA7-4EF3-BB94-F200C9C4C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BEF1A-FBC6-4598-73B2-82E05FA9599A}"/>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C7A5B0-F2AE-A47A-094C-F8919410702D}"/>
              </a:ext>
            </a:extLst>
          </p:cNvPr>
          <p:cNvSpPr>
            <a:spLocks noGrp="1"/>
          </p:cNvSpPr>
          <p:nvPr>
            <p:ph type="body" idx="1"/>
          </p:nvPr>
        </p:nvSpPr>
        <p:spPr>
          <a:xfrm>
            <a:off x="1052566" y="4195324"/>
            <a:ext cx="10515600" cy="2243575"/>
          </a:xfrm>
        </p:spPr>
        <p:txBody>
          <a:bodyPr>
            <a:normAutofit fontScale="85000" lnSpcReduction="20000"/>
          </a:bodyPr>
          <a:lstStyle/>
          <a:p>
            <a:pPr marL="342900" indent="-342900" algn="l">
              <a:buFont typeface="Wingdings" panose="05000000000000000000" pitchFamily="2" charset="2"/>
              <a:buChar char="v"/>
            </a:pPr>
            <a:r>
              <a:rPr lang="en-US" sz="33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Creating Custom Shapes with the Pen Tool</a:t>
            </a:r>
          </a:p>
          <a:p>
            <a:pPr marL="800100" lvl="1" indent="-342900">
              <a:buFont typeface="Wingdings" panose="05000000000000000000" pitchFamily="2" charset="2"/>
              <a:buChar char="q"/>
            </a:pPr>
            <a:r>
              <a:rPr lang="en-US" sz="2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Create a complex design using overlapping basic shapes (circles, rectangles, etc.).</a:t>
            </a:r>
          </a:p>
          <a:p>
            <a:pPr marL="800100" lvl="1" indent="-342900">
              <a:buFont typeface="Wingdings" panose="05000000000000000000" pitchFamily="2" charset="2"/>
              <a:buChar char="q"/>
            </a:pPr>
            <a:r>
              <a:rPr lang="en-US" sz="28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Use the Shape Builder tool to merge or subtract parts of the shapes, creating a unique composition.</a:t>
            </a:r>
          </a:p>
        </p:txBody>
      </p:sp>
    </p:spTree>
    <p:extLst>
      <p:ext uri="{BB962C8B-B14F-4D97-AF65-F5344CB8AC3E}">
        <p14:creationId xmlns:p14="http://schemas.microsoft.com/office/powerpoint/2010/main" val="3429926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E3A3D-5A96-B4D8-F7CB-B980297A4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CAF36-646F-3FDF-1DEA-0A696DF28B17}"/>
              </a:ext>
            </a:extLst>
          </p:cNvPr>
          <p:cNvSpPr>
            <a:spLocks noGrp="1"/>
          </p:cNvSpPr>
          <p:nvPr>
            <p:ph type="title"/>
          </p:nvPr>
        </p:nvSpPr>
        <p:spPr/>
        <p:txBody>
          <a:bodyPr anchor="t">
            <a:noAutofit/>
          </a:bodyPr>
          <a:lstStyle/>
          <a:p>
            <a:pPr marL="800100" lvl="1" indent="-342900" algn="just">
              <a:buFont typeface="Wingdings" panose="05000000000000000000" pitchFamily="2" charset="2"/>
              <a:buChar char="q"/>
            </a:pPr>
            <a:r>
              <a:rPr lang="en-US" sz="2800"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Using the pen tool, create a simple icon (e.g., A house or tree) by combining shapes and paths.</a:t>
            </a:r>
            <a:br>
              <a:rPr lang="en-US" sz="2800"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br>
            <a:r>
              <a:rPr lang="en-US" sz="2800"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Apply colors and strokes to the design, experimenting with various stroke weights and fills.</a:t>
            </a:r>
          </a:p>
        </p:txBody>
      </p:sp>
      <p:pic>
        <p:nvPicPr>
          <p:cNvPr id="3" name="Picture 2">
            <a:extLst>
              <a:ext uri="{FF2B5EF4-FFF2-40B4-BE49-F238E27FC236}">
                <a16:creationId xmlns:a16="http://schemas.microsoft.com/office/drawing/2014/main" id="{187D5A6B-65D4-6B8F-E9D7-8B217AA61867}"/>
              </a:ext>
            </a:extLst>
          </p:cNvPr>
          <p:cNvPicPr>
            <a:picLocks noChangeAspect="1"/>
          </p:cNvPicPr>
          <p:nvPr/>
        </p:nvPicPr>
        <p:blipFill>
          <a:blip r:embed="rId2"/>
          <a:srcRect r="6648"/>
          <a:stretch/>
        </p:blipFill>
        <p:spPr>
          <a:xfrm>
            <a:off x="3057832" y="2629794"/>
            <a:ext cx="6489290" cy="3997024"/>
          </a:xfrm>
          <a:prstGeom prst="rect">
            <a:avLst/>
          </a:prstGeom>
        </p:spPr>
      </p:pic>
    </p:spTree>
    <p:extLst>
      <p:ext uri="{BB962C8B-B14F-4D97-AF65-F5344CB8AC3E}">
        <p14:creationId xmlns:p14="http://schemas.microsoft.com/office/powerpoint/2010/main" val="242615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B3DEA-090B-4376-C75C-47CC7FE78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CAB1C-BCF9-47B2-DA6F-4454F7C0A9E0}"/>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1836A6D-B55D-41FA-2A00-8E943A564E51}"/>
              </a:ext>
            </a:extLst>
          </p:cNvPr>
          <p:cNvSpPr>
            <a:spLocks noGrp="1"/>
          </p:cNvSpPr>
          <p:nvPr>
            <p:ph type="body" idx="1"/>
          </p:nvPr>
        </p:nvSpPr>
        <p:spPr>
          <a:xfrm>
            <a:off x="1052566" y="4328675"/>
            <a:ext cx="10515600" cy="2043550"/>
          </a:xfrm>
        </p:spPr>
        <p:txBody>
          <a:bodyPr>
            <a:normAutofit fontScale="85000" lnSpcReduction="20000"/>
          </a:bodyPr>
          <a:lstStyle/>
          <a:p>
            <a:pPr marL="342900" indent="-342900" algn="l">
              <a:buFont typeface="Wingdings" panose="05000000000000000000" pitchFamily="2" charset="2"/>
              <a:buChar char="v"/>
            </a:pP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Shape Builder Exercise:</a:t>
            </a:r>
            <a:endPar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endParaRP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Create a complex design using overlapping basic shapes (circles, rectangles, etc.).</a:t>
            </a:r>
          </a:p>
          <a:p>
            <a:pPr marL="800100" lvl="1" indent="-342900">
              <a:buFont typeface="Wingdings" panose="05000000000000000000" pitchFamily="2" charset="2"/>
              <a:buChar char="q"/>
            </a:pPr>
            <a:r>
              <a:rPr lang="en-US" sz="26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Use the Shape Builder tool to merge or subtract parts of the shapes, creating an unique composition.</a:t>
            </a:r>
          </a:p>
        </p:txBody>
      </p:sp>
    </p:spTree>
    <p:extLst>
      <p:ext uri="{BB962C8B-B14F-4D97-AF65-F5344CB8AC3E}">
        <p14:creationId xmlns:p14="http://schemas.microsoft.com/office/powerpoint/2010/main" val="1958658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7FD4A-E12C-C55D-4D92-567E99AD0B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15094-8E1D-7302-9E6B-7E6EDC14D3C8}"/>
              </a:ext>
            </a:extLst>
          </p:cNvPr>
          <p:cNvSpPr>
            <a:spLocks noGrp="1"/>
          </p:cNvSpPr>
          <p:nvPr>
            <p:ph type="title"/>
          </p:nvPr>
        </p:nvSpPr>
        <p:spPr/>
        <p:txBody>
          <a:bodyPr anchor="t">
            <a:noAutofit/>
          </a:bodyPr>
          <a:lstStyle/>
          <a:p>
            <a:pPr marL="800100" lvl="1" indent="-342900" algn="just">
              <a:buFont typeface="Wingdings" panose="05000000000000000000" pitchFamily="2" charset="2"/>
              <a:buChar char="q"/>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Create a complex design using overlapping basic shapes (circles, rectangles, etc.).</a:t>
            </a:r>
          </a:p>
        </p:txBody>
      </p:sp>
      <p:pic>
        <p:nvPicPr>
          <p:cNvPr id="9" name="Picture 8">
            <a:extLst>
              <a:ext uri="{FF2B5EF4-FFF2-40B4-BE49-F238E27FC236}">
                <a16:creationId xmlns:a16="http://schemas.microsoft.com/office/drawing/2014/main" id="{CF869E4D-A97B-C1A4-DF60-65C963F540B5}"/>
              </a:ext>
            </a:extLst>
          </p:cNvPr>
          <p:cNvPicPr>
            <a:picLocks noChangeAspect="1"/>
          </p:cNvPicPr>
          <p:nvPr/>
        </p:nvPicPr>
        <p:blipFill>
          <a:blip r:embed="rId2"/>
          <a:stretch>
            <a:fillRect/>
          </a:stretch>
        </p:blipFill>
        <p:spPr>
          <a:xfrm>
            <a:off x="3111111" y="2207709"/>
            <a:ext cx="4848902" cy="3543795"/>
          </a:xfrm>
          <a:prstGeom prst="rect">
            <a:avLst/>
          </a:prstGeom>
        </p:spPr>
      </p:pic>
    </p:spTree>
    <p:extLst>
      <p:ext uri="{BB962C8B-B14F-4D97-AF65-F5344CB8AC3E}">
        <p14:creationId xmlns:p14="http://schemas.microsoft.com/office/powerpoint/2010/main" val="220726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96D4A-68D9-DFC5-914E-70678639E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7DDA6-6C26-6B4A-EF14-FD173355A299}"/>
              </a:ext>
            </a:extLst>
          </p:cNvPr>
          <p:cNvSpPr>
            <a:spLocks noGrp="1"/>
          </p:cNvSpPr>
          <p:nvPr>
            <p:ph type="title"/>
          </p:nvPr>
        </p:nvSpPr>
        <p:spPr/>
        <p:txBody>
          <a:bodyPr anchor="t">
            <a:noAutofit/>
          </a:bodyPr>
          <a:lstStyle/>
          <a:p>
            <a:pPr marL="800100" lvl="1" indent="-342900" algn="just">
              <a:buFont typeface="Wingdings" panose="05000000000000000000" pitchFamily="2" charset="2"/>
              <a:buChar char="q"/>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Use the Shape Builder tool to merge or subtract parts of the shapes, creating an unique composition.</a:t>
            </a:r>
          </a:p>
        </p:txBody>
      </p:sp>
      <p:pic>
        <p:nvPicPr>
          <p:cNvPr id="4" name="Picture 3">
            <a:extLst>
              <a:ext uri="{FF2B5EF4-FFF2-40B4-BE49-F238E27FC236}">
                <a16:creationId xmlns:a16="http://schemas.microsoft.com/office/drawing/2014/main" id="{6F3EABD4-AED8-0D60-427D-089424888CFC}"/>
              </a:ext>
            </a:extLst>
          </p:cNvPr>
          <p:cNvPicPr>
            <a:picLocks noChangeAspect="1"/>
          </p:cNvPicPr>
          <p:nvPr/>
        </p:nvPicPr>
        <p:blipFill>
          <a:blip r:embed="rId2"/>
          <a:stretch>
            <a:fillRect/>
          </a:stretch>
        </p:blipFill>
        <p:spPr>
          <a:xfrm>
            <a:off x="3657259" y="2404660"/>
            <a:ext cx="4877481" cy="3562847"/>
          </a:xfrm>
          <a:prstGeom prst="rect">
            <a:avLst/>
          </a:prstGeom>
        </p:spPr>
      </p:pic>
    </p:spTree>
    <p:extLst>
      <p:ext uri="{BB962C8B-B14F-4D97-AF65-F5344CB8AC3E}">
        <p14:creationId xmlns:p14="http://schemas.microsoft.com/office/powerpoint/2010/main" val="1518282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4BAEA-33F8-270D-A73F-CCE264046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464F6-D38B-2859-1B48-75D78485E897}"/>
              </a:ext>
            </a:extLst>
          </p:cNvPr>
          <p:cNvSpPr>
            <a:spLocks noGrp="1"/>
          </p:cNvSpPr>
          <p:nvPr>
            <p:ph type="title"/>
          </p:nvPr>
        </p:nvSpPr>
        <p:spPr>
          <a:xfrm>
            <a:off x="772181" y="1720248"/>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8FA3E38-BB4C-14E0-12C1-6215B28DE901}"/>
              </a:ext>
            </a:extLst>
          </p:cNvPr>
          <p:cNvSpPr>
            <a:spLocks noGrp="1"/>
          </p:cNvSpPr>
          <p:nvPr>
            <p:ph type="body" idx="1"/>
          </p:nvPr>
        </p:nvSpPr>
        <p:spPr>
          <a:xfrm>
            <a:off x="1052566" y="4233425"/>
            <a:ext cx="10515600" cy="2138800"/>
          </a:xfrm>
        </p:spPr>
        <p:txBody>
          <a:bodyPr>
            <a:normAutofit fontScale="92500" lnSpcReduction="20000"/>
          </a:bodyPr>
          <a:lstStyle/>
          <a:p>
            <a:pPr marL="342900" indent="-342900" algn="l">
              <a:buFont typeface="Wingdings" panose="05000000000000000000" pitchFamily="2" charset="2"/>
              <a:buChar char="v"/>
            </a:pPr>
            <a:r>
              <a:rPr lang="en-US" sz="30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Pathfinder Tool Practice</a:t>
            </a:r>
          </a:p>
          <a:p>
            <a:pPr marL="800100" lvl="1" indent="-342900">
              <a:buFont typeface="Wingdings" panose="05000000000000000000" pitchFamily="2" charset="2"/>
              <a:buChar char="q"/>
            </a:pPr>
            <a:r>
              <a:rPr lang="en-US" sz="2600" b="1" dirty="0">
                <a:solidFill>
                  <a:schemeClr val="tx1"/>
                </a:solidFill>
                <a:latin typeface="Cambria" panose="02040503050406030204" pitchFamily="18" charset="0"/>
                <a:ea typeface="Cambria" panose="02040503050406030204" pitchFamily="18" charset="0"/>
              </a:rPr>
              <a:t>Design a logo by combining and subtracting shapes using the Pathfinder tool.</a:t>
            </a:r>
          </a:p>
          <a:p>
            <a:pPr marL="800100" lvl="1" indent="-342900">
              <a:buFont typeface="Wingdings" panose="05000000000000000000" pitchFamily="2" charset="2"/>
              <a:buChar char="q"/>
            </a:pPr>
            <a:r>
              <a:rPr lang="en-US" sz="2600" b="1" dirty="0">
                <a:solidFill>
                  <a:schemeClr val="tx1"/>
                </a:solidFill>
                <a:latin typeface="Cambria" panose="02040503050406030204" pitchFamily="18" charset="0"/>
                <a:ea typeface="Cambria" panose="02040503050406030204" pitchFamily="18" charset="0"/>
              </a:rPr>
              <a:t>Apply different colors and gradients to each part of the logo for added depth.</a:t>
            </a:r>
          </a:p>
        </p:txBody>
      </p:sp>
    </p:spTree>
    <p:extLst>
      <p:ext uri="{BB962C8B-B14F-4D97-AF65-F5344CB8AC3E}">
        <p14:creationId xmlns:p14="http://schemas.microsoft.com/office/powerpoint/2010/main" val="59399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A5872-D896-03A1-74DF-2CBAA914D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4EFA8-616F-68D5-9B0D-8162DC7B3FAC}"/>
              </a:ext>
            </a:extLst>
          </p:cNvPr>
          <p:cNvSpPr>
            <a:spLocks noGrp="1"/>
          </p:cNvSpPr>
          <p:nvPr>
            <p:ph type="title"/>
          </p:nvPr>
        </p:nvSpPr>
        <p:spPr/>
        <p:txBody>
          <a:bodyPr anchor="t">
            <a:noAutofit/>
          </a:bodyPr>
          <a:lstStyle/>
          <a:p>
            <a:pPr marL="800100" lvl="1" indent="-342900" algn="just">
              <a:buFont typeface="Wingdings" panose="05000000000000000000" pitchFamily="2" charset="2"/>
              <a:buChar char="q"/>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Design a logo by combining and subtracting shapes using the Pathfinder tool.</a:t>
            </a:r>
          </a:p>
        </p:txBody>
      </p:sp>
      <p:pic>
        <p:nvPicPr>
          <p:cNvPr id="4" name="Picture 3">
            <a:extLst>
              <a:ext uri="{FF2B5EF4-FFF2-40B4-BE49-F238E27FC236}">
                <a16:creationId xmlns:a16="http://schemas.microsoft.com/office/drawing/2014/main" id="{490AED44-6EC9-F073-3B67-65AAC1F1AE74}"/>
              </a:ext>
            </a:extLst>
          </p:cNvPr>
          <p:cNvPicPr>
            <a:picLocks noChangeAspect="1"/>
          </p:cNvPicPr>
          <p:nvPr/>
        </p:nvPicPr>
        <p:blipFill>
          <a:blip r:embed="rId2"/>
          <a:stretch>
            <a:fillRect/>
          </a:stretch>
        </p:blipFill>
        <p:spPr>
          <a:xfrm>
            <a:off x="3525466" y="1690688"/>
            <a:ext cx="5141068" cy="4952116"/>
          </a:xfrm>
          <a:prstGeom prst="rect">
            <a:avLst/>
          </a:prstGeom>
        </p:spPr>
      </p:pic>
    </p:spTree>
    <p:extLst>
      <p:ext uri="{BB962C8B-B14F-4D97-AF65-F5344CB8AC3E}">
        <p14:creationId xmlns:p14="http://schemas.microsoft.com/office/powerpoint/2010/main" val="3098638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6F659-E139-C439-0651-1B85F1EF1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87EDF-0ABE-25FC-CA62-86AAFE99AD57}"/>
              </a:ext>
            </a:extLst>
          </p:cNvPr>
          <p:cNvSpPr>
            <a:spLocks noGrp="1"/>
          </p:cNvSpPr>
          <p:nvPr>
            <p:ph type="title"/>
          </p:nvPr>
        </p:nvSpPr>
        <p:spPr/>
        <p:txBody>
          <a:bodyPr anchor="t">
            <a:noAutofit/>
          </a:bodyPr>
          <a:lstStyle/>
          <a:p>
            <a:pPr marL="800100" lvl="1" indent="-342900" algn="just">
              <a:buFont typeface="Wingdings" panose="05000000000000000000" pitchFamily="2" charset="2"/>
              <a:buChar char="q"/>
            </a:pPr>
            <a:r>
              <a:rPr lang="en-US" sz="28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Apply different colors and gradients to each part of the logo for added depth.</a:t>
            </a:r>
          </a:p>
        </p:txBody>
      </p:sp>
      <p:pic>
        <p:nvPicPr>
          <p:cNvPr id="5" name="Picture 4">
            <a:extLst>
              <a:ext uri="{FF2B5EF4-FFF2-40B4-BE49-F238E27FC236}">
                <a16:creationId xmlns:a16="http://schemas.microsoft.com/office/drawing/2014/main" id="{F2CC712E-8435-B873-A448-58BA10EA25FE}"/>
              </a:ext>
            </a:extLst>
          </p:cNvPr>
          <p:cNvPicPr>
            <a:picLocks noChangeAspect="1"/>
          </p:cNvPicPr>
          <p:nvPr/>
        </p:nvPicPr>
        <p:blipFill>
          <a:blip r:embed="rId2"/>
          <a:stretch>
            <a:fillRect/>
          </a:stretch>
        </p:blipFill>
        <p:spPr>
          <a:xfrm>
            <a:off x="3734100" y="1997210"/>
            <a:ext cx="4723800" cy="4629324"/>
          </a:xfrm>
          <a:prstGeom prst="rect">
            <a:avLst/>
          </a:prstGeom>
        </p:spPr>
      </p:pic>
    </p:spTree>
    <p:extLst>
      <p:ext uri="{BB962C8B-B14F-4D97-AF65-F5344CB8AC3E}">
        <p14:creationId xmlns:p14="http://schemas.microsoft.com/office/powerpoint/2010/main" val="359281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8F307-0820-C5BB-AC3E-6FB4F3351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E3976-8194-C40D-3C33-9F44DBBFD94D}"/>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1" cap="none" dirty="0">
                <a:effectLst/>
                <a:latin typeface="Poppins SemiBold" panose="00000700000000000000" pitchFamily="2" charset="0"/>
                <a:cs typeface="Poppins SemiBold" panose="00000700000000000000" pitchFamily="2" charset="0"/>
              </a:rPr>
              <a:t>Explain the main uses of illustrator in the design industry, such as logo creation, vector illustrations, and icon design.</a:t>
            </a:r>
            <a:endParaRPr lang="en-IN" sz="2800" b="1" cap="none" dirty="0">
              <a:effectLst/>
              <a:latin typeface="Poppins SemiBold" panose="00000700000000000000" pitchFamily="2" charset="0"/>
              <a:cs typeface="Poppins SemiBold" panose="00000700000000000000" pitchFamily="2" charset="0"/>
            </a:endParaRPr>
          </a:p>
        </p:txBody>
      </p:sp>
      <p:sp>
        <p:nvSpPr>
          <p:cNvPr id="4" name="Text Placeholder 3">
            <a:extLst>
              <a:ext uri="{FF2B5EF4-FFF2-40B4-BE49-F238E27FC236}">
                <a16:creationId xmlns:a16="http://schemas.microsoft.com/office/drawing/2014/main" id="{C496EC03-66D4-B449-B5F1-58E518E39EAE}"/>
              </a:ext>
            </a:extLst>
          </p:cNvPr>
          <p:cNvSpPr>
            <a:spLocks noGrp="1"/>
          </p:cNvSpPr>
          <p:nvPr>
            <p:ph idx="1"/>
          </p:nvPr>
        </p:nvSpPr>
        <p:spPr>
          <a:xfrm>
            <a:off x="913795" y="2096064"/>
            <a:ext cx="10353762" cy="3752286"/>
          </a:xfrm>
        </p:spPr>
        <p:txBody>
          <a:bodyPr>
            <a:normAutofit/>
          </a:bodyPr>
          <a:lstStyle/>
          <a:p>
            <a:pPr algn="just">
              <a:buFont typeface="Wingdings" panose="05000000000000000000" pitchFamily="2" charset="2"/>
              <a:buChar char="Ø"/>
            </a:pPr>
            <a:r>
              <a:rPr lang="en-US" dirty="0">
                <a:latin typeface="Poppins Medium" panose="00000600000000000000" pitchFamily="2" charset="0"/>
                <a:ea typeface="Cambria" panose="02040503050406030204" pitchFamily="18" charset="0"/>
                <a:cs typeface="Poppins Medium" panose="00000600000000000000" pitchFamily="2" charset="0"/>
              </a:rPr>
              <a:t>Illustrator is widely used in the design industry for:</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Logo Creation: Crafting scalable, high-quality logos.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Vector Illustrations: Designing detailed, resolution-independent graphics.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Icon Design: Creating clean, customizable icons.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Typography: Customizing and creating type-based designs.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Infographics: Designing visually appealing data presentations.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Print Design: Producing brochures, posters, and business cards.</a:t>
            </a:r>
          </a:p>
          <a:p>
            <a:pPr lvl="1" algn="just"/>
            <a:r>
              <a:rPr lang="en-US" sz="2000" dirty="0">
                <a:latin typeface="Poppins Medium" panose="00000600000000000000" pitchFamily="2" charset="0"/>
                <a:ea typeface="Cambria" panose="02040503050406030204" pitchFamily="18" charset="0"/>
                <a:cs typeface="Poppins Medium" panose="00000600000000000000" pitchFamily="2" charset="0"/>
              </a:rPr>
              <a:t>Web Graphics: Developing web-friendly vector assets.</a:t>
            </a:r>
          </a:p>
        </p:txBody>
      </p:sp>
    </p:spTree>
    <p:extLst>
      <p:ext uri="{BB962C8B-B14F-4D97-AF65-F5344CB8AC3E}">
        <p14:creationId xmlns:p14="http://schemas.microsoft.com/office/powerpoint/2010/main" val="3286117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1-8759-6ED1-FD2A-8211DC2D4710}"/>
              </a:ext>
            </a:extLst>
          </p:cNvPr>
          <p:cNvSpPr>
            <a:spLocks noGrp="1"/>
          </p:cNvSpPr>
          <p:nvPr>
            <p:ph type="ctrTitle"/>
          </p:nvPr>
        </p:nvSpPr>
        <p:spPr>
          <a:xfrm>
            <a:off x="1530096" y="900874"/>
            <a:ext cx="9144000" cy="2387600"/>
          </a:xfrm>
        </p:spPr>
        <p:txBody>
          <a:bodyPr anchor="ctr">
            <a:normAutofit/>
          </a:bodyPr>
          <a:lstStyle/>
          <a:p>
            <a:pPr algn="ctr"/>
            <a:r>
              <a:rPr lang="en-US" sz="3600" b="1" dirty="0">
                <a:latin typeface="Montserrat ExtraBold" pitchFamily="2" charset="0"/>
              </a:rPr>
              <a:t>Color, Gradients, and the Swatches Panel</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0843F77B-E954-64E0-6852-EC4B7DB04F3B}"/>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Color Theory Basics in Illustrator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Using Gradients</a:t>
            </a:r>
          </a:p>
          <a:p>
            <a:pPr marL="914400" lvl="1" indent="-457200" algn="l">
              <a:buFont typeface="Wingdings" panose="05000000000000000000" pitchFamily="2" charset="2"/>
              <a:buChar char="q"/>
            </a:pPr>
            <a:r>
              <a:rPr lang="en-IN" sz="2400" dirty="0" err="1">
                <a:latin typeface="Poppins Medium" panose="00000600000000000000" pitchFamily="2" charset="0"/>
                <a:cs typeface="Poppins Medium" panose="00000600000000000000" pitchFamily="2" charset="0"/>
              </a:rPr>
              <a:t>Color</a:t>
            </a:r>
            <a:r>
              <a:rPr lang="en-IN" sz="2400" dirty="0">
                <a:latin typeface="Poppins Medium" panose="00000600000000000000" pitchFamily="2" charset="0"/>
                <a:cs typeface="Poppins Medium" panose="00000600000000000000" pitchFamily="2" charset="0"/>
              </a:rPr>
              <a:t> Guide Panel</a:t>
            </a:r>
          </a:p>
        </p:txBody>
      </p:sp>
    </p:spTree>
    <p:extLst>
      <p:ext uri="{BB962C8B-B14F-4D97-AF65-F5344CB8AC3E}">
        <p14:creationId xmlns:p14="http://schemas.microsoft.com/office/powerpoint/2010/main" val="321143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9170E-3FFF-3430-DA3D-1BCBF0487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E42DA-20CB-13C2-C880-D57A0D8F306B}"/>
              </a:ext>
            </a:extLst>
          </p:cNvPr>
          <p:cNvSpPr>
            <a:spLocks noGrp="1"/>
          </p:cNvSpPr>
          <p:nvPr>
            <p:ph type="ctrTitle"/>
          </p:nvPr>
        </p:nvSpPr>
        <p:spPr>
          <a:xfrm>
            <a:off x="1524000" y="880237"/>
            <a:ext cx="9144000" cy="2387600"/>
          </a:xfrm>
        </p:spPr>
        <p:txBody>
          <a:bodyPr anchor="ctr">
            <a:normAutofit/>
          </a:bodyPr>
          <a:lstStyle/>
          <a:p>
            <a:pPr algn="ctr"/>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07B8B760-E143-3E28-5BB3-6974AE2DBB1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Theory Basics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difference between fills and strokes and how they are applied to objects.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role of the Swatches panel and how it helps manage colors in a design.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46379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236C1-6F7D-7AD4-FE54-E44C25356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4B2BD-B5BD-1459-A4BB-EED83A6D7569}"/>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difference between fills and strokes and how they are applied to objects.</a:t>
            </a:r>
            <a:endParaRPr lang="en-IN" sz="2800" dirty="0">
              <a:solidFill>
                <a:schemeClr val="tx1"/>
              </a:solidFill>
              <a:latin typeface="Poppins SemiBold" panose="00000700000000000000" pitchFamily="2" charset="0"/>
              <a:cs typeface="Poppins SemiBold" panose="00000700000000000000" pitchFamily="2" charset="0"/>
            </a:endParaRPr>
          </a:p>
        </p:txBody>
      </p:sp>
      <p:sp>
        <p:nvSpPr>
          <p:cNvPr id="4" name="Subtitle 3">
            <a:extLst>
              <a:ext uri="{FF2B5EF4-FFF2-40B4-BE49-F238E27FC236}">
                <a16:creationId xmlns:a16="http://schemas.microsoft.com/office/drawing/2014/main" id="{C6942E48-7287-4068-7EAD-A8C9596FFFB6}"/>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Fill: This is the color that fills the inside of the object. Imagine it as the paint covering the area within the object's outline.</a:t>
            </a:r>
          </a:p>
          <a:p>
            <a:pPr algn="just">
              <a:lnSpc>
                <a:spcPct val="110000"/>
              </a:lnSpc>
            </a:pPr>
            <a:r>
              <a:rPr lang="en-US" sz="2000" dirty="0">
                <a:latin typeface="Poppins Medium" panose="00000600000000000000" pitchFamily="2" charset="0"/>
                <a:cs typeface="Poppins Medium" panose="00000600000000000000" pitchFamily="2" charset="0"/>
              </a:rPr>
              <a:t>Stroke: This is the color of the object's outline or border. It's like the line drawn around the edge of the object.</a:t>
            </a:r>
          </a:p>
          <a:p>
            <a:pPr marL="0" indent="0" algn="just">
              <a:lnSpc>
                <a:spcPct val="110000"/>
              </a:lnSpc>
              <a:buNone/>
            </a:pPr>
            <a:endParaRPr lang="en-US" sz="2000" dirty="0">
              <a:latin typeface="Poppins Medium" panose="00000600000000000000" pitchFamily="2" charset="0"/>
              <a:cs typeface="Poppins Medium" panose="00000600000000000000" pitchFamily="2" charset="0"/>
            </a:endParaRP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How They're Applied:</a:t>
            </a:r>
          </a:p>
          <a:p>
            <a:pPr lvl="1" algn="just">
              <a:lnSpc>
                <a:spcPct val="110000"/>
              </a:lnSpc>
            </a:pPr>
            <a:r>
              <a:rPr lang="en-US" sz="2000" dirty="0">
                <a:latin typeface="Poppins Medium" panose="00000600000000000000" pitchFamily="2" charset="0"/>
                <a:cs typeface="Poppins Medium" panose="00000600000000000000" pitchFamily="2" charset="0"/>
              </a:rPr>
              <a:t>Select an object.</a:t>
            </a:r>
          </a:p>
          <a:p>
            <a:pPr lvl="1" algn="just">
              <a:lnSpc>
                <a:spcPct val="110000"/>
              </a:lnSpc>
            </a:pPr>
            <a:r>
              <a:rPr lang="en-US" sz="2000" dirty="0">
                <a:latin typeface="Poppins Medium" panose="00000600000000000000" pitchFamily="2" charset="0"/>
                <a:cs typeface="Poppins Medium" panose="00000600000000000000" pitchFamily="2" charset="0"/>
              </a:rPr>
              <a:t>Choose a color or effect for the fill.</a:t>
            </a:r>
          </a:p>
          <a:p>
            <a:pPr lvl="1" algn="just">
              <a:lnSpc>
                <a:spcPct val="110000"/>
              </a:lnSpc>
            </a:pPr>
            <a:r>
              <a:rPr lang="en-US" sz="2000" dirty="0">
                <a:latin typeface="Poppins Medium" panose="00000600000000000000" pitchFamily="2" charset="0"/>
                <a:cs typeface="Poppins Medium" panose="00000600000000000000" pitchFamily="2" charset="0"/>
              </a:rPr>
              <a:t>Choose a color or effect for the stroke.</a:t>
            </a:r>
          </a:p>
          <a:p>
            <a:pPr lvl="1" algn="just">
              <a:lnSpc>
                <a:spcPct val="110000"/>
              </a:lnSpc>
            </a:pPr>
            <a:r>
              <a:rPr lang="en-US" sz="2000" dirty="0">
                <a:latin typeface="Poppins Medium" panose="00000600000000000000" pitchFamily="2" charset="0"/>
                <a:cs typeface="Poppins Medium" panose="00000600000000000000" pitchFamily="2" charset="0"/>
              </a:rPr>
              <a:t>Adjust stroke weight and style if needed.</a:t>
            </a:r>
            <a:endParaRPr lang="en-IN" sz="20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553484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34ACE-23E5-7524-F863-9A8149971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44BE8-BF85-E576-43D9-CAC294DBAC0D}"/>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the role of the Swatches panel and how it helps manage colors in a design.</a:t>
            </a:r>
          </a:p>
        </p:txBody>
      </p:sp>
      <p:sp>
        <p:nvSpPr>
          <p:cNvPr id="4" name="Subtitle 3">
            <a:extLst>
              <a:ext uri="{FF2B5EF4-FFF2-40B4-BE49-F238E27FC236}">
                <a16:creationId xmlns:a16="http://schemas.microsoft.com/office/drawing/2014/main" id="{6404997E-C4CE-17BE-EEBA-357587148037}"/>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Swatches Panel: The Swatches panel is your color management hub. It's a collection of pre-defined colors, gradients, and patterns that you can quickly apply to your objects.</a:t>
            </a:r>
          </a:p>
          <a:p>
            <a:pPr>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Here's how it helps:</a:t>
            </a:r>
          </a:p>
          <a:p>
            <a:pPr lvl="1" algn="just">
              <a:lnSpc>
                <a:spcPct val="110000"/>
              </a:lnSpc>
            </a:pPr>
            <a:r>
              <a:rPr lang="en-US" sz="2000" dirty="0">
                <a:latin typeface="Poppins Medium" panose="00000600000000000000" pitchFamily="2" charset="0"/>
                <a:cs typeface="Poppins Medium" panose="00000600000000000000" pitchFamily="2" charset="0"/>
              </a:rPr>
              <a:t>Color Library: Provides a wide range of colors to choose from, often organized into categories (e.g., web-safe colors, CMYK colors).</a:t>
            </a:r>
          </a:p>
          <a:p>
            <a:pPr lvl="1" algn="just">
              <a:lnSpc>
                <a:spcPct val="110000"/>
              </a:lnSpc>
            </a:pPr>
            <a:r>
              <a:rPr lang="en-US" sz="2000" dirty="0">
                <a:latin typeface="Poppins Medium" panose="00000600000000000000" pitchFamily="2" charset="0"/>
                <a:cs typeface="Poppins Medium" panose="00000600000000000000" pitchFamily="2" charset="0"/>
              </a:rPr>
              <a:t>Consistency: Makes it easy to maintain a consistent color palette throughout your design. If you need to change a color, you can edit the swatch, and all objects using that swatch will update automatically.   </a:t>
            </a:r>
          </a:p>
          <a:p>
            <a:pPr lvl="1" algn="just">
              <a:lnSpc>
                <a:spcPct val="110000"/>
              </a:lnSpc>
            </a:pPr>
            <a:r>
              <a:rPr lang="en-US" sz="2000" dirty="0">
                <a:latin typeface="Poppins Medium" panose="00000600000000000000" pitchFamily="2" charset="0"/>
                <a:cs typeface="Poppins Medium" panose="00000600000000000000" pitchFamily="2" charset="0"/>
              </a:rPr>
              <a:t>Organization: Allows you to create custom swatches and organize them into groups for different projects or design elements.</a:t>
            </a:r>
          </a:p>
        </p:txBody>
      </p:sp>
    </p:spTree>
    <p:extLst>
      <p:ext uri="{BB962C8B-B14F-4D97-AF65-F5344CB8AC3E}">
        <p14:creationId xmlns:p14="http://schemas.microsoft.com/office/powerpoint/2010/main" val="1019512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F428-2EDA-27E7-5EE5-84B30DBB6297}"/>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5A3C317A-F4EC-7C46-3344-09ABBA713D5C}"/>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Using Gradients: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gradients and explain the difference between linear and radial gradients.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the Gradient tool and Gradient panel work together to create smooth color transitions.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129352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5EBBB-EB4B-3F35-2FEA-90556BC9A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97F04-CB49-3DBF-98B9-CCE671585B8B}"/>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Define gradients and explain the difference between linear and radial gradients.</a:t>
            </a:r>
          </a:p>
        </p:txBody>
      </p:sp>
      <p:sp>
        <p:nvSpPr>
          <p:cNvPr id="4" name="Subtitle 3">
            <a:extLst>
              <a:ext uri="{FF2B5EF4-FFF2-40B4-BE49-F238E27FC236}">
                <a16:creationId xmlns:a16="http://schemas.microsoft.com/office/drawing/2014/main" id="{DB5A33FA-477B-49B0-E16D-9BD20FCC2E1A}"/>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Gradients: Gradients are a way to smoothly blend two or more colors together. Instead of a solid color, you get a gradual transition between hues. This can add depth, visual interest, and a sense of dimension to your designs.</a:t>
            </a: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Linear vs. Radial Gradients</a:t>
            </a:r>
          </a:p>
          <a:p>
            <a:pPr algn="just">
              <a:lnSpc>
                <a:spcPct val="110000"/>
              </a:lnSpc>
            </a:pPr>
            <a:r>
              <a:rPr lang="en-US" sz="2000" dirty="0">
                <a:latin typeface="Poppins Medium" panose="00000600000000000000" pitchFamily="2" charset="0"/>
                <a:cs typeface="Poppins Medium" panose="00000600000000000000" pitchFamily="2" charset="0"/>
              </a:rPr>
              <a:t>Linear Gradient: Colors transition along a straight line. Imagine it like a color bar where one color smoothly fades into the next. You can control the angle of this line (e.g., horizontal, vertical, diagonal).</a:t>
            </a:r>
          </a:p>
          <a:p>
            <a:pPr algn="just">
              <a:lnSpc>
                <a:spcPct val="110000"/>
              </a:lnSpc>
            </a:pPr>
            <a:r>
              <a:rPr lang="en-US" sz="2000" dirty="0">
                <a:latin typeface="Poppins Medium" panose="00000600000000000000" pitchFamily="2" charset="0"/>
                <a:cs typeface="Poppins Medium" panose="00000600000000000000" pitchFamily="2" charset="0"/>
              </a:rPr>
              <a:t>Radial Gradient: Colors transition outward from a central point. Think of it like a bullseye or a ripple effect, where colors radiate from the center. You can control the shape (circle, ellipse) and size of the gradient.</a:t>
            </a:r>
          </a:p>
        </p:txBody>
      </p:sp>
    </p:spTree>
    <p:extLst>
      <p:ext uri="{BB962C8B-B14F-4D97-AF65-F5344CB8AC3E}">
        <p14:creationId xmlns:p14="http://schemas.microsoft.com/office/powerpoint/2010/main" val="1880603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CF852-8AF1-E80E-56E5-9C60CFC15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EBEE2-72DE-7CC8-78AD-C2CB483E2ED5}"/>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how the Gradient tool and Gradient panel work together to create smooth color transitions.</a:t>
            </a:r>
          </a:p>
        </p:txBody>
      </p:sp>
      <p:sp>
        <p:nvSpPr>
          <p:cNvPr id="4" name="Subtitle 3">
            <a:extLst>
              <a:ext uri="{FF2B5EF4-FFF2-40B4-BE49-F238E27FC236}">
                <a16:creationId xmlns:a16="http://schemas.microsoft.com/office/drawing/2014/main" id="{F3DF8655-0F82-8D59-AE10-049923BAF383}"/>
              </a:ext>
            </a:extLst>
          </p:cNvPr>
          <p:cNvSpPr>
            <a:spLocks noGrp="1"/>
          </p:cNvSpPr>
          <p:nvPr>
            <p:ph idx="1"/>
          </p:nvPr>
        </p:nvSpPr>
        <p:spPr>
          <a:xfrm>
            <a:off x="1121664" y="1816481"/>
            <a:ext cx="10515600" cy="4351338"/>
          </a:xfrm>
        </p:spPr>
        <p:txBody>
          <a:bodyPr>
            <a:normAutofit lnSpcReduction="10000"/>
          </a:bodyPr>
          <a:lstStyle/>
          <a:p>
            <a:pPr algn="just">
              <a:lnSpc>
                <a:spcPct val="110000"/>
              </a:lnSpc>
            </a:pPr>
            <a:r>
              <a:rPr lang="en-US" sz="2000" dirty="0">
                <a:latin typeface="Poppins Medium" panose="00000600000000000000" pitchFamily="2" charset="0"/>
                <a:cs typeface="Poppins Medium" panose="00000600000000000000" pitchFamily="2" charset="0"/>
              </a:rPr>
              <a:t>Gradient Tool: This tool lets you apply and adjust gradients directly on your objects. You can click and drag to change the gradient's direction or position.</a:t>
            </a:r>
          </a:p>
          <a:p>
            <a:pPr algn="just">
              <a:lnSpc>
                <a:spcPct val="110000"/>
              </a:lnSpc>
            </a:pPr>
            <a:r>
              <a:rPr lang="en-US" sz="2000" dirty="0">
                <a:latin typeface="Poppins Medium" panose="00000600000000000000" pitchFamily="2" charset="0"/>
                <a:cs typeface="Poppins Medium" panose="00000600000000000000" pitchFamily="2" charset="0"/>
              </a:rPr>
              <a:t>Gradient Panel: This panel provides detailed settings for your gradients.</a:t>
            </a:r>
          </a:p>
          <a:p>
            <a:pPr marL="0" indent="0" algn="just">
              <a:lnSpc>
                <a:spcPct val="110000"/>
              </a:lnSpc>
              <a:buNone/>
            </a:pPr>
            <a:r>
              <a:rPr lang="en-US" sz="2000" dirty="0">
                <a:latin typeface="Poppins Medium" panose="00000600000000000000" pitchFamily="2" charset="0"/>
                <a:cs typeface="Poppins Medium" panose="00000600000000000000" pitchFamily="2" charset="0"/>
              </a:rPr>
              <a:t> </a:t>
            </a: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You can:</a:t>
            </a:r>
          </a:p>
          <a:p>
            <a:pPr lvl="1" algn="just">
              <a:lnSpc>
                <a:spcPct val="110000"/>
              </a:lnSpc>
            </a:pPr>
            <a:r>
              <a:rPr lang="en-US" sz="2000" dirty="0">
                <a:latin typeface="Poppins Medium" panose="00000600000000000000" pitchFamily="2" charset="0"/>
                <a:cs typeface="Poppins Medium" panose="00000600000000000000" pitchFamily="2" charset="0"/>
              </a:rPr>
              <a:t>Choose the gradient type (linear or radial).</a:t>
            </a:r>
          </a:p>
          <a:p>
            <a:pPr lvl="1" algn="just">
              <a:lnSpc>
                <a:spcPct val="110000"/>
              </a:lnSpc>
            </a:pPr>
            <a:r>
              <a:rPr lang="en-US" sz="2000" dirty="0">
                <a:latin typeface="Poppins Medium" panose="00000600000000000000" pitchFamily="2" charset="0"/>
                <a:cs typeface="Poppins Medium" panose="00000600000000000000" pitchFamily="2" charset="0"/>
              </a:rPr>
              <a:t>Add or remove color stops (the points where colors change).</a:t>
            </a:r>
          </a:p>
          <a:p>
            <a:pPr lvl="1" algn="just">
              <a:lnSpc>
                <a:spcPct val="110000"/>
              </a:lnSpc>
            </a:pPr>
            <a:r>
              <a:rPr lang="en-US" sz="2000" dirty="0">
                <a:latin typeface="Poppins Medium" panose="00000600000000000000" pitchFamily="2" charset="0"/>
                <a:cs typeface="Poppins Medium" panose="00000600000000000000" pitchFamily="2" charset="0"/>
              </a:rPr>
              <a:t>Adjust the color of each stop.</a:t>
            </a:r>
          </a:p>
          <a:p>
            <a:pPr lvl="1" algn="just">
              <a:lnSpc>
                <a:spcPct val="110000"/>
              </a:lnSpc>
            </a:pPr>
            <a:r>
              <a:rPr lang="en-US" sz="2000" dirty="0">
                <a:latin typeface="Poppins Medium" panose="00000600000000000000" pitchFamily="2" charset="0"/>
                <a:cs typeface="Poppins Medium" panose="00000600000000000000" pitchFamily="2" charset="0"/>
              </a:rPr>
              <a:t>Control the blending between colors.</a:t>
            </a:r>
          </a:p>
          <a:p>
            <a:pPr lvl="1" algn="just">
              <a:lnSpc>
                <a:spcPct val="110000"/>
              </a:lnSpc>
            </a:pPr>
            <a:r>
              <a:rPr lang="en-US" sz="2000" dirty="0">
                <a:latin typeface="Poppins Medium" panose="00000600000000000000" pitchFamily="2" charset="0"/>
                <a:cs typeface="Poppins Medium" panose="00000600000000000000" pitchFamily="2" charset="0"/>
              </a:rPr>
              <a:t>In short: The Gradient tool lets you interactively manipulate gradients, while the Gradient panel gives you fine-grained control over their properties.</a:t>
            </a:r>
          </a:p>
        </p:txBody>
      </p:sp>
    </p:spTree>
    <p:extLst>
      <p:ext uri="{BB962C8B-B14F-4D97-AF65-F5344CB8AC3E}">
        <p14:creationId xmlns:p14="http://schemas.microsoft.com/office/powerpoint/2010/main" val="3317534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5B7-FB50-AF0D-2D04-AC21EB4D7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E1998-B12F-AA3D-B645-1D5D36652C1B}"/>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02DCC7E1-0A74-6889-158E-4897606F7ED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Guide Panel:</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Color Guide panel and how it assists in choosing harmonious colors for designs.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what complementary, analogous, and triadic color schemes are.</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820109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B00F5-3C9C-6AD9-2548-2DABB7DD6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BDE2F-7697-9F98-E586-654EEF3F946E}"/>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Color Guide panel and how it assists in choosing harmonious colors for designs.</a:t>
            </a:r>
          </a:p>
        </p:txBody>
      </p:sp>
      <p:sp>
        <p:nvSpPr>
          <p:cNvPr id="4" name="Subtitle 3">
            <a:extLst>
              <a:ext uri="{FF2B5EF4-FFF2-40B4-BE49-F238E27FC236}">
                <a16:creationId xmlns:a16="http://schemas.microsoft.com/office/drawing/2014/main" id="{0104906E-6831-CC3F-3C5B-54882F70C2C4}"/>
              </a:ext>
            </a:extLst>
          </p:cNvPr>
          <p:cNvSpPr>
            <a:spLocks noGrp="1"/>
          </p:cNvSpPr>
          <p:nvPr>
            <p:ph idx="1"/>
          </p:nvPr>
        </p:nvSpPr>
        <p:spPr>
          <a:xfrm>
            <a:off x="1121664" y="1816481"/>
            <a:ext cx="10515600" cy="4351338"/>
          </a:xfrm>
        </p:spPr>
        <p:txBody>
          <a:bodyPr>
            <a:normAutofit/>
          </a:bodyPr>
          <a:lstStyle/>
          <a:p>
            <a:pPr lvl="1">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Color Guide Panel:</a:t>
            </a:r>
          </a:p>
          <a:p>
            <a:pPr lvl="1">
              <a:lnSpc>
                <a:spcPct val="110000"/>
              </a:lnSpc>
            </a:pPr>
            <a:r>
              <a:rPr lang="en-US" sz="2000" dirty="0">
                <a:latin typeface="Poppins Medium" panose="00000600000000000000" pitchFamily="2" charset="0"/>
                <a:cs typeface="Poppins Medium" panose="00000600000000000000" pitchFamily="2" charset="0"/>
              </a:rPr>
              <a:t>The Color Guide panel is a helpful tool for creating harmonious color palettes. It analyzes the colors you've already used in your design and suggests related colors that will likely look good together.  </a:t>
            </a:r>
          </a:p>
          <a:p>
            <a:pPr lvl="1">
              <a:lnSpc>
                <a:spcPct val="110000"/>
              </a:lnSpc>
            </a:pPr>
            <a:r>
              <a:rPr lang="en-US" sz="2000" dirty="0">
                <a:latin typeface="Poppins Medium" panose="00000600000000000000" pitchFamily="2" charset="0"/>
                <a:cs typeface="Poppins Medium" panose="00000600000000000000" pitchFamily="2" charset="0"/>
              </a:rPr>
              <a:t>It offers various color harmony rules (like complementary, analogous, etc.) and lets you adjust the color variations (like tints, shades, and tones).  </a:t>
            </a:r>
          </a:p>
          <a:p>
            <a:pPr lvl="1">
              <a:lnSpc>
                <a:spcPct val="110000"/>
              </a:lnSpc>
            </a:pPr>
            <a:r>
              <a:rPr lang="en-US" sz="2000" dirty="0">
                <a:latin typeface="Poppins Medium" panose="00000600000000000000" pitchFamily="2" charset="0"/>
                <a:cs typeface="Poppins Medium" panose="00000600000000000000" pitchFamily="2" charset="0"/>
              </a:rPr>
              <a:t>This takes the guesswork out of color selection and helps ensure your designs have a cohesive and visually appealing color scheme.</a:t>
            </a:r>
          </a:p>
        </p:txBody>
      </p:sp>
    </p:spTree>
    <p:extLst>
      <p:ext uri="{BB962C8B-B14F-4D97-AF65-F5344CB8AC3E}">
        <p14:creationId xmlns:p14="http://schemas.microsoft.com/office/powerpoint/2010/main" val="7916725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D0CA0-B00C-1E25-7930-D661662D1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15223-7DE4-B8F6-F5CD-4335D8D76DCA}"/>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what complementary, analogous, and triadic color schemes are.</a:t>
            </a:r>
          </a:p>
        </p:txBody>
      </p:sp>
      <p:sp>
        <p:nvSpPr>
          <p:cNvPr id="4" name="Subtitle 3">
            <a:extLst>
              <a:ext uri="{FF2B5EF4-FFF2-40B4-BE49-F238E27FC236}">
                <a16:creationId xmlns:a16="http://schemas.microsoft.com/office/drawing/2014/main" id="{49F76DBA-0631-9558-D499-E37DB4D72CE6}"/>
              </a:ext>
            </a:extLst>
          </p:cNvPr>
          <p:cNvSpPr>
            <a:spLocks noGrp="1"/>
          </p:cNvSpPr>
          <p:nvPr>
            <p:ph idx="1"/>
          </p:nvPr>
        </p:nvSpPr>
        <p:spPr>
          <a:xfrm>
            <a:off x="1121664" y="1816481"/>
            <a:ext cx="10515600" cy="4351338"/>
          </a:xfrm>
        </p:spPr>
        <p:txBody>
          <a:bodyPr>
            <a:normAutofit fontScale="92500" lnSpcReduction="20000"/>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Color Schemes</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Complementary: These colors are opposite each other on the color wheel (e.g., red and green, blue and orange). They create high contrast and a vibrant look.   </a:t>
            </a:r>
          </a:p>
          <a:p>
            <a:pPr lvl="1" algn="just">
              <a:lnSpc>
                <a:spcPct val="110000"/>
              </a:lnSpc>
            </a:pPr>
            <a:r>
              <a:rPr lang="en-US" sz="2000" dirty="0">
                <a:latin typeface="Poppins Medium" panose="00000600000000000000" pitchFamily="2" charset="0"/>
                <a:cs typeface="Poppins Medium" panose="00000600000000000000" pitchFamily="2" charset="0"/>
              </a:rPr>
              <a:t>Analogous: These colors are next to each other on the color wheel (e.g., blue, blue-green, green). They create a calm and harmonious feel.   </a:t>
            </a:r>
          </a:p>
          <a:p>
            <a:pPr lvl="1" algn="just">
              <a:lnSpc>
                <a:spcPct val="110000"/>
              </a:lnSpc>
            </a:pPr>
            <a:r>
              <a:rPr lang="en-US" sz="2000" dirty="0">
                <a:latin typeface="Poppins Medium" panose="00000600000000000000" pitchFamily="2" charset="0"/>
                <a:cs typeface="Poppins Medium" panose="00000600000000000000" pitchFamily="2" charset="0"/>
              </a:rPr>
              <a:t>Triadic: These colors are evenly spaced on the color wheel, forming a triangle (e.g., red, yellow, blue).</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 They offer a balanced and vibrant palette.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Sources and related content</a:t>
            </a:r>
          </a:p>
        </p:txBody>
      </p:sp>
    </p:spTree>
    <p:extLst>
      <p:ext uri="{BB962C8B-B14F-4D97-AF65-F5344CB8AC3E}">
        <p14:creationId xmlns:p14="http://schemas.microsoft.com/office/powerpoint/2010/main" val="92153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1FDCB-1CAC-520D-DFE3-673BA86AE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A7C92-2A22-7D69-7DBB-70B22E962AB6}"/>
              </a:ext>
            </a:extLst>
          </p:cNvPr>
          <p:cNvSpPr>
            <a:spLocks noGrp="1"/>
          </p:cNvSpPr>
          <p:nvPr>
            <p:ph type="title"/>
          </p:nvPr>
        </p:nvSpPr>
        <p:spPr>
          <a:xfrm>
            <a:off x="772181" y="1424973"/>
            <a:ext cx="11076371" cy="2852737"/>
          </a:xfrm>
        </p:spPr>
        <p:txBody>
          <a:bodyPr anchor="ctr">
            <a:normAutofit/>
          </a:bodyPr>
          <a:lstStyle/>
          <a:p>
            <a:pPr algn="ctr"/>
            <a:r>
              <a:rPr lang="en-US" sz="3600" b="1" dirty="0">
                <a:latin typeface="Montserrat ExtraBold" pitchFamily="2" charset="0"/>
                <a:cs typeface="Times New Roman" panose="02020603050405020304" pitchFamily="18" charset="0"/>
              </a:rPr>
              <a:t>Introduction to Adobe Illustrator Interface and Workspace</a:t>
            </a:r>
            <a:endParaRPr lang="en-IN" sz="3600" b="1" dirty="0">
              <a:latin typeface="Montserrat ExtraBold" pitchFamily="2"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BBA689D-1BE4-99E2-3335-CA72BF42DA85}"/>
              </a:ext>
            </a:extLst>
          </p:cNvPr>
          <p:cNvSpPr>
            <a:spLocks noGrp="1"/>
          </p:cNvSpPr>
          <p:nvPr>
            <p:ph type="body" idx="1"/>
          </p:nvPr>
        </p:nvSpPr>
        <p:spPr>
          <a:xfrm>
            <a:off x="1052567" y="4400550"/>
            <a:ext cx="10515600" cy="1968719"/>
          </a:xfrm>
        </p:spPr>
        <p:txBody>
          <a:bodyPr>
            <a:normAutofit fontScale="92500" lnSpcReduction="10000"/>
          </a:bodyPr>
          <a:lstStyle/>
          <a:p>
            <a:pPr marL="342900" indent="-342900" algn="l">
              <a:buFont typeface="Wingdings" panose="05000000000000000000" pitchFamily="2" charset="2"/>
              <a:buChar char="v"/>
            </a:pPr>
            <a:r>
              <a:rPr lang="en-US" sz="2600" b="1" dirty="0">
                <a:solidFill>
                  <a:schemeClr val="tx1"/>
                </a:solidFill>
                <a:latin typeface="Poppins SemiBold" panose="00000700000000000000" pitchFamily="2" charset="0"/>
                <a:ea typeface="Cambria" panose="02040503050406030204" pitchFamily="18" charset="0"/>
                <a:cs typeface="Poppins SemiBold" panose="00000700000000000000" pitchFamily="2" charset="0"/>
              </a:rPr>
              <a:t>Understanding the Workspace</a:t>
            </a:r>
          </a:p>
          <a:p>
            <a:pPr marL="800100" lvl="1" indent="-342900">
              <a:buFont typeface="Wingdings" panose="05000000000000000000" pitchFamily="2" charset="2"/>
              <a:buChar char="q"/>
            </a:pPr>
            <a:r>
              <a:rPr lang="en-US" sz="22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Define key elements of the Illustrator workspace: artboards, panels, tools, and properties.</a:t>
            </a:r>
          </a:p>
          <a:p>
            <a:pPr marL="800100" lvl="1" indent="-342900">
              <a:buFont typeface="Wingdings" panose="05000000000000000000" pitchFamily="2" charset="2"/>
              <a:buChar char="q"/>
            </a:pPr>
            <a:r>
              <a:rPr lang="en-US" sz="2200" b="1" dirty="0">
                <a:solidFill>
                  <a:schemeClr val="tx1"/>
                </a:solidFill>
                <a:latin typeface="Poppins Medium" panose="00000600000000000000" pitchFamily="2" charset="0"/>
                <a:ea typeface="Cambria" panose="02040503050406030204" pitchFamily="18" charset="0"/>
                <a:cs typeface="Poppins Medium" panose="00000600000000000000" pitchFamily="2" charset="0"/>
              </a:rPr>
              <a:t>Describe the purpose of the Layers panel and how it helps manage complex designs.</a:t>
            </a:r>
          </a:p>
        </p:txBody>
      </p:sp>
    </p:spTree>
    <p:extLst>
      <p:ext uri="{BB962C8B-B14F-4D97-AF65-F5344CB8AC3E}">
        <p14:creationId xmlns:p14="http://schemas.microsoft.com/office/powerpoint/2010/main" val="6723750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AC675-B346-FC46-FFC5-82F3E67165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247B7-283D-29B4-CEC6-7420B2B4A24A}"/>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Color, Gradients, and the Swatches Panel</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A60F6841-660F-594E-A24F-16F7E6BB0C8C}"/>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Applying Colors and Swatches</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Gradient Application</a:t>
            </a:r>
          </a:p>
          <a:p>
            <a:pPr marL="914400" lvl="1" indent="-457200" algn="l">
              <a:buFont typeface="Wingdings" panose="05000000000000000000" pitchFamily="2" charset="2"/>
              <a:buChar char="q"/>
            </a:pPr>
            <a:r>
              <a:rPr lang="en-IN" sz="2400" dirty="0" err="1">
                <a:latin typeface="Poppins Medium" panose="00000600000000000000" pitchFamily="2" charset="0"/>
                <a:cs typeface="Poppins Medium" panose="00000600000000000000" pitchFamily="2" charset="0"/>
              </a:rPr>
              <a:t>Color</a:t>
            </a:r>
            <a:r>
              <a:rPr lang="en-IN" sz="2400" dirty="0">
                <a:latin typeface="Poppins Medium" panose="00000600000000000000" pitchFamily="2" charset="0"/>
                <a:cs typeface="Poppins Medium" panose="00000600000000000000" pitchFamily="2" charset="0"/>
              </a:rPr>
              <a:t> Guide Exercise</a:t>
            </a:r>
          </a:p>
        </p:txBody>
      </p:sp>
    </p:spTree>
    <p:extLst>
      <p:ext uri="{BB962C8B-B14F-4D97-AF65-F5344CB8AC3E}">
        <p14:creationId xmlns:p14="http://schemas.microsoft.com/office/powerpoint/2010/main" val="3319255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B4245-E609-9C90-F917-1816CA65C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604A7-66A2-02DC-DD52-C480A325AF9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693D99D0-3E1A-5AE7-7CFF-EC538A0B204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Applying Colors and Swatches: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colorful design using a combination of basic shapes.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the Swatches panel to save and apply a custom color palette to the shapes.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074381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F062B-3608-3ADF-34EC-0BD72EF47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55510-65DA-9FDD-0A82-78C6CAB216F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Create a colorful design using a combination of basic shapes.</a:t>
            </a:r>
          </a:p>
        </p:txBody>
      </p:sp>
      <p:pic>
        <p:nvPicPr>
          <p:cNvPr id="6" name="Picture 5">
            <a:extLst>
              <a:ext uri="{FF2B5EF4-FFF2-40B4-BE49-F238E27FC236}">
                <a16:creationId xmlns:a16="http://schemas.microsoft.com/office/drawing/2014/main" id="{C8DE320E-4B87-4FC3-0F30-D2D90C147CC6}"/>
              </a:ext>
            </a:extLst>
          </p:cNvPr>
          <p:cNvPicPr>
            <a:picLocks noChangeAspect="1"/>
          </p:cNvPicPr>
          <p:nvPr/>
        </p:nvPicPr>
        <p:blipFill>
          <a:blip r:embed="rId2"/>
          <a:stretch>
            <a:fillRect/>
          </a:stretch>
        </p:blipFill>
        <p:spPr>
          <a:xfrm rot="16200000">
            <a:off x="3321566" y="993486"/>
            <a:ext cx="4841734" cy="6181344"/>
          </a:xfrm>
          <a:prstGeom prst="rect">
            <a:avLst/>
          </a:prstGeom>
        </p:spPr>
      </p:pic>
    </p:spTree>
    <p:extLst>
      <p:ext uri="{BB962C8B-B14F-4D97-AF65-F5344CB8AC3E}">
        <p14:creationId xmlns:p14="http://schemas.microsoft.com/office/powerpoint/2010/main" val="701692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2FBD9-A350-4B35-207F-30907E991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5201D-3AC6-7EBD-FFFC-59C9FDC6D8B3}"/>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Use the Swatches panel to save and apply a custom color palette to the shapes.</a:t>
            </a:r>
          </a:p>
        </p:txBody>
      </p:sp>
      <p:pic>
        <p:nvPicPr>
          <p:cNvPr id="4" name="Picture 3">
            <a:extLst>
              <a:ext uri="{FF2B5EF4-FFF2-40B4-BE49-F238E27FC236}">
                <a16:creationId xmlns:a16="http://schemas.microsoft.com/office/drawing/2014/main" id="{1DC61591-3DBC-F230-53FF-B3DC14958E8D}"/>
              </a:ext>
            </a:extLst>
          </p:cNvPr>
          <p:cNvPicPr>
            <a:picLocks noChangeAspect="1"/>
          </p:cNvPicPr>
          <p:nvPr/>
        </p:nvPicPr>
        <p:blipFill>
          <a:blip r:embed="rId2"/>
          <a:stretch>
            <a:fillRect/>
          </a:stretch>
        </p:blipFill>
        <p:spPr>
          <a:xfrm>
            <a:off x="6787796" y="1672400"/>
            <a:ext cx="4285686" cy="4273006"/>
          </a:xfrm>
          <a:prstGeom prst="rect">
            <a:avLst/>
          </a:prstGeom>
        </p:spPr>
      </p:pic>
      <p:pic>
        <p:nvPicPr>
          <p:cNvPr id="7" name="Picture 6">
            <a:extLst>
              <a:ext uri="{FF2B5EF4-FFF2-40B4-BE49-F238E27FC236}">
                <a16:creationId xmlns:a16="http://schemas.microsoft.com/office/drawing/2014/main" id="{9E183962-4D96-FF33-2708-7E579D86F463}"/>
              </a:ext>
            </a:extLst>
          </p:cNvPr>
          <p:cNvPicPr>
            <a:picLocks noChangeAspect="1"/>
          </p:cNvPicPr>
          <p:nvPr/>
        </p:nvPicPr>
        <p:blipFill>
          <a:blip r:embed="rId3"/>
          <a:stretch>
            <a:fillRect/>
          </a:stretch>
        </p:blipFill>
        <p:spPr>
          <a:xfrm>
            <a:off x="1584862" y="2299062"/>
            <a:ext cx="3841903" cy="3284002"/>
          </a:xfrm>
          <a:prstGeom prst="rect">
            <a:avLst/>
          </a:prstGeom>
        </p:spPr>
      </p:pic>
    </p:spTree>
    <p:extLst>
      <p:ext uri="{BB962C8B-B14F-4D97-AF65-F5344CB8AC3E}">
        <p14:creationId xmlns:p14="http://schemas.microsoft.com/office/powerpoint/2010/main" val="1146988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DFCC5-4811-FEE1-6769-5505014CE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86B05-9B16-C942-618A-0687B5BF8448}"/>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969BFBC8-DB17-10E9-719A-984B41D8199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Gradient Application: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sunset or sunrise scene using linear and radial gradients to create smooth color transitions.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gradient stops and transparency settings to achieve a realistic effect.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541892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9697-EF14-F9BA-7320-7F36C5B1E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888BC-09D5-6220-CAA5-91B8C5A77EAD}"/>
              </a:ext>
            </a:extLst>
          </p:cNvPr>
          <p:cNvSpPr>
            <a:spLocks noGrp="1"/>
          </p:cNvSpPr>
          <p:nvPr>
            <p:ph type="title"/>
          </p:nvPr>
        </p:nvSpPr>
        <p:spPr>
          <a:xfrm>
            <a:off x="332232" y="401701"/>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Design a sunset or sunrise scene using linear and radial gradients to create smooth color transitions. Experiment with gradient stops and transparency settings to achieve a realistic effect.</a:t>
            </a:r>
          </a:p>
        </p:txBody>
      </p:sp>
      <p:pic>
        <p:nvPicPr>
          <p:cNvPr id="4" name="Picture 3">
            <a:extLst>
              <a:ext uri="{FF2B5EF4-FFF2-40B4-BE49-F238E27FC236}">
                <a16:creationId xmlns:a16="http://schemas.microsoft.com/office/drawing/2014/main" id="{A1A6846B-5156-F005-3904-BDD0E631395F}"/>
              </a:ext>
            </a:extLst>
          </p:cNvPr>
          <p:cNvPicPr>
            <a:picLocks noChangeAspect="1"/>
          </p:cNvPicPr>
          <p:nvPr/>
        </p:nvPicPr>
        <p:blipFill>
          <a:blip r:embed="rId2"/>
          <a:stretch>
            <a:fillRect/>
          </a:stretch>
        </p:blipFill>
        <p:spPr>
          <a:xfrm>
            <a:off x="3056161" y="2187040"/>
            <a:ext cx="5896798" cy="4020111"/>
          </a:xfrm>
          <a:prstGeom prst="rect">
            <a:avLst/>
          </a:prstGeom>
        </p:spPr>
      </p:pic>
    </p:spTree>
    <p:extLst>
      <p:ext uri="{BB962C8B-B14F-4D97-AF65-F5344CB8AC3E}">
        <p14:creationId xmlns:p14="http://schemas.microsoft.com/office/powerpoint/2010/main" val="587199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4010-B5F0-83D5-4815-EDF21D528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D2DB4-E378-BAB5-33D0-5683C339F69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47D2C457-C419-FD44-BA52-2C714E954B2F}"/>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Guide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Choose a primary color and use the Color Guide panel to create a complementary color scheme.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Apply this color scheme to a design of your choice, such as a logo or simple illustration.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992287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CF3E-BDFB-FCAA-25D8-A8329C390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A5C30-3AC8-2259-E8DF-96EA219597C8}"/>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Choose a primary color and use the Color Guide panel to create a complementary color scheme.</a:t>
            </a:r>
          </a:p>
        </p:txBody>
      </p:sp>
      <p:pic>
        <p:nvPicPr>
          <p:cNvPr id="5" name="Picture 4">
            <a:extLst>
              <a:ext uri="{FF2B5EF4-FFF2-40B4-BE49-F238E27FC236}">
                <a16:creationId xmlns:a16="http://schemas.microsoft.com/office/drawing/2014/main" id="{4F68B756-425D-A128-682E-27B7F90B0B10}"/>
              </a:ext>
            </a:extLst>
          </p:cNvPr>
          <p:cNvPicPr>
            <a:picLocks noChangeAspect="1"/>
          </p:cNvPicPr>
          <p:nvPr/>
        </p:nvPicPr>
        <p:blipFill>
          <a:blip r:embed="rId2"/>
          <a:srcRect t="11342"/>
          <a:stretch/>
        </p:blipFill>
        <p:spPr>
          <a:xfrm>
            <a:off x="2480758" y="2340863"/>
            <a:ext cx="7230484" cy="3690847"/>
          </a:xfrm>
          <a:prstGeom prst="rect">
            <a:avLst/>
          </a:prstGeom>
        </p:spPr>
      </p:pic>
    </p:spTree>
    <p:extLst>
      <p:ext uri="{BB962C8B-B14F-4D97-AF65-F5344CB8AC3E}">
        <p14:creationId xmlns:p14="http://schemas.microsoft.com/office/powerpoint/2010/main" val="950889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E12C-4377-3BBC-E141-410505AE7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C8ACA-A1C8-5CAD-B25B-CC0B256394CB}"/>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Apply this color scheme to a design of your choice, such as a logo or simple illustration.</a:t>
            </a:r>
          </a:p>
        </p:txBody>
      </p:sp>
      <p:pic>
        <p:nvPicPr>
          <p:cNvPr id="4" name="Graphic 3">
            <a:extLst>
              <a:ext uri="{FF2B5EF4-FFF2-40B4-BE49-F238E27FC236}">
                <a16:creationId xmlns:a16="http://schemas.microsoft.com/office/drawing/2014/main" id="{B61A0505-6EBC-D8D1-BB7A-6ED1621045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5261" y="2182136"/>
            <a:ext cx="3541479" cy="3541479"/>
          </a:xfrm>
          <a:prstGeom prst="rect">
            <a:avLst/>
          </a:prstGeom>
        </p:spPr>
      </p:pic>
    </p:spTree>
    <p:extLst>
      <p:ext uri="{BB962C8B-B14F-4D97-AF65-F5344CB8AC3E}">
        <p14:creationId xmlns:p14="http://schemas.microsoft.com/office/powerpoint/2010/main" val="4073023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41113-0A65-4F33-BB8B-0008B36D0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231D3-596B-C781-583B-90EFB1BDA39F}"/>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Typography and Text in Illustrator</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7C99638A-3255-8FA0-2E19-A7CA06956320}"/>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Introduction to Typography in Illustrator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Type on a Path</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Character and Paragraph Panels</a:t>
            </a:r>
          </a:p>
        </p:txBody>
      </p:sp>
    </p:spTree>
    <p:extLst>
      <p:ext uri="{BB962C8B-B14F-4D97-AF65-F5344CB8AC3E}">
        <p14:creationId xmlns:p14="http://schemas.microsoft.com/office/powerpoint/2010/main" val="418493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2037D-6A97-9931-293A-C218FBE54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EB84F1-DE62-16C3-C068-B3418D5AEBE2}"/>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1" cap="none" dirty="0">
                <a:effectLst/>
                <a:latin typeface="Poppins SemiBold" panose="00000700000000000000" pitchFamily="2" charset="0"/>
                <a:cs typeface="Poppins SemiBold" panose="00000700000000000000" pitchFamily="2" charset="0"/>
              </a:rPr>
              <a:t>Define key elements of the illustrator workspace: artboards, panels, tools, and properties.</a:t>
            </a:r>
          </a:p>
        </p:txBody>
      </p:sp>
      <p:sp>
        <p:nvSpPr>
          <p:cNvPr id="4" name="Text Placeholder 3">
            <a:extLst>
              <a:ext uri="{FF2B5EF4-FFF2-40B4-BE49-F238E27FC236}">
                <a16:creationId xmlns:a16="http://schemas.microsoft.com/office/drawing/2014/main" id="{AE851D39-820D-668E-9C1C-72AB3E680A0D}"/>
              </a:ext>
            </a:extLst>
          </p:cNvPr>
          <p:cNvSpPr>
            <a:spLocks noGrp="1"/>
          </p:cNvSpPr>
          <p:nvPr>
            <p:ph idx="1"/>
          </p:nvPr>
        </p:nvSpPr>
        <p:spPr>
          <a:xfrm>
            <a:off x="838201" y="1825625"/>
            <a:ext cx="5510048" cy="4351338"/>
          </a:xfrm>
        </p:spPr>
        <p:txBody>
          <a:bodyPr>
            <a:normAutofit/>
          </a:bodyPr>
          <a:lstStyle/>
          <a:p>
            <a:pPr algn="just"/>
            <a:r>
              <a:rPr lang="en-US" dirty="0">
                <a:latin typeface="Poppins Medium" panose="00000600000000000000" pitchFamily="2" charset="0"/>
                <a:ea typeface="Cambria" panose="02040503050406030204" pitchFamily="18" charset="0"/>
                <a:cs typeface="Poppins Medium" panose="00000600000000000000" pitchFamily="2" charset="0"/>
              </a:rPr>
              <a:t>Artboards: Editable canvas areas for design projects.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Panels: </a:t>
            </a:r>
            <a:r>
              <a:rPr lang="en-US" dirty="0" err="1">
                <a:latin typeface="Poppins Medium" panose="00000600000000000000" pitchFamily="2" charset="0"/>
                <a:ea typeface="Cambria" panose="02040503050406030204" pitchFamily="18" charset="0"/>
                <a:cs typeface="Poppins Medium" panose="00000600000000000000" pitchFamily="2" charset="0"/>
              </a:rPr>
              <a:t>Dockable</a:t>
            </a:r>
            <a:r>
              <a:rPr lang="en-US" dirty="0">
                <a:latin typeface="Poppins Medium" panose="00000600000000000000" pitchFamily="2" charset="0"/>
                <a:ea typeface="Cambria" panose="02040503050406030204" pitchFamily="18" charset="0"/>
                <a:cs typeface="Poppins Medium" panose="00000600000000000000" pitchFamily="2" charset="0"/>
              </a:rPr>
              <a:t> sections for layers, colors, and properties.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Tools: Toolbar for creating and editing graphics.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Properties: Context-sensitive options for selected objects or tools.</a:t>
            </a:r>
            <a:endParaRPr lang="en-US" sz="2800" dirty="0">
              <a:latin typeface="Poppins Medium" panose="00000600000000000000" pitchFamily="2" charset="0"/>
              <a:ea typeface="Cambria" panose="02040503050406030204" pitchFamily="18" charset="0"/>
              <a:cs typeface="Poppins Medium" panose="00000600000000000000" pitchFamily="2" charset="0"/>
            </a:endParaRPr>
          </a:p>
        </p:txBody>
      </p:sp>
    </p:spTree>
    <p:extLst>
      <p:ext uri="{BB962C8B-B14F-4D97-AF65-F5344CB8AC3E}">
        <p14:creationId xmlns:p14="http://schemas.microsoft.com/office/powerpoint/2010/main" val="3950801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E087-3225-C057-5697-39432946D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23E66-909E-A4CA-D774-77438E265D64}"/>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BD349360-E715-661F-0842-8655493A1733}"/>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Introduction to Typography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Type tool and its primary uses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importance of typography in design, including readability, hierarchy, and style</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438581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0E631-0036-4731-277E-D916EF0CB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B7C66-938B-6D5D-6C4A-547EFAE589B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the Type tool and its primary uses in Illustrator.</a:t>
            </a:r>
          </a:p>
        </p:txBody>
      </p:sp>
      <p:sp>
        <p:nvSpPr>
          <p:cNvPr id="4" name="Subtitle 3">
            <a:extLst>
              <a:ext uri="{FF2B5EF4-FFF2-40B4-BE49-F238E27FC236}">
                <a16:creationId xmlns:a16="http://schemas.microsoft.com/office/drawing/2014/main" id="{82EC010D-5CA5-710F-8B7C-8A1B540A5FAF}"/>
              </a:ext>
            </a:extLst>
          </p:cNvPr>
          <p:cNvSpPr>
            <a:spLocks noGrp="1"/>
          </p:cNvSpPr>
          <p:nvPr>
            <p:ph idx="1"/>
          </p:nvPr>
        </p:nvSpPr>
        <p:spPr>
          <a:xfrm>
            <a:off x="1121664" y="1816481"/>
            <a:ext cx="10515600" cy="4351338"/>
          </a:xfrm>
        </p:spPr>
        <p:txBody>
          <a:bodyPr>
            <a:norm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Type Tool</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The Type tool in Illustrator is your go-to for adding text to your designs. You can create text in several ways:   </a:t>
            </a:r>
          </a:p>
          <a:p>
            <a:pPr lvl="2" algn="just">
              <a:lnSpc>
                <a:spcPct val="110000"/>
              </a:lnSpc>
            </a:pPr>
            <a:r>
              <a:rPr lang="en-US" dirty="0">
                <a:latin typeface="Poppins Medium" panose="00000600000000000000" pitchFamily="2" charset="0"/>
                <a:cs typeface="Poppins Medium" panose="00000600000000000000" pitchFamily="2" charset="0"/>
              </a:rPr>
              <a:t>Point Type: Click once to create a single line of text. Good for headlines or short labels.</a:t>
            </a:r>
          </a:p>
          <a:p>
            <a:pPr lvl="2" algn="just">
              <a:lnSpc>
                <a:spcPct val="110000"/>
              </a:lnSpc>
            </a:pPr>
            <a:r>
              <a:rPr lang="en-US" dirty="0">
                <a:latin typeface="Poppins Medium" panose="00000600000000000000" pitchFamily="2" charset="0"/>
                <a:cs typeface="Poppins Medium" panose="00000600000000000000" pitchFamily="2" charset="0"/>
              </a:rPr>
              <a:t>Area Type: Click and drag to create a text box. Useful for paragraphs or longer blocks of text.   </a:t>
            </a:r>
          </a:p>
          <a:p>
            <a:pPr lvl="2" algn="just">
              <a:lnSpc>
                <a:spcPct val="110000"/>
              </a:lnSpc>
            </a:pPr>
            <a:r>
              <a:rPr lang="en-US" dirty="0">
                <a:latin typeface="Poppins Medium" panose="00000600000000000000" pitchFamily="2" charset="0"/>
                <a:cs typeface="Poppins Medium" panose="00000600000000000000" pitchFamily="2" charset="0"/>
              </a:rPr>
              <a:t>Path Type: Click on a path (like a circle or a wavy line) to make the text flow along that path. Great for creative text layouts.</a:t>
            </a:r>
          </a:p>
        </p:txBody>
      </p:sp>
    </p:spTree>
    <p:extLst>
      <p:ext uri="{BB962C8B-B14F-4D97-AF65-F5344CB8AC3E}">
        <p14:creationId xmlns:p14="http://schemas.microsoft.com/office/powerpoint/2010/main" val="1772450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5DA54-D40E-CD68-39B0-4CFA2A606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F6784-81DD-FDA9-D56A-E5F42D172F5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importance of typography in design, including readability, hierarchy, and style</a:t>
            </a:r>
          </a:p>
        </p:txBody>
      </p:sp>
      <p:sp>
        <p:nvSpPr>
          <p:cNvPr id="4" name="Subtitle 3">
            <a:extLst>
              <a:ext uri="{FF2B5EF4-FFF2-40B4-BE49-F238E27FC236}">
                <a16:creationId xmlns:a16="http://schemas.microsoft.com/office/drawing/2014/main" id="{6A6F68F2-46C4-FEF5-610E-A7C43482B280}"/>
              </a:ext>
            </a:extLst>
          </p:cNvPr>
          <p:cNvSpPr>
            <a:spLocks noGrp="1"/>
          </p:cNvSpPr>
          <p:nvPr>
            <p:ph idx="1"/>
          </p:nvPr>
        </p:nvSpPr>
        <p:spPr>
          <a:xfrm>
            <a:off x="1121664" y="1816481"/>
            <a:ext cx="10515600" cy="4351338"/>
          </a:xfrm>
        </p:spPr>
        <p:txBody>
          <a:bodyPr>
            <a:norm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Typography is much more than just putting words on a page. It's a crucial element of design that impacts how your message is received.  </a:t>
            </a:r>
          </a:p>
          <a:p>
            <a:pPr marL="457200" lvl="1" indent="0" algn="just">
              <a:lnSpc>
                <a:spcPct val="110000"/>
              </a:lnSpc>
              <a:buNone/>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Here's why it's important:</a:t>
            </a:r>
          </a:p>
          <a:p>
            <a:pPr lvl="2" algn="just">
              <a:lnSpc>
                <a:spcPct val="110000"/>
              </a:lnSpc>
            </a:pPr>
            <a:r>
              <a:rPr lang="en-US" dirty="0">
                <a:latin typeface="Poppins Medium" panose="00000600000000000000" pitchFamily="2" charset="0"/>
                <a:cs typeface="Poppins Medium" panose="00000600000000000000" pitchFamily="2" charset="0"/>
              </a:rPr>
              <a:t>Readability: Choosing the right font, size, and spacing makes your text easy to read and understand. If people can't read it, they won't get your message.   </a:t>
            </a:r>
          </a:p>
          <a:p>
            <a:pPr lvl="2" algn="just">
              <a:lnSpc>
                <a:spcPct val="110000"/>
              </a:lnSpc>
            </a:pPr>
            <a:r>
              <a:rPr lang="en-US" dirty="0">
                <a:latin typeface="Poppins Medium" panose="00000600000000000000" pitchFamily="2" charset="0"/>
                <a:cs typeface="Poppins Medium" panose="00000600000000000000" pitchFamily="2" charset="0"/>
              </a:rPr>
              <a:t>Hierarchy: Using different font sizes, weights (bold, light), and styles (italic) creates a visual hierarchy. This guides the reader's eye and shows them what's most important. Think of a headline being larger than the body text.   </a:t>
            </a:r>
          </a:p>
          <a:p>
            <a:pPr lvl="2" algn="just">
              <a:lnSpc>
                <a:spcPct val="110000"/>
              </a:lnSpc>
            </a:pPr>
            <a:r>
              <a:rPr lang="en-US" dirty="0">
                <a:latin typeface="Poppins Medium" panose="00000600000000000000" pitchFamily="2" charset="0"/>
                <a:cs typeface="Poppins Medium" panose="00000600000000000000" pitchFamily="2" charset="0"/>
              </a:rPr>
              <a:t>Style: Fonts have personalities! A playful font can be great for a children's book, while a classic serif font might be better for a formal document. Your font choices should match the overall style and tone of your design.</a:t>
            </a:r>
          </a:p>
        </p:txBody>
      </p:sp>
    </p:spTree>
    <p:extLst>
      <p:ext uri="{BB962C8B-B14F-4D97-AF65-F5344CB8AC3E}">
        <p14:creationId xmlns:p14="http://schemas.microsoft.com/office/powerpoint/2010/main" val="3192944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D4BB6-AEB8-B9DC-C393-CAB615D32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8F5AD-DCC5-CAE3-7F56-7D0B443FE5AA}"/>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DDBC2358-7644-0D30-2B09-E2F9031F2351}"/>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Type on a Path:</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Type on a Path and explain when it might be used (e.g., circular logos or badges).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text can be manipulated along paths and shapes.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705177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EE7F3-2B58-671B-9992-8B135D8DC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DB549-EA7C-2B6B-736B-A84B525A987D}"/>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Define Type on a Path and explain when it might be used (e.g., circular logos or badges).</a:t>
            </a:r>
          </a:p>
        </p:txBody>
      </p:sp>
      <p:sp>
        <p:nvSpPr>
          <p:cNvPr id="4" name="Subtitle 3">
            <a:extLst>
              <a:ext uri="{FF2B5EF4-FFF2-40B4-BE49-F238E27FC236}">
                <a16:creationId xmlns:a16="http://schemas.microsoft.com/office/drawing/2014/main" id="{B67387DD-0CCA-1E0C-BDE2-49214A0D72D6}"/>
              </a:ext>
            </a:extLst>
          </p:cNvPr>
          <p:cNvSpPr>
            <a:spLocks noGrp="1"/>
          </p:cNvSpPr>
          <p:nvPr>
            <p:ph idx="1"/>
          </p:nvPr>
        </p:nvSpPr>
        <p:spPr>
          <a:xfrm>
            <a:off x="1121664" y="1816481"/>
            <a:ext cx="10515600" cy="4351338"/>
          </a:xfrm>
        </p:spPr>
        <p:txBody>
          <a:bodyPr>
            <a:norm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Type on a Path lets you flow text along any path or shape you create in Illustrator. This means your text can follow curves, circles, or even custom-drawn lines.</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When to Use It:</a:t>
            </a:r>
          </a:p>
          <a:p>
            <a:pPr lvl="1" algn="just">
              <a:lnSpc>
                <a:spcPct val="110000"/>
              </a:lnSpc>
            </a:pPr>
            <a:r>
              <a:rPr lang="en-US" sz="2000" dirty="0">
                <a:latin typeface="Poppins Medium" panose="00000600000000000000" pitchFamily="2" charset="0"/>
                <a:cs typeface="Poppins Medium" panose="00000600000000000000" pitchFamily="2" charset="0"/>
              </a:rPr>
              <a:t>Circular Logos or Badges: Perfect for making text wrap around a circular design element.   </a:t>
            </a:r>
          </a:p>
          <a:p>
            <a:pPr lvl="1" algn="just">
              <a:lnSpc>
                <a:spcPct val="110000"/>
              </a:lnSpc>
            </a:pPr>
            <a:r>
              <a:rPr lang="en-US" sz="2000" dirty="0">
                <a:latin typeface="Poppins Medium" panose="00000600000000000000" pitchFamily="2" charset="0"/>
                <a:cs typeface="Poppins Medium" panose="00000600000000000000" pitchFamily="2" charset="0"/>
              </a:rPr>
              <a:t>Labels on Curved Objects: Imagine labeling a curved bottle or product. Type on a Path can make the text follow the curve.   </a:t>
            </a:r>
          </a:p>
          <a:p>
            <a:pPr lvl="1" algn="just">
              <a:lnSpc>
                <a:spcPct val="110000"/>
              </a:lnSpc>
            </a:pPr>
            <a:r>
              <a:rPr lang="en-US" sz="2000" dirty="0">
                <a:latin typeface="Poppins Medium" panose="00000600000000000000" pitchFamily="2" charset="0"/>
                <a:cs typeface="Poppins Medium" panose="00000600000000000000" pitchFamily="2" charset="0"/>
              </a:rPr>
              <a:t>Decorative Text: Add a touch of flair to your designs by making text flow along a wave or a spiral.</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5852561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1CE6-3BED-202F-A476-CC41BFDB1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3AEC0-F9F2-209B-328E-4FD755B5B68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how text can be manipulated along paths and shapes.</a:t>
            </a:r>
          </a:p>
        </p:txBody>
      </p:sp>
      <p:sp>
        <p:nvSpPr>
          <p:cNvPr id="4" name="Subtitle 3">
            <a:extLst>
              <a:ext uri="{FF2B5EF4-FFF2-40B4-BE49-F238E27FC236}">
                <a16:creationId xmlns:a16="http://schemas.microsoft.com/office/drawing/2014/main" id="{8DA84B7F-FBB8-652F-F073-2727F2523299}"/>
              </a:ext>
            </a:extLst>
          </p:cNvPr>
          <p:cNvSpPr>
            <a:spLocks noGrp="1"/>
          </p:cNvSpPr>
          <p:nvPr>
            <p:ph idx="1"/>
          </p:nvPr>
        </p:nvSpPr>
        <p:spPr>
          <a:xfrm>
            <a:off x="1121664" y="1816481"/>
            <a:ext cx="10515600" cy="4351338"/>
          </a:xfrm>
        </p:spPr>
        <p:txBody>
          <a:bodyPr>
            <a:norm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Illustrator gives you a lot of control over how your text sits on a path:   </a:t>
            </a:r>
          </a:p>
          <a:p>
            <a:pPr marL="457200" lvl="1" indent="0" algn="just">
              <a:lnSpc>
                <a:spcPct val="110000"/>
              </a:lnSpc>
              <a:buNone/>
            </a:pPr>
            <a:endParaRPr lang="en-US" sz="2000" dirty="0">
              <a:latin typeface="Poppins Medium" panose="00000600000000000000" pitchFamily="2" charset="0"/>
              <a:cs typeface="Poppins Medium" panose="00000600000000000000" pitchFamily="2" charset="0"/>
            </a:endParaRPr>
          </a:p>
          <a:p>
            <a:pPr lvl="2" algn="just">
              <a:lnSpc>
                <a:spcPct val="110000"/>
              </a:lnSpc>
            </a:pPr>
            <a:r>
              <a:rPr lang="en-US" dirty="0">
                <a:latin typeface="Poppins Medium" panose="00000600000000000000" pitchFamily="2" charset="0"/>
                <a:cs typeface="Poppins Medium" panose="00000600000000000000" pitchFamily="2" charset="0"/>
              </a:rPr>
              <a:t>Positioning: You can easily drag the text along the path to find the perfect placement.   </a:t>
            </a:r>
          </a:p>
          <a:p>
            <a:pPr lvl="2" algn="just">
              <a:lnSpc>
                <a:spcPct val="110000"/>
              </a:lnSpc>
            </a:pPr>
            <a:r>
              <a:rPr lang="en-US" dirty="0">
                <a:latin typeface="Poppins Medium" panose="00000600000000000000" pitchFamily="2" charset="0"/>
                <a:cs typeface="Poppins Medium" panose="00000600000000000000" pitchFamily="2" charset="0"/>
              </a:rPr>
              <a:t>Alignment: Control how the text aligns to the path (e.g., centered, left-aligned, right-aligned).   </a:t>
            </a:r>
          </a:p>
          <a:p>
            <a:pPr lvl="2" algn="just">
              <a:lnSpc>
                <a:spcPct val="110000"/>
              </a:lnSpc>
            </a:pPr>
            <a:r>
              <a:rPr lang="en-US" dirty="0">
                <a:latin typeface="Poppins Medium" panose="00000600000000000000" pitchFamily="2" charset="0"/>
                <a:cs typeface="Poppins Medium" panose="00000600000000000000" pitchFamily="2" charset="0"/>
              </a:rPr>
              <a:t>Path Options: Fine-tune the text's orientation and how it wraps around the path using the Type on a Path Options dialog box.   </a:t>
            </a:r>
          </a:p>
          <a:p>
            <a:pPr lvl="2" algn="just">
              <a:lnSpc>
                <a:spcPct val="110000"/>
              </a:lnSpc>
            </a:pPr>
            <a:r>
              <a:rPr lang="en-US" dirty="0">
                <a:latin typeface="Poppins Medium" panose="00000600000000000000" pitchFamily="2" charset="0"/>
                <a:cs typeface="Poppins Medium" panose="00000600000000000000" pitchFamily="2" charset="0"/>
              </a:rPr>
              <a:t>In essence: Type on a Path lets you break free from straight lines and add a dynamic touch to your text.</a:t>
            </a:r>
          </a:p>
        </p:txBody>
      </p:sp>
    </p:spTree>
    <p:extLst>
      <p:ext uri="{BB962C8B-B14F-4D97-AF65-F5344CB8AC3E}">
        <p14:creationId xmlns:p14="http://schemas.microsoft.com/office/powerpoint/2010/main" val="98604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09C97-A709-0463-E06F-C83B9C6FD2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8FBD0-85F2-D943-16D6-5AEB003F5DAB}"/>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0C7C8BC3-190F-8F24-3B9C-C4F7AABFE550}"/>
              </a:ext>
            </a:extLst>
          </p:cNvPr>
          <p:cNvSpPr>
            <a:spLocks noGrp="1"/>
          </p:cNvSpPr>
          <p:nvPr>
            <p:ph type="subTitle" idx="1"/>
          </p:nvPr>
        </p:nvSpPr>
        <p:spPr>
          <a:xfrm>
            <a:off x="1591056" y="3816476"/>
            <a:ext cx="9076944" cy="2492884"/>
          </a:xfrm>
        </p:spPr>
        <p:txBody>
          <a:bodyPr>
            <a:normAutofit lnSpcReduction="10000"/>
          </a:bodyPr>
          <a:lstStyle/>
          <a:p>
            <a:pPr marL="342900" indent="-342900" algn="just">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Character and Paragraph Panels:</a:t>
            </a:r>
          </a:p>
          <a:p>
            <a:pPr marL="800100" lvl="1" indent="-342900" algn="just">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functions of the Character and Paragraph panels, such as kerning, tracking, leading, and alignment.</a:t>
            </a:r>
          </a:p>
          <a:p>
            <a:pPr marL="800100" lvl="1" indent="-342900" algn="just">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Discuss the impact of font choice and spacing on design aesthetics.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781871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1F2E-AAB8-4433-511C-227B44285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20269-9D38-FD99-E19E-5DDF44C08265}"/>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functions of the Character and Paragraph panels, such as kerning, tracking, leading, and alignment.</a:t>
            </a:r>
          </a:p>
        </p:txBody>
      </p:sp>
      <p:sp>
        <p:nvSpPr>
          <p:cNvPr id="4" name="Subtitle 3">
            <a:extLst>
              <a:ext uri="{FF2B5EF4-FFF2-40B4-BE49-F238E27FC236}">
                <a16:creationId xmlns:a16="http://schemas.microsoft.com/office/drawing/2014/main" id="{214F5BCA-53CA-3694-17DF-85054F71D6A5}"/>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Character Panel: Focuses on individual characters (letters).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Here you can adjust:</a:t>
            </a:r>
          </a:p>
          <a:p>
            <a:pPr lvl="1" algn="just">
              <a:lnSpc>
                <a:spcPct val="110000"/>
              </a:lnSpc>
            </a:pPr>
            <a:r>
              <a:rPr lang="en-US" sz="2000" dirty="0">
                <a:latin typeface="Poppins Medium" panose="00000600000000000000" pitchFamily="2" charset="0"/>
                <a:cs typeface="Poppins Medium" panose="00000600000000000000" pitchFamily="2" charset="0"/>
              </a:rPr>
              <a:t>Kerning: The spacing between specific pairs of letters (e.g., adjusting the space between a "T" and an "a").</a:t>
            </a:r>
          </a:p>
          <a:p>
            <a:pPr lvl="1" algn="just">
              <a:lnSpc>
                <a:spcPct val="110000"/>
              </a:lnSpc>
            </a:pPr>
            <a:r>
              <a:rPr lang="en-US" sz="2000" dirty="0">
                <a:latin typeface="Poppins Medium" panose="00000600000000000000" pitchFamily="2" charset="0"/>
                <a:cs typeface="Poppins Medium" panose="00000600000000000000" pitchFamily="2" charset="0"/>
              </a:rPr>
              <a:t>Tracking: The uniform spacing between all characters in a selected text.</a:t>
            </a:r>
          </a:p>
          <a:p>
            <a:pPr lvl="1" algn="just">
              <a:lnSpc>
                <a:spcPct val="110000"/>
              </a:lnSpc>
            </a:pPr>
            <a:r>
              <a:rPr lang="en-US" sz="2000" dirty="0">
                <a:latin typeface="Poppins Medium" panose="00000600000000000000" pitchFamily="2" charset="0"/>
                <a:cs typeface="Poppins Medium" panose="00000600000000000000" pitchFamily="2" charset="0"/>
              </a:rPr>
              <a:t>Font: Choose your typeface.   </a:t>
            </a:r>
          </a:p>
          <a:p>
            <a:pPr lvl="1" algn="just">
              <a:lnSpc>
                <a:spcPct val="110000"/>
              </a:lnSpc>
            </a:pPr>
            <a:r>
              <a:rPr lang="en-US" sz="2000" dirty="0">
                <a:latin typeface="Poppins Medium" panose="00000600000000000000" pitchFamily="2" charset="0"/>
                <a:cs typeface="Poppins Medium" panose="00000600000000000000" pitchFamily="2" charset="0"/>
              </a:rPr>
              <a:t>Size: Set the point size of your text.</a:t>
            </a:r>
          </a:p>
          <a:p>
            <a:pPr lvl="1" algn="just">
              <a:lnSpc>
                <a:spcPct val="110000"/>
              </a:lnSpc>
            </a:pPr>
            <a:r>
              <a:rPr lang="en-US" sz="2000" dirty="0">
                <a:latin typeface="Poppins Medium" panose="00000600000000000000" pitchFamily="2" charset="0"/>
                <a:cs typeface="Poppins Medium" panose="00000600000000000000" pitchFamily="2" charset="0"/>
              </a:rPr>
              <a:t>Style: Choose bold, italic, etc.</a:t>
            </a:r>
          </a:p>
        </p:txBody>
      </p:sp>
    </p:spTree>
    <p:extLst>
      <p:ext uri="{BB962C8B-B14F-4D97-AF65-F5344CB8AC3E}">
        <p14:creationId xmlns:p14="http://schemas.microsoft.com/office/powerpoint/2010/main" val="4180006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61EC3-BBD5-BF98-9FBD-6C5704A68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663C-47D7-9763-9E86-2ED78B641728}"/>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functions of the Character and Paragraph panels, such as kerning, tracking, leading, and alignment.</a:t>
            </a:r>
            <a:r>
              <a:rPr lang="en-US" sz="2800" dirty="0">
                <a:latin typeface="Poppins SemiBold" panose="00000700000000000000" pitchFamily="2" charset="0"/>
                <a:cs typeface="Poppins SemiBold" panose="00000700000000000000" pitchFamily="2" charset="0"/>
              </a:rPr>
              <a:t>.</a:t>
            </a:r>
          </a:p>
        </p:txBody>
      </p:sp>
      <p:sp>
        <p:nvSpPr>
          <p:cNvPr id="4" name="Subtitle 3">
            <a:extLst>
              <a:ext uri="{FF2B5EF4-FFF2-40B4-BE49-F238E27FC236}">
                <a16:creationId xmlns:a16="http://schemas.microsoft.com/office/drawing/2014/main" id="{CDE74ACB-CD03-9BE9-2C56-4F2726BB5EC9}"/>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Paragraph Panel: Controls the overall formatting of paragraphs.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You can adjust:   </a:t>
            </a:r>
          </a:p>
          <a:p>
            <a:pPr lvl="1" algn="just">
              <a:lnSpc>
                <a:spcPct val="110000"/>
              </a:lnSpc>
            </a:pPr>
            <a:r>
              <a:rPr lang="en-US" sz="2000" dirty="0">
                <a:latin typeface="Poppins Medium" panose="00000600000000000000" pitchFamily="2" charset="0"/>
                <a:cs typeface="Poppins Medium" panose="00000600000000000000" pitchFamily="2" charset="0"/>
              </a:rPr>
              <a:t>Leading: The vertical spacing between lines of text.</a:t>
            </a:r>
          </a:p>
          <a:p>
            <a:pPr lvl="1" algn="just">
              <a:lnSpc>
                <a:spcPct val="110000"/>
              </a:lnSpc>
            </a:pPr>
            <a:r>
              <a:rPr lang="en-US" sz="2000" dirty="0">
                <a:latin typeface="Poppins Medium" panose="00000600000000000000" pitchFamily="2" charset="0"/>
                <a:cs typeface="Poppins Medium" panose="00000600000000000000" pitchFamily="2" charset="0"/>
              </a:rPr>
              <a:t>Alignment: How the text aligns within its box (left, center, right, justified).</a:t>
            </a:r>
          </a:p>
          <a:p>
            <a:pPr lvl="1" algn="just">
              <a:lnSpc>
                <a:spcPct val="110000"/>
              </a:lnSpc>
            </a:pPr>
            <a:r>
              <a:rPr lang="en-US" sz="2000" dirty="0">
                <a:latin typeface="Poppins Medium" panose="00000600000000000000" pitchFamily="2" charset="0"/>
                <a:cs typeface="Poppins Medium" panose="00000600000000000000" pitchFamily="2" charset="0"/>
              </a:rPr>
              <a:t>Indentation: Set how far the first line of a paragraph is indented.</a:t>
            </a:r>
          </a:p>
        </p:txBody>
      </p:sp>
    </p:spTree>
    <p:extLst>
      <p:ext uri="{BB962C8B-B14F-4D97-AF65-F5344CB8AC3E}">
        <p14:creationId xmlns:p14="http://schemas.microsoft.com/office/powerpoint/2010/main" val="2639298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82A6B-7BF1-B021-1268-F65D5D361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5D0D7-68F7-38FC-6745-9E1C16DB2AD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Discuss the impact of font choice and spacing on design aesthetics.</a:t>
            </a:r>
          </a:p>
        </p:txBody>
      </p:sp>
      <p:sp>
        <p:nvSpPr>
          <p:cNvPr id="4" name="Subtitle 3">
            <a:extLst>
              <a:ext uri="{FF2B5EF4-FFF2-40B4-BE49-F238E27FC236}">
                <a16:creationId xmlns:a16="http://schemas.microsoft.com/office/drawing/2014/main" id="{424E6CF5-7972-26BC-EB59-9BA45776CB0C}"/>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Font Choice: A font's style heavily influences the mood of your design. A playful script font will feel very different from a serious serif font. Choosing the right font is crucial for conveying the right message.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Spacing: Proper spacing (kerning, tracking, leading) is essential for readability and visual appeal.</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 Too little space makes text cramped and hard to read; too much space can make it feel disjointed. </a:t>
            </a:r>
          </a:p>
          <a:p>
            <a:pPr lvl="1" algn="just">
              <a:lnSpc>
                <a:spcPct val="110000"/>
              </a:lnSpc>
            </a:pPr>
            <a:r>
              <a:rPr lang="en-US" sz="2000" dirty="0">
                <a:latin typeface="Poppins Medium" panose="00000600000000000000" pitchFamily="2" charset="0"/>
                <a:cs typeface="Poppins Medium" panose="00000600000000000000" pitchFamily="2" charset="0"/>
              </a:rPr>
              <a:t>Good spacing creates a comfortable and professional look. It also contributes to visual hierarchy.</a:t>
            </a:r>
          </a:p>
        </p:txBody>
      </p:sp>
    </p:spTree>
    <p:extLst>
      <p:ext uri="{BB962C8B-B14F-4D97-AF65-F5344CB8AC3E}">
        <p14:creationId xmlns:p14="http://schemas.microsoft.com/office/powerpoint/2010/main" val="172820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1ABB6-1456-3137-5D57-84B74CEDB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5031B-BB11-4383-811D-D1AF81200668}"/>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1" cap="none" dirty="0">
                <a:effectLst/>
                <a:latin typeface="Poppins SemiBold" panose="00000700000000000000" pitchFamily="2" charset="0"/>
                <a:cs typeface="Poppins SemiBold" panose="00000700000000000000" pitchFamily="2" charset="0"/>
              </a:rPr>
              <a:t>Define key elements of the illustrator workspace: artboards, panels, tools, and properties.</a:t>
            </a:r>
          </a:p>
        </p:txBody>
      </p:sp>
      <p:pic>
        <p:nvPicPr>
          <p:cNvPr id="7" name="Picture 6">
            <a:extLst>
              <a:ext uri="{FF2B5EF4-FFF2-40B4-BE49-F238E27FC236}">
                <a16:creationId xmlns:a16="http://schemas.microsoft.com/office/drawing/2014/main" id="{FA08CBA0-24D9-D4F2-9405-3B21E049C371}"/>
              </a:ext>
            </a:extLst>
          </p:cNvPr>
          <p:cNvPicPr>
            <a:picLocks noChangeAspect="1"/>
          </p:cNvPicPr>
          <p:nvPr/>
        </p:nvPicPr>
        <p:blipFill>
          <a:blip r:embed="rId2"/>
          <a:stretch>
            <a:fillRect/>
          </a:stretch>
        </p:blipFill>
        <p:spPr>
          <a:xfrm>
            <a:off x="1514475" y="1935921"/>
            <a:ext cx="9612886" cy="4781165"/>
          </a:xfrm>
          <a:prstGeom prst="rect">
            <a:avLst/>
          </a:prstGeom>
        </p:spPr>
      </p:pic>
    </p:spTree>
    <p:extLst>
      <p:ext uri="{BB962C8B-B14F-4D97-AF65-F5344CB8AC3E}">
        <p14:creationId xmlns:p14="http://schemas.microsoft.com/office/powerpoint/2010/main" val="22733870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C1EB0-CD89-7E2A-DF6A-6DD2FBD92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0136D-6559-0B65-34F5-90CE998A7E7E}"/>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Typography and Text in Illustrator</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4ECA1F41-EA78-43BD-4AB8-928200090720}"/>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Creating a Typographic Poster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Type on a Path Exercise</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Custom Text Effects</a:t>
            </a:r>
          </a:p>
        </p:txBody>
      </p:sp>
    </p:spTree>
    <p:extLst>
      <p:ext uri="{BB962C8B-B14F-4D97-AF65-F5344CB8AC3E}">
        <p14:creationId xmlns:p14="http://schemas.microsoft.com/office/powerpoint/2010/main" val="4985451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00B7-038E-6C50-713D-DCA97B919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BBF4B-1754-5A90-FFF3-A219431D359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2F0F6FDC-7750-6A9E-CF94-F88BD5872463}"/>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Creating a Typographic Poster: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typographic poster that uses a mix of font sizes, styles, and alignments.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bold, italic, and decorative fonts, focusing on creating visual hierarchy.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4308665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38AC1-92D5-4A8E-02E7-39F9D35AF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2CF25-CFF7-E801-2B11-55E6FD391ABF}"/>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Design a typographic poster that uses a mix of font sizes, styles, and alignments.</a:t>
            </a:r>
          </a:p>
        </p:txBody>
      </p:sp>
      <p:pic>
        <p:nvPicPr>
          <p:cNvPr id="5" name="Picture 4">
            <a:extLst>
              <a:ext uri="{FF2B5EF4-FFF2-40B4-BE49-F238E27FC236}">
                <a16:creationId xmlns:a16="http://schemas.microsoft.com/office/drawing/2014/main" id="{268ADE46-DB8B-08A8-146A-AD565458F0AF}"/>
              </a:ext>
            </a:extLst>
          </p:cNvPr>
          <p:cNvPicPr>
            <a:picLocks noChangeAspect="1"/>
          </p:cNvPicPr>
          <p:nvPr/>
        </p:nvPicPr>
        <p:blipFill>
          <a:blip r:embed="rId2"/>
          <a:stretch>
            <a:fillRect/>
          </a:stretch>
        </p:blipFill>
        <p:spPr>
          <a:xfrm>
            <a:off x="4297260" y="1883661"/>
            <a:ext cx="3286584" cy="4572638"/>
          </a:xfrm>
          <a:prstGeom prst="rect">
            <a:avLst/>
          </a:prstGeom>
        </p:spPr>
      </p:pic>
    </p:spTree>
    <p:extLst>
      <p:ext uri="{BB962C8B-B14F-4D97-AF65-F5344CB8AC3E}">
        <p14:creationId xmlns:p14="http://schemas.microsoft.com/office/powerpoint/2010/main" val="34808157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CB9AE-6B9C-E18E-1ADF-3A859A7C0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4ABAA-430A-3581-318C-C73AB2C9517E}"/>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Experiment with bold, italic, and decorative fonts, focusing on creating visual hierarchy.</a:t>
            </a:r>
          </a:p>
        </p:txBody>
      </p:sp>
      <p:pic>
        <p:nvPicPr>
          <p:cNvPr id="4" name="Picture 3">
            <a:extLst>
              <a:ext uri="{FF2B5EF4-FFF2-40B4-BE49-F238E27FC236}">
                <a16:creationId xmlns:a16="http://schemas.microsoft.com/office/drawing/2014/main" id="{DA57F3AC-DE9F-940C-ECFB-00EDA106517F}"/>
              </a:ext>
            </a:extLst>
          </p:cNvPr>
          <p:cNvPicPr>
            <a:picLocks noChangeAspect="1"/>
          </p:cNvPicPr>
          <p:nvPr/>
        </p:nvPicPr>
        <p:blipFill>
          <a:blip r:embed="rId2"/>
          <a:stretch>
            <a:fillRect/>
          </a:stretch>
        </p:blipFill>
        <p:spPr>
          <a:xfrm>
            <a:off x="4420471" y="1818468"/>
            <a:ext cx="3351059" cy="4684105"/>
          </a:xfrm>
          <a:prstGeom prst="rect">
            <a:avLst/>
          </a:prstGeom>
        </p:spPr>
      </p:pic>
    </p:spTree>
    <p:extLst>
      <p:ext uri="{BB962C8B-B14F-4D97-AF65-F5344CB8AC3E}">
        <p14:creationId xmlns:p14="http://schemas.microsoft.com/office/powerpoint/2010/main" val="2726865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6956-66FE-AD4B-CE25-CAA1A8AA1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52C50-C1E8-26D8-9A48-DF607063D6E6}"/>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AC291E1A-FBFE-570A-5D90-856EBF8D41A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Type on a Path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Draw a circle and use the Type on a Path tool to create circular text.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Customize the font, size, and positioning of the text around the circle to create a badge or label design.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699927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13652-CCC9-9595-BDAA-22DE70540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40940-5A1E-9C72-BDD6-2348885B6714}"/>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Draw a circle and use the Type on a Path tool to create circular text.</a:t>
            </a:r>
          </a:p>
        </p:txBody>
      </p:sp>
      <p:pic>
        <p:nvPicPr>
          <p:cNvPr id="7" name="Picture 6">
            <a:extLst>
              <a:ext uri="{FF2B5EF4-FFF2-40B4-BE49-F238E27FC236}">
                <a16:creationId xmlns:a16="http://schemas.microsoft.com/office/drawing/2014/main" id="{F54739F6-77BE-9D5D-7546-87DCCE9A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941" y="1784165"/>
            <a:ext cx="4685222" cy="4295508"/>
          </a:xfrm>
          <a:prstGeom prst="rect">
            <a:avLst/>
          </a:prstGeom>
        </p:spPr>
      </p:pic>
    </p:spTree>
    <p:extLst>
      <p:ext uri="{BB962C8B-B14F-4D97-AF65-F5344CB8AC3E}">
        <p14:creationId xmlns:p14="http://schemas.microsoft.com/office/powerpoint/2010/main" val="407553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B3B86-87D2-392E-0A5F-7A1F801D4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1C840-13CA-5F58-1F00-D8C0630AC28F}"/>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tx1"/>
                </a:solidFill>
                <a:latin typeface="Poppins Medium" panose="00000600000000000000" pitchFamily="2" charset="0"/>
                <a:cs typeface="Poppins Medium" panose="00000600000000000000" pitchFamily="2" charset="0"/>
              </a:rPr>
              <a:t>Draw a circle and use the Type on a Path tool to create circular text.</a:t>
            </a:r>
          </a:p>
        </p:txBody>
      </p:sp>
      <p:pic>
        <p:nvPicPr>
          <p:cNvPr id="4" name="Picture 3">
            <a:extLst>
              <a:ext uri="{FF2B5EF4-FFF2-40B4-BE49-F238E27FC236}">
                <a16:creationId xmlns:a16="http://schemas.microsoft.com/office/drawing/2014/main" id="{43B8D6D0-132D-22DB-5F9E-5B97F36D379B}"/>
              </a:ext>
            </a:extLst>
          </p:cNvPr>
          <p:cNvPicPr>
            <a:picLocks noChangeAspect="1"/>
          </p:cNvPicPr>
          <p:nvPr/>
        </p:nvPicPr>
        <p:blipFill>
          <a:blip r:embed="rId2"/>
          <a:stretch>
            <a:fillRect/>
          </a:stretch>
        </p:blipFill>
        <p:spPr>
          <a:xfrm>
            <a:off x="3827001" y="1960780"/>
            <a:ext cx="4537997" cy="4234886"/>
          </a:xfrm>
          <a:prstGeom prst="rect">
            <a:avLst/>
          </a:prstGeom>
        </p:spPr>
      </p:pic>
    </p:spTree>
    <p:extLst>
      <p:ext uri="{BB962C8B-B14F-4D97-AF65-F5344CB8AC3E}">
        <p14:creationId xmlns:p14="http://schemas.microsoft.com/office/powerpoint/2010/main" val="3807865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0261-CE2A-17B2-C72E-22E16296B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67B11-F5D8-CB8B-6994-03FF4622F6B2}"/>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51446175-9F02-C0A5-26A4-006B24B9DDAF}"/>
              </a:ext>
            </a:extLst>
          </p:cNvPr>
          <p:cNvSpPr>
            <a:spLocks noGrp="1"/>
          </p:cNvSpPr>
          <p:nvPr>
            <p:ph type="subTitle" idx="1"/>
          </p:nvPr>
        </p:nvSpPr>
        <p:spPr>
          <a:xfrm>
            <a:off x="1591056" y="3560444"/>
            <a:ext cx="9076944" cy="3206116"/>
          </a:xfrm>
        </p:spPr>
        <p:txBody>
          <a:bodyPr>
            <a:normAutofit fontScale="92500" lnSpcReduction="2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a:t>
            </a:r>
            <a:r>
              <a:rPr lang="en-US" sz="3000" dirty="0">
                <a:latin typeface="Poppins SemiBold" panose="00000700000000000000" pitchFamily="2" charset="0"/>
                <a:cs typeface="Poppins SemiBold" panose="00000700000000000000" pitchFamily="2" charset="0"/>
              </a:rPr>
              <a:t>Custom Text Effects:</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Apply effects such as shadows, outlines, and textures to a large heading or title.</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Experiment with different font styles and layer effects to create a unique design for a poster or social media post.</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Use Appearance panel with effects for editable text effect</a:t>
            </a:r>
            <a:endParaRPr lang="en-IN" sz="2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2463461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BCA1-5D5A-B2E9-54F7-5B2501FD2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401A4-0F0C-5380-A0B0-2FEAFB90C89B}"/>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Apply effects such as shadows, outlines, and textures to a large heading or title.</a:t>
            </a:r>
          </a:p>
        </p:txBody>
      </p:sp>
      <p:pic>
        <p:nvPicPr>
          <p:cNvPr id="5" name="Picture 4">
            <a:extLst>
              <a:ext uri="{FF2B5EF4-FFF2-40B4-BE49-F238E27FC236}">
                <a16:creationId xmlns:a16="http://schemas.microsoft.com/office/drawing/2014/main" id="{FA8C93B3-4903-C8E6-ECE1-5DB54C25A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3196274"/>
            <a:ext cx="9011908" cy="1800476"/>
          </a:xfrm>
          <a:prstGeom prst="rect">
            <a:avLst/>
          </a:prstGeom>
        </p:spPr>
      </p:pic>
    </p:spTree>
    <p:extLst>
      <p:ext uri="{BB962C8B-B14F-4D97-AF65-F5344CB8AC3E}">
        <p14:creationId xmlns:p14="http://schemas.microsoft.com/office/powerpoint/2010/main" val="16830123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148CA-0A1B-6A80-F21F-7E269CED4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8AD5C-A664-1A1D-5072-7FFA512C783A}"/>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Experiment with different font styles and layer effects to create a unique design for a poster or social media post. Use Appearance panel with effects for editable text effect</a:t>
            </a:r>
            <a:r>
              <a:rPr lang="en-IN" sz="2800" dirty="0">
                <a:solidFill>
                  <a:schemeClr val="tx1"/>
                </a:solidFill>
                <a:latin typeface="Poppins SemiBold" panose="00000700000000000000" pitchFamily="2" charset="0"/>
                <a:cs typeface="Poppins SemiBold" panose="00000700000000000000" pitchFamily="2" charset="0"/>
              </a:rPr>
              <a:t>.</a:t>
            </a:r>
            <a:endParaRPr lang="en-US" sz="2800" dirty="0">
              <a:solidFill>
                <a:schemeClr val="tx1"/>
              </a:solidFill>
              <a:latin typeface="Poppins SemiBold" panose="00000700000000000000" pitchFamily="2" charset="0"/>
              <a:cs typeface="Poppins SemiBold" panose="00000700000000000000" pitchFamily="2" charset="0"/>
            </a:endParaRPr>
          </a:p>
        </p:txBody>
      </p:sp>
      <p:pic>
        <p:nvPicPr>
          <p:cNvPr id="4" name="Picture 3">
            <a:extLst>
              <a:ext uri="{FF2B5EF4-FFF2-40B4-BE49-F238E27FC236}">
                <a16:creationId xmlns:a16="http://schemas.microsoft.com/office/drawing/2014/main" id="{1AC05CDA-E8AD-06ED-A578-510D6F884B5C}"/>
              </a:ext>
            </a:extLst>
          </p:cNvPr>
          <p:cNvPicPr>
            <a:picLocks noChangeAspect="1"/>
          </p:cNvPicPr>
          <p:nvPr/>
        </p:nvPicPr>
        <p:blipFill>
          <a:blip r:embed="rId2"/>
          <a:stretch>
            <a:fillRect/>
          </a:stretch>
        </p:blipFill>
        <p:spPr>
          <a:xfrm>
            <a:off x="3962416" y="2068720"/>
            <a:ext cx="4267166" cy="4275039"/>
          </a:xfrm>
          <a:prstGeom prst="rect">
            <a:avLst/>
          </a:prstGeom>
        </p:spPr>
      </p:pic>
    </p:spTree>
    <p:extLst>
      <p:ext uri="{BB962C8B-B14F-4D97-AF65-F5344CB8AC3E}">
        <p14:creationId xmlns:p14="http://schemas.microsoft.com/office/powerpoint/2010/main" val="189555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8F0FB-A560-6265-5BA2-A698E2CDA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737F8-893D-7588-64A1-813241224F5A}"/>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purpose of the layers panel and how it helps manage complex designs.</a:t>
            </a:r>
          </a:p>
        </p:txBody>
      </p:sp>
      <p:sp>
        <p:nvSpPr>
          <p:cNvPr id="4" name="Text Placeholder 3">
            <a:extLst>
              <a:ext uri="{FF2B5EF4-FFF2-40B4-BE49-F238E27FC236}">
                <a16:creationId xmlns:a16="http://schemas.microsoft.com/office/drawing/2014/main" id="{7528D11B-848C-3971-B054-B97F04954E11}"/>
              </a:ext>
            </a:extLst>
          </p:cNvPr>
          <p:cNvSpPr>
            <a:spLocks noGrp="1"/>
          </p:cNvSpPr>
          <p:nvPr>
            <p:ph idx="1"/>
          </p:nvPr>
        </p:nvSpPr>
        <p:spPr/>
        <p:txBody>
          <a:bodyPr>
            <a:noAutofit/>
          </a:bodyPr>
          <a:lstStyle/>
          <a:p>
            <a:pPr marL="0" indent="0" algn="just">
              <a:buNone/>
            </a:pPr>
            <a:r>
              <a:rPr lang="en-US" dirty="0">
                <a:latin typeface="Poppins Medium" panose="00000600000000000000" pitchFamily="2" charset="0"/>
                <a:ea typeface="Cambria" panose="02040503050406030204" pitchFamily="18" charset="0"/>
                <a:cs typeface="Poppins Medium" panose="00000600000000000000" pitchFamily="2" charset="0"/>
              </a:rPr>
              <a:t>The Layers panel in Illustrator serves as a powerful tool for managing complex designs by:</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Organizing Elements: Separates objects into layers for a structured workflow.</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Visibility Control: Toggle layer visibility to focus on specific elements.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Locking Layers: Prevents accidental edits to specific elements.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Grouping Objects: Enables grouping and sub-layer creation for better hierarchy.</a:t>
            </a:r>
          </a:p>
        </p:txBody>
      </p:sp>
    </p:spTree>
    <p:extLst>
      <p:ext uri="{BB962C8B-B14F-4D97-AF65-F5344CB8AC3E}">
        <p14:creationId xmlns:p14="http://schemas.microsoft.com/office/powerpoint/2010/main" val="32435362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8D7AE-7DEF-CF64-3C35-A3F440504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1F449F-0DC9-4B57-639C-DF8E9ABC8175}"/>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Working with Layers, Masks, and Opacity</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28A63CEF-FA86-2D18-DF5F-6F7991687F41}"/>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Layers Panel</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Opacity and Blending Modes</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Masks</a:t>
            </a:r>
          </a:p>
        </p:txBody>
      </p:sp>
    </p:spTree>
    <p:extLst>
      <p:ext uri="{BB962C8B-B14F-4D97-AF65-F5344CB8AC3E}">
        <p14:creationId xmlns:p14="http://schemas.microsoft.com/office/powerpoint/2010/main" val="36023143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BC116-07F0-B1B1-AFEE-84409F25F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2C297-FE8D-FCE8-BC77-2DCA114DDC36}"/>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2AFCA688-4E4D-2EAD-2C71-6610C5F2CF88}"/>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Layers Panel:</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importance of layers in Illustrator and how they assist in organizing complex designs.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layers can be locked, hidden, and rearranged.</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651034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0F614-89FF-B2D8-9BE8-4E0B073A4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8B1FE-FFAA-FEDA-5E3B-A1676EEBDED4}"/>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the importance of layers in Illustrator and how they assist in organizing complex designs.</a:t>
            </a:r>
          </a:p>
        </p:txBody>
      </p:sp>
      <p:sp>
        <p:nvSpPr>
          <p:cNvPr id="4" name="Subtitle 3">
            <a:extLst>
              <a:ext uri="{FF2B5EF4-FFF2-40B4-BE49-F238E27FC236}">
                <a16:creationId xmlns:a16="http://schemas.microsoft.com/office/drawing/2014/main" id="{B09AF516-38C2-F4F9-4C0C-5B4AD359E27C}"/>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Layers are like transparent sheets of paper stacked on top of each other. They allow you to organize your artwork into separate levels, making complex designs much easier to manage.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Importance of Layers</a:t>
            </a:r>
          </a:p>
          <a:p>
            <a:pPr lvl="2" algn="just">
              <a:lnSpc>
                <a:spcPct val="110000"/>
              </a:lnSpc>
            </a:pPr>
            <a:r>
              <a:rPr lang="en-US" dirty="0">
                <a:latin typeface="Poppins Medium" panose="00000600000000000000" pitchFamily="2" charset="0"/>
                <a:cs typeface="Poppins Medium" panose="00000600000000000000" pitchFamily="2" charset="0"/>
              </a:rPr>
              <a:t>Organization: Layers help you keep track of different elements in your design. </a:t>
            </a:r>
          </a:p>
          <a:p>
            <a:pPr lvl="2" algn="just">
              <a:lnSpc>
                <a:spcPct val="110000"/>
              </a:lnSpc>
            </a:pPr>
            <a:r>
              <a:rPr lang="en-US" dirty="0">
                <a:latin typeface="Poppins Medium" panose="00000600000000000000" pitchFamily="2" charset="0"/>
                <a:cs typeface="Poppins Medium" panose="00000600000000000000" pitchFamily="2" charset="0"/>
              </a:rPr>
              <a:t>Editing: You can work on one layer without affecting others. </a:t>
            </a:r>
          </a:p>
          <a:p>
            <a:pPr lvl="2" algn="just">
              <a:lnSpc>
                <a:spcPct val="110000"/>
              </a:lnSpc>
            </a:pPr>
            <a:r>
              <a:rPr lang="en-US" dirty="0">
                <a:latin typeface="Poppins Medium" panose="00000600000000000000" pitchFamily="2" charset="0"/>
                <a:cs typeface="Poppins Medium" panose="00000600000000000000" pitchFamily="2" charset="0"/>
              </a:rPr>
              <a:t>Selective Visibility: You can hide or show layers to focus on specific parts of your artwork or to create different versions of your design.   </a:t>
            </a:r>
          </a:p>
          <a:p>
            <a:pPr lvl="2" algn="just">
              <a:lnSpc>
                <a:spcPct val="110000"/>
              </a:lnSpc>
            </a:pPr>
            <a:r>
              <a:rPr lang="en-US" dirty="0">
                <a:latin typeface="Poppins Medium" panose="00000600000000000000" pitchFamily="2" charset="0"/>
                <a:cs typeface="Poppins Medium" panose="00000600000000000000" pitchFamily="2" charset="0"/>
              </a:rPr>
              <a:t>Stacking Order: Layers control the stacking order of objects. Items on higher layers will appear in front of items on lower layers.   </a:t>
            </a:r>
          </a:p>
        </p:txBody>
      </p:sp>
    </p:spTree>
    <p:extLst>
      <p:ext uri="{BB962C8B-B14F-4D97-AF65-F5344CB8AC3E}">
        <p14:creationId xmlns:p14="http://schemas.microsoft.com/office/powerpoint/2010/main" val="2713800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7732A-5B3C-3A96-7147-70FB5600D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D60F8-C53B-89A6-75DB-EA7FD0C3BEF7}"/>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how layers can be locked, hidden, and rearranged.</a:t>
            </a:r>
          </a:p>
        </p:txBody>
      </p:sp>
      <p:sp>
        <p:nvSpPr>
          <p:cNvPr id="4" name="Subtitle 3">
            <a:extLst>
              <a:ext uri="{FF2B5EF4-FFF2-40B4-BE49-F238E27FC236}">
                <a16:creationId xmlns:a16="http://schemas.microsoft.com/office/drawing/2014/main" id="{FD0B7896-49B7-8FD9-E1DC-57F37043DD34}"/>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Locking: Locking a layer prevents any editing to its contents. This is great for protecting elements you don't want to accidentally move or change.</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Hiding: Hiding a layer makes its contents invisible. This is useful for temporarily removing elements from view or for creating different versions of your design.</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Rearranging: You can easily change the stacking order of layers by dragging them up or down in the Layers panel. This allows you to control which objects appear in front of others.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4808459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2BCE8-0077-E830-C891-5C56B1B1C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6D458-073D-69AE-0A79-5EE268A4646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BC0B955F-8289-069F-7B40-E5A48A0B82D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Opacity and Blending Modes: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opacity and explain how adjusting it can create transparency effects.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blending modes and their use in achieving different visual effects.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145734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95455-6BBA-DA43-48B6-8D758FC06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93F85-A64D-F7C1-FDE8-E9B192D16B71}"/>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Define opacity and explain how adjusting it can create transparency effects.</a:t>
            </a:r>
          </a:p>
        </p:txBody>
      </p:sp>
      <p:sp>
        <p:nvSpPr>
          <p:cNvPr id="4" name="Subtitle 3">
            <a:extLst>
              <a:ext uri="{FF2B5EF4-FFF2-40B4-BE49-F238E27FC236}">
                <a16:creationId xmlns:a16="http://schemas.microsoft.com/office/drawing/2014/main" id="{BB18BE08-839C-6645-415A-776C422F818B}"/>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Opacity refers to how see-through an object is.  A 100% opaque object is completely solid, while a 0% opaque object is completely invisible.  Adjusting opacity allows you to create transparency effects, making objects appear translucent.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Creating Transparency</a:t>
            </a:r>
          </a:p>
          <a:p>
            <a:pPr lvl="2" algn="just">
              <a:lnSpc>
                <a:spcPct val="110000"/>
              </a:lnSpc>
            </a:pPr>
            <a:r>
              <a:rPr lang="en-US" dirty="0">
                <a:latin typeface="Poppins Medium" panose="00000600000000000000" pitchFamily="2" charset="0"/>
                <a:cs typeface="Poppins Medium" panose="00000600000000000000" pitchFamily="2" charset="0"/>
              </a:rPr>
              <a:t>By lowering an object's opacity, you allow underlying artwork to show through.  This can be used to create subtle overlays, ghosting effects, or to make elements blend seamlessly into the background.   </a:t>
            </a:r>
          </a:p>
        </p:txBody>
      </p:sp>
    </p:spTree>
    <p:extLst>
      <p:ext uri="{BB962C8B-B14F-4D97-AF65-F5344CB8AC3E}">
        <p14:creationId xmlns:p14="http://schemas.microsoft.com/office/powerpoint/2010/main" val="31486549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0518E-B3D0-AC73-14B0-FA3ED356A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E5673-CE03-87EE-64A3-CC59C200D26A}"/>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blending modes and their use in achieving different visual effects.</a:t>
            </a:r>
          </a:p>
        </p:txBody>
      </p:sp>
      <p:sp>
        <p:nvSpPr>
          <p:cNvPr id="4" name="Subtitle 3">
            <a:extLst>
              <a:ext uri="{FF2B5EF4-FFF2-40B4-BE49-F238E27FC236}">
                <a16:creationId xmlns:a16="http://schemas.microsoft.com/office/drawing/2014/main" id="{A618D0A4-D9C9-57D5-00AF-6F9EE23BDEA9}"/>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Blending modes control how colors of overlapping objects interact.  They offer a wide range of visual effects beyond simple transparency.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Here are a few common examples:   </a:t>
            </a:r>
          </a:p>
          <a:p>
            <a:pPr lvl="2" algn="just">
              <a:lnSpc>
                <a:spcPct val="110000"/>
              </a:lnSpc>
            </a:pPr>
            <a:r>
              <a:rPr lang="en-US" dirty="0">
                <a:latin typeface="Poppins Medium" panose="00000600000000000000" pitchFamily="2" charset="0"/>
                <a:cs typeface="Poppins Medium" panose="00000600000000000000" pitchFamily="2" charset="0"/>
              </a:rPr>
              <a:t>Multiply: Darkens the colors, often used for shadows or creating a printed look.   </a:t>
            </a:r>
          </a:p>
          <a:p>
            <a:pPr lvl="2" algn="just">
              <a:lnSpc>
                <a:spcPct val="110000"/>
              </a:lnSpc>
            </a:pPr>
            <a:r>
              <a:rPr lang="en-US" dirty="0">
                <a:latin typeface="Poppins Medium" panose="00000600000000000000" pitchFamily="2" charset="0"/>
                <a:cs typeface="Poppins Medium" panose="00000600000000000000" pitchFamily="2" charset="0"/>
              </a:rPr>
              <a:t>Screen: Lightens the colors, useful for highlights or glows.   </a:t>
            </a:r>
          </a:p>
          <a:p>
            <a:pPr lvl="2" algn="just">
              <a:lnSpc>
                <a:spcPct val="110000"/>
              </a:lnSpc>
            </a:pPr>
            <a:r>
              <a:rPr lang="en-US" dirty="0">
                <a:latin typeface="Poppins Medium" panose="00000600000000000000" pitchFamily="2" charset="0"/>
                <a:cs typeface="Poppins Medium" panose="00000600000000000000" pitchFamily="2" charset="0"/>
              </a:rPr>
              <a:t>Overlay: Combines the effects of Multiply and Screen, creating vibrant and high-contrast results.   </a:t>
            </a:r>
          </a:p>
          <a:p>
            <a:pPr lvl="2" algn="just">
              <a:lnSpc>
                <a:spcPct val="110000"/>
              </a:lnSpc>
            </a:pPr>
            <a:r>
              <a:rPr lang="en-US" dirty="0">
                <a:latin typeface="Poppins Medium" panose="00000600000000000000" pitchFamily="2" charset="0"/>
                <a:cs typeface="Poppins Medium" panose="00000600000000000000" pitchFamily="2" charset="0"/>
              </a:rPr>
              <a:t>Difference: Shows the difference between the colors, creating unusual and often psychedelic effects.</a:t>
            </a:r>
          </a:p>
        </p:txBody>
      </p:sp>
    </p:spTree>
    <p:extLst>
      <p:ext uri="{BB962C8B-B14F-4D97-AF65-F5344CB8AC3E}">
        <p14:creationId xmlns:p14="http://schemas.microsoft.com/office/powerpoint/2010/main" val="10793983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8A84A-4A9C-7980-7567-04063630B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8A6F8-0CFD-6B8A-FE80-94F0A2CA9164}"/>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9A4271FD-C5C2-DF5A-D773-B022535DEC85}"/>
              </a:ext>
            </a:extLst>
          </p:cNvPr>
          <p:cNvSpPr>
            <a:spLocks noGrp="1"/>
          </p:cNvSpPr>
          <p:nvPr>
            <p:ph type="subTitle" idx="1"/>
          </p:nvPr>
        </p:nvSpPr>
        <p:spPr>
          <a:xfrm>
            <a:off x="1591056" y="3816476"/>
            <a:ext cx="9076944" cy="2236851"/>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Masks: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what clipping masks are and when to use them.</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clipping masks can help confine artwork to a specific shape.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of Opacity mask in Creating illustration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519202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41BDA-3A7C-9501-6B6F-0A77048C7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FEA34-0458-0ED8-8473-3EAC2982B9D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Explain what clipping masks are and when to use them.</a:t>
            </a:r>
          </a:p>
        </p:txBody>
      </p:sp>
      <p:sp>
        <p:nvSpPr>
          <p:cNvPr id="4" name="Subtitle 3">
            <a:extLst>
              <a:ext uri="{FF2B5EF4-FFF2-40B4-BE49-F238E27FC236}">
                <a16:creationId xmlns:a16="http://schemas.microsoft.com/office/drawing/2014/main" id="{F7F74B92-BF83-EC64-8E6F-265E45AAE6D3}"/>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Imagine you have a cookie cutter (your clipping mask) and some dough (your artwork). A clipping mask works similarly: it's a shape that "cuts out" or reveals only the portion of your artwork that falls within its boundaries. Anything outside the mask's shape is hidden.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When to Use Them:</a:t>
            </a:r>
          </a:p>
          <a:p>
            <a:pPr lvl="2" algn="just">
              <a:lnSpc>
                <a:spcPct val="110000"/>
              </a:lnSpc>
            </a:pPr>
            <a:r>
              <a:rPr lang="en-US" sz="1600" dirty="0">
                <a:latin typeface="Poppins Medium" panose="00000600000000000000" pitchFamily="2" charset="0"/>
                <a:cs typeface="Poppins Medium" panose="00000600000000000000" pitchFamily="2" charset="0"/>
              </a:rPr>
              <a:t>Containing Images: Easily place images within specific shapes (circles, stars, custom outlines) without having to precisely crop the image.   </a:t>
            </a:r>
          </a:p>
          <a:p>
            <a:pPr lvl="2" algn="just">
              <a:lnSpc>
                <a:spcPct val="110000"/>
              </a:lnSpc>
            </a:pPr>
            <a:r>
              <a:rPr lang="en-US" sz="1600" dirty="0">
                <a:latin typeface="Poppins Medium" panose="00000600000000000000" pitchFamily="2" charset="0"/>
                <a:cs typeface="Poppins Medium" panose="00000600000000000000" pitchFamily="2" charset="0"/>
              </a:rPr>
              <a:t>Creating Unique Text Effects: Fill text with images or patterns, giving your typography a visually interesting look.   </a:t>
            </a:r>
          </a:p>
          <a:p>
            <a:pPr lvl="2" algn="just">
              <a:lnSpc>
                <a:spcPct val="110000"/>
              </a:lnSpc>
            </a:pPr>
            <a:r>
              <a:rPr lang="en-US" sz="1600" dirty="0">
                <a:latin typeface="Poppins Medium" panose="00000600000000000000" pitchFamily="2" charset="0"/>
                <a:cs typeface="Poppins Medium" panose="00000600000000000000" pitchFamily="2" charset="0"/>
              </a:rPr>
              <a:t>Designing Logos: Confine elements within a logo shape for a clean and professional appearance.   </a:t>
            </a:r>
          </a:p>
          <a:p>
            <a:pPr lvl="2" algn="just">
              <a:lnSpc>
                <a:spcPct val="110000"/>
              </a:lnSpc>
            </a:pPr>
            <a:r>
              <a:rPr lang="en-US" sz="1600" dirty="0">
                <a:latin typeface="Poppins Medium" panose="00000600000000000000" pitchFamily="2" charset="0"/>
                <a:cs typeface="Poppins Medium" panose="00000600000000000000" pitchFamily="2" charset="0"/>
              </a:rPr>
              <a:t>Isolating Artwork: Focus on specific parts of your design by masking off the rest.</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2281922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58F84-FF36-403C-1120-1C93FAC18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974CC-3436-2362-D01F-1C0B92E02B3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Describe how clipping masks can help confine artwork to a specific shape.</a:t>
            </a:r>
          </a:p>
        </p:txBody>
      </p:sp>
      <p:sp>
        <p:nvSpPr>
          <p:cNvPr id="4" name="Subtitle 3">
            <a:extLst>
              <a:ext uri="{FF2B5EF4-FFF2-40B4-BE49-F238E27FC236}">
                <a16:creationId xmlns:a16="http://schemas.microsoft.com/office/drawing/2014/main" id="{6FC4C991-3081-CE15-5ED2-39047BA4B81C}"/>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How They Work:</a:t>
            </a:r>
          </a:p>
          <a:p>
            <a:pPr lvl="2" algn="just">
              <a:lnSpc>
                <a:spcPct val="110000"/>
              </a:lnSpc>
            </a:pPr>
            <a:r>
              <a:rPr lang="en-US" dirty="0">
                <a:latin typeface="Poppins Medium" panose="00000600000000000000" pitchFamily="2" charset="0"/>
                <a:cs typeface="Poppins Medium" panose="00000600000000000000" pitchFamily="2" charset="0"/>
              </a:rPr>
              <a:t>Create a Shape: This will be your clipping mask.</a:t>
            </a:r>
          </a:p>
          <a:p>
            <a:pPr lvl="2" algn="just">
              <a:lnSpc>
                <a:spcPct val="110000"/>
              </a:lnSpc>
            </a:pPr>
            <a:r>
              <a:rPr lang="en-US" dirty="0">
                <a:latin typeface="Poppins Medium" panose="00000600000000000000" pitchFamily="2" charset="0"/>
                <a:cs typeface="Poppins Medium" panose="00000600000000000000" pitchFamily="2" charset="0"/>
              </a:rPr>
              <a:t>Place Artwork: Position the artwork you want to mask on top of the shape.</a:t>
            </a:r>
          </a:p>
          <a:p>
            <a:pPr lvl="2" algn="just">
              <a:lnSpc>
                <a:spcPct val="110000"/>
              </a:lnSpc>
            </a:pPr>
            <a:r>
              <a:rPr lang="en-US" dirty="0">
                <a:latin typeface="Poppins Medium" panose="00000600000000000000" pitchFamily="2" charset="0"/>
                <a:cs typeface="Poppins Medium" panose="00000600000000000000" pitchFamily="2" charset="0"/>
              </a:rPr>
              <a:t>Make Clipping Mask: Select both the shape and the artwork, then use the "Make Clipping Mask" command (Object &gt; Clipping Mask &gt; Make).   </a:t>
            </a:r>
          </a:p>
        </p:txBody>
      </p:sp>
    </p:spTree>
    <p:extLst>
      <p:ext uri="{BB962C8B-B14F-4D97-AF65-F5344CB8AC3E}">
        <p14:creationId xmlns:p14="http://schemas.microsoft.com/office/powerpoint/2010/main" val="135123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052A-18F6-7A17-115A-D2E109380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62F19-FD4F-FB38-2107-76B7C03877DE}"/>
              </a:ext>
            </a:extLst>
          </p:cNvPr>
          <p:cNvSpPr>
            <a:spLocks noGrp="1"/>
          </p:cNvSpPr>
          <p:nvPr>
            <p:ph type="title"/>
          </p:nvPr>
        </p:nvSpPr>
        <p:spPr/>
        <p:txBody>
          <a:bodyPr anchor="ctr">
            <a:noAutofit/>
          </a:bodyPr>
          <a:lstStyle/>
          <a:p>
            <a:pPr marL="457200" indent="-457200" algn="just">
              <a:buFont typeface="Arial" panose="020B0604020202020204" pitchFamily="34" charset="0"/>
              <a:buChar char="•"/>
            </a:pPr>
            <a:r>
              <a:rPr lang="en-US" sz="2800" b="0" cap="none" dirty="0">
                <a:effectLst/>
                <a:latin typeface="Poppins SemiBold" panose="00000700000000000000" pitchFamily="2" charset="0"/>
                <a:cs typeface="Poppins SemiBold" panose="00000700000000000000" pitchFamily="2" charset="0"/>
              </a:rPr>
              <a:t>Describe the purpose of the layers panel and how it helps manage complex designs.</a:t>
            </a:r>
          </a:p>
        </p:txBody>
      </p:sp>
      <p:sp>
        <p:nvSpPr>
          <p:cNvPr id="4" name="Text Placeholder 3">
            <a:extLst>
              <a:ext uri="{FF2B5EF4-FFF2-40B4-BE49-F238E27FC236}">
                <a16:creationId xmlns:a16="http://schemas.microsoft.com/office/drawing/2014/main" id="{3F599B2D-046B-CA66-D2FA-57E4FD4CCA62}"/>
              </a:ext>
            </a:extLst>
          </p:cNvPr>
          <p:cNvSpPr>
            <a:spLocks noGrp="1"/>
          </p:cNvSpPr>
          <p:nvPr>
            <p:ph idx="1"/>
          </p:nvPr>
        </p:nvSpPr>
        <p:spPr>
          <a:xfrm>
            <a:off x="838200" y="2111375"/>
            <a:ext cx="6529552" cy="3997106"/>
          </a:xfrm>
        </p:spPr>
        <p:txBody>
          <a:bodyPr>
            <a:noAutofit/>
          </a:bodyPr>
          <a:lstStyle/>
          <a:p>
            <a:pPr algn="just"/>
            <a:r>
              <a:rPr lang="en-US" dirty="0">
                <a:latin typeface="Poppins Medium" panose="00000600000000000000" pitchFamily="2" charset="0"/>
                <a:ea typeface="Cambria" panose="02040503050406030204" pitchFamily="18" charset="0"/>
                <a:cs typeface="Poppins Medium" panose="00000600000000000000" pitchFamily="2" charset="0"/>
              </a:rPr>
              <a:t>Editing Efficiency: Select and edit individual objects without affecting others.</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Layer Reordering: Adjust stacking order to control object overlap.</a:t>
            </a:r>
          </a:p>
          <a:p>
            <a:pPr algn="just"/>
            <a:r>
              <a:rPr lang="en-US" dirty="0">
                <a:latin typeface="Poppins Medium" panose="00000600000000000000" pitchFamily="2" charset="0"/>
                <a:ea typeface="Cambria" panose="02040503050406030204" pitchFamily="18" charset="0"/>
                <a:cs typeface="Poppins Medium" panose="00000600000000000000" pitchFamily="2" charset="0"/>
              </a:rPr>
              <a:t>Isolation Mode: Focuses on specific layers or objects for detailed editing.</a:t>
            </a:r>
          </a:p>
        </p:txBody>
      </p:sp>
      <p:pic>
        <p:nvPicPr>
          <p:cNvPr id="5" name="Picture 4">
            <a:extLst>
              <a:ext uri="{FF2B5EF4-FFF2-40B4-BE49-F238E27FC236}">
                <a16:creationId xmlns:a16="http://schemas.microsoft.com/office/drawing/2014/main" id="{032E2B4F-3919-9A11-7281-26E558E88657}"/>
              </a:ext>
            </a:extLst>
          </p:cNvPr>
          <p:cNvPicPr>
            <a:picLocks noChangeAspect="1"/>
          </p:cNvPicPr>
          <p:nvPr/>
        </p:nvPicPr>
        <p:blipFill>
          <a:blip r:embed="rId2"/>
          <a:stretch>
            <a:fillRect/>
          </a:stretch>
        </p:blipFill>
        <p:spPr>
          <a:xfrm>
            <a:off x="8133453" y="1825625"/>
            <a:ext cx="3429479" cy="3877216"/>
          </a:xfrm>
          <a:prstGeom prst="rect">
            <a:avLst/>
          </a:prstGeom>
        </p:spPr>
      </p:pic>
    </p:spTree>
    <p:extLst>
      <p:ext uri="{BB962C8B-B14F-4D97-AF65-F5344CB8AC3E}">
        <p14:creationId xmlns:p14="http://schemas.microsoft.com/office/powerpoint/2010/main" val="12323062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49547-CACC-3E9A-111B-8CDB8E47A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FD2E6-2DB3-05AD-FF1C-6E22EE9E57C2}"/>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tx1"/>
                </a:solidFill>
                <a:latin typeface="Poppins SemiBold" panose="00000700000000000000" pitchFamily="2" charset="0"/>
                <a:cs typeface="Poppins SemiBold" panose="00000700000000000000" pitchFamily="2" charset="0"/>
              </a:rPr>
              <a:t>Use of Opacity mask in Creating illustration</a:t>
            </a:r>
          </a:p>
        </p:txBody>
      </p:sp>
      <p:sp>
        <p:nvSpPr>
          <p:cNvPr id="4" name="Subtitle 3">
            <a:extLst>
              <a:ext uri="{FF2B5EF4-FFF2-40B4-BE49-F238E27FC236}">
                <a16:creationId xmlns:a16="http://schemas.microsoft.com/office/drawing/2014/main" id="{F203D23A-9FBF-3851-D366-7DDD99234C89}"/>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Opacity masks are incredibly useful for creating complex and realistic effects in illustrations:</a:t>
            </a:r>
          </a:p>
          <a:p>
            <a:pPr lvl="2" algn="just">
              <a:lnSpc>
                <a:spcPct val="110000"/>
              </a:lnSpc>
            </a:pPr>
            <a:r>
              <a:rPr lang="en-US" dirty="0">
                <a:latin typeface="Poppins Medium" panose="00000600000000000000" pitchFamily="2" charset="0"/>
                <a:cs typeface="Poppins Medium" panose="00000600000000000000" pitchFamily="2" charset="0"/>
              </a:rPr>
              <a:t>Textured Surfaces: Use a texture image as an opacity mask to give your objects a realistic surface.   </a:t>
            </a:r>
          </a:p>
          <a:p>
            <a:pPr lvl="2" algn="just">
              <a:lnSpc>
                <a:spcPct val="110000"/>
              </a:lnSpc>
            </a:pPr>
            <a:r>
              <a:rPr lang="en-US" dirty="0">
                <a:latin typeface="Poppins Medium" panose="00000600000000000000" pitchFamily="2" charset="0"/>
                <a:cs typeface="Poppins Medium" panose="00000600000000000000" pitchFamily="2" charset="0"/>
              </a:rPr>
              <a:t>Soft Shadows and Highlights: Create subtle transitions between light and shadow.</a:t>
            </a:r>
          </a:p>
          <a:p>
            <a:pPr lvl="2" algn="just">
              <a:lnSpc>
                <a:spcPct val="110000"/>
              </a:lnSpc>
            </a:pPr>
            <a:r>
              <a:rPr lang="en-US" dirty="0">
                <a:latin typeface="Poppins Medium" panose="00000600000000000000" pitchFamily="2" charset="0"/>
                <a:cs typeface="Poppins Medium" panose="00000600000000000000" pitchFamily="2" charset="0"/>
              </a:rPr>
              <a:t>Foliage and Hair: Achieve a natural look with complex shapes and varying density.</a:t>
            </a:r>
          </a:p>
          <a:p>
            <a:pPr lvl="2" algn="just">
              <a:lnSpc>
                <a:spcPct val="110000"/>
              </a:lnSpc>
            </a:pPr>
            <a:r>
              <a:rPr lang="en-US" dirty="0">
                <a:latin typeface="Poppins Medium" panose="00000600000000000000" pitchFamily="2" charset="0"/>
                <a:cs typeface="Poppins Medium" panose="00000600000000000000" pitchFamily="2" charset="0"/>
              </a:rPr>
              <a:t>In summary: Clipping masks confine artwork to a specific shape, while opacity masks control transparency based on grayscale values, both being powerful tools for creating professional and visually appealing designs.</a:t>
            </a:r>
          </a:p>
        </p:txBody>
      </p:sp>
    </p:spTree>
    <p:extLst>
      <p:ext uri="{BB962C8B-B14F-4D97-AF65-F5344CB8AC3E}">
        <p14:creationId xmlns:p14="http://schemas.microsoft.com/office/powerpoint/2010/main" val="3619859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5DD0D-84DF-7403-9B97-26E4D2063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2B0A6-8610-DC2B-FB5F-8BA5F90D446D}"/>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Working with Layers, Masks, and Opacity</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00281BC8-8892-7425-28F2-27B5D62E6461}"/>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Layer Organization Practice</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Blending Mode and Opacity Exercise</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Clipping Mask Project</a:t>
            </a:r>
          </a:p>
        </p:txBody>
      </p:sp>
    </p:spTree>
    <p:extLst>
      <p:ext uri="{BB962C8B-B14F-4D97-AF65-F5344CB8AC3E}">
        <p14:creationId xmlns:p14="http://schemas.microsoft.com/office/powerpoint/2010/main" val="42052133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53CC-C830-7DAC-4F48-BCF939090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E31A1-38E6-51BB-95BF-379CC942929D}"/>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99D7F821-5150-2E66-1E86-A621CB2D9F8D}"/>
              </a:ext>
            </a:extLst>
          </p:cNvPr>
          <p:cNvSpPr>
            <a:spLocks noGrp="1"/>
          </p:cNvSpPr>
          <p:nvPr>
            <p:ph type="subTitle" idx="1"/>
          </p:nvPr>
        </p:nvSpPr>
        <p:spPr>
          <a:xfrm>
            <a:off x="1591056" y="3816476"/>
            <a:ext cx="9076944" cy="2387600"/>
          </a:xfrm>
        </p:spPr>
        <p:txBody>
          <a:bodyPr>
            <a:normAutofit fontScale="92500"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Layer Organization Practice: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design (e.g., a landscape scene or abstract composition) and organize different elements on separate layers.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layer names, locking, and hiding to manage the design effectively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405266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17DE-B1A9-985F-9B8D-B49AB14A9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FA5BF-D505-B0B3-C16B-C0846556F7A1}"/>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tx1"/>
                </a:solidFill>
                <a:latin typeface="Poppins Medium" panose="00000600000000000000" pitchFamily="2" charset="0"/>
                <a:cs typeface="Poppins Medium" panose="00000600000000000000" pitchFamily="2" charset="0"/>
              </a:rPr>
              <a:t>Create a design (e.g., a landscape scene or abstract composition) and organize different elements on separate layers. Use layer names, locking, and hiding to manage the design effectively.</a:t>
            </a:r>
          </a:p>
        </p:txBody>
      </p:sp>
      <p:pic>
        <p:nvPicPr>
          <p:cNvPr id="7" name="Picture 6">
            <a:extLst>
              <a:ext uri="{FF2B5EF4-FFF2-40B4-BE49-F238E27FC236}">
                <a16:creationId xmlns:a16="http://schemas.microsoft.com/office/drawing/2014/main" id="{7A09D7E5-E4E0-6CF7-0A42-53788CBB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588" y="2135731"/>
            <a:ext cx="6714823" cy="4086152"/>
          </a:xfrm>
          <a:prstGeom prst="rect">
            <a:avLst/>
          </a:prstGeom>
        </p:spPr>
      </p:pic>
    </p:spTree>
    <p:extLst>
      <p:ext uri="{BB962C8B-B14F-4D97-AF65-F5344CB8AC3E}">
        <p14:creationId xmlns:p14="http://schemas.microsoft.com/office/powerpoint/2010/main" val="2090127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839E-37C1-971D-F3AB-B3673671A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DE823-6572-7A00-92C5-CEFAF713D6A5}"/>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6881FCC9-2B14-013E-A271-75DD253F83B1}"/>
              </a:ext>
            </a:extLst>
          </p:cNvPr>
          <p:cNvSpPr>
            <a:spLocks noGrp="1"/>
          </p:cNvSpPr>
          <p:nvPr>
            <p:ph type="subTitle" idx="1"/>
          </p:nvPr>
        </p:nvSpPr>
        <p:spPr>
          <a:xfrm>
            <a:off x="1591056" y="3450717"/>
            <a:ext cx="9076944" cy="3041524"/>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Blending Mode and Opacity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poster or background image that utilizes blending modes and opacity adjustments for added depth.</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various blending modes to see how they affect overlapping elements.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basic image Using Opacity mask.</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1226654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CC3EA-E0D6-6219-077B-BE3F77D20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EED8D-8218-AD43-A679-32CD0049FABF}"/>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tx1"/>
                </a:solidFill>
                <a:latin typeface="Poppins Medium" panose="00000600000000000000" pitchFamily="2" charset="0"/>
                <a:cs typeface="Poppins Medium" panose="00000600000000000000" pitchFamily="2" charset="0"/>
              </a:rPr>
              <a:t>Design a poster or background image that utilizes blending modes and opacity adjustments for added depth.</a:t>
            </a:r>
          </a:p>
        </p:txBody>
      </p:sp>
      <p:pic>
        <p:nvPicPr>
          <p:cNvPr id="4" name="Picture 3">
            <a:extLst>
              <a:ext uri="{FF2B5EF4-FFF2-40B4-BE49-F238E27FC236}">
                <a16:creationId xmlns:a16="http://schemas.microsoft.com/office/drawing/2014/main" id="{D3CB3AE3-DE71-7F1F-17CF-7A87763C4949}"/>
              </a:ext>
            </a:extLst>
          </p:cNvPr>
          <p:cNvPicPr>
            <a:picLocks noChangeAspect="1"/>
          </p:cNvPicPr>
          <p:nvPr/>
        </p:nvPicPr>
        <p:blipFill>
          <a:blip r:embed="rId2"/>
          <a:stretch>
            <a:fillRect/>
          </a:stretch>
        </p:blipFill>
        <p:spPr>
          <a:xfrm>
            <a:off x="3473576" y="2028824"/>
            <a:ext cx="4537711" cy="4537711"/>
          </a:xfrm>
          <a:prstGeom prst="rect">
            <a:avLst/>
          </a:prstGeom>
        </p:spPr>
      </p:pic>
    </p:spTree>
    <p:extLst>
      <p:ext uri="{BB962C8B-B14F-4D97-AF65-F5344CB8AC3E}">
        <p14:creationId xmlns:p14="http://schemas.microsoft.com/office/powerpoint/2010/main" val="6326525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F2A75-5027-E17F-BBE9-8BB0E5D70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CAD74-D381-B5D3-27F7-E931A9AD96DA}"/>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tx1"/>
                </a:solidFill>
                <a:latin typeface="Poppins Medium" panose="00000600000000000000" pitchFamily="2" charset="0"/>
                <a:cs typeface="Poppins Medium" panose="00000600000000000000" pitchFamily="2" charset="0"/>
              </a:rPr>
              <a:t>Experiment with various blending modes to see how they affect overlapping elements.</a:t>
            </a:r>
          </a:p>
        </p:txBody>
      </p:sp>
      <p:pic>
        <p:nvPicPr>
          <p:cNvPr id="5" name="Picture 4">
            <a:extLst>
              <a:ext uri="{FF2B5EF4-FFF2-40B4-BE49-F238E27FC236}">
                <a16:creationId xmlns:a16="http://schemas.microsoft.com/office/drawing/2014/main" id="{6485997F-5792-D761-374E-65861D511034}"/>
              </a:ext>
            </a:extLst>
          </p:cNvPr>
          <p:cNvPicPr>
            <a:picLocks noChangeAspect="1"/>
          </p:cNvPicPr>
          <p:nvPr/>
        </p:nvPicPr>
        <p:blipFill>
          <a:blip r:embed="rId2"/>
          <a:stretch>
            <a:fillRect/>
          </a:stretch>
        </p:blipFill>
        <p:spPr>
          <a:xfrm>
            <a:off x="7983832" y="1676762"/>
            <a:ext cx="3300756" cy="2226092"/>
          </a:xfrm>
          <a:prstGeom prst="rect">
            <a:avLst/>
          </a:prstGeom>
        </p:spPr>
      </p:pic>
      <p:pic>
        <p:nvPicPr>
          <p:cNvPr id="7" name="Picture 6">
            <a:extLst>
              <a:ext uri="{FF2B5EF4-FFF2-40B4-BE49-F238E27FC236}">
                <a16:creationId xmlns:a16="http://schemas.microsoft.com/office/drawing/2014/main" id="{326CF82F-A7D8-DE66-E87D-245147427B06}"/>
              </a:ext>
            </a:extLst>
          </p:cNvPr>
          <p:cNvPicPr>
            <a:picLocks noChangeAspect="1"/>
          </p:cNvPicPr>
          <p:nvPr/>
        </p:nvPicPr>
        <p:blipFill>
          <a:blip r:embed="rId3"/>
          <a:stretch>
            <a:fillRect/>
          </a:stretch>
        </p:blipFill>
        <p:spPr>
          <a:xfrm>
            <a:off x="4600713" y="1721204"/>
            <a:ext cx="2622021" cy="2137209"/>
          </a:xfrm>
          <a:prstGeom prst="rect">
            <a:avLst/>
          </a:prstGeom>
        </p:spPr>
      </p:pic>
      <p:pic>
        <p:nvPicPr>
          <p:cNvPr id="9" name="Picture 8">
            <a:extLst>
              <a:ext uri="{FF2B5EF4-FFF2-40B4-BE49-F238E27FC236}">
                <a16:creationId xmlns:a16="http://schemas.microsoft.com/office/drawing/2014/main" id="{A144EE50-4515-4B21-E1F5-A4F914F48620}"/>
              </a:ext>
            </a:extLst>
          </p:cNvPr>
          <p:cNvPicPr>
            <a:picLocks noChangeAspect="1"/>
          </p:cNvPicPr>
          <p:nvPr/>
        </p:nvPicPr>
        <p:blipFill>
          <a:blip r:embed="rId4"/>
          <a:stretch>
            <a:fillRect/>
          </a:stretch>
        </p:blipFill>
        <p:spPr>
          <a:xfrm>
            <a:off x="1303254" y="1727264"/>
            <a:ext cx="2654341" cy="2125089"/>
          </a:xfrm>
          <a:prstGeom prst="rect">
            <a:avLst/>
          </a:prstGeom>
        </p:spPr>
      </p:pic>
      <p:pic>
        <p:nvPicPr>
          <p:cNvPr id="11" name="Picture 10">
            <a:extLst>
              <a:ext uri="{FF2B5EF4-FFF2-40B4-BE49-F238E27FC236}">
                <a16:creationId xmlns:a16="http://schemas.microsoft.com/office/drawing/2014/main" id="{1115286B-A90E-9BCF-B092-A2D8C2394568}"/>
              </a:ext>
            </a:extLst>
          </p:cNvPr>
          <p:cNvPicPr>
            <a:picLocks noChangeAspect="1"/>
          </p:cNvPicPr>
          <p:nvPr/>
        </p:nvPicPr>
        <p:blipFill>
          <a:blip r:embed="rId5"/>
          <a:stretch>
            <a:fillRect/>
          </a:stretch>
        </p:blipFill>
        <p:spPr>
          <a:xfrm>
            <a:off x="1303254" y="4052031"/>
            <a:ext cx="2892707" cy="2157411"/>
          </a:xfrm>
          <a:prstGeom prst="rect">
            <a:avLst/>
          </a:prstGeom>
        </p:spPr>
      </p:pic>
      <p:pic>
        <p:nvPicPr>
          <p:cNvPr id="13" name="Picture 12">
            <a:extLst>
              <a:ext uri="{FF2B5EF4-FFF2-40B4-BE49-F238E27FC236}">
                <a16:creationId xmlns:a16="http://schemas.microsoft.com/office/drawing/2014/main" id="{152F2E2B-322A-0714-368B-4A9E2E240B5D}"/>
              </a:ext>
            </a:extLst>
          </p:cNvPr>
          <p:cNvPicPr>
            <a:picLocks noChangeAspect="1"/>
          </p:cNvPicPr>
          <p:nvPr/>
        </p:nvPicPr>
        <p:blipFill>
          <a:blip r:embed="rId6"/>
          <a:stretch>
            <a:fillRect/>
          </a:stretch>
        </p:blipFill>
        <p:spPr>
          <a:xfrm>
            <a:off x="4560312" y="4052031"/>
            <a:ext cx="2662422" cy="2044286"/>
          </a:xfrm>
          <a:prstGeom prst="rect">
            <a:avLst/>
          </a:prstGeom>
        </p:spPr>
      </p:pic>
      <p:pic>
        <p:nvPicPr>
          <p:cNvPr id="15" name="Picture 14">
            <a:extLst>
              <a:ext uri="{FF2B5EF4-FFF2-40B4-BE49-F238E27FC236}">
                <a16:creationId xmlns:a16="http://schemas.microsoft.com/office/drawing/2014/main" id="{AD145FD6-6E09-F0DB-F215-147B982186D2}"/>
              </a:ext>
            </a:extLst>
          </p:cNvPr>
          <p:cNvPicPr>
            <a:picLocks noChangeAspect="1"/>
          </p:cNvPicPr>
          <p:nvPr/>
        </p:nvPicPr>
        <p:blipFill>
          <a:blip r:embed="rId7"/>
          <a:stretch>
            <a:fillRect/>
          </a:stretch>
        </p:blipFill>
        <p:spPr>
          <a:xfrm>
            <a:off x="7996041" y="4052031"/>
            <a:ext cx="2973105" cy="2382040"/>
          </a:xfrm>
          <a:prstGeom prst="rect">
            <a:avLst/>
          </a:prstGeom>
        </p:spPr>
      </p:pic>
    </p:spTree>
    <p:extLst>
      <p:ext uri="{BB962C8B-B14F-4D97-AF65-F5344CB8AC3E}">
        <p14:creationId xmlns:p14="http://schemas.microsoft.com/office/powerpoint/2010/main" val="36358164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1E45B-8A72-0650-1174-64B9A8FE8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F3588-F305-865F-F061-64348DF10424}"/>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tx1"/>
                </a:solidFill>
                <a:latin typeface="Poppins Medium" panose="00000600000000000000" pitchFamily="2" charset="0"/>
                <a:cs typeface="Poppins Medium" panose="00000600000000000000" pitchFamily="2" charset="0"/>
              </a:rPr>
              <a:t>Create basic image Using Opacity mask.</a:t>
            </a:r>
          </a:p>
        </p:txBody>
      </p:sp>
      <p:pic>
        <p:nvPicPr>
          <p:cNvPr id="5" name="Picture 4">
            <a:extLst>
              <a:ext uri="{FF2B5EF4-FFF2-40B4-BE49-F238E27FC236}">
                <a16:creationId xmlns:a16="http://schemas.microsoft.com/office/drawing/2014/main" id="{D05231A0-392D-B021-2012-E666F30B9637}"/>
              </a:ext>
            </a:extLst>
          </p:cNvPr>
          <p:cNvPicPr>
            <a:picLocks noChangeAspect="1"/>
          </p:cNvPicPr>
          <p:nvPr/>
        </p:nvPicPr>
        <p:blipFill>
          <a:blip r:embed="rId2"/>
          <a:stretch>
            <a:fillRect/>
          </a:stretch>
        </p:blipFill>
        <p:spPr>
          <a:xfrm>
            <a:off x="3361784" y="2051154"/>
            <a:ext cx="4035712" cy="3766665"/>
          </a:xfrm>
          <a:prstGeom prst="rect">
            <a:avLst/>
          </a:prstGeom>
        </p:spPr>
      </p:pic>
    </p:spTree>
    <p:extLst>
      <p:ext uri="{BB962C8B-B14F-4D97-AF65-F5344CB8AC3E}">
        <p14:creationId xmlns:p14="http://schemas.microsoft.com/office/powerpoint/2010/main" val="13964624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A68C2-ECB6-1DC0-27EF-AEF093217B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C5C33-CC45-F4C6-0F3C-750351404DF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70EFBCC7-9C4D-D1E7-4F85-FDFDFF40E4FF}"/>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Clipping Mask Project: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a clipping mask to place an image or texture inside text or a shape.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poster that combines text with a masked background image to achieve an unique visual effect.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89841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2BC9-73AF-D0D7-9519-14B418702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ABF85C-5F6C-4F14-92F4-25E744E54899}"/>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tx1"/>
                </a:solidFill>
                <a:latin typeface="Poppins Medium" panose="00000600000000000000" pitchFamily="2" charset="0"/>
                <a:cs typeface="Poppins Medium" panose="00000600000000000000" pitchFamily="2" charset="0"/>
              </a:rPr>
              <a:t>Use a clipping mask to place an image or texture inside text or a shape.</a:t>
            </a:r>
          </a:p>
        </p:txBody>
      </p:sp>
      <p:pic>
        <p:nvPicPr>
          <p:cNvPr id="4" name="Picture 3">
            <a:extLst>
              <a:ext uri="{FF2B5EF4-FFF2-40B4-BE49-F238E27FC236}">
                <a16:creationId xmlns:a16="http://schemas.microsoft.com/office/drawing/2014/main" id="{5855D5F3-F5AE-028B-8866-538EC4ADF349}"/>
              </a:ext>
            </a:extLst>
          </p:cNvPr>
          <p:cNvPicPr>
            <a:picLocks noChangeAspect="1"/>
          </p:cNvPicPr>
          <p:nvPr/>
        </p:nvPicPr>
        <p:blipFill>
          <a:blip r:embed="rId2"/>
          <a:stretch>
            <a:fillRect/>
          </a:stretch>
        </p:blipFill>
        <p:spPr>
          <a:xfrm>
            <a:off x="3200426" y="1727264"/>
            <a:ext cx="4489678" cy="4435148"/>
          </a:xfrm>
          <a:prstGeom prst="rect">
            <a:avLst/>
          </a:prstGeom>
        </p:spPr>
      </p:pic>
    </p:spTree>
    <p:extLst>
      <p:ext uri="{BB962C8B-B14F-4D97-AF65-F5344CB8AC3E}">
        <p14:creationId xmlns:p14="http://schemas.microsoft.com/office/powerpoint/2010/main" val="582244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261</TotalTime>
  <Words>6377</Words>
  <Application>Microsoft Office PowerPoint</Application>
  <PresentationFormat>Widescreen</PresentationFormat>
  <Paragraphs>491</Paragraphs>
  <Slides>114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114</vt:i4>
      </vt:variant>
    </vt:vector>
  </HeadingPairs>
  <TitlesOfParts>
    <vt:vector size="124" baseType="lpstr">
      <vt:lpstr>Arial</vt:lpstr>
      <vt:lpstr>Bookman Old Style</vt:lpstr>
      <vt:lpstr>Cambria</vt:lpstr>
      <vt:lpstr>Montserrat ExtraBold</vt:lpstr>
      <vt:lpstr>Poppins Medium</vt:lpstr>
      <vt:lpstr>Poppins SemiBold</vt:lpstr>
      <vt:lpstr>Rockwell</vt:lpstr>
      <vt:lpstr>Times New Roman</vt:lpstr>
      <vt:lpstr>Wingdings</vt:lpstr>
      <vt:lpstr>Damask</vt:lpstr>
      <vt:lpstr>Illustrator Assignment</vt:lpstr>
      <vt:lpstr>Introduction to Adobe Illustrator Interface and Workspace</vt:lpstr>
      <vt:lpstr>Introduction to Adobe Illustrator Interface and Workspace</vt:lpstr>
      <vt:lpstr>Explain the main uses of illustrator in the design industry, such as logo creation, vector illustrations, and icon design.</vt:lpstr>
      <vt:lpstr>Introduction to Adobe Illustrator Interface and Workspace</vt:lpstr>
      <vt:lpstr>Define key elements of the illustrator workspace: artboards, panels, tools, and properties.</vt:lpstr>
      <vt:lpstr>Define key elements of the illustrator workspace: artboards, panels, tools, and properties.</vt:lpstr>
      <vt:lpstr>Describe the purpose of the layers panel and how it helps manage complex designs.</vt:lpstr>
      <vt:lpstr>Describe the purpose of the layers panel and how it helps manage complex designs.</vt:lpstr>
      <vt:lpstr>Introduction to Adobe Illustrator Interface and Workspace</vt:lpstr>
      <vt:lpstr>Explain the steps to create a new document in illustrator, including selecting document dimensions, orientation, and color mode.</vt:lpstr>
      <vt:lpstr>Describe the difference between RGB and CMYK color modes and when to use each.</vt:lpstr>
      <vt:lpstr>Introduction to Adobe Illustrator Interface and Workspace</vt:lpstr>
      <vt:lpstr>Introduction to Adobe Illustrator Interface and Workspace</vt:lpstr>
      <vt:lpstr>Working with Shapes and the PenTool</vt:lpstr>
      <vt:lpstr>Introduction to Adobe Illustrator Interface and Workspace</vt:lpstr>
      <vt:lpstr>Describe the rectangle, ellipse, polygon, and star tools, explaining how each shape can be used in designs.</vt:lpstr>
      <vt:lpstr>Explain how the shape builder tool helps combine and manipulate shapes.</vt:lpstr>
      <vt:lpstr>Introduction to Adobe Illustrator Interface and Workspace</vt:lpstr>
      <vt:lpstr>Define the pen tool and describe its purpose in creating custom shapes and paths.</vt:lpstr>
      <vt:lpstr>Explain the difference between anchor points, handles, and paths.</vt:lpstr>
      <vt:lpstr>Introduction to Adobe Illustrator Interface and Workspace</vt:lpstr>
      <vt:lpstr>Explain how the pathfinder tool is used for combining and subtracting shapes.</vt:lpstr>
      <vt:lpstr>Explain how the pathfinder tool is used for combining and subtracting shapes.</vt:lpstr>
      <vt:lpstr>Describe the differences between the unite, minus front, intersect, and exclude options in pathfinder.</vt:lpstr>
      <vt:lpstr>Describe the differences between the unite, minus front, intersect, and exclude options in pathfinder.</vt:lpstr>
      <vt:lpstr>Describe the differences between the unite, minus front, intersect, and exclude options in pathfinder.</vt:lpstr>
      <vt:lpstr>Describe the differences between the Unite, Minus Front, Intersect, and Exclude options in Pathfinder.</vt:lpstr>
      <vt:lpstr>Introduction to Adobe Illustrator Interface and Workspace</vt:lpstr>
      <vt:lpstr>Define the pencil tool and describe its purpose in creating custom typeface modification.</vt:lpstr>
      <vt:lpstr>Working with Shapes and the PenTool</vt:lpstr>
      <vt:lpstr>Introduction to Adobe Illustrator Interface and Workspace</vt:lpstr>
      <vt:lpstr>Using the pen tool, create a simple icon (e.g., A house or tree) by combining shapes and paths. Apply colors and strokes to the design, experimenting with various stroke weights and fills.</vt:lpstr>
      <vt:lpstr>Introduction to Adobe Illustrator Interface and Workspace</vt:lpstr>
      <vt:lpstr>Create a complex design using overlapping basic shapes (circles, rectangles, etc.).</vt:lpstr>
      <vt:lpstr>Use the Shape Builder tool to merge or subtract parts of the shapes, creating an unique composition.</vt:lpstr>
      <vt:lpstr>Introduction to Adobe Illustrator Interface and Workspace</vt:lpstr>
      <vt:lpstr>Design a logo by combining and subtracting shapes using the Pathfinder tool.</vt:lpstr>
      <vt:lpstr>Apply different colors and gradients to each part of the logo for added depth.</vt:lpstr>
      <vt:lpstr>Color, Gradients, and the Swatches Panel</vt:lpstr>
      <vt:lpstr>Color, Gradients, and the Swatches Panel</vt:lpstr>
      <vt:lpstr>Explain the difference between fills and strokes and how they are applied to objects.</vt:lpstr>
      <vt:lpstr>Describe the role of the Swatches panel and how it helps manage colors in a design.</vt:lpstr>
      <vt:lpstr>Color, Gradients, and the Swatches Panel</vt:lpstr>
      <vt:lpstr>Define gradients and explain the difference between linear and radial gradients.</vt:lpstr>
      <vt:lpstr>Describe how the Gradient tool and Gradient panel work together to create smooth color transitions.</vt:lpstr>
      <vt:lpstr>Color, Gradients, and the Swatches Panel</vt:lpstr>
      <vt:lpstr>Explain the Color Guide panel and how it assists in choosing harmonious colors for designs.</vt:lpstr>
      <vt:lpstr>Describe what complementary, analogous, and triadic color schemes are.</vt:lpstr>
      <vt:lpstr>Color, Gradients, and the Swatches Panel</vt:lpstr>
      <vt:lpstr>Color, Gradients, and the Swatches Panel</vt:lpstr>
      <vt:lpstr>Create a colorful design using a combination of basic shapes.</vt:lpstr>
      <vt:lpstr>Use the Swatches panel to save and apply a custom color palette to the shapes.</vt:lpstr>
      <vt:lpstr>Color, Gradients, and the Swatches Panel</vt:lpstr>
      <vt:lpstr>Design a sunset or sunrise scene using linear and radial gradients to create smooth color transitions. Experiment with gradient stops and transparency settings to achieve a realistic effect.</vt:lpstr>
      <vt:lpstr>Color, Gradients, and the Swatches Panel</vt:lpstr>
      <vt:lpstr>Choose a primary color and use the Color Guide panel to create a complementary color scheme.</vt:lpstr>
      <vt:lpstr>Apply this color scheme to a design of your choice, such as a logo or simple illustration.</vt:lpstr>
      <vt:lpstr>Typography and Text in Illustrator</vt:lpstr>
      <vt:lpstr>Typography and Text in Illustrator</vt:lpstr>
      <vt:lpstr>Describe the Type tool and its primary uses in Illustrator.</vt:lpstr>
      <vt:lpstr>Explain the importance of typography in design, including readability, hierarchy, and style</vt:lpstr>
      <vt:lpstr>Typography and Text in Illustrator</vt:lpstr>
      <vt:lpstr>Define Type on a Path and explain when it might be used (e.g., circular logos or badges).</vt:lpstr>
      <vt:lpstr>Describe how text can be manipulated along paths and shapes.</vt:lpstr>
      <vt:lpstr>Typography and Text in Illustrator</vt:lpstr>
      <vt:lpstr>Explain the functions of the Character and Paragraph panels, such as kerning, tracking, leading, and alignment.</vt:lpstr>
      <vt:lpstr>Explain the functions of the Character and Paragraph panels, such as kerning, tracking, leading, and alignment..</vt:lpstr>
      <vt:lpstr>Discuss the impact of font choice and spacing on design aesthetics.</vt:lpstr>
      <vt:lpstr>Typography and Text in Illustrator</vt:lpstr>
      <vt:lpstr>Typography and Text in Illustrator</vt:lpstr>
      <vt:lpstr>Design a typographic poster that uses a mix of font sizes, styles, and alignments.</vt:lpstr>
      <vt:lpstr>Experiment with bold, italic, and decorative fonts, focusing on creating visual hierarchy.</vt:lpstr>
      <vt:lpstr>Typography and Text in Illustrator</vt:lpstr>
      <vt:lpstr>Draw a circle and use the Type on a Path tool to create circular text.</vt:lpstr>
      <vt:lpstr>Draw a circle and use the Type on a Path tool to create circular text.</vt:lpstr>
      <vt:lpstr>Typography and Text in Illustrator</vt:lpstr>
      <vt:lpstr>Apply effects such as shadows, outlines, and textures to a large heading or title.</vt:lpstr>
      <vt:lpstr>Experiment with different font styles and layer effects to create a unique design for a poster or social media post. Use Appearance panel with effects for editable text effect.</vt:lpstr>
      <vt:lpstr>Working with Layers, Masks, and Opacity</vt:lpstr>
      <vt:lpstr>Working with Layers, Masks, and Opacity</vt:lpstr>
      <vt:lpstr>Explain the importance of layers in Illustrator and how they assist in organizing complex designs.</vt:lpstr>
      <vt:lpstr>Describe how layers can be locked, hidden, and rearranged.</vt:lpstr>
      <vt:lpstr>Working with Layers, Masks, and Opacity</vt:lpstr>
      <vt:lpstr>Define opacity and explain how adjusting it can create transparency effects.</vt:lpstr>
      <vt:lpstr>Describe blending modes and their use in achieving different visual effects.</vt:lpstr>
      <vt:lpstr>Working with Layers, Masks, and Opacity</vt:lpstr>
      <vt:lpstr>Explain what clipping masks are and when to use them.</vt:lpstr>
      <vt:lpstr>Describe how clipping masks can help confine artwork to a specific shape.</vt:lpstr>
      <vt:lpstr>Use of Opacity mask in Creating illustration</vt:lpstr>
      <vt:lpstr>Working with Layers, Masks, and Opacity</vt:lpstr>
      <vt:lpstr>Working with Layers, Masks, and Opacity</vt:lpstr>
      <vt:lpstr>Create a design (e.g., a landscape scene or abstract composition) and organize different elements on separate layers. Use layer names, locking, and hiding to manage the design effectively.</vt:lpstr>
      <vt:lpstr>Working with Layers, Masks, and Opacity</vt:lpstr>
      <vt:lpstr>Design a poster or background image that utilizes blending modes and opacity adjustments for added depth.</vt:lpstr>
      <vt:lpstr>Experiment with various blending modes to see how they affect overlapping elements.</vt:lpstr>
      <vt:lpstr>Create basic image Using Opacity mask.</vt:lpstr>
      <vt:lpstr>Working with Layers, Masks, and Opacity</vt:lpstr>
      <vt:lpstr>Use a clipping mask to place an image or texture inside text or a shape.</vt:lpstr>
      <vt:lpstr>Create a poster that combines text with a masked background image to achieve an unique visual effect.</vt:lpstr>
      <vt:lpstr>Icon Design and Vector Illustrations</vt:lpstr>
      <vt:lpstr>Icon Design and Vector Illustrations</vt:lpstr>
      <vt:lpstr>Define icons and explain their role in user interfaces and visual communication.</vt:lpstr>
      <vt:lpstr>Describe the characteristics of effective icons (e.g., simplicity, scalability, clarity).</vt:lpstr>
      <vt:lpstr>Icon Design and Vector Illustrations</vt:lpstr>
      <vt:lpstr>Explain the difference between vector and raster images, and why vectors are ideal for logos and icons.</vt:lpstr>
      <vt:lpstr>Explain the difference between vector and raster images, and why vectors are ideal for logos and icons.</vt:lpstr>
      <vt:lpstr>Discuss the advantages of creating vector illustrations in Illustrator.</vt:lpstr>
      <vt:lpstr>Icon Design and Vector Illustrations</vt:lpstr>
      <vt:lpstr>Icon Design and Vector Illustrations</vt:lpstr>
      <vt:lpstr>Create a set of 5–10 icons (e.g., for a weather app, website, or travel app). Ensure that the icons are consistent in style, size, and line weight.</vt:lpstr>
      <vt:lpstr>Icon Design and Vector Illustrations</vt:lpstr>
      <vt:lpstr>Design a simple vector illustration (e.g., an animal, plant, or cartoon character). Use the Pen tool, shapes, and colors to bring the illustration to life, focusing on clean lines and simplicity.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Mandhalkar</dc:creator>
  <cp:lastModifiedBy>Jagdish Mandhalkar</cp:lastModifiedBy>
  <cp:revision>5</cp:revision>
  <dcterms:created xsi:type="dcterms:W3CDTF">2025-01-24T05:57:56Z</dcterms:created>
  <dcterms:modified xsi:type="dcterms:W3CDTF">2025-03-18T06:17:47Z</dcterms:modified>
</cp:coreProperties>
</file>