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2" r:id="rId1"/>
  </p:sldMasterIdLst>
  <p:sldIdLst>
    <p:sldId id="256" r:id="rId2"/>
    <p:sldId id="258" r:id="rId3"/>
    <p:sldId id="286" r:id="rId4"/>
    <p:sldId id="287" r:id="rId5"/>
    <p:sldId id="257" r:id="rId6"/>
    <p:sldId id="288" r:id="rId7"/>
    <p:sldId id="289" r:id="rId8"/>
    <p:sldId id="259" r:id="rId9"/>
    <p:sldId id="290" r:id="rId10"/>
    <p:sldId id="291" r:id="rId11"/>
    <p:sldId id="261" r:id="rId12"/>
    <p:sldId id="262" r:id="rId13"/>
    <p:sldId id="311" r:id="rId14"/>
    <p:sldId id="312" r:id="rId15"/>
    <p:sldId id="263" r:id="rId16"/>
    <p:sldId id="313" r:id="rId17"/>
    <p:sldId id="260" r:id="rId18"/>
    <p:sldId id="314" r:id="rId19"/>
    <p:sldId id="315" r:id="rId20"/>
    <p:sldId id="264" r:id="rId21"/>
    <p:sldId id="265" r:id="rId22"/>
    <p:sldId id="292" r:id="rId23"/>
    <p:sldId id="293" r:id="rId24"/>
    <p:sldId id="266" r:id="rId25"/>
    <p:sldId id="294" r:id="rId26"/>
    <p:sldId id="295" r:id="rId27"/>
    <p:sldId id="267" r:id="rId28"/>
    <p:sldId id="296" r:id="rId29"/>
    <p:sldId id="297" r:id="rId30"/>
    <p:sldId id="298" r:id="rId31"/>
    <p:sldId id="268" r:id="rId32"/>
    <p:sldId id="269" r:id="rId33"/>
    <p:sldId id="316" r:id="rId34"/>
    <p:sldId id="317" r:id="rId35"/>
    <p:sldId id="270" r:id="rId36"/>
    <p:sldId id="318" r:id="rId37"/>
    <p:sldId id="319" r:id="rId38"/>
    <p:sldId id="271" r:id="rId39"/>
    <p:sldId id="320" r:id="rId40"/>
    <p:sldId id="321" r:id="rId41"/>
    <p:sldId id="272" r:id="rId42"/>
    <p:sldId id="273" r:id="rId43"/>
    <p:sldId id="299" r:id="rId44"/>
    <p:sldId id="300" r:id="rId45"/>
    <p:sldId id="274" r:id="rId46"/>
    <p:sldId id="301" r:id="rId47"/>
    <p:sldId id="302" r:id="rId48"/>
    <p:sldId id="275" r:id="rId49"/>
    <p:sldId id="303" r:id="rId50"/>
    <p:sldId id="304" r:id="rId51"/>
    <p:sldId id="305" r:id="rId52"/>
    <p:sldId id="276" r:id="rId53"/>
    <p:sldId id="277" r:id="rId54"/>
    <p:sldId id="322" r:id="rId55"/>
    <p:sldId id="278" r:id="rId56"/>
    <p:sldId id="323" r:id="rId57"/>
    <p:sldId id="324" r:id="rId58"/>
    <p:sldId id="325" r:id="rId59"/>
    <p:sldId id="279" r:id="rId60"/>
    <p:sldId id="326" r:id="rId61"/>
    <p:sldId id="327" r:id="rId62"/>
    <p:sldId id="280" r:id="rId63"/>
    <p:sldId id="281" r:id="rId64"/>
    <p:sldId id="306" r:id="rId65"/>
    <p:sldId id="307" r:id="rId66"/>
    <p:sldId id="282" r:id="rId67"/>
    <p:sldId id="308" r:id="rId68"/>
    <p:sldId id="309" r:id="rId69"/>
    <p:sldId id="310" r:id="rId70"/>
    <p:sldId id="283" r:id="rId71"/>
    <p:sldId id="284" r:id="rId72"/>
    <p:sldId id="328" r:id="rId73"/>
    <p:sldId id="285" r:id="rId74"/>
    <p:sldId id="329"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26F74F-E687-4B98-8251-BE1CA0DD5C8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284210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6F74F-E687-4B98-8251-BE1CA0DD5C8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20539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6F74F-E687-4B98-8251-BE1CA0DD5C8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1578419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6F74F-E687-4B98-8251-BE1CA0DD5C8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531CC-3F84-436B-9D39-B296A63B788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0114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6F74F-E687-4B98-8251-BE1CA0DD5C8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44339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26F74F-E687-4B98-8251-BE1CA0DD5C87}" type="datetimeFigureOut">
              <a:rPr lang="en-IN" smtClean="0"/>
              <a:t>13-03-2025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3637022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26F74F-E687-4B98-8251-BE1CA0DD5C87}" type="datetimeFigureOut">
              <a:rPr lang="en-IN" smtClean="0"/>
              <a:t>13-03-2025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100498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6F74F-E687-4B98-8251-BE1CA0DD5C8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1859084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6F74F-E687-4B98-8251-BE1CA0DD5C8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48440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6F74F-E687-4B98-8251-BE1CA0DD5C8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102533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6F74F-E687-4B98-8251-BE1CA0DD5C87}"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4196883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26F74F-E687-4B98-8251-BE1CA0DD5C8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200805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26F74F-E687-4B98-8251-BE1CA0DD5C87}" type="datetimeFigureOut">
              <a:rPr lang="en-IN" smtClean="0"/>
              <a:t>13-03-2025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68356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26F74F-E687-4B98-8251-BE1CA0DD5C87}" type="datetimeFigureOut">
              <a:rPr lang="en-IN" smtClean="0"/>
              <a:t>13-03-2025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225289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6F74F-E687-4B98-8251-BE1CA0DD5C87}" type="datetimeFigureOut">
              <a:rPr lang="en-IN" smtClean="0"/>
              <a:t>13-03-2025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306549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6F74F-E687-4B98-8251-BE1CA0DD5C8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68131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6F74F-E687-4B98-8251-BE1CA0DD5C87}"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E531CC-3F84-436B-9D39-B296A63B7889}" type="slidenum">
              <a:rPr lang="en-IN" smtClean="0"/>
              <a:t>‹#›</a:t>
            </a:fld>
            <a:endParaRPr lang="en-IN"/>
          </a:p>
        </p:txBody>
      </p:sp>
    </p:spTree>
    <p:extLst>
      <p:ext uri="{BB962C8B-B14F-4D97-AF65-F5344CB8AC3E}">
        <p14:creationId xmlns:p14="http://schemas.microsoft.com/office/powerpoint/2010/main" val="44607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A26F74F-E687-4B98-8251-BE1CA0DD5C87}" type="datetimeFigureOut">
              <a:rPr lang="en-IN" smtClean="0"/>
              <a:t>13-03-2025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5E531CC-3F84-436B-9D39-B296A63B7889}" type="slidenum">
              <a:rPr lang="en-IN" smtClean="0"/>
              <a:t>‹#›</a:t>
            </a:fld>
            <a:endParaRPr lang="en-IN"/>
          </a:p>
        </p:txBody>
      </p:sp>
    </p:spTree>
    <p:extLst>
      <p:ext uri="{BB962C8B-B14F-4D97-AF65-F5344CB8AC3E}">
        <p14:creationId xmlns:p14="http://schemas.microsoft.com/office/powerpoint/2010/main" val="1104143693"/>
      </p:ext>
    </p:extLst>
  </p:cSld>
  <p:clrMap bg1="dk1" tx1="lt1" bg2="dk2" tx2="lt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 id="2147484214" r:id="rId12"/>
    <p:sldLayoutId id="2147484215" r:id="rId13"/>
    <p:sldLayoutId id="2147484216" r:id="rId14"/>
    <p:sldLayoutId id="2147484217" r:id="rId15"/>
    <p:sldLayoutId id="2147484218" r:id="rId16"/>
    <p:sldLayoutId id="21474842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5031-8759-6ED1-FD2A-8211DC2D4710}"/>
              </a:ext>
            </a:extLst>
          </p:cNvPr>
          <p:cNvSpPr>
            <a:spLocks noGrp="1"/>
          </p:cNvSpPr>
          <p:nvPr>
            <p:ph type="ctrTitle"/>
          </p:nvPr>
        </p:nvSpPr>
        <p:spPr>
          <a:xfrm>
            <a:off x="1530096" y="900874"/>
            <a:ext cx="9144000" cy="2387600"/>
          </a:xfrm>
        </p:spPr>
        <p:txBody>
          <a:bodyPr anchor="ctr">
            <a:normAutofit/>
          </a:bodyPr>
          <a:lstStyle/>
          <a:p>
            <a:pPr algn="ctr"/>
            <a:r>
              <a:rPr lang="en-US" sz="3600" b="1" dirty="0">
                <a:latin typeface="Montserrat ExtraBold" pitchFamily="2" charset="0"/>
              </a:rPr>
              <a:t>Color, Gradients, and the Swatches Panel</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0843F77B-E954-64E0-6852-EC4B7DB04F3B}"/>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T</a:t>
            </a:r>
            <a:r>
              <a:rPr lang="en-IN" sz="2800" dirty="0" err="1">
                <a:latin typeface="Poppins SemiBold" panose="00000700000000000000" pitchFamily="2" charset="0"/>
                <a:cs typeface="Poppins SemiBold" panose="00000700000000000000" pitchFamily="2" charset="0"/>
              </a:rPr>
              <a:t>heory</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Color Theory Basics in Illustrator</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Using Gradients</a:t>
            </a:r>
          </a:p>
          <a:p>
            <a:pPr marL="914400" lvl="1" indent="-457200" algn="l">
              <a:buFont typeface="Wingdings" panose="05000000000000000000" pitchFamily="2" charset="2"/>
              <a:buChar char="q"/>
            </a:pPr>
            <a:r>
              <a:rPr lang="en-IN" sz="2400" dirty="0" err="1">
                <a:latin typeface="Poppins Medium" panose="00000600000000000000" pitchFamily="2" charset="0"/>
                <a:cs typeface="Poppins Medium" panose="00000600000000000000" pitchFamily="2" charset="0"/>
              </a:rPr>
              <a:t>Color</a:t>
            </a:r>
            <a:r>
              <a:rPr lang="en-IN" sz="2400" dirty="0">
                <a:latin typeface="Poppins Medium" panose="00000600000000000000" pitchFamily="2" charset="0"/>
                <a:cs typeface="Poppins Medium" panose="00000600000000000000" pitchFamily="2" charset="0"/>
              </a:rPr>
              <a:t> Guide Panel</a:t>
            </a:r>
          </a:p>
        </p:txBody>
      </p:sp>
    </p:spTree>
    <p:extLst>
      <p:ext uri="{BB962C8B-B14F-4D97-AF65-F5344CB8AC3E}">
        <p14:creationId xmlns:p14="http://schemas.microsoft.com/office/powerpoint/2010/main" val="32114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D0CA0-B00C-1E25-7930-D661662D19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15223-7DE4-B8F6-F5CD-4335D8D76DCA}"/>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what complementary, analogous, and triadic color schemes are.</a:t>
            </a:r>
          </a:p>
        </p:txBody>
      </p:sp>
      <p:sp>
        <p:nvSpPr>
          <p:cNvPr id="4" name="Subtitle 3">
            <a:extLst>
              <a:ext uri="{FF2B5EF4-FFF2-40B4-BE49-F238E27FC236}">
                <a16:creationId xmlns:a16="http://schemas.microsoft.com/office/drawing/2014/main" id="{49F76DBA-0631-9558-D499-E37DB4D72CE6}"/>
              </a:ext>
            </a:extLst>
          </p:cNvPr>
          <p:cNvSpPr>
            <a:spLocks noGrp="1"/>
          </p:cNvSpPr>
          <p:nvPr>
            <p:ph idx="1"/>
          </p:nvPr>
        </p:nvSpPr>
        <p:spPr>
          <a:xfrm>
            <a:off x="1121664" y="1816481"/>
            <a:ext cx="10515600" cy="4351338"/>
          </a:xfrm>
        </p:spPr>
        <p:txBody>
          <a:bodyPr>
            <a:normAutofit fontScale="92500" lnSpcReduction="20000"/>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Color Schemes</a:t>
            </a:r>
          </a:p>
          <a:p>
            <a:pPr lvl="1" algn="just">
              <a:lnSpc>
                <a:spcPct val="110000"/>
              </a:lnSpc>
              <a:buFont typeface="Wingdings" panose="05000000000000000000" pitchFamily="2" charset="2"/>
              <a:buChar char="q"/>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Complementary: These colors are opposite each other on the color wheel (e.g., red and green, blue and orange). They create high contrast and a vibrant look.   </a:t>
            </a:r>
          </a:p>
          <a:p>
            <a:pPr lvl="1" algn="just">
              <a:lnSpc>
                <a:spcPct val="110000"/>
              </a:lnSpc>
            </a:pPr>
            <a:r>
              <a:rPr lang="en-US" sz="2000" dirty="0">
                <a:latin typeface="Poppins Medium" panose="00000600000000000000" pitchFamily="2" charset="0"/>
                <a:cs typeface="Poppins Medium" panose="00000600000000000000" pitchFamily="2" charset="0"/>
              </a:rPr>
              <a:t>Analogous: These colors are next to each other on the color wheel (e.g., blue, blue-green, green). They create a calm and harmonious feel.   </a:t>
            </a:r>
          </a:p>
          <a:p>
            <a:pPr lvl="1" algn="just">
              <a:lnSpc>
                <a:spcPct val="110000"/>
              </a:lnSpc>
            </a:pPr>
            <a:r>
              <a:rPr lang="en-US" sz="2000" dirty="0">
                <a:latin typeface="Poppins Medium" panose="00000600000000000000" pitchFamily="2" charset="0"/>
                <a:cs typeface="Poppins Medium" panose="00000600000000000000" pitchFamily="2" charset="0"/>
              </a:rPr>
              <a:t>Triadic: These colors are evenly spaced on the color wheel, forming a triangle (e.g., red, yellow, blue).</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 They offer a balanced and vibrant palette.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Sources and related content</a:t>
            </a:r>
          </a:p>
        </p:txBody>
      </p:sp>
    </p:spTree>
    <p:extLst>
      <p:ext uri="{BB962C8B-B14F-4D97-AF65-F5344CB8AC3E}">
        <p14:creationId xmlns:p14="http://schemas.microsoft.com/office/powerpoint/2010/main" val="92153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AC675-B346-FC46-FFC5-82F3E67165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247B7-283D-29B4-CEC6-7420B2B4A24A}"/>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Color, Gradients, and the Swatches Panel</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A60F6841-660F-594E-A24F-16F7E6BB0C8C}"/>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Practical</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Applying Colors and Swatches</a:t>
            </a: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Gradient Application</a:t>
            </a:r>
          </a:p>
          <a:p>
            <a:pPr marL="914400" lvl="1" indent="-457200" algn="l">
              <a:buFont typeface="Wingdings" panose="05000000000000000000" pitchFamily="2" charset="2"/>
              <a:buChar char="q"/>
            </a:pPr>
            <a:r>
              <a:rPr lang="en-IN" sz="2400" dirty="0" err="1">
                <a:latin typeface="Poppins Medium" panose="00000600000000000000" pitchFamily="2" charset="0"/>
                <a:cs typeface="Poppins Medium" panose="00000600000000000000" pitchFamily="2" charset="0"/>
              </a:rPr>
              <a:t>Color</a:t>
            </a:r>
            <a:r>
              <a:rPr lang="en-IN" sz="2400" dirty="0">
                <a:latin typeface="Poppins Medium" panose="00000600000000000000" pitchFamily="2" charset="0"/>
                <a:cs typeface="Poppins Medium" panose="00000600000000000000" pitchFamily="2" charset="0"/>
              </a:rPr>
              <a:t> Guide Exercise</a:t>
            </a:r>
          </a:p>
        </p:txBody>
      </p:sp>
    </p:spTree>
    <p:extLst>
      <p:ext uri="{BB962C8B-B14F-4D97-AF65-F5344CB8AC3E}">
        <p14:creationId xmlns:p14="http://schemas.microsoft.com/office/powerpoint/2010/main" val="331925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B4245-E609-9C90-F917-1816CA65C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604A7-66A2-02DC-DD52-C480A325AF90}"/>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693D99D0-3E1A-5AE7-7CFF-EC538A0B2049}"/>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Applying Colors and Swatches: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a colorful design using a combination of basic shapes.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the Swatches panel to save and apply a custom color palette to the shapes.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07438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F062B-3608-3ADF-34EC-0BD72EF47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55510-65DA-9FDD-0A82-78C6CAB216F8}"/>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Create a colorful design using a combination of basic shapes.</a:t>
            </a:r>
          </a:p>
        </p:txBody>
      </p:sp>
      <p:pic>
        <p:nvPicPr>
          <p:cNvPr id="6" name="Picture 5">
            <a:extLst>
              <a:ext uri="{FF2B5EF4-FFF2-40B4-BE49-F238E27FC236}">
                <a16:creationId xmlns:a16="http://schemas.microsoft.com/office/drawing/2014/main" id="{C8DE320E-4B87-4FC3-0F30-D2D90C147CC6}"/>
              </a:ext>
            </a:extLst>
          </p:cNvPr>
          <p:cNvPicPr>
            <a:picLocks noChangeAspect="1"/>
          </p:cNvPicPr>
          <p:nvPr/>
        </p:nvPicPr>
        <p:blipFill>
          <a:blip r:embed="rId2"/>
          <a:stretch>
            <a:fillRect/>
          </a:stretch>
        </p:blipFill>
        <p:spPr>
          <a:xfrm rot="16200000">
            <a:off x="3321566" y="993486"/>
            <a:ext cx="4841734" cy="6181344"/>
          </a:xfrm>
          <a:prstGeom prst="rect">
            <a:avLst/>
          </a:prstGeom>
        </p:spPr>
      </p:pic>
    </p:spTree>
    <p:extLst>
      <p:ext uri="{BB962C8B-B14F-4D97-AF65-F5344CB8AC3E}">
        <p14:creationId xmlns:p14="http://schemas.microsoft.com/office/powerpoint/2010/main" val="70169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2FBD9-A350-4B35-207F-30907E9917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5201D-3AC6-7EBD-FFFC-59C9FDC6D8B3}"/>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Use the Swatches panel to save and apply a custom color palette to the shapes.</a:t>
            </a:r>
          </a:p>
        </p:txBody>
      </p:sp>
      <p:pic>
        <p:nvPicPr>
          <p:cNvPr id="4" name="Picture 3">
            <a:extLst>
              <a:ext uri="{FF2B5EF4-FFF2-40B4-BE49-F238E27FC236}">
                <a16:creationId xmlns:a16="http://schemas.microsoft.com/office/drawing/2014/main" id="{1DC61591-3DBC-F230-53FF-B3DC14958E8D}"/>
              </a:ext>
            </a:extLst>
          </p:cNvPr>
          <p:cNvPicPr>
            <a:picLocks noChangeAspect="1"/>
          </p:cNvPicPr>
          <p:nvPr/>
        </p:nvPicPr>
        <p:blipFill>
          <a:blip r:embed="rId2"/>
          <a:stretch>
            <a:fillRect/>
          </a:stretch>
        </p:blipFill>
        <p:spPr>
          <a:xfrm>
            <a:off x="6787796" y="1672400"/>
            <a:ext cx="4285686" cy="4273006"/>
          </a:xfrm>
          <a:prstGeom prst="rect">
            <a:avLst/>
          </a:prstGeom>
        </p:spPr>
      </p:pic>
      <p:pic>
        <p:nvPicPr>
          <p:cNvPr id="7" name="Picture 6">
            <a:extLst>
              <a:ext uri="{FF2B5EF4-FFF2-40B4-BE49-F238E27FC236}">
                <a16:creationId xmlns:a16="http://schemas.microsoft.com/office/drawing/2014/main" id="{9E183962-4D96-FF33-2708-7E579D86F463}"/>
              </a:ext>
            </a:extLst>
          </p:cNvPr>
          <p:cNvPicPr>
            <a:picLocks noChangeAspect="1"/>
          </p:cNvPicPr>
          <p:nvPr/>
        </p:nvPicPr>
        <p:blipFill>
          <a:blip r:embed="rId3"/>
          <a:stretch>
            <a:fillRect/>
          </a:stretch>
        </p:blipFill>
        <p:spPr>
          <a:xfrm>
            <a:off x="1584862" y="2299062"/>
            <a:ext cx="3841903" cy="3284002"/>
          </a:xfrm>
          <a:prstGeom prst="rect">
            <a:avLst/>
          </a:prstGeom>
        </p:spPr>
      </p:pic>
    </p:spTree>
    <p:extLst>
      <p:ext uri="{BB962C8B-B14F-4D97-AF65-F5344CB8AC3E}">
        <p14:creationId xmlns:p14="http://schemas.microsoft.com/office/powerpoint/2010/main" val="114698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DFCC5-4811-FEE1-6769-5505014CE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86B05-9B16-C942-618A-0687B5BF8448}"/>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969BFBC8-DB17-10E9-719A-984B41D81999}"/>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Gradient Application:</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 sunset or sunrise scene using linear and radial gradients to create smooth color transitions.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Experiment with gradient stops and transparency settings to achieve a realistic effect.</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54189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D9697-EF14-F9BA-7320-7F36C5B1E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9888BC-09D5-6220-CAA5-91B8C5A77EAD}"/>
              </a:ext>
            </a:extLst>
          </p:cNvPr>
          <p:cNvSpPr>
            <a:spLocks noGrp="1"/>
          </p:cNvSpPr>
          <p:nvPr>
            <p:ph type="title"/>
          </p:nvPr>
        </p:nvSpPr>
        <p:spPr>
          <a:xfrm>
            <a:off x="332232" y="401701"/>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Design a sunset or sunrise scene using linear and radial gradients to create smooth color transitions. Experiment with gradient stops and transparency settings to achieve a realistic effect.</a:t>
            </a:r>
          </a:p>
        </p:txBody>
      </p:sp>
      <p:pic>
        <p:nvPicPr>
          <p:cNvPr id="4" name="Picture 3">
            <a:extLst>
              <a:ext uri="{FF2B5EF4-FFF2-40B4-BE49-F238E27FC236}">
                <a16:creationId xmlns:a16="http://schemas.microsoft.com/office/drawing/2014/main" id="{A1A6846B-5156-F005-3904-BDD0E631395F}"/>
              </a:ext>
            </a:extLst>
          </p:cNvPr>
          <p:cNvPicPr>
            <a:picLocks noChangeAspect="1"/>
          </p:cNvPicPr>
          <p:nvPr/>
        </p:nvPicPr>
        <p:blipFill>
          <a:blip r:embed="rId2"/>
          <a:stretch>
            <a:fillRect/>
          </a:stretch>
        </p:blipFill>
        <p:spPr>
          <a:xfrm>
            <a:off x="3056161" y="2187040"/>
            <a:ext cx="5896798" cy="4020111"/>
          </a:xfrm>
          <a:prstGeom prst="rect">
            <a:avLst/>
          </a:prstGeom>
        </p:spPr>
      </p:pic>
    </p:spTree>
    <p:extLst>
      <p:ext uri="{BB962C8B-B14F-4D97-AF65-F5344CB8AC3E}">
        <p14:creationId xmlns:p14="http://schemas.microsoft.com/office/powerpoint/2010/main" val="587199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D4010-B5F0-83D5-4815-EDF21D528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D2DB4-E378-BAB5-33D0-5683C339F69C}"/>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47D2C457-C419-FD44-BA52-2C714E954B2F}"/>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Color Guide Exercise: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Choose a primary color and use the Color Guide panel to create a complementary color scheme.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Apply this color scheme to a design of your choice, such as a logo or simple illustration.</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99228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CCF3E-BDFB-FCAA-25D8-A8329C390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9A5C30-3AC8-2259-E8DF-96EA219597C8}"/>
              </a:ext>
            </a:extLst>
          </p:cNvPr>
          <p:cNvSpPr>
            <a:spLocks noGrp="1"/>
          </p:cNvSpPr>
          <p:nvPr>
            <p:ph type="title"/>
          </p:nvPr>
        </p:nvSpPr>
        <p:spPr>
          <a:xfrm>
            <a:off x="332232" y="401701"/>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Choose a primary color and use the Color Guide panel to create a complementary color scheme.</a:t>
            </a:r>
          </a:p>
        </p:txBody>
      </p:sp>
      <p:pic>
        <p:nvPicPr>
          <p:cNvPr id="5" name="Picture 4">
            <a:extLst>
              <a:ext uri="{FF2B5EF4-FFF2-40B4-BE49-F238E27FC236}">
                <a16:creationId xmlns:a16="http://schemas.microsoft.com/office/drawing/2014/main" id="{4F68B756-425D-A128-682E-27B7F90B0B10}"/>
              </a:ext>
            </a:extLst>
          </p:cNvPr>
          <p:cNvPicPr>
            <a:picLocks noChangeAspect="1"/>
          </p:cNvPicPr>
          <p:nvPr/>
        </p:nvPicPr>
        <p:blipFill>
          <a:blip r:embed="rId2"/>
          <a:srcRect t="11342"/>
          <a:stretch/>
        </p:blipFill>
        <p:spPr>
          <a:xfrm>
            <a:off x="2480758" y="2340863"/>
            <a:ext cx="7230484" cy="3690847"/>
          </a:xfrm>
          <a:prstGeom prst="rect">
            <a:avLst/>
          </a:prstGeom>
        </p:spPr>
      </p:pic>
    </p:spTree>
    <p:extLst>
      <p:ext uri="{BB962C8B-B14F-4D97-AF65-F5344CB8AC3E}">
        <p14:creationId xmlns:p14="http://schemas.microsoft.com/office/powerpoint/2010/main" val="950889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6E12C-4377-3BBC-E141-410505AE7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C8ACA-A1C8-5CAD-B25B-CC0B256394CB}"/>
              </a:ext>
            </a:extLst>
          </p:cNvPr>
          <p:cNvSpPr>
            <a:spLocks noGrp="1"/>
          </p:cNvSpPr>
          <p:nvPr>
            <p:ph type="title"/>
          </p:nvPr>
        </p:nvSpPr>
        <p:spPr>
          <a:xfrm>
            <a:off x="332232" y="401701"/>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Apply this color scheme to a design of your choice, such as a logo or simple illustration.</a:t>
            </a:r>
          </a:p>
        </p:txBody>
      </p:sp>
      <p:pic>
        <p:nvPicPr>
          <p:cNvPr id="4" name="Graphic 3">
            <a:extLst>
              <a:ext uri="{FF2B5EF4-FFF2-40B4-BE49-F238E27FC236}">
                <a16:creationId xmlns:a16="http://schemas.microsoft.com/office/drawing/2014/main" id="{B61A0505-6EBC-D8D1-BB7A-6ED1621045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5261" y="2182136"/>
            <a:ext cx="3541479" cy="3541479"/>
          </a:xfrm>
          <a:prstGeom prst="rect">
            <a:avLst/>
          </a:prstGeom>
        </p:spPr>
      </p:pic>
    </p:spTree>
    <p:extLst>
      <p:ext uri="{BB962C8B-B14F-4D97-AF65-F5344CB8AC3E}">
        <p14:creationId xmlns:p14="http://schemas.microsoft.com/office/powerpoint/2010/main" val="407302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9170E-3FFF-3430-DA3D-1BCBF0487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E42DA-20CB-13C2-C880-D57A0D8F306B}"/>
              </a:ext>
            </a:extLst>
          </p:cNvPr>
          <p:cNvSpPr>
            <a:spLocks noGrp="1"/>
          </p:cNvSpPr>
          <p:nvPr>
            <p:ph type="ctrTitle"/>
          </p:nvPr>
        </p:nvSpPr>
        <p:spPr>
          <a:xfrm>
            <a:off x="1524000" y="880237"/>
            <a:ext cx="9144000" cy="2387600"/>
          </a:xfrm>
        </p:spPr>
        <p:txBody>
          <a:bodyPr anchor="ctr">
            <a:normAutofit/>
          </a:bodyPr>
          <a:lstStyle/>
          <a:p>
            <a:pPr algn="ctr"/>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07B8B760-E143-3E28-5BB3-6974AE2DBB19}"/>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Color Theory Basics in Illustrator: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difference between fills and strokes and how they are applied to objects.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the role of the Swatches panel and how it helps manage colors in a design.</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046379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41113-0A65-4F33-BB8B-0008B36D0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4231D3-596B-C781-583B-90EFB1BDA39F}"/>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Typography and Text in Illustrator</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7C99638A-3255-8FA0-2E19-A7CA06956320}"/>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T</a:t>
            </a:r>
            <a:r>
              <a:rPr lang="en-IN" sz="2800" dirty="0" err="1">
                <a:latin typeface="Poppins SemiBold" panose="00000700000000000000" pitchFamily="2" charset="0"/>
                <a:cs typeface="Poppins SemiBold" panose="00000700000000000000" pitchFamily="2" charset="0"/>
              </a:rPr>
              <a:t>heory</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Introduction to Typography in Illustrator</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Type on a Path</a:t>
            </a: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Character and Paragraph Panels</a:t>
            </a:r>
          </a:p>
        </p:txBody>
      </p:sp>
    </p:spTree>
    <p:extLst>
      <p:ext uri="{BB962C8B-B14F-4D97-AF65-F5344CB8AC3E}">
        <p14:creationId xmlns:p14="http://schemas.microsoft.com/office/powerpoint/2010/main" val="4184936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E087-3225-C057-5697-39432946D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23E66-909E-A4CA-D774-77438E265D64}"/>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BD349360-E715-661F-0842-8655493A1733}"/>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Introduction to Typography in Illustrator: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the Type tool and its primary uses in Illustrator.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importance of typography in design, including readability, hierarchy, and style</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43858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0E631-0036-4731-277E-D916EF0CB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B7C66-938B-6D5D-6C4A-547EFAE589BC}"/>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the Type tool and its primary uses in Illustrator.</a:t>
            </a:r>
          </a:p>
        </p:txBody>
      </p:sp>
      <p:sp>
        <p:nvSpPr>
          <p:cNvPr id="4" name="Subtitle 3">
            <a:extLst>
              <a:ext uri="{FF2B5EF4-FFF2-40B4-BE49-F238E27FC236}">
                <a16:creationId xmlns:a16="http://schemas.microsoft.com/office/drawing/2014/main" id="{82EC010D-5CA5-710F-8B7C-8A1B540A5FAF}"/>
              </a:ext>
            </a:extLst>
          </p:cNvPr>
          <p:cNvSpPr>
            <a:spLocks noGrp="1"/>
          </p:cNvSpPr>
          <p:nvPr>
            <p:ph idx="1"/>
          </p:nvPr>
        </p:nvSpPr>
        <p:spPr>
          <a:xfrm>
            <a:off x="1121664" y="1816481"/>
            <a:ext cx="10515600" cy="4351338"/>
          </a:xfrm>
        </p:spPr>
        <p:txBody>
          <a:bodyPr>
            <a:norm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Type Tool</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The Type tool in Illustrator is your go-to for adding text to your designs. You can create text in several ways:   </a:t>
            </a:r>
          </a:p>
          <a:p>
            <a:pPr lvl="2" algn="just">
              <a:lnSpc>
                <a:spcPct val="110000"/>
              </a:lnSpc>
            </a:pPr>
            <a:r>
              <a:rPr lang="en-US" dirty="0">
                <a:latin typeface="Poppins Medium" panose="00000600000000000000" pitchFamily="2" charset="0"/>
                <a:cs typeface="Poppins Medium" panose="00000600000000000000" pitchFamily="2" charset="0"/>
              </a:rPr>
              <a:t>Point Type: Click once to create a single line of text. Good for headlines or short labels.</a:t>
            </a:r>
          </a:p>
          <a:p>
            <a:pPr lvl="2" algn="just">
              <a:lnSpc>
                <a:spcPct val="110000"/>
              </a:lnSpc>
            </a:pPr>
            <a:r>
              <a:rPr lang="en-US" dirty="0">
                <a:latin typeface="Poppins Medium" panose="00000600000000000000" pitchFamily="2" charset="0"/>
                <a:cs typeface="Poppins Medium" panose="00000600000000000000" pitchFamily="2" charset="0"/>
              </a:rPr>
              <a:t>Area Type: Click and drag to create a text box. Useful for paragraphs or longer blocks of text.   </a:t>
            </a:r>
          </a:p>
          <a:p>
            <a:pPr lvl="2" algn="just">
              <a:lnSpc>
                <a:spcPct val="110000"/>
              </a:lnSpc>
            </a:pPr>
            <a:r>
              <a:rPr lang="en-US" dirty="0">
                <a:latin typeface="Poppins Medium" panose="00000600000000000000" pitchFamily="2" charset="0"/>
                <a:cs typeface="Poppins Medium" panose="00000600000000000000" pitchFamily="2" charset="0"/>
              </a:rPr>
              <a:t>Path Type: Click on a path (like a circle or a wavy line) to make the text flow along that path. Great for creative text layouts.</a:t>
            </a:r>
          </a:p>
        </p:txBody>
      </p:sp>
    </p:spTree>
    <p:extLst>
      <p:ext uri="{BB962C8B-B14F-4D97-AF65-F5344CB8AC3E}">
        <p14:creationId xmlns:p14="http://schemas.microsoft.com/office/powerpoint/2010/main" val="177245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5DA54-D40E-CD68-39B0-4CFA2A606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F6784-81DD-FDA9-D56A-E5F42D172F50}"/>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importance of typography in design, including readability, hierarchy, and style</a:t>
            </a:r>
          </a:p>
        </p:txBody>
      </p:sp>
      <p:sp>
        <p:nvSpPr>
          <p:cNvPr id="4" name="Subtitle 3">
            <a:extLst>
              <a:ext uri="{FF2B5EF4-FFF2-40B4-BE49-F238E27FC236}">
                <a16:creationId xmlns:a16="http://schemas.microsoft.com/office/drawing/2014/main" id="{6A6F68F2-46C4-FEF5-610E-A7C43482B280}"/>
              </a:ext>
            </a:extLst>
          </p:cNvPr>
          <p:cNvSpPr>
            <a:spLocks noGrp="1"/>
          </p:cNvSpPr>
          <p:nvPr>
            <p:ph idx="1"/>
          </p:nvPr>
        </p:nvSpPr>
        <p:spPr>
          <a:xfrm>
            <a:off x="1121664" y="1816481"/>
            <a:ext cx="10515600" cy="4351338"/>
          </a:xfrm>
        </p:spPr>
        <p:txBody>
          <a:bodyPr>
            <a:norm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Typography is much more than just putting words on a page. It's a crucial element of design that impacts how your message is received.  </a:t>
            </a:r>
          </a:p>
          <a:p>
            <a:pPr marL="457200" lvl="1" indent="0" algn="just">
              <a:lnSpc>
                <a:spcPct val="110000"/>
              </a:lnSpc>
              <a:buNone/>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Here's why it's important:</a:t>
            </a:r>
          </a:p>
          <a:p>
            <a:pPr lvl="2" algn="just">
              <a:lnSpc>
                <a:spcPct val="110000"/>
              </a:lnSpc>
            </a:pPr>
            <a:r>
              <a:rPr lang="en-US" dirty="0">
                <a:latin typeface="Poppins Medium" panose="00000600000000000000" pitchFamily="2" charset="0"/>
                <a:cs typeface="Poppins Medium" panose="00000600000000000000" pitchFamily="2" charset="0"/>
              </a:rPr>
              <a:t>Readability: Choosing the right font, size, and spacing makes your text easy to read and understand. If people can't read it, they won't get your message.   </a:t>
            </a:r>
          </a:p>
          <a:p>
            <a:pPr lvl="2" algn="just">
              <a:lnSpc>
                <a:spcPct val="110000"/>
              </a:lnSpc>
            </a:pPr>
            <a:r>
              <a:rPr lang="en-US" dirty="0">
                <a:latin typeface="Poppins Medium" panose="00000600000000000000" pitchFamily="2" charset="0"/>
                <a:cs typeface="Poppins Medium" panose="00000600000000000000" pitchFamily="2" charset="0"/>
              </a:rPr>
              <a:t>Hierarchy: Using different font sizes, weights (bold, light), and styles (italic) creates a visual hierarchy. This guides the reader's eye and shows them what's most important. Think of a headline being larger than the body text.   </a:t>
            </a:r>
          </a:p>
          <a:p>
            <a:pPr lvl="2" algn="just">
              <a:lnSpc>
                <a:spcPct val="110000"/>
              </a:lnSpc>
            </a:pPr>
            <a:r>
              <a:rPr lang="en-US" dirty="0">
                <a:latin typeface="Poppins Medium" panose="00000600000000000000" pitchFamily="2" charset="0"/>
                <a:cs typeface="Poppins Medium" panose="00000600000000000000" pitchFamily="2" charset="0"/>
              </a:rPr>
              <a:t>Style: Fonts have personalities! A playful font can be great for a children's book, while a classic serif font might be better for a formal document. Your font choices should match the overall style and tone of your design.</a:t>
            </a:r>
          </a:p>
        </p:txBody>
      </p:sp>
    </p:spTree>
    <p:extLst>
      <p:ext uri="{BB962C8B-B14F-4D97-AF65-F5344CB8AC3E}">
        <p14:creationId xmlns:p14="http://schemas.microsoft.com/office/powerpoint/2010/main" val="319294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D4BB6-AEB8-B9DC-C393-CAB615D320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8F5AD-DCC5-CAE3-7F56-7D0B443FE5AA}"/>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DDBC2358-7644-0D30-2B09-E2F9031F2351}"/>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Type on a Path:</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Define Type on a Path and explain when it might be used (e.g., circular logos or badges).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how text can be manipulated along paths and shapes.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705177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EE7F3-2B58-671B-9992-8B135D8DC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DB549-EA7C-2B6B-736B-A84B525A987D}"/>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Define Type on a Path and explain when it might be used (e.g., circular logos or badges).</a:t>
            </a:r>
          </a:p>
        </p:txBody>
      </p:sp>
      <p:sp>
        <p:nvSpPr>
          <p:cNvPr id="4" name="Subtitle 3">
            <a:extLst>
              <a:ext uri="{FF2B5EF4-FFF2-40B4-BE49-F238E27FC236}">
                <a16:creationId xmlns:a16="http://schemas.microsoft.com/office/drawing/2014/main" id="{B67387DD-0CCA-1E0C-BDE2-49214A0D72D6}"/>
              </a:ext>
            </a:extLst>
          </p:cNvPr>
          <p:cNvSpPr>
            <a:spLocks noGrp="1"/>
          </p:cNvSpPr>
          <p:nvPr>
            <p:ph idx="1"/>
          </p:nvPr>
        </p:nvSpPr>
        <p:spPr>
          <a:xfrm>
            <a:off x="1121664" y="1816481"/>
            <a:ext cx="10515600" cy="4351338"/>
          </a:xfrm>
        </p:spPr>
        <p:txBody>
          <a:bodyPr>
            <a:norm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Type on a Path lets you flow text along any path or shape you create in Illustrator. This means your text can follow curves, circles, or even custom-drawn lines.</a:t>
            </a: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When to Use It:</a:t>
            </a:r>
          </a:p>
          <a:p>
            <a:pPr lvl="1" algn="just">
              <a:lnSpc>
                <a:spcPct val="110000"/>
              </a:lnSpc>
            </a:pPr>
            <a:r>
              <a:rPr lang="en-US" sz="2000" dirty="0">
                <a:latin typeface="Poppins Medium" panose="00000600000000000000" pitchFamily="2" charset="0"/>
                <a:cs typeface="Poppins Medium" panose="00000600000000000000" pitchFamily="2" charset="0"/>
              </a:rPr>
              <a:t>Circular Logos or Badges: Perfect for making text wrap around a circular design element.   </a:t>
            </a:r>
          </a:p>
          <a:p>
            <a:pPr lvl="1" algn="just">
              <a:lnSpc>
                <a:spcPct val="110000"/>
              </a:lnSpc>
            </a:pPr>
            <a:r>
              <a:rPr lang="en-US" sz="2000" dirty="0">
                <a:latin typeface="Poppins Medium" panose="00000600000000000000" pitchFamily="2" charset="0"/>
                <a:cs typeface="Poppins Medium" panose="00000600000000000000" pitchFamily="2" charset="0"/>
              </a:rPr>
              <a:t>Labels on Curved Objects: Imagine labeling a curved bottle or product. Type on a Path can make the text follow the curve.   </a:t>
            </a:r>
          </a:p>
          <a:p>
            <a:pPr lvl="1" algn="just">
              <a:lnSpc>
                <a:spcPct val="110000"/>
              </a:lnSpc>
            </a:pPr>
            <a:r>
              <a:rPr lang="en-US" sz="2000" dirty="0">
                <a:latin typeface="Poppins Medium" panose="00000600000000000000" pitchFamily="2" charset="0"/>
                <a:cs typeface="Poppins Medium" panose="00000600000000000000" pitchFamily="2" charset="0"/>
              </a:rPr>
              <a:t>Decorative Text: Add a touch of flair to your designs by making text flow along a wave or a spiral.</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58525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1CE6-3BED-202F-A476-CC41BFDB1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3AEC0-F9F2-209B-328E-4FD755B5B68C}"/>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how text can be manipulated along paths and shapes.</a:t>
            </a:r>
          </a:p>
        </p:txBody>
      </p:sp>
      <p:sp>
        <p:nvSpPr>
          <p:cNvPr id="4" name="Subtitle 3">
            <a:extLst>
              <a:ext uri="{FF2B5EF4-FFF2-40B4-BE49-F238E27FC236}">
                <a16:creationId xmlns:a16="http://schemas.microsoft.com/office/drawing/2014/main" id="{8DA84B7F-FBB8-652F-F073-2727F2523299}"/>
              </a:ext>
            </a:extLst>
          </p:cNvPr>
          <p:cNvSpPr>
            <a:spLocks noGrp="1"/>
          </p:cNvSpPr>
          <p:nvPr>
            <p:ph idx="1"/>
          </p:nvPr>
        </p:nvSpPr>
        <p:spPr>
          <a:xfrm>
            <a:off x="1121664" y="1816481"/>
            <a:ext cx="10515600" cy="4351338"/>
          </a:xfrm>
        </p:spPr>
        <p:txBody>
          <a:bodyPr>
            <a:norm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Illustrator gives you a lot of control over how your text sits on a path:   </a:t>
            </a:r>
          </a:p>
          <a:p>
            <a:pPr marL="457200" lvl="1" indent="0" algn="just">
              <a:lnSpc>
                <a:spcPct val="110000"/>
              </a:lnSpc>
              <a:buNone/>
            </a:pPr>
            <a:endParaRPr lang="en-US" sz="2000" dirty="0">
              <a:latin typeface="Poppins Medium" panose="00000600000000000000" pitchFamily="2" charset="0"/>
              <a:cs typeface="Poppins Medium" panose="00000600000000000000" pitchFamily="2" charset="0"/>
            </a:endParaRPr>
          </a:p>
          <a:p>
            <a:pPr lvl="2" algn="just">
              <a:lnSpc>
                <a:spcPct val="110000"/>
              </a:lnSpc>
            </a:pPr>
            <a:r>
              <a:rPr lang="en-US" dirty="0">
                <a:latin typeface="Poppins Medium" panose="00000600000000000000" pitchFamily="2" charset="0"/>
                <a:cs typeface="Poppins Medium" panose="00000600000000000000" pitchFamily="2" charset="0"/>
              </a:rPr>
              <a:t>Positioning: You can easily drag the text along the path to find the perfect placement.   </a:t>
            </a:r>
          </a:p>
          <a:p>
            <a:pPr lvl="2" algn="just">
              <a:lnSpc>
                <a:spcPct val="110000"/>
              </a:lnSpc>
            </a:pPr>
            <a:r>
              <a:rPr lang="en-US" dirty="0">
                <a:latin typeface="Poppins Medium" panose="00000600000000000000" pitchFamily="2" charset="0"/>
                <a:cs typeface="Poppins Medium" panose="00000600000000000000" pitchFamily="2" charset="0"/>
              </a:rPr>
              <a:t>Alignment: Control how the text aligns to the path (e.g., centered, left-aligned, right-aligned).   </a:t>
            </a:r>
          </a:p>
          <a:p>
            <a:pPr lvl="2" algn="just">
              <a:lnSpc>
                <a:spcPct val="110000"/>
              </a:lnSpc>
            </a:pPr>
            <a:r>
              <a:rPr lang="en-US" dirty="0">
                <a:latin typeface="Poppins Medium" panose="00000600000000000000" pitchFamily="2" charset="0"/>
                <a:cs typeface="Poppins Medium" panose="00000600000000000000" pitchFamily="2" charset="0"/>
              </a:rPr>
              <a:t>Path Options: Fine-tune the text's orientation and how it wraps around the path using the Type on a Path Options dialog box.   </a:t>
            </a:r>
          </a:p>
          <a:p>
            <a:pPr lvl="2" algn="just">
              <a:lnSpc>
                <a:spcPct val="110000"/>
              </a:lnSpc>
            </a:pPr>
            <a:r>
              <a:rPr lang="en-US" dirty="0">
                <a:latin typeface="Poppins Medium" panose="00000600000000000000" pitchFamily="2" charset="0"/>
                <a:cs typeface="Poppins Medium" panose="00000600000000000000" pitchFamily="2" charset="0"/>
              </a:rPr>
              <a:t>In essence: Type on a Path lets you break free from straight lines and add a dynamic touch to your text.</a:t>
            </a:r>
          </a:p>
        </p:txBody>
      </p:sp>
    </p:spTree>
    <p:extLst>
      <p:ext uri="{BB962C8B-B14F-4D97-AF65-F5344CB8AC3E}">
        <p14:creationId xmlns:p14="http://schemas.microsoft.com/office/powerpoint/2010/main" val="98604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09C97-A709-0463-E06F-C83B9C6FD2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C8FBD0-85F2-D943-16D6-5AEB003F5DAB}"/>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0C7C8BC3-190F-8F24-3B9C-C4F7AABFE550}"/>
              </a:ext>
            </a:extLst>
          </p:cNvPr>
          <p:cNvSpPr>
            <a:spLocks noGrp="1"/>
          </p:cNvSpPr>
          <p:nvPr>
            <p:ph type="subTitle" idx="1"/>
          </p:nvPr>
        </p:nvSpPr>
        <p:spPr>
          <a:xfrm>
            <a:off x="1591056" y="3816476"/>
            <a:ext cx="9076944" cy="2492884"/>
          </a:xfrm>
        </p:spPr>
        <p:txBody>
          <a:bodyPr>
            <a:normAutofit lnSpcReduction="10000"/>
          </a:bodyPr>
          <a:lstStyle/>
          <a:p>
            <a:pPr marL="342900" indent="-342900" algn="just">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Character and Paragraph Panels:</a:t>
            </a:r>
          </a:p>
          <a:p>
            <a:pPr marL="800100" lvl="1" indent="-342900" algn="just">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functions of the Character and Paragraph panels, such as kerning, tracking, leading, and alignment.</a:t>
            </a:r>
          </a:p>
          <a:p>
            <a:pPr marL="800100" lvl="1" indent="-342900" algn="just">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Discuss the impact of font choice and spacing on design aesthetics.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078187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1F2E-AAB8-4433-511C-227B44285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20269-9D38-FD99-E19E-5DDF44C08265}"/>
              </a:ext>
            </a:extLst>
          </p:cNvPr>
          <p:cNvSpPr>
            <a:spLocks noGrp="1"/>
          </p:cNvSpPr>
          <p:nvPr>
            <p:ph type="title"/>
          </p:nvPr>
        </p:nvSpPr>
        <p:spPr>
          <a:xfrm>
            <a:off x="332232" y="346837"/>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functions of the Character and Paragraph panels, such as kerning, tracking, leading, and alignment.</a:t>
            </a:r>
            <a:endParaRPr lang="en-US" sz="2800" dirty="0">
              <a:latin typeface="Poppins SemiBold" panose="00000700000000000000" pitchFamily="2" charset="0"/>
              <a:cs typeface="Poppins SemiBold" panose="00000700000000000000" pitchFamily="2" charset="0"/>
            </a:endParaRPr>
          </a:p>
        </p:txBody>
      </p:sp>
      <p:sp>
        <p:nvSpPr>
          <p:cNvPr id="4" name="Subtitle 3">
            <a:extLst>
              <a:ext uri="{FF2B5EF4-FFF2-40B4-BE49-F238E27FC236}">
                <a16:creationId xmlns:a16="http://schemas.microsoft.com/office/drawing/2014/main" id="{214F5BCA-53CA-3694-17DF-85054F71D6A5}"/>
              </a:ext>
            </a:extLst>
          </p:cNvPr>
          <p:cNvSpPr>
            <a:spLocks noGrp="1"/>
          </p:cNvSpPr>
          <p:nvPr>
            <p:ph idx="1"/>
          </p:nvPr>
        </p:nvSpPr>
        <p:spPr>
          <a:xfrm>
            <a:off x="1121664" y="1816481"/>
            <a:ext cx="10515600" cy="4351338"/>
          </a:xfrm>
        </p:spPr>
        <p:txBody>
          <a:bodyPr>
            <a:no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Character Panel: Focuses on individual characters (letters).  </a:t>
            </a: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Here you can adjust:</a:t>
            </a:r>
          </a:p>
          <a:p>
            <a:pPr lvl="1" algn="just">
              <a:lnSpc>
                <a:spcPct val="110000"/>
              </a:lnSpc>
            </a:pPr>
            <a:r>
              <a:rPr lang="en-US" sz="2000" dirty="0">
                <a:latin typeface="Poppins Medium" panose="00000600000000000000" pitchFamily="2" charset="0"/>
                <a:cs typeface="Poppins Medium" panose="00000600000000000000" pitchFamily="2" charset="0"/>
              </a:rPr>
              <a:t>Kerning: The spacing between specific pairs of letters (e.g., adjusting the space between a "T" and an "a").</a:t>
            </a:r>
          </a:p>
          <a:p>
            <a:pPr lvl="1" algn="just">
              <a:lnSpc>
                <a:spcPct val="110000"/>
              </a:lnSpc>
            </a:pPr>
            <a:r>
              <a:rPr lang="en-US" sz="2000" dirty="0">
                <a:latin typeface="Poppins Medium" panose="00000600000000000000" pitchFamily="2" charset="0"/>
                <a:cs typeface="Poppins Medium" panose="00000600000000000000" pitchFamily="2" charset="0"/>
              </a:rPr>
              <a:t>Tracking: The uniform spacing between all characters in a selected text.</a:t>
            </a:r>
          </a:p>
          <a:p>
            <a:pPr lvl="1" algn="just">
              <a:lnSpc>
                <a:spcPct val="110000"/>
              </a:lnSpc>
            </a:pPr>
            <a:r>
              <a:rPr lang="en-US" sz="2000" dirty="0">
                <a:latin typeface="Poppins Medium" panose="00000600000000000000" pitchFamily="2" charset="0"/>
                <a:cs typeface="Poppins Medium" panose="00000600000000000000" pitchFamily="2" charset="0"/>
              </a:rPr>
              <a:t>Font: Choose your typeface.   </a:t>
            </a:r>
          </a:p>
          <a:p>
            <a:pPr lvl="1" algn="just">
              <a:lnSpc>
                <a:spcPct val="110000"/>
              </a:lnSpc>
            </a:pPr>
            <a:r>
              <a:rPr lang="en-US" sz="2000" dirty="0">
                <a:latin typeface="Poppins Medium" panose="00000600000000000000" pitchFamily="2" charset="0"/>
                <a:cs typeface="Poppins Medium" panose="00000600000000000000" pitchFamily="2" charset="0"/>
              </a:rPr>
              <a:t>Size: Set the point size of your text.</a:t>
            </a:r>
          </a:p>
          <a:p>
            <a:pPr lvl="1" algn="just">
              <a:lnSpc>
                <a:spcPct val="110000"/>
              </a:lnSpc>
            </a:pPr>
            <a:r>
              <a:rPr lang="en-US" sz="2000" dirty="0">
                <a:latin typeface="Poppins Medium" panose="00000600000000000000" pitchFamily="2" charset="0"/>
                <a:cs typeface="Poppins Medium" panose="00000600000000000000" pitchFamily="2" charset="0"/>
              </a:rPr>
              <a:t>Style: Choose bold, italic, etc.</a:t>
            </a:r>
          </a:p>
        </p:txBody>
      </p:sp>
    </p:spTree>
    <p:extLst>
      <p:ext uri="{BB962C8B-B14F-4D97-AF65-F5344CB8AC3E}">
        <p14:creationId xmlns:p14="http://schemas.microsoft.com/office/powerpoint/2010/main" val="4180006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61EC3-BBD5-BF98-9FBD-6C5704A68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8663C-47D7-9763-9E86-2ED78B641728}"/>
              </a:ext>
            </a:extLst>
          </p:cNvPr>
          <p:cNvSpPr>
            <a:spLocks noGrp="1"/>
          </p:cNvSpPr>
          <p:nvPr>
            <p:ph type="title"/>
          </p:nvPr>
        </p:nvSpPr>
        <p:spPr>
          <a:xfrm>
            <a:off x="332232" y="346837"/>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functions of the Character and Paragraph panels, such as kerning, tracking, leading, and alignment.</a:t>
            </a:r>
            <a:r>
              <a:rPr lang="en-US" sz="2800" dirty="0">
                <a:latin typeface="Poppins SemiBold" panose="00000700000000000000" pitchFamily="2" charset="0"/>
                <a:cs typeface="Poppins SemiBold" panose="00000700000000000000" pitchFamily="2" charset="0"/>
              </a:rPr>
              <a:t>.</a:t>
            </a:r>
          </a:p>
        </p:txBody>
      </p:sp>
      <p:sp>
        <p:nvSpPr>
          <p:cNvPr id="4" name="Subtitle 3">
            <a:extLst>
              <a:ext uri="{FF2B5EF4-FFF2-40B4-BE49-F238E27FC236}">
                <a16:creationId xmlns:a16="http://schemas.microsoft.com/office/drawing/2014/main" id="{CDE74ACB-CD03-9BE9-2C56-4F2726BB5EC9}"/>
              </a:ext>
            </a:extLst>
          </p:cNvPr>
          <p:cNvSpPr>
            <a:spLocks noGrp="1"/>
          </p:cNvSpPr>
          <p:nvPr>
            <p:ph idx="1"/>
          </p:nvPr>
        </p:nvSpPr>
        <p:spPr>
          <a:xfrm>
            <a:off x="1121664" y="1816481"/>
            <a:ext cx="10515600" cy="4351338"/>
          </a:xfrm>
        </p:spPr>
        <p:txBody>
          <a:bodyPr>
            <a:no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Paragraph Panel: Controls the overall formatting of paragraphs. </a:t>
            </a: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You can adjust:   </a:t>
            </a:r>
          </a:p>
          <a:p>
            <a:pPr lvl="1" algn="just">
              <a:lnSpc>
                <a:spcPct val="110000"/>
              </a:lnSpc>
            </a:pPr>
            <a:r>
              <a:rPr lang="en-US" sz="2000" dirty="0">
                <a:latin typeface="Poppins Medium" panose="00000600000000000000" pitchFamily="2" charset="0"/>
                <a:cs typeface="Poppins Medium" panose="00000600000000000000" pitchFamily="2" charset="0"/>
              </a:rPr>
              <a:t>Leading: The vertical spacing between lines of text.</a:t>
            </a:r>
          </a:p>
          <a:p>
            <a:pPr lvl="1" algn="just">
              <a:lnSpc>
                <a:spcPct val="110000"/>
              </a:lnSpc>
            </a:pPr>
            <a:r>
              <a:rPr lang="en-US" sz="2000" dirty="0">
                <a:latin typeface="Poppins Medium" panose="00000600000000000000" pitchFamily="2" charset="0"/>
                <a:cs typeface="Poppins Medium" panose="00000600000000000000" pitchFamily="2" charset="0"/>
              </a:rPr>
              <a:t>Alignment: How the text aligns within its box (left, center, right, justified).</a:t>
            </a:r>
          </a:p>
          <a:p>
            <a:pPr lvl="1" algn="just">
              <a:lnSpc>
                <a:spcPct val="110000"/>
              </a:lnSpc>
            </a:pPr>
            <a:r>
              <a:rPr lang="en-US" sz="2000" dirty="0">
                <a:latin typeface="Poppins Medium" panose="00000600000000000000" pitchFamily="2" charset="0"/>
                <a:cs typeface="Poppins Medium" panose="00000600000000000000" pitchFamily="2" charset="0"/>
              </a:rPr>
              <a:t>Indentation: Set how far the first line of a paragraph is indented.</a:t>
            </a:r>
          </a:p>
        </p:txBody>
      </p:sp>
    </p:spTree>
    <p:extLst>
      <p:ext uri="{BB962C8B-B14F-4D97-AF65-F5344CB8AC3E}">
        <p14:creationId xmlns:p14="http://schemas.microsoft.com/office/powerpoint/2010/main" val="263929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236C1-6F7D-7AD4-FE54-E44C253569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4B2BD-B5BD-1459-A4BB-EED83A6D7569}"/>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difference between fills and strokes and how they are applied to objects.</a:t>
            </a:r>
            <a:endParaRPr lang="en-IN" sz="2800" dirty="0">
              <a:solidFill>
                <a:schemeClr val="bg1"/>
              </a:solidFill>
              <a:latin typeface="Poppins SemiBold" panose="00000700000000000000" pitchFamily="2" charset="0"/>
              <a:cs typeface="Poppins SemiBold" panose="00000700000000000000" pitchFamily="2" charset="0"/>
            </a:endParaRPr>
          </a:p>
        </p:txBody>
      </p:sp>
      <p:sp>
        <p:nvSpPr>
          <p:cNvPr id="4" name="Subtitle 3">
            <a:extLst>
              <a:ext uri="{FF2B5EF4-FFF2-40B4-BE49-F238E27FC236}">
                <a16:creationId xmlns:a16="http://schemas.microsoft.com/office/drawing/2014/main" id="{C6942E48-7287-4068-7EAD-A8C9596FFFB6}"/>
              </a:ext>
            </a:extLst>
          </p:cNvPr>
          <p:cNvSpPr>
            <a:spLocks noGrp="1"/>
          </p:cNvSpPr>
          <p:nvPr>
            <p:ph idx="1"/>
          </p:nvPr>
        </p:nvSpPr>
        <p:spPr>
          <a:xfrm>
            <a:off x="1121664" y="1816481"/>
            <a:ext cx="10515600" cy="4351338"/>
          </a:xfrm>
        </p:spPr>
        <p:txBody>
          <a:bodyPr>
            <a:normAutofit/>
          </a:bodyPr>
          <a:lstStyle/>
          <a:p>
            <a:pPr algn="just">
              <a:lnSpc>
                <a:spcPct val="110000"/>
              </a:lnSpc>
            </a:pPr>
            <a:r>
              <a:rPr lang="en-US" sz="2000" dirty="0">
                <a:latin typeface="Poppins Medium" panose="00000600000000000000" pitchFamily="2" charset="0"/>
                <a:cs typeface="Poppins Medium" panose="00000600000000000000" pitchFamily="2" charset="0"/>
              </a:rPr>
              <a:t>Fill: This is the color that fills the inside of the object. Imagine it as the paint covering the area within the object's outline.</a:t>
            </a:r>
          </a:p>
          <a:p>
            <a:pPr algn="just">
              <a:lnSpc>
                <a:spcPct val="110000"/>
              </a:lnSpc>
            </a:pPr>
            <a:r>
              <a:rPr lang="en-US" sz="2000" dirty="0">
                <a:latin typeface="Poppins Medium" panose="00000600000000000000" pitchFamily="2" charset="0"/>
                <a:cs typeface="Poppins Medium" panose="00000600000000000000" pitchFamily="2" charset="0"/>
              </a:rPr>
              <a:t>Stroke: This is the color of the object's outline or border. It's like the line drawn around the edge of the object.</a:t>
            </a:r>
          </a:p>
          <a:p>
            <a:pPr marL="0" indent="0" algn="just">
              <a:lnSpc>
                <a:spcPct val="110000"/>
              </a:lnSpc>
              <a:buNone/>
            </a:pPr>
            <a:endParaRPr lang="en-US" sz="2000" dirty="0">
              <a:latin typeface="Poppins Medium" panose="00000600000000000000" pitchFamily="2" charset="0"/>
              <a:cs typeface="Poppins Medium" panose="00000600000000000000" pitchFamily="2" charset="0"/>
            </a:endParaRPr>
          </a:p>
          <a:p>
            <a:pPr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How They're Applied:</a:t>
            </a:r>
          </a:p>
          <a:p>
            <a:pPr lvl="1" algn="just">
              <a:lnSpc>
                <a:spcPct val="110000"/>
              </a:lnSpc>
            </a:pPr>
            <a:r>
              <a:rPr lang="en-US" sz="2000" dirty="0">
                <a:latin typeface="Poppins Medium" panose="00000600000000000000" pitchFamily="2" charset="0"/>
                <a:cs typeface="Poppins Medium" panose="00000600000000000000" pitchFamily="2" charset="0"/>
              </a:rPr>
              <a:t>Select an object.</a:t>
            </a:r>
          </a:p>
          <a:p>
            <a:pPr lvl="1" algn="just">
              <a:lnSpc>
                <a:spcPct val="110000"/>
              </a:lnSpc>
            </a:pPr>
            <a:r>
              <a:rPr lang="en-US" sz="2000" dirty="0">
                <a:latin typeface="Poppins Medium" panose="00000600000000000000" pitchFamily="2" charset="0"/>
                <a:cs typeface="Poppins Medium" panose="00000600000000000000" pitchFamily="2" charset="0"/>
              </a:rPr>
              <a:t>Choose a color or effect for the fill.</a:t>
            </a:r>
          </a:p>
          <a:p>
            <a:pPr lvl="1" algn="just">
              <a:lnSpc>
                <a:spcPct val="110000"/>
              </a:lnSpc>
            </a:pPr>
            <a:r>
              <a:rPr lang="en-US" sz="2000" dirty="0">
                <a:latin typeface="Poppins Medium" panose="00000600000000000000" pitchFamily="2" charset="0"/>
                <a:cs typeface="Poppins Medium" panose="00000600000000000000" pitchFamily="2" charset="0"/>
              </a:rPr>
              <a:t>Choose a color or effect for the stroke.</a:t>
            </a:r>
          </a:p>
          <a:p>
            <a:pPr lvl="1" algn="just">
              <a:lnSpc>
                <a:spcPct val="110000"/>
              </a:lnSpc>
            </a:pPr>
            <a:r>
              <a:rPr lang="en-US" sz="2000" dirty="0">
                <a:latin typeface="Poppins Medium" panose="00000600000000000000" pitchFamily="2" charset="0"/>
                <a:cs typeface="Poppins Medium" panose="00000600000000000000" pitchFamily="2" charset="0"/>
              </a:rPr>
              <a:t>Adjust stroke weight and style if needed.</a:t>
            </a:r>
            <a:endParaRPr lang="en-IN" sz="20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55348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82A6B-7BF1-B021-1268-F65D5D361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5D0D7-68F7-38FC-6745-9E1C16DB2AD0}"/>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Discuss the impact of font choice and spacing on design aesthetics.</a:t>
            </a:r>
          </a:p>
        </p:txBody>
      </p:sp>
      <p:sp>
        <p:nvSpPr>
          <p:cNvPr id="4" name="Subtitle 3">
            <a:extLst>
              <a:ext uri="{FF2B5EF4-FFF2-40B4-BE49-F238E27FC236}">
                <a16:creationId xmlns:a16="http://schemas.microsoft.com/office/drawing/2014/main" id="{424E6CF5-7972-26BC-EB59-9BA45776CB0C}"/>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Font Choice: A font's style heavily influences the mood of your design. A playful script font will feel very different from a serious serif font. Choosing the right font is crucial for conveying the right message.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Spacing: Proper spacing (kerning, tracking, leading) is essential for readability and visual appeal.</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 Too little space makes text cramped and hard to read; too much space can make it feel disjointed. </a:t>
            </a:r>
          </a:p>
          <a:p>
            <a:pPr lvl="1" algn="just">
              <a:lnSpc>
                <a:spcPct val="110000"/>
              </a:lnSpc>
            </a:pPr>
            <a:r>
              <a:rPr lang="en-US" sz="2000" dirty="0">
                <a:latin typeface="Poppins Medium" panose="00000600000000000000" pitchFamily="2" charset="0"/>
                <a:cs typeface="Poppins Medium" panose="00000600000000000000" pitchFamily="2" charset="0"/>
              </a:rPr>
              <a:t>Good spacing creates a comfortable and professional look. It also contributes to visual hierarchy.</a:t>
            </a:r>
          </a:p>
        </p:txBody>
      </p:sp>
    </p:spTree>
    <p:extLst>
      <p:ext uri="{BB962C8B-B14F-4D97-AF65-F5344CB8AC3E}">
        <p14:creationId xmlns:p14="http://schemas.microsoft.com/office/powerpoint/2010/main" val="1728208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C1EB0-CD89-7E2A-DF6A-6DD2FBD92F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0136D-6559-0B65-34F5-90CE998A7E7E}"/>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Typography and Text in Illustrator</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4ECA1F41-EA78-43BD-4AB8-928200090720}"/>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Practical</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Creating a Typographic Poster</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Type on a Path Exercise</a:t>
            </a: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Custom Text Effects</a:t>
            </a:r>
          </a:p>
        </p:txBody>
      </p:sp>
    </p:spTree>
    <p:extLst>
      <p:ext uri="{BB962C8B-B14F-4D97-AF65-F5344CB8AC3E}">
        <p14:creationId xmlns:p14="http://schemas.microsoft.com/office/powerpoint/2010/main" val="49854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00B7-038E-6C50-713D-DCA97B919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BBF4B-1754-5A90-FFF3-A219431D3590}"/>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2F0F6FDC-7750-6A9E-CF94-F88BD5872463}"/>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Creating a Typographic Poster: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 typographic poster that uses a mix of font sizes, styles, and alignments.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Experiment with bold, italic, and decorative fonts, focusing on creating visual hierarchy.</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430866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38AC1-92D5-4A8E-02E7-39F9D35AF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2CF25-CFF7-E801-2B11-55E6FD391ABF}"/>
              </a:ext>
            </a:extLst>
          </p:cNvPr>
          <p:cNvSpPr>
            <a:spLocks noGrp="1"/>
          </p:cNvSpPr>
          <p:nvPr>
            <p:ph type="title"/>
          </p:nvPr>
        </p:nvSpPr>
        <p:spPr>
          <a:xfrm>
            <a:off x="332232" y="401701"/>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Design a typographic poster that uses a mix of font sizes, styles, and alignments.</a:t>
            </a:r>
          </a:p>
        </p:txBody>
      </p:sp>
      <p:pic>
        <p:nvPicPr>
          <p:cNvPr id="5" name="Picture 4">
            <a:extLst>
              <a:ext uri="{FF2B5EF4-FFF2-40B4-BE49-F238E27FC236}">
                <a16:creationId xmlns:a16="http://schemas.microsoft.com/office/drawing/2014/main" id="{268ADE46-DB8B-08A8-146A-AD565458F0AF}"/>
              </a:ext>
            </a:extLst>
          </p:cNvPr>
          <p:cNvPicPr>
            <a:picLocks noChangeAspect="1"/>
          </p:cNvPicPr>
          <p:nvPr/>
        </p:nvPicPr>
        <p:blipFill>
          <a:blip r:embed="rId2"/>
          <a:stretch>
            <a:fillRect/>
          </a:stretch>
        </p:blipFill>
        <p:spPr>
          <a:xfrm>
            <a:off x="4297260" y="1883661"/>
            <a:ext cx="3286584" cy="4572638"/>
          </a:xfrm>
          <a:prstGeom prst="rect">
            <a:avLst/>
          </a:prstGeom>
        </p:spPr>
      </p:pic>
    </p:spTree>
    <p:extLst>
      <p:ext uri="{BB962C8B-B14F-4D97-AF65-F5344CB8AC3E}">
        <p14:creationId xmlns:p14="http://schemas.microsoft.com/office/powerpoint/2010/main" val="3480815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CB9AE-6B9C-E18E-1ADF-3A859A7C08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4ABAA-430A-3581-318C-C73AB2C9517E}"/>
              </a:ext>
            </a:extLst>
          </p:cNvPr>
          <p:cNvSpPr>
            <a:spLocks noGrp="1"/>
          </p:cNvSpPr>
          <p:nvPr>
            <p:ph type="title"/>
          </p:nvPr>
        </p:nvSpPr>
        <p:spPr>
          <a:xfrm>
            <a:off x="332232" y="401701"/>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Experiment with bold, italic, and decorative fonts, focusing on creating visual hierarchy.</a:t>
            </a:r>
          </a:p>
        </p:txBody>
      </p:sp>
      <p:pic>
        <p:nvPicPr>
          <p:cNvPr id="4" name="Picture 3">
            <a:extLst>
              <a:ext uri="{FF2B5EF4-FFF2-40B4-BE49-F238E27FC236}">
                <a16:creationId xmlns:a16="http://schemas.microsoft.com/office/drawing/2014/main" id="{DA57F3AC-DE9F-940C-ECFB-00EDA106517F}"/>
              </a:ext>
            </a:extLst>
          </p:cNvPr>
          <p:cNvPicPr>
            <a:picLocks noChangeAspect="1"/>
          </p:cNvPicPr>
          <p:nvPr/>
        </p:nvPicPr>
        <p:blipFill>
          <a:blip r:embed="rId2"/>
          <a:stretch>
            <a:fillRect/>
          </a:stretch>
        </p:blipFill>
        <p:spPr>
          <a:xfrm>
            <a:off x="4420471" y="1818468"/>
            <a:ext cx="3351059" cy="4684105"/>
          </a:xfrm>
          <a:prstGeom prst="rect">
            <a:avLst/>
          </a:prstGeom>
        </p:spPr>
      </p:pic>
    </p:spTree>
    <p:extLst>
      <p:ext uri="{BB962C8B-B14F-4D97-AF65-F5344CB8AC3E}">
        <p14:creationId xmlns:p14="http://schemas.microsoft.com/office/powerpoint/2010/main" val="2726865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B6956-66FE-AD4B-CE25-CAA1A8AA1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52C50-C1E8-26D8-9A48-DF607063D6E6}"/>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AC291E1A-FBFE-570A-5D90-856EBF8D41AD}"/>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Type on a Path Exercise: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Draw a circle and use the Type on a Path tool to create circular text.</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Customize the font, size, and positioning of the text around the circle to create a badge or label design.</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69992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13652-CCC9-9595-BDAA-22DE70540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40940-5A1E-9C72-BDD6-2348885B6714}"/>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dirty="0">
                <a:solidFill>
                  <a:schemeClr val="bg1"/>
                </a:solidFill>
                <a:latin typeface="Poppins Medium" panose="00000600000000000000" pitchFamily="2" charset="0"/>
                <a:cs typeface="Poppins Medium" panose="00000600000000000000" pitchFamily="2" charset="0"/>
              </a:rPr>
              <a:t>Draw a circle and use the Type on a Path tool to create circular text.</a:t>
            </a:r>
          </a:p>
        </p:txBody>
      </p:sp>
      <p:pic>
        <p:nvPicPr>
          <p:cNvPr id="7" name="Picture 6">
            <a:extLst>
              <a:ext uri="{FF2B5EF4-FFF2-40B4-BE49-F238E27FC236}">
                <a16:creationId xmlns:a16="http://schemas.microsoft.com/office/drawing/2014/main" id="{F54739F6-77BE-9D5D-7546-87DCCE9AE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941" y="1784165"/>
            <a:ext cx="4685222" cy="4295508"/>
          </a:xfrm>
          <a:prstGeom prst="rect">
            <a:avLst/>
          </a:prstGeom>
        </p:spPr>
      </p:pic>
    </p:spTree>
    <p:extLst>
      <p:ext uri="{BB962C8B-B14F-4D97-AF65-F5344CB8AC3E}">
        <p14:creationId xmlns:p14="http://schemas.microsoft.com/office/powerpoint/2010/main" val="407553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B3B86-87D2-392E-0A5F-7A1F801D4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1C840-13CA-5F58-1F00-D8C0630AC28F}"/>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dirty="0">
                <a:solidFill>
                  <a:schemeClr val="bg1"/>
                </a:solidFill>
                <a:latin typeface="Poppins Medium" panose="00000600000000000000" pitchFamily="2" charset="0"/>
                <a:cs typeface="Poppins Medium" panose="00000600000000000000" pitchFamily="2" charset="0"/>
              </a:rPr>
              <a:t>Draw a circle and use the Type on a Path tool to create circular text.</a:t>
            </a:r>
          </a:p>
        </p:txBody>
      </p:sp>
      <p:pic>
        <p:nvPicPr>
          <p:cNvPr id="4" name="Picture 3">
            <a:extLst>
              <a:ext uri="{FF2B5EF4-FFF2-40B4-BE49-F238E27FC236}">
                <a16:creationId xmlns:a16="http://schemas.microsoft.com/office/drawing/2014/main" id="{43B8D6D0-132D-22DB-5F9E-5B97F36D379B}"/>
              </a:ext>
            </a:extLst>
          </p:cNvPr>
          <p:cNvPicPr>
            <a:picLocks noChangeAspect="1"/>
          </p:cNvPicPr>
          <p:nvPr/>
        </p:nvPicPr>
        <p:blipFill>
          <a:blip r:embed="rId2"/>
          <a:stretch>
            <a:fillRect/>
          </a:stretch>
        </p:blipFill>
        <p:spPr>
          <a:xfrm>
            <a:off x="3827001" y="1960780"/>
            <a:ext cx="4537997" cy="4234886"/>
          </a:xfrm>
          <a:prstGeom prst="rect">
            <a:avLst/>
          </a:prstGeom>
        </p:spPr>
      </p:pic>
    </p:spTree>
    <p:extLst>
      <p:ext uri="{BB962C8B-B14F-4D97-AF65-F5344CB8AC3E}">
        <p14:creationId xmlns:p14="http://schemas.microsoft.com/office/powerpoint/2010/main" val="380786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0261-CE2A-17B2-C72E-22E16296B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67B11-F5D8-CB8B-6994-03FF4622F6B2}"/>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Typography and Text in Illustrator</a:t>
            </a:r>
            <a:endParaRPr lang="en-IN" sz="3600" dirty="0"/>
          </a:p>
        </p:txBody>
      </p:sp>
      <p:sp>
        <p:nvSpPr>
          <p:cNvPr id="4" name="Subtitle 3">
            <a:extLst>
              <a:ext uri="{FF2B5EF4-FFF2-40B4-BE49-F238E27FC236}">
                <a16:creationId xmlns:a16="http://schemas.microsoft.com/office/drawing/2014/main" id="{51446175-9F02-C0A5-26A4-006B24B9DDAF}"/>
              </a:ext>
            </a:extLst>
          </p:cNvPr>
          <p:cNvSpPr>
            <a:spLocks noGrp="1"/>
          </p:cNvSpPr>
          <p:nvPr>
            <p:ph type="subTitle" idx="1"/>
          </p:nvPr>
        </p:nvSpPr>
        <p:spPr>
          <a:xfrm>
            <a:off x="1591056" y="3560444"/>
            <a:ext cx="9076944" cy="3206116"/>
          </a:xfrm>
        </p:spPr>
        <p:txBody>
          <a:bodyPr>
            <a:normAutofit fontScale="92500" lnSpcReduction="2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a:t>
            </a:r>
            <a:r>
              <a:rPr lang="en-US" sz="3000" dirty="0">
                <a:latin typeface="Poppins SemiBold" panose="00000700000000000000" pitchFamily="2" charset="0"/>
                <a:cs typeface="Poppins SemiBold" panose="00000700000000000000" pitchFamily="2" charset="0"/>
              </a:rPr>
              <a:t>Custom Text Effects:</a:t>
            </a:r>
          </a:p>
          <a:p>
            <a:pPr marL="800100" lvl="1" indent="-342900" algn="l">
              <a:lnSpc>
                <a:spcPct val="110000"/>
              </a:lnSpc>
              <a:buFont typeface="Wingdings" panose="05000000000000000000" pitchFamily="2" charset="2"/>
              <a:buChar char="q"/>
            </a:pPr>
            <a:r>
              <a:rPr lang="en-US" sz="2600" dirty="0">
                <a:latin typeface="Poppins Medium" panose="00000600000000000000" pitchFamily="2" charset="0"/>
                <a:cs typeface="Poppins Medium" panose="00000600000000000000" pitchFamily="2" charset="0"/>
              </a:rPr>
              <a:t>Apply effects such as shadows, outlines, and textures to a large heading or title.</a:t>
            </a:r>
          </a:p>
          <a:p>
            <a:pPr marL="800100" lvl="1" indent="-342900" algn="l">
              <a:lnSpc>
                <a:spcPct val="110000"/>
              </a:lnSpc>
              <a:buFont typeface="Wingdings" panose="05000000000000000000" pitchFamily="2" charset="2"/>
              <a:buChar char="q"/>
            </a:pPr>
            <a:r>
              <a:rPr lang="en-US" sz="2600" dirty="0">
                <a:latin typeface="Poppins Medium" panose="00000600000000000000" pitchFamily="2" charset="0"/>
                <a:cs typeface="Poppins Medium" panose="00000600000000000000" pitchFamily="2" charset="0"/>
              </a:rPr>
              <a:t>Experiment with different font styles and layer effects to create a unique design for a poster or social media post.</a:t>
            </a:r>
          </a:p>
          <a:p>
            <a:pPr marL="800100" lvl="1" indent="-342900" algn="l">
              <a:lnSpc>
                <a:spcPct val="110000"/>
              </a:lnSpc>
              <a:buFont typeface="Wingdings" panose="05000000000000000000" pitchFamily="2" charset="2"/>
              <a:buChar char="q"/>
            </a:pPr>
            <a:r>
              <a:rPr lang="en-US" sz="2600" dirty="0">
                <a:latin typeface="Poppins Medium" panose="00000600000000000000" pitchFamily="2" charset="0"/>
                <a:cs typeface="Poppins Medium" panose="00000600000000000000" pitchFamily="2" charset="0"/>
              </a:rPr>
              <a:t>Use Appearance panel with effects for editable text effect</a:t>
            </a:r>
            <a:endParaRPr lang="en-IN" sz="26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246346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DBCA1-5D5A-B2E9-54F7-5B2501FD2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401A4-0F0C-5380-A0B0-2FEAFB90C89B}"/>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dirty="0">
                <a:solidFill>
                  <a:schemeClr val="bg1"/>
                </a:solidFill>
                <a:latin typeface="Poppins Medium" panose="00000600000000000000" pitchFamily="2" charset="0"/>
                <a:cs typeface="Poppins Medium" panose="00000600000000000000" pitchFamily="2" charset="0"/>
              </a:rPr>
              <a:t>Apply effects such as shadows, outlines, and textures to a large heading or title.</a:t>
            </a:r>
          </a:p>
        </p:txBody>
      </p:sp>
      <p:pic>
        <p:nvPicPr>
          <p:cNvPr id="5" name="Picture 4">
            <a:extLst>
              <a:ext uri="{FF2B5EF4-FFF2-40B4-BE49-F238E27FC236}">
                <a16:creationId xmlns:a16="http://schemas.microsoft.com/office/drawing/2014/main" id="{FA8C93B3-4903-C8E6-ECE1-5DB54C25A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046" y="3196274"/>
            <a:ext cx="9011908" cy="1800476"/>
          </a:xfrm>
          <a:prstGeom prst="rect">
            <a:avLst/>
          </a:prstGeom>
        </p:spPr>
      </p:pic>
    </p:spTree>
    <p:extLst>
      <p:ext uri="{BB962C8B-B14F-4D97-AF65-F5344CB8AC3E}">
        <p14:creationId xmlns:p14="http://schemas.microsoft.com/office/powerpoint/2010/main" val="168301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34ACE-23E5-7524-F863-9A8149971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44BE8-BF85-E576-43D9-CAC294DBAC0D}"/>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the role of the Swatches panel and how it helps manage colors in a design.</a:t>
            </a:r>
          </a:p>
        </p:txBody>
      </p:sp>
      <p:sp>
        <p:nvSpPr>
          <p:cNvPr id="4" name="Subtitle 3">
            <a:extLst>
              <a:ext uri="{FF2B5EF4-FFF2-40B4-BE49-F238E27FC236}">
                <a16:creationId xmlns:a16="http://schemas.microsoft.com/office/drawing/2014/main" id="{6404997E-C4CE-17BE-EEBA-357587148037}"/>
              </a:ext>
            </a:extLst>
          </p:cNvPr>
          <p:cNvSpPr>
            <a:spLocks noGrp="1"/>
          </p:cNvSpPr>
          <p:nvPr>
            <p:ph idx="1"/>
          </p:nvPr>
        </p:nvSpPr>
        <p:spPr>
          <a:xfrm>
            <a:off x="1121664" y="1816481"/>
            <a:ext cx="10515600" cy="4351338"/>
          </a:xfrm>
        </p:spPr>
        <p:txBody>
          <a:bodyPr>
            <a:normAutofit/>
          </a:bodyPr>
          <a:lstStyle/>
          <a:p>
            <a:pPr algn="just">
              <a:lnSpc>
                <a:spcPct val="110000"/>
              </a:lnSpc>
            </a:pPr>
            <a:r>
              <a:rPr lang="en-US" sz="2000" dirty="0">
                <a:latin typeface="Poppins Medium" panose="00000600000000000000" pitchFamily="2" charset="0"/>
                <a:cs typeface="Poppins Medium" panose="00000600000000000000" pitchFamily="2" charset="0"/>
              </a:rPr>
              <a:t>Swatches Panel: The Swatches panel is your color management hub. It's a collection of pre-defined colors, gradients, and patterns that you can quickly apply to your objects.</a:t>
            </a:r>
          </a:p>
          <a:p>
            <a:pPr>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Here's how it helps:</a:t>
            </a:r>
          </a:p>
          <a:p>
            <a:pPr lvl="1" algn="just">
              <a:lnSpc>
                <a:spcPct val="110000"/>
              </a:lnSpc>
            </a:pPr>
            <a:r>
              <a:rPr lang="en-US" sz="2000" dirty="0">
                <a:latin typeface="Poppins Medium" panose="00000600000000000000" pitchFamily="2" charset="0"/>
                <a:cs typeface="Poppins Medium" panose="00000600000000000000" pitchFamily="2" charset="0"/>
              </a:rPr>
              <a:t>Color Library: Provides a wide range of colors to choose from, often organized into categories (e.g., web-safe colors, CMYK colors).</a:t>
            </a:r>
          </a:p>
          <a:p>
            <a:pPr lvl="1" algn="just">
              <a:lnSpc>
                <a:spcPct val="110000"/>
              </a:lnSpc>
            </a:pPr>
            <a:r>
              <a:rPr lang="en-US" sz="2000" dirty="0">
                <a:latin typeface="Poppins Medium" panose="00000600000000000000" pitchFamily="2" charset="0"/>
                <a:cs typeface="Poppins Medium" panose="00000600000000000000" pitchFamily="2" charset="0"/>
              </a:rPr>
              <a:t>Consistency: Makes it easy to maintain a consistent color palette throughout your design. If you need to change a color, you can edit the swatch, and all objects using that swatch will update automatically.   </a:t>
            </a:r>
          </a:p>
          <a:p>
            <a:pPr lvl="1" algn="just">
              <a:lnSpc>
                <a:spcPct val="110000"/>
              </a:lnSpc>
            </a:pPr>
            <a:r>
              <a:rPr lang="en-US" sz="2000" dirty="0">
                <a:latin typeface="Poppins Medium" panose="00000600000000000000" pitchFamily="2" charset="0"/>
                <a:cs typeface="Poppins Medium" panose="00000600000000000000" pitchFamily="2" charset="0"/>
              </a:rPr>
              <a:t>Organization: Allows you to create custom swatches and organize them into groups for different projects or design elements.</a:t>
            </a:r>
          </a:p>
        </p:txBody>
      </p:sp>
    </p:spTree>
    <p:extLst>
      <p:ext uri="{BB962C8B-B14F-4D97-AF65-F5344CB8AC3E}">
        <p14:creationId xmlns:p14="http://schemas.microsoft.com/office/powerpoint/2010/main" val="1019512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148CA-0A1B-6A80-F21F-7E269CED41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8AD5C-A664-1A1D-5072-7FFA512C783A}"/>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dirty="0">
                <a:solidFill>
                  <a:schemeClr val="bg1"/>
                </a:solidFill>
                <a:latin typeface="Poppins Medium" panose="00000600000000000000" pitchFamily="2" charset="0"/>
                <a:cs typeface="Poppins Medium" panose="00000600000000000000" pitchFamily="2" charset="0"/>
              </a:rPr>
              <a:t>Experiment with different font styles and layer effects to create a unique design for a poster or social media post. Use Appearance panel with effects for editable text effect</a:t>
            </a:r>
            <a:r>
              <a:rPr lang="en-IN" sz="2800" dirty="0">
                <a:solidFill>
                  <a:schemeClr val="bg1"/>
                </a:solidFill>
                <a:latin typeface="Poppins Medium" panose="00000600000000000000" pitchFamily="2" charset="0"/>
                <a:cs typeface="Poppins Medium" panose="00000600000000000000" pitchFamily="2" charset="0"/>
              </a:rPr>
              <a:t>.</a:t>
            </a:r>
            <a:endParaRPr lang="en-US" sz="2800" dirty="0">
              <a:solidFill>
                <a:schemeClr val="bg1"/>
              </a:solidFill>
              <a:latin typeface="Poppins Medium" panose="00000600000000000000" pitchFamily="2" charset="0"/>
              <a:cs typeface="Poppins Medium" panose="00000600000000000000" pitchFamily="2" charset="0"/>
            </a:endParaRPr>
          </a:p>
        </p:txBody>
      </p:sp>
      <p:pic>
        <p:nvPicPr>
          <p:cNvPr id="4" name="Picture 3">
            <a:extLst>
              <a:ext uri="{FF2B5EF4-FFF2-40B4-BE49-F238E27FC236}">
                <a16:creationId xmlns:a16="http://schemas.microsoft.com/office/drawing/2014/main" id="{1AC05CDA-E8AD-06ED-A578-510D6F884B5C}"/>
              </a:ext>
            </a:extLst>
          </p:cNvPr>
          <p:cNvPicPr>
            <a:picLocks noChangeAspect="1"/>
          </p:cNvPicPr>
          <p:nvPr/>
        </p:nvPicPr>
        <p:blipFill>
          <a:blip r:embed="rId2"/>
          <a:stretch>
            <a:fillRect/>
          </a:stretch>
        </p:blipFill>
        <p:spPr>
          <a:xfrm>
            <a:off x="3962416" y="2068720"/>
            <a:ext cx="4267166" cy="4275039"/>
          </a:xfrm>
          <a:prstGeom prst="rect">
            <a:avLst/>
          </a:prstGeom>
        </p:spPr>
      </p:pic>
    </p:spTree>
    <p:extLst>
      <p:ext uri="{BB962C8B-B14F-4D97-AF65-F5344CB8AC3E}">
        <p14:creationId xmlns:p14="http://schemas.microsoft.com/office/powerpoint/2010/main" val="1895551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8D7AE-7DEF-CF64-3C35-A3F440504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1F449F-0DC9-4B57-639C-DF8E9ABC8175}"/>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Working with Layers, Masks, and Opacity</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28A63CEF-FA86-2D18-DF5F-6F7991687F41}"/>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T</a:t>
            </a:r>
            <a:r>
              <a:rPr lang="en-IN" sz="2800" dirty="0" err="1">
                <a:latin typeface="Poppins SemiBold" panose="00000700000000000000" pitchFamily="2" charset="0"/>
                <a:cs typeface="Poppins SemiBold" panose="00000700000000000000" pitchFamily="2" charset="0"/>
              </a:rPr>
              <a:t>heory</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Layers Panel</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Opacity and Blending Modes</a:t>
            </a: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Masks</a:t>
            </a:r>
          </a:p>
        </p:txBody>
      </p:sp>
    </p:spTree>
    <p:extLst>
      <p:ext uri="{BB962C8B-B14F-4D97-AF65-F5344CB8AC3E}">
        <p14:creationId xmlns:p14="http://schemas.microsoft.com/office/powerpoint/2010/main" val="3602314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BC116-07F0-B1B1-AFEE-84409F25F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2C297-FE8D-FCE8-BC77-2DCA114DDC36}"/>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2AFCA688-4E4D-2EAD-2C71-6610C5F2CF88}"/>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Layers Panel:</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importance of layers in Illustrator and how they assist in organizing complex designs.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how layers can be locked, hidden, and rearranged.</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65103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0F614-89FF-B2D8-9BE8-4E0B073A4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8B1FE-FFAA-FEDA-5E3B-A1676EEBDED4}"/>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importance of layers in Illustrator and how they assist in organizing complex designs.</a:t>
            </a:r>
          </a:p>
        </p:txBody>
      </p:sp>
      <p:sp>
        <p:nvSpPr>
          <p:cNvPr id="4" name="Subtitle 3">
            <a:extLst>
              <a:ext uri="{FF2B5EF4-FFF2-40B4-BE49-F238E27FC236}">
                <a16:creationId xmlns:a16="http://schemas.microsoft.com/office/drawing/2014/main" id="{B09AF516-38C2-F4F9-4C0C-5B4AD359E27C}"/>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Layers are like transparent sheets of paper stacked on top of each other. They allow you to organize your artwork into separate levels, making complex designs much easier to manage.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Importance of Layers</a:t>
            </a:r>
          </a:p>
          <a:p>
            <a:pPr lvl="2" algn="just">
              <a:lnSpc>
                <a:spcPct val="110000"/>
              </a:lnSpc>
            </a:pPr>
            <a:r>
              <a:rPr lang="en-US" dirty="0">
                <a:latin typeface="Poppins Medium" panose="00000600000000000000" pitchFamily="2" charset="0"/>
                <a:cs typeface="Poppins Medium" panose="00000600000000000000" pitchFamily="2" charset="0"/>
              </a:rPr>
              <a:t>Organization: Layers help you keep track of different elements in your design. </a:t>
            </a:r>
          </a:p>
          <a:p>
            <a:pPr lvl="2" algn="just">
              <a:lnSpc>
                <a:spcPct val="110000"/>
              </a:lnSpc>
            </a:pPr>
            <a:r>
              <a:rPr lang="en-US" dirty="0">
                <a:latin typeface="Poppins Medium" panose="00000600000000000000" pitchFamily="2" charset="0"/>
                <a:cs typeface="Poppins Medium" panose="00000600000000000000" pitchFamily="2" charset="0"/>
              </a:rPr>
              <a:t>Editing: You can work on one layer without affecting others. </a:t>
            </a:r>
          </a:p>
          <a:p>
            <a:pPr lvl="2" algn="just">
              <a:lnSpc>
                <a:spcPct val="110000"/>
              </a:lnSpc>
            </a:pPr>
            <a:r>
              <a:rPr lang="en-US" dirty="0">
                <a:latin typeface="Poppins Medium" panose="00000600000000000000" pitchFamily="2" charset="0"/>
                <a:cs typeface="Poppins Medium" panose="00000600000000000000" pitchFamily="2" charset="0"/>
              </a:rPr>
              <a:t>Selective Visibility: You can hide or show layers to focus on specific parts of your artwork or to create different versions of your design.   </a:t>
            </a:r>
          </a:p>
          <a:p>
            <a:pPr lvl="2" algn="just">
              <a:lnSpc>
                <a:spcPct val="110000"/>
              </a:lnSpc>
            </a:pPr>
            <a:r>
              <a:rPr lang="en-US" dirty="0">
                <a:latin typeface="Poppins Medium" panose="00000600000000000000" pitchFamily="2" charset="0"/>
                <a:cs typeface="Poppins Medium" panose="00000600000000000000" pitchFamily="2" charset="0"/>
              </a:rPr>
              <a:t>Stacking Order: Layers control the stacking order of objects. Items on higher layers will appear in front of items on lower layers.   </a:t>
            </a:r>
          </a:p>
        </p:txBody>
      </p:sp>
    </p:spTree>
    <p:extLst>
      <p:ext uri="{BB962C8B-B14F-4D97-AF65-F5344CB8AC3E}">
        <p14:creationId xmlns:p14="http://schemas.microsoft.com/office/powerpoint/2010/main" val="271380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7732A-5B3C-3A96-7147-70FB5600D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D60F8-C53B-89A6-75DB-EA7FD0C3BEF7}"/>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how layers can be locked, hidden, and rearranged.</a:t>
            </a:r>
          </a:p>
        </p:txBody>
      </p:sp>
      <p:sp>
        <p:nvSpPr>
          <p:cNvPr id="4" name="Subtitle 3">
            <a:extLst>
              <a:ext uri="{FF2B5EF4-FFF2-40B4-BE49-F238E27FC236}">
                <a16:creationId xmlns:a16="http://schemas.microsoft.com/office/drawing/2014/main" id="{FD0B7896-49B7-8FD9-E1DC-57F37043DD34}"/>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Locking: Locking a layer prevents any editing to its contents. This is great for protecting elements you don't want to accidentally move or change.</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Hiding: Hiding a layer makes its contents invisible. This is useful for temporarily removing elements from view or for creating different versions of your design.</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Rearranging: You can easily change the stacking order of layers by dragging them up or down in the Layers panel. This allows you to control which objects appear in front of others.</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480845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2BCE8-0077-E830-C891-5C56B1B1C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B6D458-073D-69AE-0A79-5EE268A4646C}"/>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BC0B955F-8289-069F-7B40-E5A48A0B82DD}"/>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Opacity and Blending Modes: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Define opacity and explain how adjusting it can create transparency effects.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blending modes and their use in achieving different visual effects.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145734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95455-6BBA-DA43-48B6-8D758FC06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93F85-A64D-F7C1-FDE8-E9B192D16B71}"/>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Define opacity and explain how adjusting it can create transparency effects.</a:t>
            </a:r>
          </a:p>
        </p:txBody>
      </p:sp>
      <p:sp>
        <p:nvSpPr>
          <p:cNvPr id="4" name="Subtitle 3">
            <a:extLst>
              <a:ext uri="{FF2B5EF4-FFF2-40B4-BE49-F238E27FC236}">
                <a16:creationId xmlns:a16="http://schemas.microsoft.com/office/drawing/2014/main" id="{BB18BE08-839C-6645-415A-776C422F818B}"/>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Opacity refers to how see-through an object is.  A 100% opaque object is completely solid, while a 0% opaque object is completely invisible.  Adjusting opacity allows you to create transparency effects, making objects appear translucent.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Creating Transparency</a:t>
            </a:r>
          </a:p>
          <a:p>
            <a:pPr lvl="2" algn="just">
              <a:lnSpc>
                <a:spcPct val="110000"/>
              </a:lnSpc>
            </a:pPr>
            <a:r>
              <a:rPr lang="en-US" dirty="0">
                <a:latin typeface="Poppins Medium" panose="00000600000000000000" pitchFamily="2" charset="0"/>
                <a:cs typeface="Poppins Medium" panose="00000600000000000000" pitchFamily="2" charset="0"/>
              </a:rPr>
              <a:t>By lowering an object's opacity, you allow underlying artwork to show through.  This can be used to create subtle overlays, ghosting effects, or to make elements blend seamlessly into the background.   </a:t>
            </a:r>
          </a:p>
        </p:txBody>
      </p:sp>
    </p:spTree>
    <p:extLst>
      <p:ext uri="{BB962C8B-B14F-4D97-AF65-F5344CB8AC3E}">
        <p14:creationId xmlns:p14="http://schemas.microsoft.com/office/powerpoint/2010/main" val="3148654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0518E-B3D0-AC73-14B0-FA3ED356A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4E5673-CE03-87EE-64A3-CC59C200D26A}"/>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blending modes and their use in achieving different visual effects.</a:t>
            </a:r>
          </a:p>
        </p:txBody>
      </p:sp>
      <p:sp>
        <p:nvSpPr>
          <p:cNvPr id="4" name="Subtitle 3">
            <a:extLst>
              <a:ext uri="{FF2B5EF4-FFF2-40B4-BE49-F238E27FC236}">
                <a16:creationId xmlns:a16="http://schemas.microsoft.com/office/drawing/2014/main" id="{A618D0A4-D9C9-57D5-00AF-6F9EE23BDEA9}"/>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Blending modes control how colors of overlapping objects interact.  They offer a wide range of visual effects beyond simple transparency.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Here are a few common examples:   </a:t>
            </a:r>
          </a:p>
          <a:p>
            <a:pPr lvl="2" algn="just">
              <a:lnSpc>
                <a:spcPct val="110000"/>
              </a:lnSpc>
            </a:pPr>
            <a:r>
              <a:rPr lang="en-US" dirty="0">
                <a:latin typeface="Poppins Medium" panose="00000600000000000000" pitchFamily="2" charset="0"/>
                <a:cs typeface="Poppins Medium" panose="00000600000000000000" pitchFamily="2" charset="0"/>
              </a:rPr>
              <a:t>Multiply: Darkens the colors, often used for shadows or creating a printed look.   </a:t>
            </a:r>
          </a:p>
          <a:p>
            <a:pPr lvl="2" algn="just">
              <a:lnSpc>
                <a:spcPct val="110000"/>
              </a:lnSpc>
            </a:pPr>
            <a:r>
              <a:rPr lang="en-US" dirty="0">
                <a:latin typeface="Poppins Medium" panose="00000600000000000000" pitchFamily="2" charset="0"/>
                <a:cs typeface="Poppins Medium" panose="00000600000000000000" pitchFamily="2" charset="0"/>
              </a:rPr>
              <a:t>Screen: Lightens the colors, useful for highlights or glows.   </a:t>
            </a:r>
          </a:p>
          <a:p>
            <a:pPr lvl="2" algn="just">
              <a:lnSpc>
                <a:spcPct val="110000"/>
              </a:lnSpc>
            </a:pPr>
            <a:r>
              <a:rPr lang="en-US" dirty="0">
                <a:latin typeface="Poppins Medium" panose="00000600000000000000" pitchFamily="2" charset="0"/>
                <a:cs typeface="Poppins Medium" panose="00000600000000000000" pitchFamily="2" charset="0"/>
              </a:rPr>
              <a:t>Overlay: Combines the effects of Multiply and Screen, creating vibrant and high-contrast results.   </a:t>
            </a:r>
          </a:p>
          <a:p>
            <a:pPr lvl="2" algn="just">
              <a:lnSpc>
                <a:spcPct val="110000"/>
              </a:lnSpc>
            </a:pPr>
            <a:r>
              <a:rPr lang="en-US" dirty="0">
                <a:latin typeface="Poppins Medium" panose="00000600000000000000" pitchFamily="2" charset="0"/>
                <a:cs typeface="Poppins Medium" panose="00000600000000000000" pitchFamily="2" charset="0"/>
              </a:rPr>
              <a:t>Difference: Shows the difference between the colors, creating unusual and often psychedelic effects.</a:t>
            </a:r>
          </a:p>
        </p:txBody>
      </p:sp>
    </p:spTree>
    <p:extLst>
      <p:ext uri="{BB962C8B-B14F-4D97-AF65-F5344CB8AC3E}">
        <p14:creationId xmlns:p14="http://schemas.microsoft.com/office/powerpoint/2010/main" val="1079398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8A84A-4A9C-7980-7567-04063630B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78A6F8-0CFD-6B8A-FE80-94F0A2CA9164}"/>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9A4271FD-C5C2-DF5A-D773-B022535DEC85}"/>
              </a:ext>
            </a:extLst>
          </p:cNvPr>
          <p:cNvSpPr>
            <a:spLocks noGrp="1"/>
          </p:cNvSpPr>
          <p:nvPr>
            <p:ph type="subTitle" idx="1"/>
          </p:nvPr>
        </p:nvSpPr>
        <p:spPr>
          <a:xfrm>
            <a:off x="1591056" y="3816476"/>
            <a:ext cx="9076944" cy="2236851"/>
          </a:xfrm>
        </p:spPr>
        <p:txBody>
          <a:bodyPr>
            <a:normAutofit fontScale="925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Masks: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what clipping masks are and when to use them.</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how clipping masks can help confine artwork to a specific shape.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of Opacity mask in Creating illustration</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551920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41BDA-3A7C-9501-6B6F-0A77048C7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FEA34-0458-0ED8-8473-3EAC2982B9D8}"/>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what clipping masks are and when to use them.</a:t>
            </a:r>
          </a:p>
        </p:txBody>
      </p:sp>
      <p:sp>
        <p:nvSpPr>
          <p:cNvPr id="4" name="Subtitle 3">
            <a:extLst>
              <a:ext uri="{FF2B5EF4-FFF2-40B4-BE49-F238E27FC236}">
                <a16:creationId xmlns:a16="http://schemas.microsoft.com/office/drawing/2014/main" id="{F7F74B92-BF83-EC64-8E6F-265E45AAE6D3}"/>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Imagine you have a cookie cutter (your clipping mask) and some dough (your artwork). A clipping mask works similarly: it's a shape that "cuts out" or reveals only the portion of your artwork that falls within its boundaries. Anything outside the mask's shape is hidden.   </a:t>
            </a:r>
          </a:p>
          <a:p>
            <a:pPr lvl="1" algn="just">
              <a:lnSpc>
                <a:spcPct val="110000"/>
              </a:lnSpc>
            </a:pPr>
            <a:endParaRPr lang="en-US" sz="2000" dirty="0">
              <a:latin typeface="Poppins Medium" panose="00000600000000000000" pitchFamily="2" charset="0"/>
              <a:cs typeface="Poppins Medium" panose="00000600000000000000" pitchFamily="2" charset="0"/>
            </a:endParaRP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When to Use Them:</a:t>
            </a:r>
          </a:p>
          <a:p>
            <a:pPr lvl="2" algn="just">
              <a:lnSpc>
                <a:spcPct val="110000"/>
              </a:lnSpc>
            </a:pPr>
            <a:r>
              <a:rPr lang="en-US" sz="1600" dirty="0">
                <a:latin typeface="Poppins Medium" panose="00000600000000000000" pitchFamily="2" charset="0"/>
                <a:cs typeface="Poppins Medium" panose="00000600000000000000" pitchFamily="2" charset="0"/>
              </a:rPr>
              <a:t>Containing Images: Easily place images within specific shapes (circles, stars, custom outlines) without having to precisely crop the image.   </a:t>
            </a:r>
          </a:p>
          <a:p>
            <a:pPr lvl="2" algn="just">
              <a:lnSpc>
                <a:spcPct val="110000"/>
              </a:lnSpc>
            </a:pPr>
            <a:r>
              <a:rPr lang="en-US" sz="1600" dirty="0">
                <a:latin typeface="Poppins Medium" panose="00000600000000000000" pitchFamily="2" charset="0"/>
                <a:cs typeface="Poppins Medium" panose="00000600000000000000" pitchFamily="2" charset="0"/>
              </a:rPr>
              <a:t>Creating Unique Text Effects: Fill text with images or patterns, giving your typography a visually interesting look.   </a:t>
            </a:r>
          </a:p>
          <a:p>
            <a:pPr lvl="2" algn="just">
              <a:lnSpc>
                <a:spcPct val="110000"/>
              </a:lnSpc>
            </a:pPr>
            <a:r>
              <a:rPr lang="en-US" sz="1600" dirty="0">
                <a:latin typeface="Poppins Medium" panose="00000600000000000000" pitchFamily="2" charset="0"/>
                <a:cs typeface="Poppins Medium" panose="00000600000000000000" pitchFamily="2" charset="0"/>
              </a:rPr>
              <a:t>Designing Logos: Confine elements within a logo shape for a clean and professional appearance.   </a:t>
            </a:r>
          </a:p>
          <a:p>
            <a:pPr lvl="2" algn="just">
              <a:lnSpc>
                <a:spcPct val="110000"/>
              </a:lnSpc>
            </a:pPr>
            <a:r>
              <a:rPr lang="en-US" sz="1600" dirty="0">
                <a:latin typeface="Poppins Medium" panose="00000600000000000000" pitchFamily="2" charset="0"/>
                <a:cs typeface="Poppins Medium" panose="00000600000000000000" pitchFamily="2" charset="0"/>
              </a:rPr>
              <a:t>Isolating Artwork: Focus on specific parts of your design by masking off the rest.</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22819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F428-2EDA-27E7-5EE5-84B30DBB6297}"/>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5A3C317A-F4EC-7C46-3344-09ABBA713D5C}"/>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Using Gradients: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Define gradients and explain the difference between linear and radial gradients.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how the Gradient tool and Gradient panel work together to create smooth color transitions.</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129352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58F84-FF36-403C-1120-1C93FAC18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974CC-3436-2362-D01F-1C0B92E02B30}"/>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how clipping masks can help confine artwork to a specific shape.</a:t>
            </a:r>
          </a:p>
        </p:txBody>
      </p:sp>
      <p:sp>
        <p:nvSpPr>
          <p:cNvPr id="4" name="Subtitle 3">
            <a:extLst>
              <a:ext uri="{FF2B5EF4-FFF2-40B4-BE49-F238E27FC236}">
                <a16:creationId xmlns:a16="http://schemas.microsoft.com/office/drawing/2014/main" id="{6FC4C991-3081-CE15-5ED2-39047BA4B81C}"/>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How They Work:</a:t>
            </a:r>
          </a:p>
          <a:p>
            <a:pPr lvl="2" algn="just">
              <a:lnSpc>
                <a:spcPct val="110000"/>
              </a:lnSpc>
            </a:pPr>
            <a:r>
              <a:rPr lang="en-US" dirty="0">
                <a:latin typeface="Poppins Medium" panose="00000600000000000000" pitchFamily="2" charset="0"/>
                <a:cs typeface="Poppins Medium" panose="00000600000000000000" pitchFamily="2" charset="0"/>
              </a:rPr>
              <a:t>Create a Shape: This will be your clipping mask.</a:t>
            </a:r>
          </a:p>
          <a:p>
            <a:pPr lvl="2" algn="just">
              <a:lnSpc>
                <a:spcPct val="110000"/>
              </a:lnSpc>
            </a:pPr>
            <a:r>
              <a:rPr lang="en-US" dirty="0">
                <a:latin typeface="Poppins Medium" panose="00000600000000000000" pitchFamily="2" charset="0"/>
                <a:cs typeface="Poppins Medium" panose="00000600000000000000" pitchFamily="2" charset="0"/>
              </a:rPr>
              <a:t>Place Artwork: Position the artwork you want to mask on top of the shape.</a:t>
            </a:r>
          </a:p>
          <a:p>
            <a:pPr lvl="2" algn="just">
              <a:lnSpc>
                <a:spcPct val="110000"/>
              </a:lnSpc>
            </a:pPr>
            <a:r>
              <a:rPr lang="en-US" dirty="0">
                <a:latin typeface="Poppins Medium" panose="00000600000000000000" pitchFamily="2" charset="0"/>
                <a:cs typeface="Poppins Medium" panose="00000600000000000000" pitchFamily="2" charset="0"/>
              </a:rPr>
              <a:t>Make Clipping Mask: Select both the shape and the artwork, then use the "Make Clipping Mask" command (Object &gt; Clipping Mask &gt; Make).   </a:t>
            </a:r>
          </a:p>
        </p:txBody>
      </p:sp>
    </p:spTree>
    <p:extLst>
      <p:ext uri="{BB962C8B-B14F-4D97-AF65-F5344CB8AC3E}">
        <p14:creationId xmlns:p14="http://schemas.microsoft.com/office/powerpoint/2010/main" val="1351233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49547-CACC-3E9A-111B-8CDB8E47A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AFD2E6-2DB3-05AD-FF1C-6E22EE9E57C2}"/>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Use of Opacity mask in Creating illustration</a:t>
            </a:r>
          </a:p>
        </p:txBody>
      </p:sp>
      <p:sp>
        <p:nvSpPr>
          <p:cNvPr id="4" name="Subtitle 3">
            <a:extLst>
              <a:ext uri="{FF2B5EF4-FFF2-40B4-BE49-F238E27FC236}">
                <a16:creationId xmlns:a16="http://schemas.microsoft.com/office/drawing/2014/main" id="{F203D23A-9FBF-3851-D366-7DDD99234C89}"/>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Opacity masks are incredibly useful for creating complex and realistic effects in illustrations:</a:t>
            </a:r>
          </a:p>
          <a:p>
            <a:pPr lvl="2" algn="just">
              <a:lnSpc>
                <a:spcPct val="110000"/>
              </a:lnSpc>
            </a:pPr>
            <a:r>
              <a:rPr lang="en-US" dirty="0">
                <a:latin typeface="Poppins Medium" panose="00000600000000000000" pitchFamily="2" charset="0"/>
                <a:cs typeface="Poppins Medium" panose="00000600000000000000" pitchFamily="2" charset="0"/>
              </a:rPr>
              <a:t>Textured Surfaces: Use a texture image as an opacity mask to give your objects a realistic surface.   </a:t>
            </a:r>
          </a:p>
          <a:p>
            <a:pPr lvl="2" algn="just">
              <a:lnSpc>
                <a:spcPct val="110000"/>
              </a:lnSpc>
            </a:pPr>
            <a:r>
              <a:rPr lang="en-US" dirty="0">
                <a:latin typeface="Poppins Medium" panose="00000600000000000000" pitchFamily="2" charset="0"/>
                <a:cs typeface="Poppins Medium" panose="00000600000000000000" pitchFamily="2" charset="0"/>
              </a:rPr>
              <a:t>Soft Shadows and Highlights: Create subtle transitions between light and shadow.</a:t>
            </a:r>
          </a:p>
          <a:p>
            <a:pPr lvl="2" algn="just">
              <a:lnSpc>
                <a:spcPct val="110000"/>
              </a:lnSpc>
            </a:pPr>
            <a:r>
              <a:rPr lang="en-US" dirty="0">
                <a:latin typeface="Poppins Medium" panose="00000600000000000000" pitchFamily="2" charset="0"/>
                <a:cs typeface="Poppins Medium" panose="00000600000000000000" pitchFamily="2" charset="0"/>
              </a:rPr>
              <a:t>Foliage and Hair: Achieve a natural look with complex shapes and varying density.</a:t>
            </a:r>
          </a:p>
          <a:p>
            <a:pPr lvl="2" algn="just">
              <a:lnSpc>
                <a:spcPct val="110000"/>
              </a:lnSpc>
            </a:pPr>
            <a:r>
              <a:rPr lang="en-US" dirty="0">
                <a:latin typeface="Poppins Medium" panose="00000600000000000000" pitchFamily="2" charset="0"/>
                <a:cs typeface="Poppins Medium" panose="00000600000000000000" pitchFamily="2" charset="0"/>
              </a:rPr>
              <a:t>In summary: Clipping masks confine artwork to a specific shape, while opacity masks control transparency based on grayscale values, both being powerful tools for creating professional and visually appealing designs.</a:t>
            </a:r>
          </a:p>
        </p:txBody>
      </p:sp>
    </p:spTree>
    <p:extLst>
      <p:ext uri="{BB962C8B-B14F-4D97-AF65-F5344CB8AC3E}">
        <p14:creationId xmlns:p14="http://schemas.microsoft.com/office/powerpoint/2010/main" val="361985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5DD0D-84DF-7403-9B97-26E4D2063E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2B0A6-8610-DC2B-FB5F-8BA5F90D446D}"/>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Working with Layers, Masks, and Opacity</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00281BC8-8892-7425-28F2-27B5D62E6461}"/>
              </a:ext>
            </a:extLst>
          </p:cNvPr>
          <p:cNvSpPr>
            <a:spLocks noGrp="1"/>
          </p:cNvSpPr>
          <p:nvPr>
            <p:ph type="subTitle" idx="1"/>
          </p:nvPr>
        </p:nvSpPr>
        <p:spPr>
          <a:xfrm>
            <a:off x="1530096" y="4214686"/>
            <a:ext cx="9144000" cy="1655762"/>
          </a:xfrm>
        </p:spPr>
        <p:txBody>
          <a:bodyPr>
            <a:normAutofit fontScale="85000" lnSpcReduction="20000"/>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Practical</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Layer Organization Practice</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Blending Mode and Opacity Exercise</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Clipping Mask Project</a:t>
            </a:r>
          </a:p>
        </p:txBody>
      </p:sp>
    </p:spTree>
    <p:extLst>
      <p:ext uri="{BB962C8B-B14F-4D97-AF65-F5344CB8AC3E}">
        <p14:creationId xmlns:p14="http://schemas.microsoft.com/office/powerpoint/2010/main" val="4205213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F53CC-C830-7DAC-4F48-BCF939090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E31A1-38E6-51BB-95BF-379CC942929D}"/>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99D7F821-5150-2E66-1E86-A621CB2D9F8D}"/>
              </a:ext>
            </a:extLst>
          </p:cNvPr>
          <p:cNvSpPr>
            <a:spLocks noGrp="1"/>
          </p:cNvSpPr>
          <p:nvPr>
            <p:ph type="subTitle" idx="1"/>
          </p:nvPr>
        </p:nvSpPr>
        <p:spPr>
          <a:xfrm>
            <a:off x="1591056" y="3816476"/>
            <a:ext cx="9076944" cy="2387600"/>
          </a:xfrm>
        </p:spPr>
        <p:txBody>
          <a:bodyPr>
            <a:normAutofit fontScale="92500"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Layer Organization Practice: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a design (e.g., a landscape scene or abstract composition) and organize different elements on separate layers.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layer names, locking, and hiding to manage the design effectively</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405266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717DE-B1A9-985F-9B8D-B49AB14A92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FA5BF-D505-B0B3-C16B-C0846556F7A1}"/>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dirty="0">
                <a:solidFill>
                  <a:schemeClr val="bg1"/>
                </a:solidFill>
                <a:latin typeface="Poppins Medium" panose="00000600000000000000" pitchFamily="2" charset="0"/>
                <a:cs typeface="Poppins Medium" panose="00000600000000000000" pitchFamily="2" charset="0"/>
              </a:rPr>
              <a:t>Create a design (e.g., a landscape scene or abstract composition) and organize different elements on separate layers. Use layer names, locking, and hiding to manage the design effectively.</a:t>
            </a:r>
          </a:p>
        </p:txBody>
      </p:sp>
      <p:pic>
        <p:nvPicPr>
          <p:cNvPr id="7" name="Picture 6">
            <a:extLst>
              <a:ext uri="{FF2B5EF4-FFF2-40B4-BE49-F238E27FC236}">
                <a16:creationId xmlns:a16="http://schemas.microsoft.com/office/drawing/2014/main" id="{7A09D7E5-E4E0-6CF7-0A42-53788CBB7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8588" y="2135731"/>
            <a:ext cx="6714823" cy="4086152"/>
          </a:xfrm>
          <a:prstGeom prst="rect">
            <a:avLst/>
          </a:prstGeom>
        </p:spPr>
      </p:pic>
    </p:spTree>
    <p:extLst>
      <p:ext uri="{BB962C8B-B14F-4D97-AF65-F5344CB8AC3E}">
        <p14:creationId xmlns:p14="http://schemas.microsoft.com/office/powerpoint/2010/main" val="2090127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6839E-37C1-971D-F3AB-B3673671A1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EDE823-6572-7A00-92C5-CEFAF713D6A5}"/>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6881FCC9-2B14-013E-A271-75DD253F83B1}"/>
              </a:ext>
            </a:extLst>
          </p:cNvPr>
          <p:cNvSpPr>
            <a:spLocks noGrp="1"/>
          </p:cNvSpPr>
          <p:nvPr>
            <p:ph type="subTitle" idx="1"/>
          </p:nvPr>
        </p:nvSpPr>
        <p:spPr>
          <a:xfrm>
            <a:off x="1591056" y="3450717"/>
            <a:ext cx="9076944" cy="3041524"/>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Blending Mode and Opacity Exercise: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 poster or background image that utilizes blending modes and opacity adjustments for added depth.</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Experiment with various blending modes to see how they affect overlapping elements.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basic image Using Opacity mask.</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4122665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CC3EA-E0D6-6219-077B-BE3F77D20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EED8D-8218-AD43-A679-32CD0049FABF}"/>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dirty="0">
                <a:solidFill>
                  <a:schemeClr val="bg1"/>
                </a:solidFill>
                <a:latin typeface="Poppins Medium" panose="00000600000000000000" pitchFamily="2" charset="0"/>
                <a:cs typeface="Poppins Medium" panose="00000600000000000000" pitchFamily="2" charset="0"/>
              </a:rPr>
              <a:t>Design a poster or background image that utilizes blending modes and opacity adjustments for added depth.</a:t>
            </a:r>
          </a:p>
        </p:txBody>
      </p:sp>
      <p:pic>
        <p:nvPicPr>
          <p:cNvPr id="4" name="Picture 3">
            <a:extLst>
              <a:ext uri="{FF2B5EF4-FFF2-40B4-BE49-F238E27FC236}">
                <a16:creationId xmlns:a16="http://schemas.microsoft.com/office/drawing/2014/main" id="{D3CB3AE3-DE71-7F1F-17CF-7A87763C4949}"/>
              </a:ext>
            </a:extLst>
          </p:cNvPr>
          <p:cNvPicPr>
            <a:picLocks noChangeAspect="1"/>
          </p:cNvPicPr>
          <p:nvPr/>
        </p:nvPicPr>
        <p:blipFill>
          <a:blip r:embed="rId2"/>
          <a:stretch>
            <a:fillRect/>
          </a:stretch>
        </p:blipFill>
        <p:spPr>
          <a:xfrm>
            <a:off x="3473576" y="2028824"/>
            <a:ext cx="4537711" cy="4537711"/>
          </a:xfrm>
          <a:prstGeom prst="rect">
            <a:avLst/>
          </a:prstGeom>
        </p:spPr>
      </p:pic>
    </p:spTree>
    <p:extLst>
      <p:ext uri="{BB962C8B-B14F-4D97-AF65-F5344CB8AC3E}">
        <p14:creationId xmlns:p14="http://schemas.microsoft.com/office/powerpoint/2010/main" val="632652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F2A75-5027-E17F-BBE9-8BB0E5D70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CAD74-D381-B5D3-27F7-E931A9AD96DA}"/>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dirty="0">
                <a:solidFill>
                  <a:schemeClr val="bg1"/>
                </a:solidFill>
                <a:latin typeface="Poppins Medium" panose="00000600000000000000" pitchFamily="2" charset="0"/>
                <a:cs typeface="Poppins Medium" panose="00000600000000000000" pitchFamily="2" charset="0"/>
              </a:rPr>
              <a:t>Experiment with various blending modes to see how they affect overlapping elements.</a:t>
            </a:r>
          </a:p>
        </p:txBody>
      </p:sp>
      <p:pic>
        <p:nvPicPr>
          <p:cNvPr id="5" name="Picture 4">
            <a:extLst>
              <a:ext uri="{FF2B5EF4-FFF2-40B4-BE49-F238E27FC236}">
                <a16:creationId xmlns:a16="http://schemas.microsoft.com/office/drawing/2014/main" id="{6485997F-5792-D761-374E-65861D511034}"/>
              </a:ext>
            </a:extLst>
          </p:cNvPr>
          <p:cNvPicPr>
            <a:picLocks noChangeAspect="1"/>
          </p:cNvPicPr>
          <p:nvPr/>
        </p:nvPicPr>
        <p:blipFill>
          <a:blip r:embed="rId2"/>
          <a:stretch>
            <a:fillRect/>
          </a:stretch>
        </p:blipFill>
        <p:spPr>
          <a:xfrm>
            <a:off x="7983832" y="1676762"/>
            <a:ext cx="3300756" cy="2226092"/>
          </a:xfrm>
          <a:prstGeom prst="rect">
            <a:avLst/>
          </a:prstGeom>
        </p:spPr>
      </p:pic>
      <p:pic>
        <p:nvPicPr>
          <p:cNvPr id="7" name="Picture 6">
            <a:extLst>
              <a:ext uri="{FF2B5EF4-FFF2-40B4-BE49-F238E27FC236}">
                <a16:creationId xmlns:a16="http://schemas.microsoft.com/office/drawing/2014/main" id="{326CF82F-A7D8-DE66-E87D-245147427B06}"/>
              </a:ext>
            </a:extLst>
          </p:cNvPr>
          <p:cNvPicPr>
            <a:picLocks noChangeAspect="1"/>
          </p:cNvPicPr>
          <p:nvPr/>
        </p:nvPicPr>
        <p:blipFill>
          <a:blip r:embed="rId3"/>
          <a:stretch>
            <a:fillRect/>
          </a:stretch>
        </p:blipFill>
        <p:spPr>
          <a:xfrm>
            <a:off x="4600713" y="1721204"/>
            <a:ext cx="2622021" cy="2137209"/>
          </a:xfrm>
          <a:prstGeom prst="rect">
            <a:avLst/>
          </a:prstGeom>
        </p:spPr>
      </p:pic>
      <p:pic>
        <p:nvPicPr>
          <p:cNvPr id="9" name="Picture 8">
            <a:extLst>
              <a:ext uri="{FF2B5EF4-FFF2-40B4-BE49-F238E27FC236}">
                <a16:creationId xmlns:a16="http://schemas.microsoft.com/office/drawing/2014/main" id="{A144EE50-4515-4B21-E1F5-A4F914F48620}"/>
              </a:ext>
            </a:extLst>
          </p:cNvPr>
          <p:cNvPicPr>
            <a:picLocks noChangeAspect="1"/>
          </p:cNvPicPr>
          <p:nvPr/>
        </p:nvPicPr>
        <p:blipFill>
          <a:blip r:embed="rId4"/>
          <a:stretch>
            <a:fillRect/>
          </a:stretch>
        </p:blipFill>
        <p:spPr>
          <a:xfrm>
            <a:off x="1303254" y="1727264"/>
            <a:ext cx="2654341" cy="2125089"/>
          </a:xfrm>
          <a:prstGeom prst="rect">
            <a:avLst/>
          </a:prstGeom>
        </p:spPr>
      </p:pic>
      <p:pic>
        <p:nvPicPr>
          <p:cNvPr id="11" name="Picture 10">
            <a:extLst>
              <a:ext uri="{FF2B5EF4-FFF2-40B4-BE49-F238E27FC236}">
                <a16:creationId xmlns:a16="http://schemas.microsoft.com/office/drawing/2014/main" id="{1115286B-A90E-9BCF-B092-A2D8C2394568}"/>
              </a:ext>
            </a:extLst>
          </p:cNvPr>
          <p:cNvPicPr>
            <a:picLocks noChangeAspect="1"/>
          </p:cNvPicPr>
          <p:nvPr/>
        </p:nvPicPr>
        <p:blipFill>
          <a:blip r:embed="rId5"/>
          <a:stretch>
            <a:fillRect/>
          </a:stretch>
        </p:blipFill>
        <p:spPr>
          <a:xfrm>
            <a:off x="1303254" y="4052031"/>
            <a:ext cx="2892707" cy="2157411"/>
          </a:xfrm>
          <a:prstGeom prst="rect">
            <a:avLst/>
          </a:prstGeom>
        </p:spPr>
      </p:pic>
      <p:pic>
        <p:nvPicPr>
          <p:cNvPr id="13" name="Picture 12">
            <a:extLst>
              <a:ext uri="{FF2B5EF4-FFF2-40B4-BE49-F238E27FC236}">
                <a16:creationId xmlns:a16="http://schemas.microsoft.com/office/drawing/2014/main" id="{152F2E2B-322A-0714-368B-4A9E2E240B5D}"/>
              </a:ext>
            </a:extLst>
          </p:cNvPr>
          <p:cNvPicPr>
            <a:picLocks noChangeAspect="1"/>
          </p:cNvPicPr>
          <p:nvPr/>
        </p:nvPicPr>
        <p:blipFill>
          <a:blip r:embed="rId6"/>
          <a:stretch>
            <a:fillRect/>
          </a:stretch>
        </p:blipFill>
        <p:spPr>
          <a:xfrm>
            <a:off x="4560312" y="4052031"/>
            <a:ext cx="2662422" cy="2044286"/>
          </a:xfrm>
          <a:prstGeom prst="rect">
            <a:avLst/>
          </a:prstGeom>
        </p:spPr>
      </p:pic>
      <p:pic>
        <p:nvPicPr>
          <p:cNvPr id="15" name="Picture 14">
            <a:extLst>
              <a:ext uri="{FF2B5EF4-FFF2-40B4-BE49-F238E27FC236}">
                <a16:creationId xmlns:a16="http://schemas.microsoft.com/office/drawing/2014/main" id="{AD145FD6-6E09-F0DB-F215-147B982186D2}"/>
              </a:ext>
            </a:extLst>
          </p:cNvPr>
          <p:cNvPicPr>
            <a:picLocks noChangeAspect="1"/>
          </p:cNvPicPr>
          <p:nvPr/>
        </p:nvPicPr>
        <p:blipFill>
          <a:blip r:embed="rId7"/>
          <a:stretch>
            <a:fillRect/>
          </a:stretch>
        </p:blipFill>
        <p:spPr>
          <a:xfrm>
            <a:off x="7996041" y="4052031"/>
            <a:ext cx="2973105" cy="2382040"/>
          </a:xfrm>
          <a:prstGeom prst="rect">
            <a:avLst/>
          </a:prstGeom>
        </p:spPr>
      </p:pic>
    </p:spTree>
    <p:extLst>
      <p:ext uri="{BB962C8B-B14F-4D97-AF65-F5344CB8AC3E}">
        <p14:creationId xmlns:p14="http://schemas.microsoft.com/office/powerpoint/2010/main" val="3635816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1E45B-8A72-0650-1174-64B9A8FE8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F3588-F305-865F-F061-64348DF10424}"/>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b="1" dirty="0">
                <a:solidFill>
                  <a:schemeClr val="bg1"/>
                </a:solidFill>
                <a:latin typeface="Poppins Medium" panose="00000600000000000000" pitchFamily="2" charset="0"/>
                <a:cs typeface="Poppins Medium" panose="00000600000000000000" pitchFamily="2" charset="0"/>
              </a:rPr>
              <a:t>Create basic image Using Opacity mask.</a:t>
            </a:r>
          </a:p>
        </p:txBody>
      </p:sp>
      <p:pic>
        <p:nvPicPr>
          <p:cNvPr id="5" name="Picture 4">
            <a:extLst>
              <a:ext uri="{FF2B5EF4-FFF2-40B4-BE49-F238E27FC236}">
                <a16:creationId xmlns:a16="http://schemas.microsoft.com/office/drawing/2014/main" id="{D05231A0-392D-B021-2012-E666F30B9637}"/>
              </a:ext>
            </a:extLst>
          </p:cNvPr>
          <p:cNvPicPr>
            <a:picLocks noChangeAspect="1"/>
          </p:cNvPicPr>
          <p:nvPr/>
        </p:nvPicPr>
        <p:blipFill>
          <a:blip r:embed="rId2"/>
          <a:stretch>
            <a:fillRect/>
          </a:stretch>
        </p:blipFill>
        <p:spPr>
          <a:xfrm>
            <a:off x="3361784" y="2051154"/>
            <a:ext cx="4035712" cy="3766665"/>
          </a:xfrm>
          <a:prstGeom prst="rect">
            <a:avLst/>
          </a:prstGeom>
        </p:spPr>
      </p:pic>
    </p:spTree>
    <p:extLst>
      <p:ext uri="{BB962C8B-B14F-4D97-AF65-F5344CB8AC3E}">
        <p14:creationId xmlns:p14="http://schemas.microsoft.com/office/powerpoint/2010/main" val="1396462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A68C2-ECB6-1DC0-27EF-AEF093217B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DC5C33-CC45-F4C6-0F3C-750351404DF0}"/>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Working with Layers, Masks, and Opacity</a:t>
            </a:r>
            <a:endParaRPr lang="en-IN" sz="3600" dirty="0"/>
          </a:p>
        </p:txBody>
      </p:sp>
      <p:sp>
        <p:nvSpPr>
          <p:cNvPr id="4" name="Subtitle 3">
            <a:extLst>
              <a:ext uri="{FF2B5EF4-FFF2-40B4-BE49-F238E27FC236}">
                <a16:creationId xmlns:a16="http://schemas.microsoft.com/office/drawing/2014/main" id="{70EFBCC7-9C4D-D1E7-4F85-FDFDFF40E4FF}"/>
              </a:ext>
            </a:extLst>
          </p:cNvPr>
          <p:cNvSpPr>
            <a:spLocks noGrp="1"/>
          </p:cNvSpPr>
          <p:nvPr>
            <p:ph type="subTitle" idx="1"/>
          </p:nvPr>
        </p:nvSpPr>
        <p:spPr>
          <a:xfrm>
            <a:off x="1591056" y="3816476"/>
            <a:ext cx="9076944" cy="2387600"/>
          </a:xfrm>
        </p:spPr>
        <p:txBody>
          <a:bodyPr>
            <a:normAutofit fontScale="925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Clipping Mask Project:</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a clipping mask to place an image or texture inside text or a shape.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a poster that combines text with a masked background image to achieve an unique visual effect.</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5898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5EBBB-EB4B-3F35-2FEA-90556BC9AE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F97F04-CB49-3DBF-98B9-CCE671585B8B}"/>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Define gradients and explain the difference between linear and radial gradients.</a:t>
            </a:r>
          </a:p>
        </p:txBody>
      </p:sp>
      <p:sp>
        <p:nvSpPr>
          <p:cNvPr id="4" name="Subtitle 3">
            <a:extLst>
              <a:ext uri="{FF2B5EF4-FFF2-40B4-BE49-F238E27FC236}">
                <a16:creationId xmlns:a16="http://schemas.microsoft.com/office/drawing/2014/main" id="{DB5A33FA-477B-49B0-E16D-9BD20FCC2E1A}"/>
              </a:ext>
            </a:extLst>
          </p:cNvPr>
          <p:cNvSpPr>
            <a:spLocks noGrp="1"/>
          </p:cNvSpPr>
          <p:nvPr>
            <p:ph idx="1"/>
          </p:nvPr>
        </p:nvSpPr>
        <p:spPr>
          <a:xfrm>
            <a:off x="1121664" y="1816481"/>
            <a:ext cx="10515600" cy="4351338"/>
          </a:xfrm>
        </p:spPr>
        <p:txBody>
          <a:bodyPr>
            <a:normAutofit/>
          </a:bodyPr>
          <a:lstStyle/>
          <a:p>
            <a:pPr algn="just">
              <a:lnSpc>
                <a:spcPct val="110000"/>
              </a:lnSpc>
            </a:pPr>
            <a:r>
              <a:rPr lang="en-US" sz="2000" dirty="0">
                <a:latin typeface="Poppins Medium" panose="00000600000000000000" pitchFamily="2" charset="0"/>
                <a:cs typeface="Poppins Medium" panose="00000600000000000000" pitchFamily="2" charset="0"/>
              </a:rPr>
              <a:t>Gradients: Gradients are a way to smoothly blend two or more colors together. Instead of a solid color, you get a gradual transition between hues. This can add depth, visual interest, and a sense of dimension to your designs.</a:t>
            </a:r>
          </a:p>
          <a:p>
            <a:pPr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Linear vs. Radial Gradients</a:t>
            </a:r>
          </a:p>
          <a:p>
            <a:pPr algn="just">
              <a:lnSpc>
                <a:spcPct val="110000"/>
              </a:lnSpc>
            </a:pPr>
            <a:r>
              <a:rPr lang="en-US" sz="2000" dirty="0">
                <a:latin typeface="Poppins Medium" panose="00000600000000000000" pitchFamily="2" charset="0"/>
                <a:cs typeface="Poppins Medium" panose="00000600000000000000" pitchFamily="2" charset="0"/>
              </a:rPr>
              <a:t>Linear Gradient: Colors transition along a straight line. Imagine it like a color bar where one color smoothly fades into the next. You can control the angle of this line (e.g., horizontal, vertical, diagonal).</a:t>
            </a:r>
          </a:p>
          <a:p>
            <a:pPr algn="just">
              <a:lnSpc>
                <a:spcPct val="110000"/>
              </a:lnSpc>
            </a:pPr>
            <a:r>
              <a:rPr lang="en-US" sz="2000" dirty="0">
                <a:latin typeface="Poppins Medium" panose="00000600000000000000" pitchFamily="2" charset="0"/>
                <a:cs typeface="Poppins Medium" panose="00000600000000000000" pitchFamily="2" charset="0"/>
              </a:rPr>
              <a:t>Radial Gradient: Colors transition outward from a central point. Think of it like a bullseye or a ripple effect, where colors radiate from the center. You can control the shape (circle, ellipse) and size of the gradient.</a:t>
            </a:r>
          </a:p>
        </p:txBody>
      </p:sp>
    </p:spTree>
    <p:extLst>
      <p:ext uri="{BB962C8B-B14F-4D97-AF65-F5344CB8AC3E}">
        <p14:creationId xmlns:p14="http://schemas.microsoft.com/office/powerpoint/2010/main" val="1880603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B2BC9-73AF-D0D7-9519-14B418702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ABF85C-5F6C-4F14-92F4-25E744E54899}"/>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b="1" dirty="0">
                <a:solidFill>
                  <a:schemeClr val="bg1"/>
                </a:solidFill>
                <a:latin typeface="Poppins Medium" panose="00000600000000000000" pitchFamily="2" charset="0"/>
                <a:cs typeface="Poppins Medium" panose="00000600000000000000" pitchFamily="2" charset="0"/>
              </a:rPr>
              <a:t>Use a clipping mask to place an image or texture inside text or a shape.</a:t>
            </a:r>
          </a:p>
        </p:txBody>
      </p:sp>
      <p:pic>
        <p:nvPicPr>
          <p:cNvPr id="4" name="Picture 3">
            <a:extLst>
              <a:ext uri="{FF2B5EF4-FFF2-40B4-BE49-F238E27FC236}">
                <a16:creationId xmlns:a16="http://schemas.microsoft.com/office/drawing/2014/main" id="{5855D5F3-F5AE-028B-8866-538EC4ADF349}"/>
              </a:ext>
            </a:extLst>
          </p:cNvPr>
          <p:cNvPicPr>
            <a:picLocks noChangeAspect="1"/>
          </p:cNvPicPr>
          <p:nvPr/>
        </p:nvPicPr>
        <p:blipFill>
          <a:blip r:embed="rId2"/>
          <a:stretch>
            <a:fillRect/>
          </a:stretch>
        </p:blipFill>
        <p:spPr>
          <a:xfrm>
            <a:off x="3200426" y="1727264"/>
            <a:ext cx="4489678" cy="4435148"/>
          </a:xfrm>
          <a:prstGeom prst="rect">
            <a:avLst/>
          </a:prstGeom>
        </p:spPr>
      </p:pic>
    </p:spTree>
    <p:extLst>
      <p:ext uri="{BB962C8B-B14F-4D97-AF65-F5344CB8AC3E}">
        <p14:creationId xmlns:p14="http://schemas.microsoft.com/office/powerpoint/2010/main" val="582244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5252A-0DE2-346A-6729-EA153F2E1C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89D91-BD2A-E039-B73B-DE510F5052E2}"/>
              </a:ext>
            </a:extLst>
          </p:cNvPr>
          <p:cNvSpPr>
            <a:spLocks noGrp="1"/>
          </p:cNvSpPr>
          <p:nvPr>
            <p:ph type="title"/>
          </p:nvPr>
        </p:nvSpPr>
        <p:spPr>
          <a:xfrm>
            <a:off x="332232" y="401701"/>
            <a:ext cx="10820400" cy="1325563"/>
          </a:xfrm>
        </p:spPr>
        <p:txBody>
          <a:bodyPr anchor="ctr">
            <a:normAutofit/>
          </a:bodyPr>
          <a:lstStyle/>
          <a:p>
            <a:pPr marL="914400" lvl="1" indent="-457200" algn="l">
              <a:lnSpc>
                <a:spcPct val="110000"/>
              </a:lnSpc>
              <a:buFont typeface="Arial" panose="020B0604020202020204" pitchFamily="34" charset="0"/>
              <a:buChar char="•"/>
            </a:pPr>
            <a:r>
              <a:rPr lang="en-US" sz="2800" b="1" dirty="0">
                <a:solidFill>
                  <a:schemeClr val="bg1"/>
                </a:solidFill>
                <a:latin typeface="Poppins Medium" panose="00000600000000000000" pitchFamily="2" charset="0"/>
                <a:cs typeface="Poppins Medium" panose="00000600000000000000" pitchFamily="2" charset="0"/>
              </a:rPr>
              <a:t>Create a poster that combines text with a masked background image to achieve an unique visual effect.</a:t>
            </a:r>
          </a:p>
        </p:txBody>
      </p:sp>
      <p:pic>
        <p:nvPicPr>
          <p:cNvPr id="5" name="Picture 4">
            <a:extLst>
              <a:ext uri="{FF2B5EF4-FFF2-40B4-BE49-F238E27FC236}">
                <a16:creationId xmlns:a16="http://schemas.microsoft.com/office/drawing/2014/main" id="{A5549748-2844-E915-A957-5D81331DFB3C}"/>
              </a:ext>
            </a:extLst>
          </p:cNvPr>
          <p:cNvPicPr>
            <a:picLocks noChangeAspect="1"/>
          </p:cNvPicPr>
          <p:nvPr/>
        </p:nvPicPr>
        <p:blipFill>
          <a:blip r:embed="rId2"/>
          <a:stretch>
            <a:fillRect/>
          </a:stretch>
        </p:blipFill>
        <p:spPr>
          <a:xfrm>
            <a:off x="3988738" y="1894222"/>
            <a:ext cx="4360829" cy="4258277"/>
          </a:xfrm>
          <a:prstGeom prst="rect">
            <a:avLst/>
          </a:prstGeom>
        </p:spPr>
      </p:pic>
    </p:spTree>
    <p:extLst>
      <p:ext uri="{BB962C8B-B14F-4D97-AF65-F5344CB8AC3E}">
        <p14:creationId xmlns:p14="http://schemas.microsoft.com/office/powerpoint/2010/main" val="27526802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7EE77-5171-6333-2D8E-1DD7E8581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A55BC-8224-7CBE-9D8B-CEC02BDC616A}"/>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Icon Design and Vector Illustrations</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3EEDE357-B1ED-AF3F-343C-EBB64B046778}"/>
              </a:ext>
            </a:extLst>
          </p:cNvPr>
          <p:cNvSpPr>
            <a:spLocks noGrp="1"/>
          </p:cNvSpPr>
          <p:nvPr>
            <p:ph type="subTitle" idx="1"/>
          </p:nvPr>
        </p:nvSpPr>
        <p:spPr>
          <a:xfrm>
            <a:off x="1530096" y="4214686"/>
            <a:ext cx="9144000" cy="1655762"/>
          </a:xfrm>
        </p:spPr>
        <p:txBody>
          <a:bodyPr>
            <a:normAutofit/>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T</a:t>
            </a:r>
            <a:r>
              <a:rPr lang="en-IN" sz="2800" dirty="0" err="1">
                <a:latin typeface="Poppins SemiBold" panose="00000700000000000000" pitchFamily="2" charset="0"/>
                <a:cs typeface="Poppins SemiBold" panose="00000700000000000000" pitchFamily="2" charset="0"/>
              </a:rPr>
              <a:t>heory</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Importance of Icons in Design</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Working with Vectors</a:t>
            </a:r>
          </a:p>
          <a:p>
            <a:pPr lvl="1" algn="l"/>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133192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F6037-68B0-9366-59B0-DD92594E7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6D66F-0AC9-6CB0-921D-38A970FDC160}"/>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Icon Design and Vector Illustrations</a:t>
            </a:r>
            <a:endParaRPr lang="en-IN" sz="3600" dirty="0"/>
          </a:p>
        </p:txBody>
      </p:sp>
      <p:sp>
        <p:nvSpPr>
          <p:cNvPr id="4" name="Subtitle 3">
            <a:extLst>
              <a:ext uri="{FF2B5EF4-FFF2-40B4-BE49-F238E27FC236}">
                <a16:creationId xmlns:a16="http://schemas.microsoft.com/office/drawing/2014/main" id="{99C14D5C-1B82-D575-C107-69C7E6B9877B}"/>
              </a:ext>
            </a:extLst>
          </p:cNvPr>
          <p:cNvSpPr>
            <a:spLocks noGrp="1"/>
          </p:cNvSpPr>
          <p:nvPr>
            <p:ph type="subTitle" idx="1"/>
          </p:nvPr>
        </p:nvSpPr>
        <p:spPr>
          <a:xfrm>
            <a:off x="1591056" y="3816476"/>
            <a:ext cx="9076944" cy="2387600"/>
          </a:xfrm>
        </p:spPr>
        <p:txBody>
          <a:bodyPr>
            <a:normAutofit/>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Importance of Icons in Design:</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Define icons and explain their role in user interfaces and visual communication.</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the characteristics of effective icons (e.g., simplicity, scalability, clarity).</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3864335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B639F-736E-8A84-220C-299FA7C54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B414C-3B62-81EC-BA9B-01043AF00D08}"/>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Define icons and explain their role in user interfaces and visual communication.</a:t>
            </a:r>
          </a:p>
        </p:txBody>
      </p:sp>
      <p:sp>
        <p:nvSpPr>
          <p:cNvPr id="4" name="Subtitle 3">
            <a:extLst>
              <a:ext uri="{FF2B5EF4-FFF2-40B4-BE49-F238E27FC236}">
                <a16:creationId xmlns:a16="http://schemas.microsoft.com/office/drawing/2014/main" id="{357017CD-4EAE-1F06-D6E1-1DF527470616}"/>
              </a:ext>
            </a:extLst>
          </p:cNvPr>
          <p:cNvSpPr>
            <a:spLocks noGrp="1"/>
          </p:cNvSpPr>
          <p:nvPr>
            <p:ph idx="1"/>
          </p:nvPr>
        </p:nvSpPr>
        <p:spPr>
          <a:xfrm>
            <a:off x="1121664" y="1816481"/>
            <a:ext cx="10515600" cy="4351338"/>
          </a:xfrm>
        </p:spPr>
        <p:txBody>
          <a:bodyPr>
            <a:noAutofit/>
          </a:bodyPr>
          <a:lstStyle/>
          <a:p>
            <a:pPr marL="457200" lvl="1" indent="0" algn="just">
              <a:lnSpc>
                <a:spcPct val="110000"/>
              </a:lnSpc>
              <a:buNone/>
            </a:pPr>
            <a:r>
              <a:rPr lang="en-US" sz="2000" dirty="0">
                <a:latin typeface="Poppins Medium" panose="00000600000000000000" pitchFamily="2" charset="0"/>
                <a:cs typeface="Poppins Medium" panose="00000600000000000000" pitchFamily="2" charset="0"/>
              </a:rPr>
              <a:t>Icons are small, visual symbols that represent objects, actions, or ideas. They're a universal language, quickly conveying meaning without the need for words.   </a:t>
            </a:r>
          </a:p>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Role in UI and Visual Communication:</a:t>
            </a:r>
          </a:p>
          <a:p>
            <a:pPr lvl="1" algn="just">
              <a:lnSpc>
                <a:spcPct val="110000"/>
              </a:lnSpc>
            </a:pPr>
            <a:r>
              <a:rPr lang="en-US" sz="2000" dirty="0">
                <a:latin typeface="Poppins Medium" panose="00000600000000000000" pitchFamily="2" charset="0"/>
                <a:cs typeface="Poppins Medium" panose="00000600000000000000" pitchFamily="2" charset="0"/>
              </a:rPr>
              <a:t>User Interfaces (UI): Icons are essential in UIs to guide users, make navigation intuitive, and enhance usability. Think of the icons on your phone or computer representing apps, files, or functions.   </a:t>
            </a:r>
          </a:p>
          <a:p>
            <a:pPr lvl="1" algn="just">
              <a:lnSpc>
                <a:spcPct val="110000"/>
              </a:lnSpc>
            </a:pPr>
            <a:r>
              <a:rPr lang="en-US" sz="2000" dirty="0">
                <a:latin typeface="Poppins Medium" panose="00000600000000000000" pitchFamily="2" charset="0"/>
                <a:cs typeface="Poppins Medium" panose="00000600000000000000" pitchFamily="2" charset="0"/>
              </a:rPr>
              <a:t>Visual Communication: Icons transcend language barriers, making them ideal for communicating information quickly and effectively in various contexts, like signage, maps, or infographics.</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5997341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CD536-CFE1-51A8-F9AC-6371907E7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30940-92F3-5CE3-60D9-DDCA036828BC}"/>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the characteristics of effective icons (e.g., simplicity, scalability, clarity).</a:t>
            </a:r>
          </a:p>
        </p:txBody>
      </p:sp>
      <p:sp>
        <p:nvSpPr>
          <p:cNvPr id="4" name="Subtitle 3">
            <a:extLst>
              <a:ext uri="{FF2B5EF4-FFF2-40B4-BE49-F238E27FC236}">
                <a16:creationId xmlns:a16="http://schemas.microsoft.com/office/drawing/2014/main" id="{2A315CCB-2830-7190-D11B-F9FDE8656D8B}"/>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Characteristics of Effective Icons:</a:t>
            </a:r>
          </a:p>
          <a:p>
            <a:pPr lvl="2" algn="just">
              <a:lnSpc>
                <a:spcPct val="110000"/>
              </a:lnSpc>
            </a:pPr>
            <a:r>
              <a:rPr lang="en-US" dirty="0">
                <a:latin typeface="Poppins Medium" panose="00000600000000000000" pitchFamily="2" charset="0"/>
                <a:cs typeface="Poppins Medium" panose="00000600000000000000" pitchFamily="2" charset="0"/>
              </a:rPr>
              <a:t>Simplicity: Icons should be clean and easily recognizable, avoiding unnecessary details that can clutter the design.   </a:t>
            </a:r>
          </a:p>
          <a:p>
            <a:pPr lvl="2" algn="just">
              <a:lnSpc>
                <a:spcPct val="110000"/>
              </a:lnSpc>
            </a:pPr>
            <a:r>
              <a:rPr lang="en-US" dirty="0">
                <a:latin typeface="Poppins Medium" panose="00000600000000000000" pitchFamily="2" charset="0"/>
                <a:cs typeface="Poppins Medium" panose="00000600000000000000" pitchFamily="2" charset="0"/>
              </a:rPr>
              <a:t>Scalability: Icons must look good at different sizes, from small app icons to larger website graphics. They should maintain clarity and detail even when scaled up or down.</a:t>
            </a:r>
          </a:p>
          <a:p>
            <a:pPr lvl="2" algn="just">
              <a:lnSpc>
                <a:spcPct val="110000"/>
              </a:lnSpc>
            </a:pPr>
            <a:r>
              <a:rPr lang="en-US" dirty="0">
                <a:latin typeface="Poppins Medium" panose="00000600000000000000" pitchFamily="2" charset="0"/>
                <a:cs typeface="Poppins Medium" panose="00000600000000000000" pitchFamily="2" charset="0"/>
              </a:rPr>
              <a:t>Clarity: The meaning of an icon should be immediately clear to the user. Avoid abstract or ambiguous symbols that could be misinterpreted.   </a:t>
            </a:r>
          </a:p>
          <a:p>
            <a:pPr lvl="2" algn="just">
              <a:lnSpc>
                <a:spcPct val="110000"/>
              </a:lnSpc>
            </a:pPr>
            <a:r>
              <a:rPr lang="en-US" dirty="0">
                <a:latin typeface="Poppins Medium" panose="00000600000000000000" pitchFamily="2" charset="0"/>
                <a:cs typeface="Poppins Medium" panose="00000600000000000000" pitchFamily="2" charset="0"/>
              </a:rPr>
              <a:t>Consistency: Use a consistent style and design language for all icons within a project.</a:t>
            </a:r>
          </a:p>
        </p:txBody>
      </p:sp>
    </p:spTree>
    <p:extLst>
      <p:ext uri="{BB962C8B-B14F-4D97-AF65-F5344CB8AC3E}">
        <p14:creationId xmlns:p14="http://schemas.microsoft.com/office/powerpoint/2010/main" val="37742268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4ACB4-1639-AE33-8A1D-8183FAA007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ABDF93-3332-F991-F748-DD7FB0C5D96F}"/>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Icon Design and Vector Illustrations</a:t>
            </a:r>
            <a:endParaRPr lang="en-IN" sz="3600" dirty="0"/>
          </a:p>
        </p:txBody>
      </p:sp>
      <p:sp>
        <p:nvSpPr>
          <p:cNvPr id="4" name="Subtitle 3">
            <a:extLst>
              <a:ext uri="{FF2B5EF4-FFF2-40B4-BE49-F238E27FC236}">
                <a16:creationId xmlns:a16="http://schemas.microsoft.com/office/drawing/2014/main" id="{F51B6FB4-39C7-ABE7-4A8A-0F7EF282ED20}"/>
              </a:ext>
            </a:extLst>
          </p:cNvPr>
          <p:cNvSpPr>
            <a:spLocks noGrp="1"/>
          </p:cNvSpPr>
          <p:nvPr>
            <p:ph type="subTitle" idx="1"/>
          </p:nvPr>
        </p:nvSpPr>
        <p:spPr>
          <a:xfrm>
            <a:off x="1591056" y="3816476"/>
            <a:ext cx="9076944" cy="2387600"/>
          </a:xfrm>
        </p:spPr>
        <p:txBody>
          <a:bodyPr>
            <a:normAutofit fontScale="925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Working with Vectors: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difference between vector and raster images, and why vectors are ideal for logos and icons.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Discuss the advantages of creating vector illustrations in Illustrator.</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399191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35A5-3537-D912-F86A-96A19BB38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88B41-6241-FC80-8913-7DA2DE6DA394}"/>
              </a:ext>
            </a:extLst>
          </p:cNvPr>
          <p:cNvSpPr>
            <a:spLocks noGrp="1"/>
          </p:cNvSpPr>
          <p:nvPr>
            <p:ph type="title"/>
          </p:nvPr>
        </p:nvSpPr>
        <p:spPr>
          <a:xfrm>
            <a:off x="332232" y="346837"/>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difference between vector and raster images, and why vectors are ideal for logos and icons.</a:t>
            </a:r>
          </a:p>
        </p:txBody>
      </p:sp>
      <p:sp>
        <p:nvSpPr>
          <p:cNvPr id="4" name="Subtitle 3">
            <a:extLst>
              <a:ext uri="{FF2B5EF4-FFF2-40B4-BE49-F238E27FC236}">
                <a16:creationId xmlns:a16="http://schemas.microsoft.com/office/drawing/2014/main" id="{780702CC-D448-D838-7CE9-CC0CC7914F68}"/>
              </a:ext>
            </a:extLst>
          </p:cNvPr>
          <p:cNvSpPr>
            <a:spLocks noGrp="1"/>
          </p:cNvSpPr>
          <p:nvPr>
            <p:ph idx="1"/>
          </p:nvPr>
        </p:nvSpPr>
        <p:spPr>
          <a:xfrm>
            <a:off x="1121664" y="1816481"/>
            <a:ext cx="10515600" cy="4351338"/>
          </a:xfrm>
        </p:spPr>
        <p:txBody>
          <a:bodyPr>
            <a:noAutofit/>
          </a:bodyPr>
          <a:lstStyle/>
          <a:p>
            <a:pPr lvl="1" algn="just">
              <a:lnSpc>
                <a:spcPct val="110000"/>
              </a:lnSpc>
            </a:pPr>
            <a:r>
              <a:rPr lang="en-US" sz="2000" dirty="0">
                <a:latin typeface="Poppins Medium" panose="00000600000000000000" pitchFamily="2" charset="0"/>
                <a:cs typeface="Poppins Medium" panose="00000600000000000000" pitchFamily="2" charset="0"/>
              </a:rPr>
              <a:t>Raster Images: </a:t>
            </a:r>
          </a:p>
          <a:p>
            <a:pPr lvl="2" algn="just">
              <a:lnSpc>
                <a:spcPct val="110000"/>
              </a:lnSpc>
            </a:pPr>
            <a:r>
              <a:rPr lang="en-US" dirty="0">
                <a:latin typeface="Poppins Medium" panose="00000600000000000000" pitchFamily="2" charset="0"/>
                <a:cs typeface="Poppins Medium" panose="00000600000000000000" pitchFamily="2" charset="0"/>
              </a:rPr>
              <a:t>These are made up of a grid of tiny pixels, like a digital photograph. When you zoom in, you can see the individual pixels. Raster images are resolution-dependent, meaning they can appear blurry or pixelated when scaled up. Common file types include JPEG, PNG, and GIF.</a:t>
            </a:r>
          </a:p>
          <a:p>
            <a:pPr lvl="1" algn="just">
              <a:lnSpc>
                <a:spcPct val="110000"/>
              </a:lnSpc>
              <a:buFont typeface="Wingdings" panose="05000000000000000000" pitchFamily="2" charset="2"/>
              <a:buChar char="q"/>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Vector Images: </a:t>
            </a:r>
          </a:p>
          <a:p>
            <a:pPr lvl="2" algn="just">
              <a:lnSpc>
                <a:spcPct val="110000"/>
              </a:lnSpc>
            </a:pPr>
            <a:r>
              <a:rPr lang="en-US" dirty="0">
                <a:latin typeface="Poppins Medium" panose="00000600000000000000" pitchFamily="2" charset="0"/>
                <a:cs typeface="Poppins Medium" panose="00000600000000000000" pitchFamily="2" charset="0"/>
              </a:rPr>
              <a:t>These are created using mathematical equations that define lines, curves, and shapes. Vector images are resolution-independent, meaning they can be scaled infinitely without losing quality. They always appear crisp and clear, no matter how much you zoom in. Common file types include AI, SVG, and EPS.</a:t>
            </a:r>
          </a:p>
        </p:txBody>
      </p:sp>
    </p:spTree>
    <p:extLst>
      <p:ext uri="{BB962C8B-B14F-4D97-AF65-F5344CB8AC3E}">
        <p14:creationId xmlns:p14="http://schemas.microsoft.com/office/powerpoint/2010/main" val="1892664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03DD4-E4A9-D7A5-F236-79EB6A593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0DDC0-C8AC-1B84-EE74-682168D60BCF}"/>
              </a:ext>
            </a:extLst>
          </p:cNvPr>
          <p:cNvSpPr>
            <a:spLocks noGrp="1"/>
          </p:cNvSpPr>
          <p:nvPr>
            <p:ph type="title"/>
          </p:nvPr>
        </p:nvSpPr>
        <p:spPr>
          <a:xfrm>
            <a:off x="332232" y="346837"/>
            <a:ext cx="10820400" cy="1325563"/>
          </a:xfrm>
        </p:spPr>
        <p:txBody>
          <a:bodyPr anchor="ctr">
            <a:normAutofit fontScale="90000"/>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difference between vector and raster images, and why vectors are ideal for logos and icons.</a:t>
            </a:r>
          </a:p>
        </p:txBody>
      </p:sp>
      <p:sp>
        <p:nvSpPr>
          <p:cNvPr id="4" name="Subtitle 3">
            <a:extLst>
              <a:ext uri="{FF2B5EF4-FFF2-40B4-BE49-F238E27FC236}">
                <a16:creationId xmlns:a16="http://schemas.microsoft.com/office/drawing/2014/main" id="{D7D4BB7C-92BC-07A9-BFFF-CF2D93858ADC}"/>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Why Vectors are Ideal for Logos and Icons:</a:t>
            </a:r>
          </a:p>
          <a:p>
            <a:pPr lvl="2" algn="just">
              <a:lnSpc>
                <a:spcPct val="110000"/>
              </a:lnSpc>
            </a:pPr>
            <a:r>
              <a:rPr lang="en-US" dirty="0">
                <a:latin typeface="Poppins Medium" panose="00000600000000000000" pitchFamily="2" charset="0"/>
                <a:cs typeface="Poppins Medium" panose="00000600000000000000" pitchFamily="2" charset="0"/>
              </a:rPr>
              <a:t>Scalability: Logos and icons often need to be used in various sizes, from small website icons to large print materials. Vectors ensure they look sharp at any size.</a:t>
            </a:r>
          </a:p>
          <a:p>
            <a:pPr lvl="2" algn="just">
              <a:lnSpc>
                <a:spcPct val="110000"/>
              </a:lnSpc>
            </a:pPr>
            <a:r>
              <a:rPr lang="en-US" dirty="0">
                <a:latin typeface="Poppins Medium" panose="00000600000000000000" pitchFamily="2" charset="0"/>
                <a:cs typeface="Poppins Medium" panose="00000600000000000000" pitchFamily="2" charset="0"/>
              </a:rPr>
              <a:t>Editability: Vector graphics can be easily edited and modified without losing quality. This is crucial for making revisions or adapting logos for different applications.</a:t>
            </a:r>
          </a:p>
          <a:p>
            <a:pPr lvl="2" algn="just">
              <a:lnSpc>
                <a:spcPct val="110000"/>
              </a:lnSpc>
            </a:pPr>
            <a:r>
              <a:rPr lang="en-US" dirty="0">
                <a:latin typeface="Poppins Medium" panose="00000600000000000000" pitchFamily="2" charset="0"/>
                <a:cs typeface="Poppins Medium" panose="00000600000000000000" pitchFamily="2" charset="0"/>
              </a:rPr>
              <a:t>Small File Size: Vector files tend to be smaller than raster files, making them efficient for web use and storage.</a:t>
            </a:r>
          </a:p>
        </p:txBody>
      </p:sp>
    </p:spTree>
    <p:extLst>
      <p:ext uri="{BB962C8B-B14F-4D97-AF65-F5344CB8AC3E}">
        <p14:creationId xmlns:p14="http://schemas.microsoft.com/office/powerpoint/2010/main" val="32932079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52DC2-98A5-F0D2-EE17-E77DDF496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AC4C99-5D0C-0A73-4945-B1F6E70CDB87}"/>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latin typeface="Poppins SemiBold" panose="00000700000000000000" pitchFamily="2" charset="0"/>
                <a:cs typeface="Poppins SemiBold" panose="00000700000000000000" pitchFamily="2" charset="0"/>
              </a:rPr>
              <a:t>Discuss the advantages of creating vector illustrations in Illustrator.</a:t>
            </a:r>
          </a:p>
        </p:txBody>
      </p:sp>
      <p:sp>
        <p:nvSpPr>
          <p:cNvPr id="4" name="Subtitle 3">
            <a:extLst>
              <a:ext uri="{FF2B5EF4-FFF2-40B4-BE49-F238E27FC236}">
                <a16:creationId xmlns:a16="http://schemas.microsoft.com/office/drawing/2014/main" id="{5A464650-2F52-3335-B128-BEFCEADE9505}"/>
              </a:ext>
            </a:extLst>
          </p:cNvPr>
          <p:cNvSpPr>
            <a:spLocks noGrp="1"/>
          </p:cNvSpPr>
          <p:nvPr>
            <p:ph idx="1"/>
          </p:nvPr>
        </p:nvSpPr>
        <p:spPr>
          <a:xfrm>
            <a:off x="1121664" y="1816481"/>
            <a:ext cx="10515600" cy="4351338"/>
          </a:xfrm>
        </p:spPr>
        <p:txBody>
          <a:bodyPr>
            <a:noAutofit/>
          </a:bodyPr>
          <a:lstStyle/>
          <a:p>
            <a:pPr lvl="1"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 Advantages of Vector Illustrations in Illustrator</a:t>
            </a:r>
          </a:p>
          <a:p>
            <a:pPr lvl="1" algn="just">
              <a:lnSpc>
                <a:spcPct val="110000"/>
              </a:lnSpc>
              <a:buFont typeface="Wingdings" panose="05000000000000000000" pitchFamily="2" charset="2"/>
              <a:buChar char="q"/>
            </a:pPr>
            <a:endParaRPr lang="en-US" sz="2000" dirty="0">
              <a:latin typeface="Poppins Medium" panose="00000600000000000000" pitchFamily="2" charset="0"/>
              <a:cs typeface="Poppins Medium" panose="00000600000000000000" pitchFamily="2" charset="0"/>
            </a:endParaRPr>
          </a:p>
          <a:p>
            <a:pPr lvl="1" algn="just">
              <a:lnSpc>
                <a:spcPct val="110000"/>
              </a:lnSpc>
            </a:pPr>
            <a:r>
              <a:rPr lang="en-US" sz="2000" dirty="0">
                <a:latin typeface="Poppins Medium" panose="00000600000000000000" pitchFamily="2" charset="0"/>
                <a:cs typeface="Poppins Medium" panose="00000600000000000000" pitchFamily="2" charset="0"/>
              </a:rPr>
              <a:t>Precise Control: Illustrator provides tools for precise drawing and manipulation of vector shapes, giving you fine-grained control over your artwork.</a:t>
            </a:r>
          </a:p>
          <a:p>
            <a:pPr lvl="1" algn="just">
              <a:lnSpc>
                <a:spcPct val="110000"/>
              </a:lnSpc>
            </a:pPr>
            <a:r>
              <a:rPr lang="en-US" sz="2000" dirty="0">
                <a:latin typeface="Poppins Medium" panose="00000600000000000000" pitchFamily="2" charset="0"/>
                <a:cs typeface="Poppins Medium" panose="00000600000000000000" pitchFamily="2" charset="0"/>
              </a:rPr>
              <a:t>Versatility: Create everything from simple icons to complex illustrations. Illustrator is a versatile tool for a wide range of design tasks.</a:t>
            </a:r>
          </a:p>
          <a:p>
            <a:pPr lvl="1" algn="just">
              <a:lnSpc>
                <a:spcPct val="110000"/>
              </a:lnSpc>
            </a:pPr>
            <a:r>
              <a:rPr lang="en-US" sz="2000" dirty="0">
                <a:latin typeface="Poppins Medium" panose="00000600000000000000" pitchFamily="2" charset="0"/>
                <a:cs typeface="Poppins Medium" panose="00000600000000000000" pitchFamily="2" charset="0"/>
              </a:rPr>
              <a:t>Industry Standard: Illustrator is the industry-standard software for vector graphics, making it compatible with other design tools and workflows.</a:t>
            </a:r>
            <a:endParaRPr lang="en-US"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205218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CF852-8AF1-E80E-56E5-9C60CFC15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EBEE2-72DE-7CC8-78AD-C2CB483E2ED5}"/>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Describe how the Gradient tool and Gradient panel work together to create smooth color transitions.</a:t>
            </a:r>
            <a:endParaRPr lang="en-US" sz="2800" dirty="0">
              <a:latin typeface="Poppins SemiBold" panose="00000700000000000000" pitchFamily="2" charset="0"/>
              <a:cs typeface="Poppins SemiBold" panose="00000700000000000000" pitchFamily="2" charset="0"/>
            </a:endParaRPr>
          </a:p>
        </p:txBody>
      </p:sp>
      <p:sp>
        <p:nvSpPr>
          <p:cNvPr id="4" name="Subtitle 3">
            <a:extLst>
              <a:ext uri="{FF2B5EF4-FFF2-40B4-BE49-F238E27FC236}">
                <a16:creationId xmlns:a16="http://schemas.microsoft.com/office/drawing/2014/main" id="{F3DF8655-0F82-8D59-AE10-049923BAF383}"/>
              </a:ext>
            </a:extLst>
          </p:cNvPr>
          <p:cNvSpPr>
            <a:spLocks noGrp="1"/>
          </p:cNvSpPr>
          <p:nvPr>
            <p:ph idx="1"/>
          </p:nvPr>
        </p:nvSpPr>
        <p:spPr>
          <a:xfrm>
            <a:off x="1121664" y="1816481"/>
            <a:ext cx="10515600" cy="4351338"/>
          </a:xfrm>
        </p:spPr>
        <p:txBody>
          <a:bodyPr>
            <a:normAutofit lnSpcReduction="10000"/>
          </a:bodyPr>
          <a:lstStyle/>
          <a:p>
            <a:pPr algn="just">
              <a:lnSpc>
                <a:spcPct val="110000"/>
              </a:lnSpc>
            </a:pPr>
            <a:r>
              <a:rPr lang="en-US" sz="2000" dirty="0">
                <a:latin typeface="Poppins Medium" panose="00000600000000000000" pitchFamily="2" charset="0"/>
                <a:cs typeface="Poppins Medium" panose="00000600000000000000" pitchFamily="2" charset="0"/>
              </a:rPr>
              <a:t>Gradient Tool: This tool lets you apply and adjust gradients directly on your objects. You can click and drag to change the gradient's direction or position.</a:t>
            </a:r>
          </a:p>
          <a:p>
            <a:pPr algn="just">
              <a:lnSpc>
                <a:spcPct val="110000"/>
              </a:lnSpc>
            </a:pPr>
            <a:r>
              <a:rPr lang="en-US" sz="2000" dirty="0">
                <a:latin typeface="Poppins Medium" panose="00000600000000000000" pitchFamily="2" charset="0"/>
                <a:cs typeface="Poppins Medium" panose="00000600000000000000" pitchFamily="2" charset="0"/>
              </a:rPr>
              <a:t>Gradient Panel: This panel provides detailed settings for your gradients.</a:t>
            </a:r>
          </a:p>
          <a:p>
            <a:pPr marL="0" indent="0" algn="just">
              <a:lnSpc>
                <a:spcPct val="110000"/>
              </a:lnSpc>
              <a:buNone/>
            </a:pPr>
            <a:r>
              <a:rPr lang="en-US" sz="2000" dirty="0">
                <a:latin typeface="Poppins Medium" panose="00000600000000000000" pitchFamily="2" charset="0"/>
                <a:cs typeface="Poppins Medium" panose="00000600000000000000" pitchFamily="2" charset="0"/>
              </a:rPr>
              <a:t> </a:t>
            </a:r>
          </a:p>
          <a:p>
            <a:pPr algn="just">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You can:</a:t>
            </a:r>
          </a:p>
          <a:p>
            <a:pPr lvl="1" algn="just">
              <a:lnSpc>
                <a:spcPct val="110000"/>
              </a:lnSpc>
            </a:pPr>
            <a:r>
              <a:rPr lang="en-US" sz="2000" dirty="0">
                <a:latin typeface="Poppins Medium" panose="00000600000000000000" pitchFamily="2" charset="0"/>
                <a:cs typeface="Poppins Medium" panose="00000600000000000000" pitchFamily="2" charset="0"/>
              </a:rPr>
              <a:t>Choose the gradient type (linear or radial).</a:t>
            </a:r>
          </a:p>
          <a:p>
            <a:pPr lvl="1" algn="just">
              <a:lnSpc>
                <a:spcPct val="110000"/>
              </a:lnSpc>
            </a:pPr>
            <a:r>
              <a:rPr lang="en-US" sz="2000" dirty="0">
                <a:latin typeface="Poppins Medium" panose="00000600000000000000" pitchFamily="2" charset="0"/>
                <a:cs typeface="Poppins Medium" panose="00000600000000000000" pitchFamily="2" charset="0"/>
              </a:rPr>
              <a:t>Add or remove color stops (the points where colors change).</a:t>
            </a:r>
          </a:p>
          <a:p>
            <a:pPr lvl="1" algn="just">
              <a:lnSpc>
                <a:spcPct val="110000"/>
              </a:lnSpc>
            </a:pPr>
            <a:r>
              <a:rPr lang="en-US" sz="2000" dirty="0">
                <a:latin typeface="Poppins Medium" panose="00000600000000000000" pitchFamily="2" charset="0"/>
                <a:cs typeface="Poppins Medium" panose="00000600000000000000" pitchFamily="2" charset="0"/>
              </a:rPr>
              <a:t>Adjust the color of each stop.</a:t>
            </a:r>
          </a:p>
          <a:p>
            <a:pPr lvl="1" algn="just">
              <a:lnSpc>
                <a:spcPct val="110000"/>
              </a:lnSpc>
            </a:pPr>
            <a:r>
              <a:rPr lang="en-US" sz="2000" dirty="0">
                <a:latin typeface="Poppins Medium" panose="00000600000000000000" pitchFamily="2" charset="0"/>
                <a:cs typeface="Poppins Medium" panose="00000600000000000000" pitchFamily="2" charset="0"/>
              </a:rPr>
              <a:t>Control the blending between colors.</a:t>
            </a:r>
          </a:p>
          <a:p>
            <a:pPr lvl="1" algn="just">
              <a:lnSpc>
                <a:spcPct val="110000"/>
              </a:lnSpc>
            </a:pPr>
            <a:r>
              <a:rPr lang="en-US" sz="2000" dirty="0">
                <a:latin typeface="Poppins Medium" panose="00000600000000000000" pitchFamily="2" charset="0"/>
                <a:cs typeface="Poppins Medium" panose="00000600000000000000" pitchFamily="2" charset="0"/>
              </a:rPr>
              <a:t>In short: The Gradient tool lets you interactively manipulate gradients, while the Gradient panel gives you fine-grained control over their properties.</a:t>
            </a:r>
          </a:p>
        </p:txBody>
      </p:sp>
    </p:spTree>
    <p:extLst>
      <p:ext uri="{BB962C8B-B14F-4D97-AF65-F5344CB8AC3E}">
        <p14:creationId xmlns:p14="http://schemas.microsoft.com/office/powerpoint/2010/main" val="33175346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EC957-EA4D-CA0F-E539-C8A3E19F4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9DB41-8A51-8238-2092-732125FF5E1F}"/>
              </a:ext>
            </a:extLst>
          </p:cNvPr>
          <p:cNvSpPr>
            <a:spLocks noGrp="1"/>
          </p:cNvSpPr>
          <p:nvPr>
            <p:ph type="ctrTitle"/>
          </p:nvPr>
        </p:nvSpPr>
        <p:spPr>
          <a:xfrm>
            <a:off x="1530096" y="1449514"/>
            <a:ext cx="9144000" cy="2387600"/>
          </a:xfrm>
        </p:spPr>
        <p:txBody>
          <a:bodyPr anchor="ctr">
            <a:normAutofit/>
          </a:bodyPr>
          <a:lstStyle/>
          <a:p>
            <a:r>
              <a:rPr lang="en-US" sz="3600" b="1" dirty="0">
                <a:latin typeface="Montserrat ExtraBold" pitchFamily="2" charset="0"/>
              </a:rPr>
              <a:t>Icon Design and Vector Illustrations</a:t>
            </a:r>
            <a:endParaRPr lang="en-IN" sz="3600" b="1" dirty="0">
              <a:latin typeface="Montserrat ExtraBold" pitchFamily="2" charset="0"/>
            </a:endParaRPr>
          </a:p>
        </p:txBody>
      </p:sp>
      <p:sp>
        <p:nvSpPr>
          <p:cNvPr id="3" name="Subtitle 2">
            <a:extLst>
              <a:ext uri="{FF2B5EF4-FFF2-40B4-BE49-F238E27FC236}">
                <a16:creationId xmlns:a16="http://schemas.microsoft.com/office/drawing/2014/main" id="{B665FF83-9C7A-750D-F837-8A87139F33D2}"/>
              </a:ext>
            </a:extLst>
          </p:cNvPr>
          <p:cNvSpPr>
            <a:spLocks noGrp="1"/>
          </p:cNvSpPr>
          <p:nvPr>
            <p:ph type="subTitle" idx="1"/>
          </p:nvPr>
        </p:nvSpPr>
        <p:spPr>
          <a:xfrm>
            <a:off x="1530096" y="4214686"/>
            <a:ext cx="9144000" cy="1655762"/>
          </a:xfrm>
        </p:spPr>
        <p:txBody>
          <a:bodyPr>
            <a:normAutofit/>
          </a:bodyPr>
          <a:lstStyle/>
          <a:p>
            <a:pPr marL="457200" indent="-457200" algn="l">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Practical</a:t>
            </a:r>
            <a:r>
              <a:rPr lang="en-IN" sz="2800" dirty="0">
                <a:latin typeface="Poppins SemiBold" panose="00000700000000000000" pitchFamily="2" charset="0"/>
                <a:cs typeface="Poppins SemiBold" panose="00000700000000000000" pitchFamily="2" charset="0"/>
              </a:rPr>
              <a:t> Assignment:</a:t>
            </a:r>
          </a:p>
          <a:p>
            <a:pPr marL="914400" lvl="1" indent="-457200" algn="l">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an Icon Set</a:t>
            </a:r>
            <a:endParaRPr lang="en-IN" sz="2400" dirty="0">
              <a:latin typeface="Poppins Medium" panose="00000600000000000000" pitchFamily="2" charset="0"/>
              <a:cs typeface="Poppins Medium" panose="00000600000000000000" pitchFamily="2" charset="0"/>
            </a:endParaRPr>
          </a:p>
          <a:p>
            <a:pPr marL="914400" lvl="1" indent="-457200" algn="l">
              <a:buFont typeface="Wingdings" panose="05000000000000000000" pitchFamily="2" charset="2"/>
              <a:buChar char="q"/>
            </a:pPr>
            <a:r>
              <a:rPr lang="en-IN" sz="2400" dirty="0">
                <a:latin typeface="Poppins Medium" panose="00000600000000000000" pitchFamily="2" charset="0"/>
                <a:cs typeface="Poppins Medium" panose="00000600000000000000" pitchFamily="2" charset="0"/>
              </a:rPr>
              <a:t>Vector Illustration Practice</a:t>
            </a:r>
          </a:p>
        </p:txBody>
      </p:sp>
    </p:spTree>
    <p:extLst>
      <p:ext uri="{BB962C8B-B14F-4D97-AF65-F5344CB8AC3E}">
        <p14:creationId xmlns:p14="http://schemas.microsoft.com/office/powerpoint/2010/main" val="3519235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4BA3A-1F9E-2EAC-C274-6DB90D51A1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EECE8-E693-88E4-4555-8D7850AB725C}"/>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Icon Design and Vector Illustrations</a:t>
            </a:r>
            <a:endParaRPr lang="en-IN" sz="3600" dirty="0"/>
          </a:p>
        </p:txBody>
      </p:sp>
      <p:sp>
        <p:nvSpPr>
          <p:cNvPr id="4" name="Subtitle 3">
            <a:extLst>
              <a:ext uri="{FF2B5EF4-FFF2-40B4-BE49-F238E27FC236}">
                <a16:creationId xmlns:a16="http://schemas.microsoft.com/office/drawing/2014/main" id="{B316F253-6145-DFDF-F704-81A7E2FF28C0}"/>
              </a:ext>
            </a:extLst>
          </p:cNvPr>
          <p:cNvSpPr>
            <a:spLocks noGrp="1"/>
          </p:cNvSpPr>
          <p:nvPr>
            <p:ph type="subTitle" idx="1"/>
          </p:nvPr>
        </p:nvSpPr>
        <p:spPr>
          <a:xfrm>
            <a:off x="1591056" y="3816476"/>
            <a:ext cx="9076944" cy="2387600"/>
          </a:xfrm>
        </p:spPr>
        <p:txBody>
          <a:bodyPr>
            <a:normAutofit/>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Design an Icon Set:</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Create a set of 5–10 icons (e.g., for a weather app, website, or travel app).</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Ensure that the icons are consistent in style, size, and line weight.</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565890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70C5D-8F22-476D-3508-AA1813A50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10119-BF08-4ED4-15AF-4FD29E1B08CE}"/>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b="1" dirty="0">
                <a:solidFill>
                  <a:schemeClr val="bg1"/>
                </a:solidFill>
                <a:latin typeface="Poppins Medium" panose="00000600000000000000" pitchFamily="2" charset="0"/>
                <a:cs typeface="Poppins Medium" panose="00000600000000000000" pitchFamily="2" charset="0"/>
              </a:rPr>
              <a:t>Create a set of 5–10 icons (e.g., for a weather app, website, or travel app). Ensure that the icons are consistent in style, size, and line weight.</a:t>
            </a:r>
          </a:p>
        </p:txBody>
      </p:sp>
      <p:pic>
        <p:nvPicPr>
          <p:cNvPr id="4" name="Picture 3">
            <a:extLst>
              <a:ext uri="{FF2B5EF4-FFF2-40B4-BE49-F238E27FC236}">
                <a16:creationId xmlns:a16="http://schemas.microsoft.com/office/drawing/2014/main" id="{EA673FF5-107D-5BEC-0CE8-2E61F7CC9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601" y="2627651"/>
            <a:ext cx="5172797" cy="2343477"/>
          </a:xfrm>
          <a:prstGeom prst="rect">
            <a:avLst/>
          </a:prstGeom>
        </p:spPr>
      </p:pic>
    </p:spTree>
    <p:extLst>
      <p:ext uri="{BB962C8B-B14F-4D97-AF65-F5344CB8AC3E}">
        <p14:creationId xmlns:p14="http://schemas.microsoft.com/office/powerpoint/2010/main" val="10401498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C8F66-0D04-09C2-CBC5-F9515198C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A58D0-3F38-4976-B37B-2AF17AC71002}"/>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Icon Design and Vector Illustrations</a:t>
            </a:r>
            <a:endParaRPr lang="en-IN" sz="3600" dirty="0"/>
          </a:p>
        </p:txBody>
      </p:sp>
      <p:sp>
        <p:nvSpPr>
          <p:cNvPr id="4" name="Subtitle 3">
            <a:extLst>
              <a:ext uri="{FF2B5EF4-FFF2-40B4-BE49-F238E27FC236}">
                <a16:creationId xmlns:a16="http://schemas.microsoft.com/office/drawing/2014/main" id="{F6BCB3F0-7EA1-4BBF-C202-C34C5206E39D}"/>
              </a:ext>
            </a:extLst>
          </p:cNvPr>
          <p:cNvSpPr>
            <a:spLocks noGrp="1"/>
          </p:cNvSpPr>
          <p:nvPr>
            <p:ph type="subTitle" idx="1"/>
          </p:nvPr>
        </p:nvSpPr>
        <p:spPr>
          <a:xfrm>
            <a:off x="1591056" y="3816476"/>
            <a:ext cx="9076944" cy="2387600"/>
          </a:xfrm>
        </p:spPr>
        <p:txBody>
          <a:bodyPr>
            <a:normAutofit fontScale="925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 Vector Illustration Practice:</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Design a simple vector illustration (e.g., an animal, plant, or cartoon character).</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Use the Pen tool, shapes, and colors to bring the illustration to life, focusing on clean lines and simplicity.</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557440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36523-E807-6F41-A88C-1EA0016D4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F08E9D-01B5-CC6D-4BCC-710BC294F6C5}"/>
              </a:ext>
            </a:extLst>
          </p:cNvPr>
          <p:cNvSpPr>
            <a:spLocks noGrp="1"/>
          </p:cNvSpPr>
          <p:nvPr>
            <p:ph type="title"/>
          </p:nvPr>
        </p:nvSpPr>
        <p:spPr>
          <a:xfrm>
            <a:off x="332232" y="401701"/>
            <a:ext cx="10820400" cy="1325563"/>
          </a:xfrm>
        </p:spPr>
        <p:txBody>
          <a:bodyPr anchor="ctr">
            <a:normAutofit fontScale="90000"/>
          </a:bodyPr>
          <a:lstStyle/>
          <a:p>
            <a:pPr marL="914400" lvl="1" indent="-457200" algn="l">
              <a:lnSpc>
                <a:spcPct val="110000"/>
              </a:lnSpc>
              <a:buFont typeface="Arial" panose="020B0604020202020204" pitchFamily="34" charset="0"/>
              <a:buChar char="•"/>
            </a:pPr>
            <a:r>
              <a:rPr lang="en-US" sz="2800" b="1" dirty="0">
                <a:solidFill>
                  <a:schemeClr val="bg1"/>
                </a:solidFill>
                <a:latin typeface="Poppins Medium" panose="00000600000000000000" pitchFamily="2" charset="0"/>
                <a:cs typeface="Poppins Medium" panose="00000600000000000000" pitchFamily="2" charset="0"/>
              </a:rPr>
              <a:t>Design a simple vector illustration (e.g., an animal, plant, or cartoon character). Use the Pen tool, shapes, and colors to bring the illustration to life, focusing on clean lines and simplicity.</a:t>
            </a:r>
          </a:p>
        </p:txBody>
      </p:sp>
      <p:pic>
        <p:nvPicPr>
          <p:cNvPr id="5" name="Picture 4">
            <a:extLst>
              <a:ext uri="{FF2B5EF4-FFF2-40B4-BE49-F238E27FC236}">
                <a16:creationId xmlns:a16="http://schemas.microsoft.com/office/drawing/2014/main" id="{3472E863-53B2-AE31-4FA2-57043068F8FA}"/>
              </a:ext>
            </a:extLst>
          </p:cNvPr>
          <p:cNvPicPr>
            <a:picLocks noChangeAspect="1"/>
          </p:cNvPicPr>
          <p:nvPr/>
        </p:nvPicPr>
        <p:blipFill>
          <a:blip r:embed="rId2"/>
          <a:stretch>
            <a:fillRect/>
          </a:stretch>
        </p:blipFill>
        <p:spPr>
          <a:xfrm>
            <a:off x="3516119" y="2200593"/>
            <a:ext cx="4210638" cy="4077269"/>
          </a:xfrm>
          <a:prstGeom prst="rect">
            <a:avLst/>
          </a:prstGeom>
        </p:spPr>
      </p:pic>
    </p:spTree>
    <p:extLst>
      <p:ext uri="{BB962C8B-B14F-4D97-AF65-F5344CB8AC3E}">
        <p14:creationId xmlns:p14="http://schemas.microsoft.com/office/powerpoint/2010/main" val="39495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5B7-FB50-AF0D-2D04-AC21EB4D7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E1998-B12F-AA3D-B645-1D5D36652C1B}"/>
              </a:ext>
            </a:extLst>
          </p:cNvPr>
          <p:cNvSpPr>
            <a:spLocks noGrp="1"/>
          </p:cNvSpPr>
          <p:nvPr>
            <p:ph type="ctrTitle"/>
          </p:nvPr>
        </p:nvSpPr>
        <p:spPr>
          <a:xfrm>
            <a:off x="1524000" y="1428877"/>
            <a:ext cx="9144000" cy="2387600"/>
          </a:xfrm>
        </p:spPr>
        <p:txBody>
          <a:bodyPr anchor="ctr">
            <a:normAutofit/>
          </a:bodyPr>
          <a:lstStyle/>
          <a:p>
            <a:r>
              <a:rPr lang="en-US" sz="3600" b="1" dirty="0">
                <a:latin typeface="Montserrat ExtraBold" pitchFamily="2" charset="0"/>
              </a:rPr>
              <a:t>Color, Gradients, and the Swatches Panel</a:t>
            </a:r>
            <a:endParaRPr lang="en-IN" sz="3600" dirty="0"/>
          </a:p>
        </p:txBody>
      </p:sp>
      <p:sp>
        <p:nvSpPr>
          <p:cNvPr id="4" name="Subtitle 3">
            <a:extLst>
              <a:ext uri="{FF2B5EF4-FFF2-40B4-BE49-F238E27FC236}">
                <a16:creationId xmlns:a16="http://schemas.microsoft.com/office/drawing/2014/main" id="{02DCC7E1-0A74-6889-158E-4897606F7EDD}"/>
              </a:ext>
            </a:extLst>
          </p:cNvPr>
          <p:cNvSpPr>
            <a:spLocks noGrp="1"/>
          </p:cNvSpPr>
          <p:nvPr>
            <p:ph type="subTitle" idx="1"/>
          </p:nvPr>
        </p:nvSpPr>
        <p:spPr>
          <a:xfrm>
            <a:off x="1591056" y="3816476"/>
            <a:ext cx="9076944" cy="2236851"/>
          </a:xfrm>
        </p:spPr>
        <p:txBody>
          <a:bodyPr>
            <a:normAutofit lnSpcReduction="10000"/>
          </a:bodyPr>
          <a:lstStyle/>
          <a:p>
            <a:pPr marL="342900" indent="-342900" algn="l">
              <a:lnSpc>
                <a:spcPct val="110000"/>
              </a:lnSpc>
              <a:buFont typeface="Wingdings" panose="05000000000000000000" pitchFamily="2" charset="2"/>
              <a:buChar char="v"/>
            </a:pPr>
            <a:r>
              <a:rPr lang="en-US" sz="2800" dirty="0">
                <a:latin typeface="Poppins SemiBold" panose="00000700000000000000" pitchFamily="2" charset="0"/>
                <a:cs typeface="Poppins SemiBold" panose="00000700000000000000" pitchFamily="2" charset="0"/>
              </a:rPr>
              <a:t>Color Guide Panel:</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Explain the Color Guide panel and how it assists in choosing harmonious colors for designs.</a:t>
            </a:r>
          </a:p>
          <a:p>
            <a:pPr marL="800100" lvl="1" indent="-342900" algn="l">
              <a:lnSpc>
                <a:spcPct val="110000"/>
              </a:lnSpc>
              <a:buFont typeface="Wingdings" panose="05000000000000000000" pitchFamily="2" charset="2"/>
              <a:buChar char="q"/>
            </a:pPr>
            <a:r>
              <a:rPr lang="en-US" sz="2400" dirty="0">
                <a:latin typeface="Poppins Medium" panose="00000600000000000000" pitchFamily="2" charset="0"/>
                <a:cs typeface="Poppins Medium" panose="00000600000000000000" pitchFamily="2" charset="0"/>
              </a:rPr>
              <a:t>Describe what complementary, analogous, and triadic color schemes are.</a:t>
            </a:r>
            <a:endParaRPr lang="en-IN" sz="24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382010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B00F5-3C9C-6AD9-2548-2DABB7DD6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BDE2F-7697-9F98-E586-654EEF3F946E}"/>
              </a:ext>
            </a:extLst>
          </p:cNvPr>
          <p:cNvSpPr>
            <a:spLocks noGrp="1"/>
          </p:cNvSpPr>
          <p:nvPr>
            <p:ph type="title"/>
          </p:nvPr>
        </p:nvSpPr>
        <p:spPr>
          <a:xfrm>
            <a:off x="332232" y="346837"/>
            <a:ext cx="10820400" cy="1325563"/>
          </a:xfrm>
        </p:spPr>
        <p:txBody>
          <a:bodyPr anchor="ctr">
            <a:normAutofit/>
          </a:bodyPr>
          <a:lstStyle/>
          <a:p>
            <a:pPr marL="1028700" lvl="1" indent="-571500" algn="just">
              <a:lnSpc>
                <a:spcPct val="110000"/>
              </a:lnSpc>
              <a:buFont typeface="Arial" panose="020B0604020202020204" pitchFamily="34" charset="0"/>
              <a:buChar char="•"/>
            </a:pPr>
            <a:r>
              <a:rPr lang="en-US" sz="2800" dirty="0">
                <a:solidFill>
                  <a:schemeClr val="bg1"/>
                </a:solidFill>
                <a:latin typeface="Poppins SemiBold" panose="00000700000000000000" pitchFamily="2" charset="0"/>
                <a:cs typeface="Poppins SemiBold" panose="00000700000000000000" pitchFamily="2" charset="0"/>
              </a:rPr>
              <a:t>Explain the Color Guide panel and how it assists in choosing harmonious colors for designs.</a:t>
            </a:r>
          </a:p>
        </p:txBody>
      </p:sp>
      <p:sp>
        <p:nvSpPr>
          <p:cNvPr id="4" name="Subtitle 3">
            <a:extLst>
              <a:ext uri="{FF2B5EF4-FFF2-40B4-BE49-F238E27FC236}">
                <a16:creationId xmlns:a16="http://schemas.microsoft.com/office/drawing/2014/main" id="{0104906E-6831-CC3F-3C5B-54882F70C2C4}"/>
              </a:ext>
            </a:extLst>
          </p:cNvPr>
          <p:cNvSpPr>
            <a:spLocks noGrp="1"/>
          </p:cNvSpPr>
          <p:nvPr>
            <p:ph idx="1"/>
          </p:nvPr>
        </p:nvSpPr>
        <p:spPr>
          <a:xfrm>
            <a:off x="1121664" y="1816481"/>
            <a:ext cx="10515600" cy="4351338"/>
          </a:xfrm>
        </p:spPr>
        <p:txBody>
          <a:bodyPr>
            <a:normAutofit/>
          </a:bodyPr>
          <a:lstStyle/>
          <a:p>
            <a:pPr lvl="1">
              <a:lnSpc>
                <a:spcPct val="110000"/>
              </a:lnSpc>
              <a:buFont typeface="Wingdings" panose="05000000000000000000" pitchFamily="2" charset="2"/>
              <a:buChar char="q"/>
            </a:pPr>
            <a:r>
              <a:rPr lang="en-US" sz="2000" dirty="0">
                <a:latin typeface="Poppins Medium" panose="00000600000000000000" pitchFamily="2" charset="0"/>
                <a:cs typeface="Poppins Medium" panose="00000600000000000000" pitchFamily="2" charset="0"/>
              </a:rPr>
              <a:t>Color Guide Panel:</a:t>
            </a:r>
          </a:p>
          <a:p>
            <a:pPr lvl="1">
              <a:lnSpc>
                <a:spcPct val="110000"/>
              </a:lnSpc>
            </a:pPr>
            <a:r>
              <a:rPr lang="en-US" sz="2000" dirty="0">
                <a:latin typeface="Poppins Medium" panose="00000600000000000000" pitchFamily="2" charset="0"/>
                <a:cs typeface="Poppins Medium" panose="00000600000000000000" pitchFamily="2" charset="0"/>
              </a:rPr>
              <a:t>The Color Guide panel is a helpful tool for creating harmonious color palettes. It analyzes the colors you've already used in your design and suggests related colors that will likely look good together.  </a:t>
            </a:r>
          </a:p>
          <a:p>
            <a:pPr lvl="1">
              <a:lnSpc>
                <a:spcPct val="110000"/>
              </a:lnSpc>
            </a:pPr>
            <a:r>
              <a:rPr lang="en-US" sz="2000" dirty="0">
                <a:latin typeface="Poppins Medium" panose="00000600000000000000" pitchFamily="2" charset="0"/>
                <a:cs typeface="Poppins Medium" panose="00000600000000000000" pitchFamily="2" charset="0"/>
              </a:rPr>
              <a:t>It offers various color harmony rules (like complementary, analogous, etc.) and lets you adjust the color variations (like tints, shades, and tones).  </a:t>
            </a:r>
          </a:p>
          <a:p>
            <a:pPr lvl="1">
              <a:lnSpc>
                <a:spcPct val="110000"/>
              </a:lnSpc>
            </a:pPr>
            <a:r>
              <a:rPr lang="en-US" sz="2000" dirty="0">
                <a:latin typeface="Poppins Medium" panose="00000600000000000000" pitchFamily="2" charset="0"/>
                <a:cs typeface="Poppins Medium" panose="00000600000000000000" pitchFamily="2" charset="0"/>
              </a:rPr>
              <a:t>This takes the guesswork out of color selection and helps ensure your designs have a cohesive and visually appealing color scheme.</a:t>
            </a:r>
          </a:p>
        </p:txBody>
      </p:sp>
    </p:spTree>
    <p:extLst>
      <p:ext uri="{BB962C8B-B14F-4D97-AF65-F5344CB8AC3E}">
        <p14:creationId xmlns:p14="http://schemas.microsoft.com/office/powerpoint/2010/main" val="791672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Custom 11">
      <a:dk1>
        <a:srgbClr val="F2F2F2"/>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413</TotalTime>
  <Words>4390</Words>
  <Application>Microsoft Office PowerPoint</Application>
  <PresentationFormat>Widescreen</PresentationFormat>
  <Paragraphs>315</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Bookman Old Style</vt:lpstr>
      <vt:lpstr>Montserrat ExtraBold</vt:lpstr>
      <vt:lpstr>Poppins Medium</vt:lpstr>
      <vt:lpstr>Poppins SemiBold</vt:lpstr>
      <vt:lpstr>Rockwell</vt:lpstr>
      <vt:lpstr>Wingdings</vt:lpstr>
      <vt:lpstr>Damask</vt:lpstr>
      <vt:lpstr>Color, Gradients, and the Swatches Panel</vt:lpstr>
      <vt:lpstr>Color, Gradients, and the Swatches Panel</vt:lpstr>
      <vt:lpstr>Explain the difference between fills and strokes and how they are applied to objects.</vt:lpstr>
      <vt:lpstr>Describe the role of the Swatches panel and how it helps manage colors in a design.</vt:lpstr>
      <vt:lpstr>Color, Gradients, and the Swatches Panel</vt:lpstr>
      <vt:lpstr>Define gradients and explain the difference between linear and radial gradients.</vt:lpstr>
      <vt:lpstr>Describe how the Gradient tool and Gradient panel work together to create smooth color transitions.</vt:lpstr>
      <vt:lpstr>Color, Gradients, and the Swatches Panel</vt:lpstr>
      <vt:lpstr>Explain the Color Guide panel and how it assists in choosing harmonious colors for designs.</vt:lpstr>
      <vt:lpstr>Describe what complementary, analogous, and triadic color schemes are.</vt:lpstr>
      <vt:lpstr>Color, Gradients, and the Swatches Panel</vt:lpstr>
      <vt:lpstr>Color, Gradients, and the Swatches Panel</vt:lpstr>
      <vt:lpstr>Create a colorful design using a combination of basic shapes.</vt:lpstr>
      <vt:lpstr>Use the Swatches panel to save and apply a custom color palette to the shapes.</vt:lpstr>
      <vt:lpstr>Color, Gradients, and the Swatches Panel</vt:lpstr>
      <vt:lpstr>Design a sunset or sunrise scene using linear and radial gradients to create smooth color transitions. Experiment with gradient stops and transparency settings to achieve a realistic effect.</vt:lpstr>
      <vt:lpstr>Color, Gradients, and the Swatches Panel</vt:lpstr>
      <vt:lpstr>Choose a primary color and use the Color Guide panel to create a complementary color scheme.</vt:lpstr>
      <vt:lpstr>Apply this color scheme to a design of your choice, such as a logo or simple illustration.</vt:lpstr>
      <vt:lpstr>Typography and Text in Illustrator</vt:lpstr>
      <vt:lpstr>Typography and Text in Illustrator</vt:lpstr>
      <vt:lpstr>Describe the Type tool and its primary uses in Illustrator.</vt:lpstr>
      <vt:lpstr>Explain the importance of typography in design, including readability, hierarchy, and style</vt:lpstr>
      <vt:lpstr>Typography and Text in Illustrator</vt:lpstr>
      <vt:lpstr>Define Type on a Path and explain when it might be used (e.g., circular logos or badges).</vt:lpstr>
      <vt:lpstr>Describe how text can be manipulated along paths and shapes.</vt:lpstr>
      <vt:lpstr>Typography and Text in Illustrator</vt:lpstr>
      <vt:lpstr>Explain the functions of the Character and Paragraph panels, such as kerning, tracking, leading, and alignment.</vt:lpstr>
      <vt:lpstr>Explain the functions of the Character and Paragraph panels, such as kerning, tracking, leading, and alignment..</vt:lpstr>
      <vt:lpstr>Discuss the impact of font choice and spacing on design aesthetics.</vt:lpstr>
      <vt:lpstr>Typography and Text in Illustrator</vt:lpstr>
      <vt:lpstr>Typography and Text in Illustrator</vt:lpstr>
      <vt:lpstr>Design a typographic poster that uses a mix of font sizes, styles, and alignments.</vt:lpstr>
      <vt:lpstr>Experiment with bold, italic, and decorative fonts, focusing on creating visual hierarchy.</vt:lpstr>
      <vt:lpstr>Typography and Text in Illustrator</vt:lpstr>
      <vt:lpstr>Draw a circle and use the Type on a Path tool to create circular text.</vt:lpstr>
      <vt:lpstr>Draw a circle and use the Type on a Path tool to create circular text.</vt:lpstr>
      <vt:lpstr>Typography and Text in Illustrator</vt:lpstr>
      <vt:lpstr>Apply effects such as shadows, outlines, and textures to a large heading or title.</vt:lpstr>
      <vt:lpstr>Experiment with different font styles and layer effects to create a unique design for a poster or social media post. Use Appearance panel with effects for editable text effect.</vt:lpstr>
      <vt:lpstr>Working with Layers, Masks, and Opacity</vt:lpstr>
      <vt:lpstr>Working with Layers, Masks, and Opacity</vt:lpstr>
      <vt:lpstr>Explain the importance of layers in Illustrator and how they assist in organizing complex designs.</vt:lpstr>
      <vt:lpstr>Describe how layers can be locked, hidden, and rearranged.</vt:lpstr>
      <vt:lpstr>Working with Layers, Masks, and Opacity</vt:lpstr>
      <vt:lpstr>Define opacity and explain how adjusting it can create transparency effects.</vt:lpstr>
      <vt:lpstr>Describe blending modes and their use in achieving different visual effects.</vt:lpstr>
      <vt:lpstr>Working with Layers, Masks, and Opacity</vt:lpstr>
      <vt:lpstr>Explain what clipping masks are and when to use them.</vt:lpstr>
      <vt:lpstr>Describe how clipping masks can help confine artwork to a specific shape.</vt:lpstr>
      <vt:lpstr>Use of Opacity mask in Creating illustration</vt:lpstr>
      <vt:lpstr>Working with Layers, Masks, and Opacity</vt:lpstr>
      <vt:lpstr>Working with Layers, Masks, and Opacity</vt:lpstr>
      <vt:lpstr>Create a design (e.g., a landscape scene or abstract composition) and organize different elements on separate layers. Use layer names, locking, and hiding to manage the design effectively.</vt:lpstr>
      <vt:lpstr>Working with Layers, Masks, and Opacity</vt:lpstr>
      <vt:lpstr>Design a poster or background image that utilizes blending modes and opacity adjustments for added depth.</vt:lpstr>
      <vt:lpstr>Experiment with various blending modes to see how they affect overlapping elements.</vt:lpstr>
      <vt:lpstr>Create basic image Using Opacity mask.</vt:lpstr>
      <vt:lpstr>Working with Layers, Masks, and Opacity</vt:lpstr>
      <vt:lpstr>Use a clipping mask to place an image or texture inside text or a shape.</vt:lpstr>
      <vt:lpstr>Create a poster that combines text with a masked background image to achieve an unique visual effect.</vt:lpstr>
      <vt:lpstr>Icon Design and Vector Illustrations</vt:lpstr>
      <vt:lpstr>Icon Design and Vector Illustrations</vt:lpstr>
      <vt:lpstr>Define icons and explain their role in user interfaces and visual communication.</vt:lpstr>
      <vt:lpstr>Describe the characteristics of effective icons (e.g., simplicity, scalability, clarity).</vt:lpstr>
      <vt:lpstr>Icon Design and Vector Illustrations</vt:lpstr>
      <vt:lpstr>Explain the difference between vector and raster images, and why vectors are ideal for logos and icons.</vt:lpstr>
      <vt:lpstr>Explain the difference between vector and raster images, and why vectors are ideal for logos and icons.</vt:lpstr>
      <vt:lpstr>Discuss the advantages of creating vector illustrations in Illustrator.</vt:lpstr>
      <vt:lpstr>Icon Design and Vector Illustrations</vt:lpstr>
      <vt:lpstr>Icon Design and Vector Illustrations</vt:lpstr>
      <vt:lpstr>Create a set of 5–10 icons (e.g., for a weather app, website, or travel app). Ensure that the icons are consistent in style, size, and line weight.</vt:lpstr>
      <vt:lpstr>Icon Design and Vector Illustrations</vt:lpstr>
      <vt:lpstr>Design a simple vector illustration (e.g., an animal, plant, or cartoon character). Use the Pen tool, shapes, and colors to bring the illustration to life, focusing on clean lines and simplicity.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Jagdish Mandhalkar</dc:creator>
  <cp:lastModifiedBy>Jagdish Mandhalkar</cp:lastModifiedBy>
  <cp:revision>8</cp:revision>
  <dcterms:created xsi:type="dcterms:W3CDTF">2025-02-15T16:29:57Z</dcterms:created>
  <dcterms:modified xsi:type="dcterms:W3CDTF">2025-03-13T11:30:46Z</dcterms:modified>
</cp:coreProperties>
</file>