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0A6B-6D1F-414A-95BC-9DD809A1443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769-BB57-4CDD-9A62-76FAFD00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21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0A6B-6D1F-414A-95BC-9DD809A1443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769-BB57-4CDD-9A62-76FAFD00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59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0A6B-6D1F-414A-95BC-9DD809A1443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769-BB57-4CDD-9A62-76FAFD00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6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0A6B-6D1F-414A-95BC-9DD809A1443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769-BB57-4CDD-9A62-76FAFD0057C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0601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0A6B-6D1F-414A-95BC-9DD809A1443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769-BB57-4CDD-9A62-76FAFD00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3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0A6B-6D1F-414A-95BC-9DD809A1443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769-BB57-4CDD-9A62-76FAFD00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10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0A6B-6D1F-414A-95BC-9DD809A1443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769-BB57-4CDD-9A62-76FAFD00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48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0A6B-6D1F-414A-95BC-9DD809A1443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769-BB57-4CDD-9A62-76FAFD00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789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0A6B-6D1F-414A-95BC-9DD809A1443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769-BB57-4CDD-9A62-76FAFD00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4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0A6B-6D1F-414A-95BC-9DD809A1443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769-BB57-4CDD-9A62-76FAFD00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5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0A6B-6D1F-414A-95BC-9DD809A1443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769-BB57-4CDD-9A62-76FAFD00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53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0A6B-6D1F-414A-95BC-9DD809A1443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769-BB57-4CDD-9A62-76FAFD00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0A6B-6D1F-414A-95BC-9DD809A1443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769-BB57-4CDD-9A62-76FAFD00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37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0A6B-6D1F-414A-95BC-9DD809A1443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769-BB57-4CDD-9A62-76FAFD00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99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0A6B-6D1F-414A-95BC-9DD809A1443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769-BB57-4CDD-9A62-76FAFD00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51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0A6B-6D1F-414A-95BC-9DD809A1443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769-BB57-4CDD-9A62-76FAFD00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46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0A6B-6D1F-414A-95BC-9DD809A1443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A7769-BB57-4CDD-9A62-76FAFD00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47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90A6B-6D1F-414A-95BC-9DD809A14434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A7769-BB57-4CDD-9A62-76FAFD005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85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0E41-6315-BD06-BA99-AF89C862C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Illustrator Assignment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4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EFF1C-72E5-7D54-E72F-DE8D5C6AC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B739-66F1-64ED-E2C0-99FC3547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06" y="1186848"/>
            <a:ext cx="11076371" cy="285273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Montserrat ExtraBold" pitchFamily="2" charset="0"/>
                <a:cs typeface="Times New Roman" panose="02020603050405020304" pitchFamily="18" charset="0"/>
              </a:rPr>
              <a:t>Introduction to Adobe Illustrator Interface and Workspace</a:t>
            </a:r>
            <a:endParaRPr lang="en-IN" sz="3600" b="1" dirty="0">
              <a:latin typeface="Montserrat ExtraBold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D71DE-80F5-0360-F0D8-CEC45A143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67" y="4305300"/>
            <a:ext cx="10515600" cy="2063969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Setting Up a New Document</a:t>
            </a:r>
            <a:endParaRPr lang="en-US" sz="2800" b="1" dirty="0">
              <a:solidFill>
                <a:schemeClr val="tx1"/>
              </a:solidFill>
              <a:latin typeface="Poppins SemiBold" panose="00000700000000000000" pitchFamily="2" charset="0"/>
              <a:ea typeface="Cambria" panose="02040503050406030204" pitchFamily="18" charset="0"/>
              <a:cs typeface="Poppins SemiBold" panose="00000700000000000000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Explain the steps to create a new document in Illustrator, including selecting document dimensions, orientation, and color mode.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Describe the difference between RGB and CMYK color modes and when to use each.</a:t>
            </a:r>
          </a:p>
        </p:txBody>
      </p:sp>
    </p:spTree>
    <p:extLst>
      <p:ext uri="{BB962C8B-B14F-4D97-AF65-F5344CB8AC3E}">
        <p14:creationId xmlns:p14="http://schemas.microsoft.com/office/powerpoint/2010/main" val="337296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09BF6-18C4-98AB-7428-E09802705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EA9-621F-D3DB-ABF1-421F400B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cap="none" dirty="0"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Explain the steps to create a new document in illustrator, including selecting document dimensions, orientation, and color mode.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67A92-7401-91BA-7876-7E0C2853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780861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Launch Illustrator: Open the application.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Create New Document: Click File &gt; New or press </a:t>
            </a:r>
            <a:r>
              <a:rPr lang="en-US" dirty="0" err="1"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Ctrl+N</a:t>
            </a:r>
            <a:r>
              <a:rPr lang="en-US" dirty="0"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Choose Preset: Select a template or custom settings in the New Document window.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Set Dimensions: Enter width and height values.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Select Orientation: Choose portrait or landscape.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Pick Color Mode: Select RGB for digital or CMYK for print.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Adjust Bleed (Optional): Set bleed margins if needed.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Create Document: Click Create to open the new artboard.</a:t>
            </a:r>
          </a:p>
        </p:txBody>
      </p:sp>
    </p:spTree>
    <p:extLst>
      <p:ext uri="{BB962C8B-B14F-4D97-AF65-F5344CB8AC3E}">
        <p14:creationId xmlns:p14="http://schemas.microsoft.com/office/powerpoint/2010/main" val="386625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0B1F5-36B8-B53A-E9C3-3F019FE46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5B37-9A2A-001B-BED1-0C1A386D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cap="none" dirty="0"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Describe the difference between RGB and CMYK color modes and when to use each.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799CF-1838-037E-4294-FC0C15DA6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454" y="1821620"/>
            <a:ext cx="4879199" cy="823912"/>
          </a:xfrm>
        </p:spPr>
        <p:txBody>
          <a:bodyPr anchor="ctr"/>
          <a:lstStyle/>
          <a:p>
            <a:pPr algn="ctr"/>
            <a:r>
              <a:rPr lang="en-US" dirty="0">
                <a:latin typeface="Poppins SemiBold" panose="00000700000000000000" pitchFamily="2" charset="0"/>
                <a:cs typeface="Poppins SemiBold" panose="00000700000000000000" pitchFamily="2" charset="0"/>
              </a:rPr>
              <a:t>RGB(Red, Blue, Green)</a:t>
            </a:r>
            <a:endParaRPr lang="en-IN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27A27-8BF5-1666-61FE-233BD2556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00349"/>
            <a:ext cx="5157787" cy="4253077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1800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Used for digital designs like websites, apps, and screens.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800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Produces vibrant colors by combining light.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800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Best for on-screen use as screens emit light.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800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Use RGB for digital projects and designs meant for screens.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8EEBB-A79C-3B67-CD4F-C589F9AC4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8653" y="1821620"/>
            <a:ext cx="4865554" cy="823912"/>
          </a:xfrm>
        </p:spPr>
        <p:txBody>
          <a:bodyPr anchor="ctr"/>
          <a:lstStyle/>
          <a:p>
            <a:pPr algn="ctr"/>
            <a:r>
              <a:rPr lang="en-US" dirty="0">
                <a:latin typeface="Poppins SemiBold" panose="00000700000000000000" pitchFamily="2" charset="0"/>
                <a:cs typeface="Poppins SemiBold" panose="00000700000000000000" pitchFamily="2" charset="0"/>
              </a:rPr>
              <a:t>CYMK(Cyan, Magenta, Yellow, Black)</a:t>
            </a:r>
            <a:endParaRPr lang="en-IN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722A3-2F77-60E8-9ACE-F1ABF6686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00349"/>
            <a:ext cx="5183188" cy="435292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Used for print designs like brochures, posters, and packaging.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Uses ink to subtract light, suitable for physical media.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Ensures accurate color reproduction in printing.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Use CMYK for designs intended for printing to ensure proper color output.</a:t>
            </a:r>
            <a:endParaRPr lang="en-IN" sz="1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8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B8B01-0835-5E0C-2287-53323A1CC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CAD3-2201-3F60-60C9-28F30A0B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81" y="1320198"/>
            <a:ext cx="11076371" cy="285273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Montserrat ExtraBold" pitchFamily="2" charset="0"/>
                <a:cs typeface="Times New Roman" panose="02020603050405020304" pitchFamily="18" charset="0"/>
              </a:rPr>
              <a:t>Introduction to Adobe Illustrator Interface and Workspace</a:t>
            </a:r>
            <a:endParaRPr lang="en-IN" sz="3600" b="1" dirty="0">
              <a:latin typeface="Montserrat ExtraBold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63511-E02D-A13C-AC0B-42C8E55F8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67" y="4652525"/>
            <a:ext cx="10515600" cy="150018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Practical Assignment: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Workspace Exploration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Customizing the Workspace</a:t>
            </a:r>
            <a:endParaRPr lang="en-IN" b="1" dirty="0">
              <a:solidFill>
                <a:schemeClr val="tx1"/>
              </a:solidFill>
              <a:latin typeface="Poppins Medium" panose="00000600000000000000" pitchFamily="2" charset="0"/>
              <a:ea typeface="Cambria" panose="02040503050406030204" pitchFamily="18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5137A-8242-67BF-31E2-BCFC5BD90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0C50-7524-0E2A-367F-29A101CD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81" y="1310673"/>
            <a:ext cx="11076371" cy="285273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Montserrat ExtraBold" pitchFamily="2" charset="0"/>
                <a:cs typeface="Times New Roman" panose="02020603050405020304" pitchFamily="18" charset="0"/>
              </a:rPr>
              <a:t>Introduction to Adobe Illustrator Interface and Workspace</a:t>
            </a:r>
            <a:endParaRPr lang="en-IN" sz="3600" b="1" dirty="0">
              <a:latin typeface="Montserrat ExtraBold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9FEB7-7931-63FD-196E-F89FC184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67" y="4514851"/>
            <a:ext cx="10515600" cy="163786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Customizing the Workspace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Screenshot your customized workspace layout and explain why you arranged the tools in this way.</a:t>
            </a:r>
          </a:p>
        </p:txBody>
      </p:sp>
    </p:spTree>
    <p:extLst>
      <p:ext uri="{BB962C8B-B14F-4D97-AF65-F5344CB8AC3E}">
        <p14:creationId xmlns:p14="http://schemas.microsoft.com/office/powerpoint/2010/main" val="25417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BF8F6-C443-AC04-3A4C-7C3E5E1D5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C36B-470B-B716-6CC7-1F3AF8A3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81" y="1720248"/>
            <a:ext cx="11076371" cy="285273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Montserrat ExtraBold" pitchFamily="2" charset="0"/>
                <a:cs typeface="Times New Roman" panose="02020603050405020304" pitchFamily="18" charset="0"/>
              </a:rPr>
              <a:t>Working with Shapes and the </a:t>
            </a:r>
            <a:r>
              <a:rPr lang="en-US" sz="3600" b="1" dirty="0" err="1">
                <a:latin typeface="Montserrat ExtraBold" pitchFamily="2" charset="0"/>
                <a:cs typeface="Times New Roman" panose="02020603050405020304" pitchFamily="18" charset="0"/>
              </a:rPr>
              <a:t>PenTool</a:t>
            </a:r>
            <a:endParaRPr lang="en-IN" sz="3600" b="1" dirty="0">
              <a:latin typeface="Montserrat ExtraBold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405A6-BFE4-D119-F80F-920AE69C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67" y="4142233"/>
            <a:ext cx="10515600" cy="224805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000" b="1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Theory Assignment: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Basic Shape Tools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The Pen Tool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Pathfinder Tool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The Pencil Tool</a:t>
            </a:r>
          </a:p>
        </p:txBody>
      </p:sp>
    </p:spTree>
    <p:extLst>
      <p:ext uri="{BB962C8B-B14F-4D97-AF65-F5344CB8AC3E}">
        <p14:creationId xmlns:p14="http://schemas.microsoft.com/office/powerpoint/2010/main" val="1340007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D3F39-F57D-026B-C0F5-89BAE92BC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3E3B-CDAD-BBEC-27B4-839974EB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81" y="1720248"/>
            <a:ext cx="11076371" cy="285273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Montserrat ExtraBold" pitchFamily="2" charset="0"/>
                <a:cs typeface="Times New Roman" panose="02020603050405020304" pitchFamily="18" charset="0"/>
              </a:rPr>
              <a:t>Introduction to Adobe Illustrator Interface and Workspace</a:t>
            </a:r>
            <a:endParaRPr lang="en-IN" sz="3600" b="1" dirty="0">
              <a:latin typeface="Montserrat ExtraBold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26A7D-A852-E1EF-18C1-020BE576F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66" y="4200525"/>
            <a:ext cx="10515600" cy="240982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effectLst/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Basic Shape Tools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Describe the Rectangle, Ellipse, Polygon, and Star tools, explaining how each shape can be used in designs.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Explain how the Shape Builder tool helps combine and manipulate shapes.</a:t>
            </a:r>
          </a:p>
        </p:txBody>
      </p:sp>
    </p:spTree>
    <p:extLst>
      <p:ext uri="{BB962C8B-B14F-4D97-AF65-F5344CB8AC3E}">
        <p14:creationId xmlns:p14="http://schemas.microsoft.com/office/powerpoint/2010/main" val="1850018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88CC7-65BB-AE8B-0579-88A973255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BB4C-C5AA-8E91-71E4-1DCB2EE8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cap="none" dirty="0"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Describe the rectangle, ellipse, polygon, and star tools, explaining how each shape can be used in designs.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5C5E7-E9C6-BB11-9F37-F2A85252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481" y="1935921"/>
            <a:ext cx="6645166" cy="4684104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Rectangle Tool: Creates squares or rectangles; used for backgrounds, buttons, and layout structures.</a:t>
            </a:r>
          </a:p>
          <a:p>
            <a:pPr algn="just"/>
            <a:r>
              <a:rPr lang="en-US" dirty="0"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Ellipse Tool: Draws circles or ovals; great for logos, icons, and decorative elements.</a:t>
            </a:r>
          </a:p>
          <a:p>
            <a:pPr algn="just"/>
            <a:r>
              <a:rPr lang="en-US" dirty="0"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Polygon Tool: Makes polygons with adjustable sides; ideal for badges, charts, and unique shapes.</a:t>
            </a:r>
          </a:p>
          <a:p>
            <a:pPr algn="just"/>
            <a:r>
              <a:rPr lang="en-US" dirty="0"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Star Tool: Creates stars with customizable points; used for highlights, decorative elements, or branding.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C2A05-1D52-D5F8-C278-DD5B24A6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937" y="1840518"/>
            <a:ext cx="3588284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58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B05C5-B8B3-99A1-6069-56A56B2AA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07CC-859B-ABBF-3FDA-F4FB70A2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cap="none" dirty="0"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Explain how the shape builder tool helps combine and manipulate shapes.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16114-2E3D-1D55-234B-76A7BB21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4173" y="1808771"/>
            <a:ext cx="6645166" cy="4684104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Combining Shapes: Drag across overlapping areas to merge them into a single shape.</a:t>
            </a:r>
          </a:p>
          <a:p>
            <a:pPr algn="just"/>
            <a:r>
              <a:rPr lang="en-US" dirty="0"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Subtracting Areas: Hold Alt (Windows) or Option (Mac) and click unwanted areas to remove them.</a:t>
            </a:r>
          </a:p>
          <a:p>
            <a:pPr algn="just"/>
            <a:r>
              <a:rPr lang="en-US" dirty="0"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Creating New Shapes: Isolate specific segments by selecting and splitting overlapping shapes.</a:t>
            </a:r>
          </a:p>
          <a:p>
            <a:pPr algn="just"/>
            <a:r>
              <a:rPr lang="en-US" dirty="0">
                <a:effectLst/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Streamlining Workflows: Eliminates the need for complex path operations with intuitive interactions.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FF2CA2-5F81-CB1D-05D5-EC6430D5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49" y="1920237"/>
            <a:ext cx="360095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4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D8366-3379-747E-77BC-FDC54B794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9E02-AEE3-E343-5353-B1D6404B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81" y="1720248"/>
            <a:ext cx="11076371" cy="285273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Montserrat ExtraBold" pitchFamily="2" charset="0"/>
                <a:cs typeface="Times New Roman" panose="02020603050405020304" pitchFamily="18" charset="0"/>
              </a:rPr>
              <a:t>Introduction to Adobe Illustrator Interface and Workspace</a:t>
            </a:r>
            <a:endParaRPr lang="en-IN" sz="3600" b="1" dirty="0">
              <a:latin typeface="Montserrat ExtraBold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CA5A8-57C8-9689-C12B-E89492B0C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67" y="4152900"/>
            <a:ext cx="10515600" cy="2216369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000" b="1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The Pen Tool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Define the Pen tool and describe its purpose in creating custom shapes and paths.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Explain the difference between anchor points, handles, and paths.</a:t>
            </a:r>
          </a:p>
        </p:txBody>
      </p:sp>
    </p:spTree>
    <p:extLst>
      <p:ext uri="{BB962C8B-B14F-4D97-AF65-F5344CB8AC3E}">
        <p14:creationId xmlns:p14="http://schemas.microsoft.com/office/powerpoint/2010/main" val="393830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E04B9-99FD-C39F-F340-4758AE003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62F9-E871-5D59-FC19-7CE05CF4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81" y="958248"/>
            <a:ext cx="11076371" cy="285273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Montserrat ExtraBold" pitchFamily="2" charset="0"/>
                <a:cs typeface="Times New Roman" panose="02020603050405020304" pitchFamily="18" charset="0"/>
              </a:rPr>
              <a:t>Introduction to Adobe Illustrator Interface and Workspace</a:t>
            </a:r>
            <a:endParaRPr lang="en-IN" sz="3600" b="1" dirty="0">
              <a:latin typeface="Montserrat ExtraBold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78C25-89E7-07D4-406F-B8B8CBE14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67" y="4391025"/>
            <a:ext cx="10515600" cy="1704975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400" b="1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Theory Assignment: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Overview of Adobe Illustrator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Understanding the Workspace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Setting Up a New Document</a:t>
            </a:r>
            <a:endParaRPr lang="en-IN" sz="2400" b="1" dirty="0">
              <a:solidFill>
                <a:schemeClr val="tx1"/>
              </a:solidFill>
              <a:latin typeface="Poppins Medium" panose="00000600000000000000" pitchFamily="2" charset="0"/>
              <a:ea typeface="Cambria" panose="02040503050406030204" pitchFamily="18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08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167E7-FBD0-C311-2C71-CD25D74E5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4861-1299-EB7E-F466-9B146C2A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cap="none" dirty="0"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Define the pen tool and describe its purpose in creating custom shapes and paths.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C6A92-CDDF-594C-5187-9C94084E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3896"/>
            <a:ext cx="6645166" cy="4684104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The Pen tool is a vector-based drawing tool used to create precise paths and shapes.</a:t>
            </a:r>
          </a:p>
          <a:p>
            <a:pPr algn="just"/>
            <a:endParaRPr lang="en-US" dirty="0">
              <a:latin typeface="Poppins Medium" panose="00000600000000000000" pitchFamily="2" charset="0"/>
              <a:ea typeface="Cambria" panose="02040503050406030204" pitchFamily="18" charset="0"/>
              <a:cs typeface="Poppins Medium" panose="00000600000000000000" pitchFamily="2" charset="0"/>
            </a:endParaRP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 It allows you to create smooth curves and straight lines by placing anchor points and manipulating their handles. This makes it ideal for creating logos, illustrations, and complex selections.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0CD0DB-CE1E-C08D-8DDD-E2196A9BC4AC}"/>
              </a:ext>
            </a:extLst>
          </p:cNvPr>
          <p:cNvGrpSpPr/>
          <p:nvPr/>
        </p:nvGrpSpPr>
        <p:grpSpPr>
          <a:xfrm>
            <a:off x="7922976" y="1743075"/>
            <a:ext cx="3914300" cy="4545516"/>
            <a:chOff x="7922976" y="1548744"/>
            <a:chExt cx="3914300" cy="473984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7A4FC2-5124-551B-EAA3-ECB6894E5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2976" y="1548744"/>
              <a:ext cx="2361303" cy="290361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E5A22D-6A75-B6F4-0BC6-0871178DC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77887" y="3890000"/>
              <a:ext cx="3659389" cy="2398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5863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A85B-34F7-7F1E-6FF9-4F4784448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9BE4-A750-8694-979B-D428AE56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cap="none" dirty="0"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Explain the difference between anchor points, handles, and paths.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C769A-8EE3-7F9F-DD2C-1BCF3F01D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634" y="1690688"/>
            <a:ext cx="6645166" cy="4684104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Anchor Points: These are the corner points of a path. They determine the shape and direction of the path.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Handles: These are the lines that extend from anchor points. They control the curvature of the path between anchor points.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Paths: These are the lines that connect anchor points. They form the outline of a shape.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4FF16-6E41-9F7A-8318-0FD0879D0531}"/>
              </a:ext>
            </a:extLst>
          </p:cNvPr>
          <p:cNvGrpSpPr/>
          <p:nvPr/>
        </p:nvGrpSpPr>
        <p:grpSpPr>
          <a:xfrm>
            <a:off x="624759" y="1935921"/>
            <a:ext cx="3986969" cy="4593012"/>
            <a:chOff x="7855876" y="1825625"/>
            <a:chExt cx="3986969" cy="4838245"/>
          </a:xfrm>
        </p:grpSpPr>
        <p:pic>
          <p:nvPicPr>
            <p:cNvPr id="6146" name="Picture 2" descr="Illustrator anchor sale point">
              <a:extLst>
                <a:ext uri="{FF2B5EF4-FFF2-40B4-BE49-F238E27FC236}">
                  <a16:creationId xmlns:a16="http://schemas.microsoft.com/office/drawing/2014/main" id="{94747E67-F2D4-6CB7-F75D-F1738AC19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5876" y="1825625"/>
              <a:ext cx="2099568" cy="2797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3C609B12-25C7-0290-B599-B98DCA6EC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9603872" y="2354758"/>
              <a:ext cx="2756294" cy="172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How to Use the Pen Tool in Adobe Illustrator - Bittbox">
              <a:extLst>
                <a:ext uri="{FF2B5EF4-FFF2-40B4-BE49-F238E27FC236}">
                  <a16:creationId xmlns:a16="http://schemas.microsoft.com/office/drawing/2014/main" id="{4EAE7525-A6D5-A844-A303-CDEE9EC087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91" t="11017" b="13513"/>
            <a:stretch/>
          </p:blipFill>
          <p:spPr bwMode="auto">
            <a:xfrm>
              <a:off x="7855877" y="4740477"/>
              <a:ext cx="3986968" cy="1923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9911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E60F5-C641-6C1A-513D-94C64C10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08E0-B00F-6EF2-19E7-2B9D8B44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81" y="1720248"/>
            <a:ext cx="11076371" cy="285273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Montserrat ExtraBold" pitchFamily="2" charset="0"/>
                <a:cs typeface="Times New Roman" panose="02020603050405020304" pitchFamily="18" charset="0"/>
              </a:rPr>
              <a:t>Introduction to Adobe Illustrator Interface and Workspace</a:t>
            </a:r>
            <a:endParaRPr lang="en-IN" sz="3600" b="1" dirty="0">
              <a:latin typeface="Montserrat ExtraBold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8D537-0482-7014-B9B4-928E857A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67" y="4124326"/>
            <a:ext cx="10515600" cy="2244944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000" b="1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Pathfinder Tool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Explain how the Pathfinder tool is used for combining and subtracting shapes.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Describe the differences between the Unite, Minus Front, Intersect, and Exclude options in Pathfinder.</a:t>
            </a:r>
          </a:p>
        </p:txBody>
      </p:sp>
    </p:spTree>
    <p:extLst>
      <p:ext uri="{BB962C8B-B14F-4D97-AF65-F5344CB8AC3E}">
        <p14:creationId xmlns:p14="http://schemas.microsoft.com/office/powerpoint/2010/main" val="1276888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35951-2AFA-BDF0-9555-CB13D4B1D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42A7-793E-5052-1BD2-7D0FE1F2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cap="none" dirty="0"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Explain how the pathfinder tool is used for combining and subtracting shapes.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16A5F-D598-A9DF-B925-0DF37792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6841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The Pathfinder tool in Adobe Illustrator is a powerful tool for combining and subtracting shapes. 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Combining Shapes:</a:t>
            </a:r>
          </a:p>
          <a:p>
            <a:pPr lvl="1" algn="just"/>
            <a:r>
              <a:rPr lang="en-US" sz="2000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Unite: This operation merges multiple shapes into a single, unified shape. The resulting shape will have the combined area of all the selected shapes.   </a:t>
            </a:r>
          </a:p>
          <a:p>
            <a:pPr lvl="1" algn="just"/>
            <a:r>
              <a:rPr lang="en-US" sz="2000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Add: This operation is similar to Unite, but it preserves the individual shapes within the group. This allows you to edit the individual shapes later without affecting the combined shape.</a:t>
            </a:r>
          </a:p>
        </p:txBody>
      </p:sp>
    </p:spTree>
    <p:extLst>
      <p:ext uri="{BB962C8B-B14F-4D97-AF65-F5344CB8AC3E}">
        <p14:creationId xmlns:p14="http://schemas.microsoft.com/office/powerpoint/2010/main" val="1001334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346AF-9D5A-E3DC-3872-EF07A34D5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0B01-D13E-DF8A-3C5B-DECCAFD4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cap="none" dirty="0"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Explain how the pathfinder tool is used for combining and subtracting shapes.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BEE76-C23F-99F0-2E43-6DE8D6F6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4656" cy="4684104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Subtracting Shapes:</a:t>
            </a:r>
          </a:p>
          <a:p>
            <a:pPr lvl="1" algn="just"/>
            <a:r>
              <a:rPr lang="en-US" sz="2000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Minus Front: This operation subtracts the topmost shape from the shape below it. This is useful for creating cutouts and other complex shapes.</a:t>
            </a:r>
          </a:p>
          <a:p>
            <a:pPr lvl="1" algn="just"/>
            <a:r>
              <a:rPr lang="en-US" sz="2000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Intersect: This operation creates a new shape from the overlapping areas of two or more shapes.</a:t>
            </a:r>
          </a:p>
          <a:p>
            <a:pPr lvl="1" algn="just"/>
            <a:r>
              <a:rPr lang="en-US" sz="2000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Exclude: This operation creates a new shape from the non-overlapping areas of two or more shapes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60E70-6584-14D1-14F2-F8B12651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035" y="2582369"/>
            <a:ext cx="3381847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21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ABC0-1470-A6BB-D3DF-50B626626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22C4-5FB9-4F1B-C877-85F70829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cap="none" dirty="0"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Describe the differences between the unite, minus front, intersect, and exclude options in pathfinder.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87302-4717-875E-FF40-4CA729CE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15" y="2173896"/>
            <a:ext cx="6645166" cy="468410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Unite</a:t>
            </a:r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: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Purpose: Combines multiple shapes into a single, unified shape.   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Result: A single shape with the combined area of all selected shapes.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Example: Combining several smaller shapes to form a larger, more complex shape.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F5F43B-5B40-5AFC-1DB7-17D0F743DF93}"/>
              </a:ext>
            </a:extLst>
          </p:cNvPr>
          <p:cNvGrpSpPr/>
          <p:nvPr/>
        </p:nvGrpSpPr>
        <p:grpSpPr>
          <a:xfrm>
            <a:off x="8029903" y="2066851"/>
            <a:ext cx="3586655" cy="1913202"/>
            <a:chOff x="8029903" y="2066851"/>
            <a:chExt cx="3586655" cy="1913202"/>
          </a:xfrm>
        </p:grpSpPr>
        <p:pic>
          <p:nvPicPr>
            <p:cNvPr id="8" name="Picture 7" descr="Before&#10;">
              <a:extLst>
                <a:ext uri="{FF2B5EF4-FFF2-40B4-BE49-F238E27FC236}">
                  <a16:creationId xmlns:a16="http://schemas.microsoft.com/office/drawing/2014/main" id="{4BBCCFAC-20C5-F871-2872-737464D46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9767" y="2066851"/>
              <a:ext cx="2066791" cy="191320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FC4DD3-05EA-B712-008D-D5F59DAB57E6}"/>
                </a:ext>
              </a:extLst>
            </p:cNvPr>
            <p:cNvSpPr txBox="1"/>
            <p:nvPr/>
          </p:nvSpPr>
          <p:spPr>
            <a:xfrm>
              <a:off x="8029903" y="2690323"/>
              <a:ext cx="1125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Before</a:t>
              </a:r>
              <a:endPara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29D86F-CEEA-6C7D-3601-DD5F5054A6EF}"/>
              </a:ext>
            </a:extLst>
          </p:cNvPr>
          <p:cNvGrpSpPr/>
          <p:nvPr/>
        </p:nvGrpSpPr>
        <p:grpSpPr>
          <a:xfrm>
            <a:off x="7934922" y="4167677"/>
            <a:ext cx="3597553" cy="1913202"/>
            <a:chOff x="7756246" y="4167677"/>
            <a:chExt cx="3597553" cy="19132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46DD31-D8F0-4B2E-5D58-85E77F10C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6246" y="4167677"/>
              <a:ext cx="2066791" cy="191320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2BD132-F1C0-5717-C59B-776D63B6775D}"/>
                </a:ext>
              </a:extLst>
            </p:cNvPr>
            <p:cNvSpPr txBox="1"/>
            <p:nvPr/>
          </p:nvSpPr>
          <p:spPr>
            <a:xfrm>
              <a:off x="10226564" y="5023944"/>
              <a:ext cx="11272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After</a:t>
              </a:r>
              <a:endPara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377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2AFED-0C6F-8931-141B-DD3043BC4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156A-8C52-B21C-DE81-94DD6067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cap="none" dirty="0">
                <a:latin typeface="Poppins SemiBold" panose="00000700000000000000" pitchFamily="2" charset="0"/>
                <a:cs typeface="Poppins SemiBold" panose="00000700000000000000" pitchFamily="2" charset="0"/>
              </a:rPr>
              <a:t>Describe the differences between the unite, minus front, intersect, and exclude options in pathfinder.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083B2-41D6-42AF-FA57-6DD66E3A9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15" y="1825625"/>
            <a:ext cx="6645166" cy="468410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Minus Front</a:t>
            </a:r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: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Purpose: Subtracts the topmost shape from the shape below it.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Result: Creates a cutout or removes a portion of the bottom shape based on the shape of the topmost shape.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Example: Creating an arc in a rectangle by placing a circle on top and using Minus Front.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410028-CB4E-BF0F-EDA3-104D8A7C2DD5}"/>
              </a:ext>
            </a:extLst>
          </p:cNvPr>
          <p:cNvGrpSpPr/>
          <p:nvPr/>
        </p:nvGrpSpPr>
        <p:grpSpPr>
          <a:xfrm>
            <a:off x="8029903" y="2066851"/>
            <a:ext cx="3586655" cy="1913202"/>
            <a:chOff x="8029903" y="2066851"/>
            <a:chExt cx="3586655" cy="1913202"/>
          </a:xfrm>
        </p:grpSpPr>
        <p:pic>
          <p:nvPicPr>
            <p:cNvPr id="8" name="Picture 7" descr="Before&#10;">
              <a:extLst>
                <a:ext uri="{FF2B5EF4-FFF2-40B4-BE49-F238E27FC236}">
                  <a16:creationId xmlns:a16="http://schemas.microsoft.com/office/drawing/2014/main" id="{046C679D-2584-97AD-0E11-696118259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9767" y="2066851"/>
              <a:ext cx="2066791" cy="191320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632D41-5676-75D1-325B-88A3C0BBD435}"/>
                </a:ext>
              </a:extLst>
            </p:cNvPr>
            <p:cNvSpPr txBox="1"/>
            <p:nvPr/>
          </p:nvSpPr>
          <p:spPr>
            <a:xfrm>
              <a:off x="8029903" y="2690323"/>
              <a:ext cx="1125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Before</a:t>
              </a:r>
              <a:endPara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CDE4C90-8693-A456-5470-29E9645889F5}"/>
              </a:ext>
            </a:extLst>
          </p:cNvPr>
          <p:cNvGrpSpPr/>
          <p:nvPr/>
        </p:nvGrpSpPr>
        <p:grpSpPr>
          <a:xfrm>
            <a:off x="7816627" y="4167677"/>
            <a:ext cx="3715848" cy="1916296"/>
            <a:chOff x="7816627" y="4167677"/>
            <a:chExt cx="3715848" cy="19162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DB7C1D-1D6F-7468-45A5-26206C514AAB}"/>
                </a:ext>
              </a:extLst>
            </p:cNvPr>
            <p:cNvSpPr txBox="1"/>
            <p:nvPr/>
          </p:nvSpPr>
          <p:spPr>
            <a:xfrm>
              <a:off x="10405240" y="5023944"/>
              <a:ext cx="11272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After</a:t>
              </a:r>
              <a:endPara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49765B-AF95-7F04-F788-01A84294F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6627" y="4167677"/>
              <a:ext cx="1994514" cy="1916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5850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3B1B5-6AB6-6D44-8941-6A37DC2AA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F36E-8A27-1A8C-5251-FA3DE993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cap="none" dirty="0"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Describe the differences between the unite, minus front, intersect, and exclude options in pathfinder.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7FE1C-68EE-2908-D1BA-AF44E40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15" y="2173896"/>
            <a:ext cx="6645166" cy="468410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Intersect: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Purpose: Creates a new shape from the overlapping areas of two or more shapes.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Result: A shape that only includes the areas where the selected shapes intersect.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Example: Creating a custom shape by overlapping rectangles and circle using Intersect to keep only the overlapping area.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922C3B-5971-A1DD-CC92-AAE36B4FF5BC}"/>
              </a:ext>
            </a:extLst>
          </p:cNvPr>
          <p:cNvGrpSpPr/>
          <p:nvPr/>
        </p:nvGrpSpPr>
        <p:grpSpPr>
          <a:xfrm>
            <a:off x="8029903" y="2066851"/>
            <a:ext cx="3586655" cy="1913202"/>
            <a:chOff x="8029903" y="2066851"/>
            <a:chExt cx="3586655" cy="1913202"/>
          </a:xfrm>
        </p:grpSpPr>
        <p:pic>
          <p:nvPicPr>
            <p:cNvPr id="8" name="Picture 7" descr="Before&#10;">
              <a:extLst>
                <a:ext uri="{FF2B5EF4-FFF2-40B4-BE49-F238E27FC236}">
                  <a16:creationId xmlns:a16="http://schemas.microsoft.com/office/drawing/2014/main" id="{11CD322F-0ACB-59F9-BD7D-071BA4736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9767" y="2066851"/>
              <a:ext cx="2066791" cy="191320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FE2E2F-4352-61E6-9ACE-3CA6B3717CBD}"/>
                </a:ext>
              </a:extLst>
            </p:cNvPr>
            <p:cNvSpPr txBox="1"/>
            <p:nvPr/>
          </p:nvSpPr>
          <p:spPr>
            <a:xfrm>
              <a:off x="8029903" y="2690323"/>
              <a:ext cx="1125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Before</a:t>
              </a:r>
              <a:endPara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C06C26-6D63-717B-5CA2-736A06D61941}"/>
              </a:ext>
            </a:extLst>
          </p:cNvPr>
          <p:cNvGrpSpPr/>
          <p:nvPr/>
        </p:nvGrpSpPr>
        <p:grpSpPr>
          <a:xfrm>
            <a:off x="8029903" y="4151623"/>
            <a:ext cx="3502572" cy="1880410"/>
            <a:chOff x="8029903" y="4151623"/>
            <a:chExt cx="3502572" cy="18804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B4E390-C1A0-E205-A724-A38077A04B7D}"/>
                </a:ext>
              </a:extLst>
            </p:cNvPr>
            <p:cNvSpPr txBox="1"/>
            <p:nvPr/>
          </p:nvSpPr>
          <p:spPr>
            <a:xfrm>
              <a:off x="10405240" y="5023944"/>
              <a:ext cx="11272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After</a:t>
              </a:r>
              <a:endPara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F5E020-E4C1-1E0A-EE09-776AF8E03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9903" y="4151623"/>
              <a:ext cx="1620146" cy="1880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93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01D6C-5981-138E-37E4-A2BF71563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603B-E37F-F50E-4890-42377F85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Describe the differences between the Unite, Minus Front, Intersect, and Exclude options in Pathfinder.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5D685-1F8E-2B3C-BE32-3D5795C89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15" y="2066851"/>
            <a:ext cx="6645166" cy="468410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Exclude</a:t>
            </a:r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: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Purpose: Creates a new shape from the non-overlapping areas of two or more shapes.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Result: A shape that includes all parts of the selected shapes except for the areas where they overlap.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Example: Creating a shape that is the opposite of an intersection, keeping the parts of the shapes that don't overlap.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AD5B13-85A0-AA24-B800-27502D595A27}"/>
              </a:ext>
            </a:extLst>
          </p:cNvPr>
          <p:cNvGrpSpPr/>
          <p:nvPr/>
        </p:nvGrpSpPr>
        <p:grpSpPr>
          <a:xfrm>
            <a:off x="8029903" y="2066851"/>
            <a:ext cx="3586655" cy="1913202"/>
            <a:chOff x="8029903" y="2066851"/>
            <a:chExt cx="3586655" cy="1913202"/>
          </a:xfrm>
        </p:grpSpPr>
        <p:pic>
          <p:nvPicPr>
            <p:cNvPr id="8" name="Picture 7" descr="Before&#10;">
              <a:extLst>
                <a:ext uri="{FF2B5EF4-FFF2-40B4-BE49-F238E27FC236}">
                  <a16:creationId xmlns:a16="http://schemas.microsoft.com/office/drawing/2014/main" id="{820A268C-45FF-DB99-CDCC-908DC0884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9767" y="2066851"/>
              <a:ext cx="2066791" cy="191320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52C0FE-B1B9-7691-6470-9D485C856D75}"/>
                </a:ext>
              </a:extLst>
            </p:cNvPr>
            <p:cNvSpPr txBox="1"/>
            <p:nvPr/>
          </p:nvSpPr>
          <p:spPr>
            <a:xfrm>
              <a:off x="8029903" y="2690323"/>
              <a:ext cx="1125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Before</a:t>
              </a:r>
              <a:endPara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6389BC5-00C6-C569-506A-82FDFF32CC67}"/>
              </a:ext>
            </a:extLst>
          </p:cNvPr>
          <p:cNvGrpSpPr/>
          <p:nvPr/>
        </p:nvGrpSpPr>
        <p:grpSpPr>
          <a:xfrm>
            <a:off x="8029903" y="4167677"/>
            <a:ext cx="3502572" cy="1876473"/>
            <a:chOff x="8029903" y="4167677"/>
            <a:chExt cx="3502572" cy="18764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25E70A-22E3-3DB2-ECD4-825DF4AD52A1}"/>
                </a:ext>
              </a:extLst>
            </p:cNvPr>
            <p:cNvSpPr txBox="1"/>
            <p:nvPr/>
          </p:nvSpPr>
          <p:spPr>
            <a:xfrm>
              <a:off x="10405240" y="5023944"/>
              <a:ext cx="11272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After</a:t>
              </a:r>
              <a:endPara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6EF1F9-6B5C-425E-F64F-DFADBC5B2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9903" y="4167677"/>
              <a:ext cx="2026725" cy="1876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1966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B4291-A423-8DA0-1D46-107FA4401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AF44-81E2-5095-C27C-73192003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81" y="1720248"/>
            <a:ext cx="11076371" cy="285273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Montserrat ExtraBold" pitchFamily="2" charset="0"/>
                <a:cs typeface="Times New Roman" panose="02020603050405020304" pitchFamily="18" charset="0"/>
              </a:rPr>
              <a:t>Introduction to Adobe Illustrator Interface and Workspace</a:t>
            </a:r>
            <a:endParaRPr lang="en-IN" sz="3600" b="1" dirty="0">
              <a:latin typeface="Montserrat ExtraBold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4E6C3-398E-A6E6-A867-5EE5E100B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67" y="4652525"/>
            <a:ext cx="10515600" cy="171674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The Pencil Tool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Define the Pencil tool and describe its purpose in creating custom Typeface modification</a:t>
            </a:r>
          </a:p>
        </p:txBody>
      </p:sp>
    </p:spTree>
    <p:extLst>
      <p:ext uri="{BB962C8B-B14F-4D97-AF65-F5344CB8AC3E}">
        <p14:creationId xmlns:p14="http://schemas.microsoft.com/office/powerpoint/2010/main" val="8900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F5F73-E884-2896-596E-692110637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113E-A924-98B5-FA19-C18BD369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81" y="1720248"/>
            <a:ext cx="11076371" cy="2852737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Montserrat ExtraBold" pitchFamily="2" charset="0"/>
                <a:cs typeface="Times New Roman" panose="02020603050405020304" pitchFamily="18" charset="0"/>
              </a:rPr>
              <a:t>Introduction to Adobe Illustrator </a:t>
            </a:r>
            <a:r>
              <a:rPr lang="en-US" sz="3600" b="1" dirty="0">
                <a:latin typeface="Montserrat ExtraBold" pitchFamily="2" charset="0"/>
                <a:cs typeface="Times New Roman" panose="02020603050405020304" pitchFamily="18" charset="0"/>
              </a:rPr>
              <a:t>Interface</a:t>
            </a:r>
            <a:r>
              <a:rPr lang="en-US" b="1" dirty="0">
                <a:latin typeface="Montserrat ExtraBold" pitchFamily="2" charset="0"/>
                <a:cs typeface="Times New Roman" panose="02020603050405020304" pitchFamily="18" charset="0"/>
              </a:rPr>
              <a:t> and Workspace</a:t>
            </a:r>
            <a:endParaRPr lang="en-IN" b="1" dirty="0">
              <a:latin typeface="Montserrat ExtraBold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52398-BC4A-5764-E742-503E1F50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67" y="4652525"/>
            <a:ext cx="10515600" cy="150018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Overview of Adobe Illustrator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Explain the main uses of Illustrator in the design industry, such as logo creation, vector illustrations, and icon design.</a:t>
            </a:r>
          </a:p>
        </p:txBody>
      </p:sp>
    </p:spTree>
    <p:extLst>
      <p:ext uri="{BB962C8B-B14F-4D97-AF65-F5344CB8AC3E}">
        <p14:creationId xmlns:p14="http://schemas.microsoft.com/office/powerpoint/2010/main" val="2072277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13501-2824-14DC-0545-657306CE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6EBC-AC37-28A4-F146-87CBBCBC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cap="none" dirty="0"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Define the pencil tool and describe its purpose in creating custom typeface modification.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28C8D-121F-DF34-3D98-0AAAC449A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6841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The Pencil tool in Illustrator is used for freehand drawing. While not directly for typeface editing, it helps in:</a:t>
            </a:r>
          </a:p>
          <a:p>
            <a:pPr marL="0" indent="0" algn="just">
              <a:buNone/>
            </a:pPr>
            <a:endParaRPr lang="en-US" dirty="0">
              <a:latin typeface="Poppins Medium" panose="00000600000000000000" pitchFamily="2" charset="0"/>
              <a:ea typeface="Cambria" panose="02040503050406030204" pitchFamily="18" charset="0"/>
              <a:cs typeface="Poppins Medium" panose="00000600000000000000" pitchFamily="2" charset="0"/>
            </a:endParaRP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Sketching initial ideas: Capturing organic shapes for inspiration.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Creating custom brushes: Adding texture and personality to type.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Vectorizing handwritten fonts: Converting handwritten characters into editable vectors.</a:t>
            </a:r>
          </a:p>
        </p:txBody>
      </p:sp>
    </p:spTree>
    <p:extLst>
      <p:ext uri="{BB962C8B-B14F-4D97-AF65-F5344CB8AC3E}">
        <p14:creationId xmlns:p14="http://schemas.microsoft.com/office/powerpoint/2010/main" val="732280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74E27-1F1B-748F-2675-13A6B2266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A0AB-BC77-3BD6-4B4C-C6448DF7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81" y="1720248"/>
            <a:ext cx="11076371" cy="285273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Montserrat ExtraBold" pitchFamily="2" charset="0"/>
                <a:cs typeface="Times New Roman" panose="02020603050405020304" pitchFamily="18" charset="0"/>
              </a:rPr>
              <a:t>Working with Shapes and the </a:t>
            </a:r>
            <a:r>
              <a:rPr lang="en-US" sz="3600" b="1" dirty="0" err="1">
                <a:latin typeface="Montserrat ExtraBold" pitchFamily="2" charset="0"/>
                <a:cs typeface="Times New Roman" panose="02020603050405020304" pitchFamily="18" charset="0"/>
              </a:rPr>
              <a:t>PenTool</a:t>
            </a:r>
            <a:endParaRPr lang="en-IN" sz="3600" b="1" dirty="0">
              <a:latin typeface="Montserrat ExtraBold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46506-2B54-BE51-7E83-E32E005ED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67" y="4048125"/>
            <a:ext cx="10515600" cy="2342165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4500" b="1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Practical Assignment: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38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Creating Custom Shapes with the Pen Tool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38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Shape Builder Exercise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38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Pathfinder Tool Practice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38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Pencil Tool Practice</a:t>
            </a:r>
          </a:p>
        </p:txBody>
      </p:sp>
    </p:spTree>
    <p:extLst>
      <p:ext uri="{BB962C8B-B14F-4D97-AF65-F5344CB8AC3E}">
        <p14:creationId xmlns:p14="http://schemas.microsoft.com/office/powerpoint/2010/main" val="4093693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4DE2D-AFA7-4EF3-BB94-F200C9C4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EF1A-FBC6-4598-73B2-82E05FA95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81" y="1720248"/>
            <a:ext cx="11076371" cy="285273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Montserrat ExtraBold" pitchFamily="2" charset="0"/>
                <a:cs typeface="Times New Roman" panose="02020603050405020304" pitchFamily="18" charset="0"/>
              </a:rPr>
              <a:t>Introduction to Adobe Illustrator Interface and Workspace</a:t>
            </a:r>
            <a:endParaRPr lang="en-IN" sz="3600" b="1" dirty="0">
              <a:latin typeface="Montserrat ExtraBold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7A5B0-F2AE-A47A-094C-F89194107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66" y="4195324"/>
            <a:ext cx="10515600" cy="2243575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300" b="1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Creating Custom Shapes with the Pen Tool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Create a complex design using overlapping basic shapes (circles, rectangles, etc.).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Use the Shape Builder tool to merge or subtract parts of the shapes, creating a unique composition.</a:t>
            </a:r>
          </a:p>
        </p:txBody>
      </p:sp>
    </p:spTree>
    <p:extLst>
      <p:ext uri="{BB962C8B-B14F-4D97-AF65-F5344CB8AC3E}">
        <p14:creationId xmlns:p14="http://schemas.microsoft.com/office/powerpoint/2010/main" val="3429926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E3A3D-5A96-B4D8-F7CB-B980297A4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AF36-646F-3FDF-1DEA-0A696DF2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Using the pen tool, create a simple icon (e.g., A house or tree) by combining shapes and paths.</a:t>
            </a:r>
            <a:br>
              <a:rPr lang="en-US" sz="2800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</a:br>
            <a:r>
              <a:rPr lang="en-US" sz="2800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Apply colors and strokes to the design, experimenting with various stroke weights and fills.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7D5A6B-65D4-6B8F-E9D7-8B217AA618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48"/>
          <a:stretch/>
        </p:blipFill>
        <p:spPr>
          <a:xfrm>
            <a:off x="3057832" y="2629794"/>
            <a:ext cx="6489290" cy="39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5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B3DEA-090B-4376-C75C-47CC7FE78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AB1C-BCF9-47B2-DA6F-4454F7C0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81" y="1720248"/>
            <a:ext cx="11076371" cy="285273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Montserrat ExtraBold" pitchFamily="2" charset="0"/>
                <a:cs typeface="Times New Roman" panose="02020603050405020304" pitchFamily="18" charset="0"/>
              </a:rPr>
              <a:t>Introduction to Adobe Illustrator Interface and Workspace</a:t>
            </a:r>
            <a:endParaRPr lang="en-IN" sz="3600" b="1" dirty="0">
              <a:latin typeface="Montserrat ExtraBold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36A6D-B55D-41FA-2A00-8E943A564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66" y="4328675"/>
            <a:ext cx="10515600" cy="2043550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000" b="1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Shape Builder Exercise:</a:t>
            </a:r>
            <a:endParaRPr lang="en-US" sz="2800" b="1" dirty="0">
              <a:solidFill>
                <a:schemeClr val="tx1"/>
              </a:solidFill>
              <a:latin typeface="Poppins SemiBold" panose="00000700000000000000" pitchFamily="2" charset="0"/>
              <a:ea typeface="Cambria" panose="02040503050406030204" pitchFamily="18" charset="0"/>
              <a:cs typeface="Poppins SemiBold" panose="00000700000000000000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Create a complex design using overlapping basic shapes (circles, rectangles, etc.).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Use the Shape Builder tool to merge or subtract parts of the shapes, creating an unique composition.</a:t>
            </a:r>
          </a:p>
        </p:txBody>
      </p:sp>
    </p:spTree>
    <p:extLst>
      <p:ext uri="{BB962C8B-B14F-4D97-AF65-F5344CB8AC3E}">
        <p14:creationId xmlns:p14="http://schemas.microsoft.com/office/powerpoint/2010/main" val="1958658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7FD4A-E12C-C55D-4D92-567E99AD0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5094-8E1D-7302-9E6B-7E6EDC1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Create a complex design using overlapping basic shapes (circles, rectangles, etc.).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869E4D-A97B-C1A4-DF60-65C963F5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111" y="2207709"/>
            <a:ext cx="4848902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60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96D4A-68D9-DFC5-914E-70678639E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DDA6-6C26-6B4A-EF14-FD173355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Use the Shape Builder tool to merge or subtract parts of the shapes, creating an unique composition.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EABD4-AED8-0D60-427D-08942488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9" y="2404660"/>
            <a:ext cx="4877481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82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4BAEA-33F8-270D-A73F-CCE264046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64F6-D38B-2859-1B48-75D78485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81" y="1720248"/>
            <a:ext cx="11076371" cy="285273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Montserrat ExtraBold" pitchFamily="2" charset="0"/>
                <a:cs typeface="Times New Roman" panose="02020603050405020304" pitchFamily="18" charset="0"/>
              </a:rPr>
              <a:t>Introduction to Adobe Illustrator Interface and Workspace</a:t>
            </a:r>
            <a:endParaRPr lang="en-IN" sz="3600" b="1" dirty="0">
              <a:latin typeface="Montserrat ExtraBold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A3E38-BB4C-14E0-12C1-6215B28DE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66" y="4233425"/>
            <a:ext cx="10515600" cy="213880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000" b="1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Pathfinder Tool Practice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 a logo by combining and subtracting shapes using the Pathfinder tool.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Apply different colors and gradients to each part of the logo for added depth.</a:t>
            </a:r>
          </a:p>
        </p:txBody>
      </p:sp>
    </p:spTree>
    <p:extLst>
      <p:ext uri="{BB962C8B-B14F-4D97-AF65-F5344CB8AC3E}">
        <p14:creationId xmlns:p14="http://schemas.microsoft.com/office/powerpoint/2010/main" val="593993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A5872-D896-03A1-74DF-2CBAA914D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EFA8-616F-68D5-9B0D-8162DC7B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Design a logo by combining and subtracting shapes using the Pathfinder tool.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AED44-6EC9-F073-3B67-65AAC1F1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466" y="1690688"/>
            <a:ext cx="5141068" cy="495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38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6F659-E139-C439-0651-1B85F1EF1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7EDF-0ABE-25FC-CA62-86AAFE99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Apply different colors and gradients to each part of the logo for added depth.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C712E-8435-B873-A448-58BA10EA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100" y="1997210"/>
            <a:ext cx="4723800" cy="46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1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8F307-0820-C5BB-AC3E-6FB4F3351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3976-8194-C40D-3C33-9F44DBBF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cap="none" dirty="0"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Explain the main uses of illustrator in the design industry, such as logo creation, vector illustrations, and icon design.</a:t>
            </a:r>
            <a:endParaRPr lang="en-IN" sz="2800" b="1" cap="none" dirty="0">
              <a:effectLst/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6EC03-66D4-B449-B5F1-58E518E3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75228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Illustrator is widely used in the design industry for:</a:t>
            </a:r>
          </a:p>
          <a:p>
            <a:pPr lvl="1" algn="just"/>
            <a:r>
              <a:rPr lang="en-US" sz="2000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Logo Creation: Crafting scalable, high-quality logos.</a:t>
            </a:r>
          </a:p>
          <a:p>
            <a:pPr lvl="1" algn="just"/>
            <a:r>
              <a:rPr lang="en-US" sz="2000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Vector Illustrations: Designing detailed, resolution-independent graphics.</a:t>
            </a:r>
          </a:p>
          <a:p>
            <a:pPr lvl="1" algn="just"/>
            <a:r>
              <a:rPr lang="en-US" sz="2000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Icon Design: Creating clean, customizable icons.</a:t>
            </a:r>
          </a:p>
          <a:p>
            <a:pPr lvl="1" algn="just"/>
            <a:r>
              <a:rPr lang="en-US" sz="2000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Typography: Customizing and creating type-based designs.</a:t>
            </a:r>
          </a:p>
          <a:p>
            <a:pPr lvl="1" algn="just"/>
            <a:r>
              <a:rPr lang="en-US" sz="2000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Infographics: Designing visually appealing data presentations.</a:t>
            </a:r>
          </a:p>
          <a:p>
            <a:pPr lvl="1" algn="just"/>
            <a:r>
              <a:rPr lang="en-US" sz="2000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Print Design: Producing brochures, posters, and business cards.</a:t>
            </a:r>
          </a:p>
          <a:p>
            <a:pPr lvl="1" algn="just"/>
            <a:r>
              <a:rPr lang="en-US" sz="2000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Web Graphics: Developing web-friendly vector assets.</a:t>
            </a:r>
          </a:p>
        </p:txBody>
      </p:sp>
    </p:spTree>
    <p:extLst>
      <p:ext uri="{BB962C8B-B14F-4D97-AF65-F5344CB8AC3E}">
        <p14:creationId xmlns:p14="http://schemas.microsoft.com/office/powerpoint/2010/main" val="3286117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119190-A926-A5CB-0696-6BFD5490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30424"/>
            <a:ext cx="10353761" cy="1326321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Montserrat ExtraBold" pitchFamily="2" charset="0"/>
              </a:rPr>
              <a:t>Thank You !</a:t>
            </a:r>
            <a:endParaRPr lang="en-IN" sz="6600" dirty="0"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5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1FDCB-1CAC-520D-DFE3-673BA86AE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7C92-2A22-7D69-7DBB-70B22E96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81" y="1424973"/>
            <a:ext cx="11076371" cy="285273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Montserrat ExtraBold" pitchFamily="2" charset="0"/>
                <a:cs typeface="Times New Roman" panose="02020603050405020304" pitchFamily="18" charset="0"/>
              </a:rPr>
              <a:t>Introduction to Adobe Illustrator Interface and Workspace</a:t>
            </a:r>
            <a:endParaRPr lang="en-IN" sz="3600" b="1" dirty="0">
              <a:latin typeface="Montserrat ExtraBold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A689D-1BE4-99E2-3335-CA72BF42D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67" y="4400550"/>
            <a:ext cx="10515600" cy="1968719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chemeClr val="tx1"/>
                </a:solidFill>
                <a:latin typeface="Poppins SemiBold" panose="00000700000000000000" pitchFamily="2" charset="0"/>
                <a:ea typeface="Cambria" panose="02040503050406030204" pitchFamily="18" charset="0"/>
                <a:cs typeface="Poppins SemiBold" panose="00000700000000000000" pitchFamily="2" charset="0"/>
              </a:rPr>
              <a:t>Understanding the Workspace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Define key elements of the Illustrator workspace: artboards, panels, tools, and properties.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1"/>
                </a:solidFill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Describe the purpose of the Layers panel and how it helps manage complex designs.</a:t>
            </a:r>
          </a:p>
        </p:txBody>
      </p:sp>
    </p:spTree>
    <p:extLst>
      <p:ext uri="{BB962C8B-B14F-4D97-AF65-F5344CB8AC3E}">
        <p14:creationId xmlns:p14="http://schemas.microsoft.com/office/powerpoint/2010/main" val="67237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2037D-6A97-9931-293A-C218FBE54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84F1-DE62-16C3-C068-B3418D5A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cap="none" dirty="0"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Define key elements of the illustrator workspace: artboards, panels, tools, and properties.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51D39-820D-668E-9C1C-72AB3E680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10048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Artboards: Editable canvas areas for design projects.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Panels: </a:t>
            </a:r>
            <a:r>
              <a:rPr lang="en-US" dirty="0" err="1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Dockable</a:t>
            </a:r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 sections for layers, colors, and properties.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Tools: Toolbar for creating and editing graphics.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Properties: Context-sensitive options for selected objects or tools.</a:t>
            </a:r>
            <a:endParaRPr lang="en-US" sz="2800" dirty="0">
              <a:latin typeface="Poppins Medium" panose="00000600000000000000" pitchFamily="2" charset="0"/>
              <a:ea typeface="Cambria" panose="02040503050406030204" pitchFamily="18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80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1ABB6-1456-3137-5D57-84B74CEDB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031B-BB11-4383-811D-D1AF8120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cap="none" dirty="0"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Define key elements of the illustrator workspace: artboards, panels, tools, and properties.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8CBA0-24D9-D4F2-9405-3B21E049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935921"/>
            <a:ext cx="9612886" cy="478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8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8F0FB-A560-6265-5BA2-A698E2CDA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37F8-893D-7588-64A1-81324122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cap="none" dirty="0"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Describe the purpose of the layers panel and how it helps manage complex designs.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8D11B-848C-3971-B054-B97F0495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The Layers panel in Illustrator serves as a powerful tool for managing complex designs by: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Organizing Elements: Separates objects into layers for a structured workflow.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Visibility Control: Toggle layer visibility to focus on specific elements.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Locking Layers: Prevents accidental edits to specific elements.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Grouping Objects: Enables grouping and sub-layer creation for better hierarchy.</a:t>
            </a:r>
          </a:p>
        </p:txBody>
      </p:sp>
    </p:spTree>
    <p:extLst>
      <p:ext uri="{BB962C8B-B14F-4D97-AF65-F5344CB8AC3E}">
        <p14:creationId xmlns:p14="http://schemas.microsoft.com/office/powerpoint/2010/main" val="324353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2052A-18F6-7A17-115A-D2E109380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2F19-FD4F-FB38-2107-76B7C038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cap="none" dirty="0"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Describe the purpose of the layers panel and how it helps manage complex designs.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99B2D-046B-CA66-D2FA-57E4FD4C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1375"/>
            <a:ext cx="6529552" cy="3997106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Editing Efficiency: Select and edit individual objects without affecting others.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Layer Reordering: Adjust stacking order to control object overlap.</a:t>
            </a:r>
          </a:p>
          <a:p>
            <a:pPr algn="just"/>
            <a:r>
              <a:rPr lang="en-US" dirty="0">
                <a:latin typeface="Poppins Medium" panose="00000600000000000000" pitchFamily="2" charset="0"/>
                <a:ea typeface="Cambria" panose="02040503050406030204" pitchFamily="18" charset="0"/>
                <a:cs typeface="Poppins Medium" panose="00000600000000000000" pitchFamily="2" charset="0"/>
              </a:rPr>
              <a:t>Isolation Mode: Focuses on specific layers or objects for detailed editing.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E2B4F-3919-9A11-7281-26E558E8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453" y="1825625"/>
            <a:ext cx="342947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06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255</TotalTime>
  <Words>1987</Words>
  <Application>Microsoft Office PowerPoint</Application>
  <PresentationFormat>Widescreen</PresentationFormat>
  <Paragraphs>176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Bookman Old Style</vt:lpstr>
      <vt:lpstr>Cambria</vt:lpstr>
      <vt:lpstr>Montserrat ExtraBold</vt:lpstr>
      <vt:lpstr>Poppins Medium</vt:lpstr>
      <vt:lpstr>Poppins SemiBold</vt:lpstr>
      <vt:lpstr>Rockwell</vt:lpstr>
      <vt:lpstr>Times New Roman</vt:lpstr>
      <vt:lpstr>Wingdings</vt:lpstr>
      <vt:lpstr>Damask</vt:lpstr>
      <vt:lpstr>Illustrator Assignment</vt:lpstr>
      <vt:lpstr>Introduction to Adobe Illustrator Interface and Workspace</vt:lpstr>
      <vt:lpstr>Introduction to Adobe Illustrator Interface and Workspace</vt:lpstr>
      <vt:lpstr>Explain the main uses of illustrator in the design industry, such as logo creation, vector illustrations, and icon design.</vt:lpstr>
      <vt:lpstr>Introduction to Adobe Illustrator Interface and Workspace</vt:lpstr>
      <vt:lpstr>Define key elements of the illustrator workspace: artboards, panels, tools, and properties.</vt:lpstr>
      <vt:lpstr>Define key elements of the illustrator workspace: artboards, panels, tools, and properties.</vt:lpstr>
      <vt:lpstr>Describe the purpose of the layers panel and how it helps manage complex designs.</vt:lpstr>
      <vt:lpstr>Describe the purpose of the layers panel and how it helps manage complex designs.</vt:lpstr>
      <vt:lpstr>Introduction to Adobe Illustrator Interface and Workspace</vt:lpstr>
      <vt:lpstr>Explain the steps to create a new document in illustrator, including selecting document dimensions, orientation, and color mode.</vt:lpstr>
      <vt:lpstr>Describe the difference between RGB and CMYK color modes and when to use each.</vt:lpstr>
      <vt:lpstr>Introduction to Adobe Illustrator Interface and Workspace</vt:lpstr>
      <vt:lpstr>Introduction to Adobe Illustrator Interface and Workspace</vt:lpstr>
      <vt:lpstr>Working with Shapes and the PenTool</vt:lpstr>
      <vt:lpstr>Introduction to Adobe Illustrator Interface and Workspace</vt:lpstr>
      <vt:lpstr>Describe the rectangle, ellipse, polygon, and star tools, explaining how each shape can be used in designs.</vt:lpstr>
      <vt:lpstr>Explain how the shape builder tool helps combine and manipulate shapes.</vt:lpstr>
      <vt:lpstr>Introduction to Adobe Illustrator Interface and Workspace</vt:lpstr>
      <vt:lpstr>Define the pen tool and describe its purpose in creating custom shapes and paths.</vt:lpstr>
      <vt:lpstr>Explain the difference between anchor points, handles, and paths.</vt:lpstr>
      <vt:lpstr>Introduction to Adobe Illustrator Interface and Workspace</vt:lpstr>
      <vt:lpstr>Explain how the pathfinder tool is used for combining and subtracting shapes.</vt:lpstr>
      <vt:lpstr>Explain how the pathfinder tool is used for combining and subtracting shapes.</vt:lpstr>
      <vt:lpstr>Describe the differences between the unite, minus front, intersect, and exclude options in pathfinder.</vt:lpstr>
      <vt:lpstr>Describe the differences between the unite, minus front, intersect, and exclude options in pathfinder.</vt:lpstr>
      <vt:lpstr>Describe the differences between the unite, minus front, intersect, and exclude options in pathfinder.</vt:lpstr>
      <vt:lpstr>Describe the differences between the Unite, Minus Front, Intersect, and Exclude options in Pathfinder.</vt:lpstr>
      <vt:lpstr>Introduction to Adobe Illustrator Interface and Workspace</vt:lpstr>
      <vt:lpstr>Define the pencil tool and describe its purpose in creating custom typeface modification.</vt:lpstr>
      <vt:lpstr>Working with Shapes and the PenTool</vt:lpstr>
      <vt:lpstr>Introduction to Adobe Illustrator Interface and Workspace</vt:lpstr>
      <vt:lpstr>Using the pen tool, create a simple icon (e.g., A house or tree) by combining shapes and paths. Apply colors and strokes to the design, experimenting with various stroke weights and fills.</vt:lpstr>
      <vt:lpstr>Introduction to Adobe Illustrator Interface and Workspace</vt:lpstr>
      <vt:lpstr>Create a complex design using overlapping basic shapes (circles, rectangles, etc.).</vt:lpstr>
      <vt:lpstr>Use the Shape Builder tool to merge or subtract parts of the shapes, creating an unique composition.</vt:lpstr>
      <vt:lpstr>Introduction to Adobe Illustrator Interface and Workspace</vt:lpstr>
      <vt:lpstr>Design a logo by combining and subtracting shapes using the Pathfinder tool.</vt:lpstr>
      <vt:lpstr>Apply different colors and gradients to each part of the logo for added depth.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Jagdish Mandhalkar</dc:creator>
  <cp:lastModifiedBy>Jagdish Mandhalkar</cp:lastModifiedBy>
  <cp:revision>4</cp:revision>
  <dcterms:created xsi:type="dcterms:W3CDTF">2025-01-24T05:57:56Z</dcterms:created>
  <dcterms:modified xsi:type="dcterms:W3CDTF">2025-03-13T12:23:09Z</dcterms:modified>
</cp:coreProperties>
</file>