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6" r:id="rId22"/>
    <p:sldId id="277" r:id="rId23"/>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82" d="100"/>
          <a:sy n="82" d="100"/>
        </p:scale>
        <p:origin x="1326"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Number of Jobs</c:v>
                </c:pt>
              </c:strCache>
            </c:strRef>
          </c:tx>
          <c:spPr>
            <a:solidFill>
              <a:schemeClr val="accent1"/>
            </a:solidFill>
            <a:ln>
              <a:noFill/>
            </a:ln>
            <a:effectLst/>
          </c:spPr>
          <c:invertIfNegative val="0"/>
          <c:cat>
            <c:strRef>
              <c:f>Sheet1!$A$2:$A$8</c:f>
              <c:strCache>
                <c:ptCount val="7"/>
                <c:pt idx="0">
                  <c:v>Washington DC</c:v>
                </c:pt>
                <c:pt idx="1">
                  <c:v>Detroit</c:v>
                </c:pt>
                <c:pt idx="2">
                  <c:v>Seattle</c:v>
                </c:pt>
                <c:pt idx="3">
                  <c:v>New York</c:v>
                </c:pt>
                <c:pt idx="4">
                  <c:v>Los Angeles</c:v>
                </c:pt>
                <c:pt idx="5">
                  <c:v>San Francisco</c:v>
                </c:pt>
                <c:pt idx="6">
                  <c:v>Austin</c:v>
                </c:pt>
              </c:strCache>
            </c:strRef>
          </c:cat>
          <c:val>
            <c:numRef>
              <c:f>Sheet1!$B$2:$B$8</c:f>
              <c:numCache>
                <c:formatCode>General</c:formatCode>
                <c:ptCount val="7"/>
                <c:pt idx="0">
                  <c:v>5316</c:v>
                </c:pt>
                <c:pt idx="1">
                  <c:v>3945</c:v>
                </c:pt>
                <c:pt idx="2">
                  <c:v>3375</c:v>
                </c:pt>
                <c:pt idx="3">
                  <c:v>3226</c:v>
                </c:pt>
                <c:pt idx="4">
                  <c:v>640</c:v>
                </c:pt>
                <c:pt idx="5">
                  <c:v>435</c:v>
                </c:pt>
                <c:pt idx="6">
                  <c:v>434</c:v>
                </c:pt>
              </c:numCache>
            </c:numRef>
          </c:val>
          <c:extLst>
            <c:ext xmlns:c16="http://schemas.microsoft.com/office/drawing/2014/chart" uri="{C3380CC4-5D6E-409C-BE32-E72D297353CC}">
              <c16:uniqueId val="{00000000-A481-47F8-8BD2-79CA4D1B9A24}"/>
            </c:ext>
          </c:extLst>
        </c:ser>
        <c:dLbls>
          <c:showLegendKey val="0"/>
          <c:showVal val="0"/>
          <c:showCatName val="0"/>
          <c:showSerName val="0"/>
          <c:showPercent val="0"/>
          <c:showBubbleSize val="0"/>
        </c:dLbls>
        <c:gapWidth val="219"/>
        <c:overlap val="-27"/>
        <c:axId val="1214163247"/>
        <c:axId val="1214164207"/>
      </c:barChart>
      <c:catAx>
        <c:axId val="1214163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4164207"/>
        <c:crosses val="autoZero"/>
        <c:auto val="1"/>
        <c:lblAlgn val="ctr"/>
        <c:lblOffset val="100"/>
        <c:noMultiLvlLbl val="0"/>
      </c:catAx>
      <c:valAx>
        <c:axId val="12141642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41632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Average Annual Salary</c:v>
                </c:pt>
              </c:strCache>
            </c:strRef>
          </c:tx>
          <c:spPr>
            <a:solidFill>
              <a:schemeClr val="accent1"/>
            </a:solidFill>
            <a:ln>
              <a:noFill/>
            </a:ln>
            <a:effectLst/>
          </c:spPr>
          <c:invertIfNegative val="0"/>
          <c:cat>
            <c:strRef>
              <c:f>Sheet1!$A$2:$A$11</c:f>
              <c:strCache>
                <c:ptCount val="10"/>
                <c:pt idx="0">
                  <c:v>Swift</c:v>
                </c:pt>
                <c:pt idx="1">
                  <c:v>Python</c:v>
                </c:pt>
                <c:pt idx="2">
                  <c:v>C++</c:v>
                </c:pt>
                <c:pt idx="3">
                  <c:v>Javascript</c:v>
                </c:pt>
                <c:pt idx="4">
                  <c:v>Java</c:v>
                </c:pt>
                <c:pt idx="5">
                  <c:v>Go</c:v>
                </c:pt>
                <c:pt idx="6">
                  <c:v>R</c:v>
                </c:pt>
                <c:pt idx="7">
                  <c:v>C#</c:v>
                </c:pt>
                <c:pt idx="8">
                  <c:v>SQL</c:v>
                </c:pt>
                <c:pt idx="9">
                  <c:v>PHP</c:v>
                </c:pt>
              </c:strCache>
            </c:strRef>
          </c:cat>
          <c:val>
            <c:numRef>
              <c:f>Sheet1!$B$2:$B$11</c:f>
              <c:numCache>
                <c:formatCode>"$"#,##0_);[Red]\("$"#,##0\)</c:formatCode>
                <c:ptCount val="10"/>
                <c:pt idx="0">
                  <c:v>130801</c:v>
                </c:pt>
                <c:pt idx="1">
                  <c:v>114383</c:v>
                </c:pt>
                <c:pt idx="2">
                  <c:v>113865</c:v>
                </c:pt>
                <c:pt idx="3">
                  <c:v>110981</c:v>
                </c:pt>
                <c:pt idx="4">
                  <c:v>101013</c:v>
                </c:pt>
                <c:pt idx="5">
                  <c:v>94082</c:v>
                </c:pt>
                <c:pt idx="6">
                  <c:v>92037</c:v>
                </c:pt>
                <c:pt idx="7">
                  <c:v>88726</c:v>
                </c:pt>
                <c:pt idx="8">
                  <c:v>84793</c:v>
                </c:pt>
                <c:pt idx="9">
                  <c:v>84727</c:v>
                </c:pt>
              </c:numCache>
            </c:numRef>
          </c:val>
          <c:extLst>
            <c:ext xmlns:c16="http://schemas.microsoft.com/office/drawing/2014/chart" uri="{C3380CC4-5D6E-409C-BE32-E72D297353CC}">
              <c16:uniqueId val="{00000000-848C-43F4-BDB5-58FF0050FB1F}"/>
            </c:ext>
          </c:extLst>
        </c:ser>
        <c:dLbls>
          <c:showLegendKey val="0"/>
          <c:showVal val="0"/>
          <c:showCatName val="0"/>
          <c:showSerName val="0"/>
          <c:showPercent val="0"/>
          <c:showBubbleSize val="0"/>
        </c:dLbls>
        <c:gapWidth val="219"/>
        <c:overlap val="-27"/>
        <c:axId val="1312441039"/>
        <c:axId val="1312439599"/>
      </c:barChart>
      <c:catAx>
        <c:axId val="13124410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2439599"/>
        <c:crosses val="autoZero"/>
        <c:auto val="1"/>
        <c:lblAlgn val="ctr"/>
        <c:lblOffset val="100"/>
        <c:noMultiLvlLbl val="0"/>
      </c:catAx>
      <c:valAx>
        <c:axId val="1312439599"/>
        <c:scaling>
          <c:orientation val="minMax"/>
        </c:scaling>
        <c:delete val="0"/>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24410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333205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6019440" cy="1325563"/>
          </a:xfrm>
        </p:spPr>
        <p:txBody>
          <a:bodyPr anchor="ctr">
            <a:noAutofit/>
          </a:bodyPr>
          <a:lstStyle/>
          <a:p>
            <a:r>
              <a:rPr lang="en-US" sz="2800" b="1" dirty="0">
                <a:solidFill>
                  <a:srgbClr val="0E659B"/>
                </a:solidFill>
              </a:rPr>
              <a:t>Data Analysis and Insights on Emerging Skills</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Jagger Hollister</a:t>
            </a:r>
          </a:p>
          <a:p>
            <a:pPr marL="0" indent="0">
              <a:buNone/>
            </a:pPr>
            <a:r>
              <a:rPr lang="en-US" dirty="0"/>
              <a:t>July 29, 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10539984" cy="4351338"/>
          </a:xfrm>
        </p:spPr>
        <p:txBody>
          <a:bodyPr>
            <a:normAutofit lnSpcReduction="10000"/>
          </a:bodyPr>
          <a:lstStyle/>
          <a:p>
            <a:r>
              <a:rPr lang="en-US" dirty="0"/>
              <a:t>Shift to PostgreSQL and MongoDB</a:t>
            </a:r>
          </a:p>
          <a:p>
            <a:pPr lvl="1"/>
            <a:r>
              <a:rPr lang="en-US" dirty="0"/>
              <a:t>Increasing preference for PostgreSQL and MongoDB.</a:t>
            </a:r>
          </a:p>
          <a:p>
            <a:pPr lvl="1"/>
            <a:r>
              <a:rPr lang="en-US" dirty="0"/>
              <a:t>Implication: Adopt these databases for their flexibility and scalability.</a:t>
            </a:r>
          </a:p>
          <a:p>
            <a:r>
              <a:rPr lang="en-US" dirty="0"/>
              <a:t>Ongoing Use of MySQL and Microsoft SQL Server</a:t>
            </a:r>
          </a:p>
          <a:p>
            <a:pPr lvl="1"/>
            <a:r>
              <a:rPr lang="en-US" dirty="0"/>
              <a:t>MySQL and Microsoft SQL Server are widely used.</a:t>
            </a:r>
          </a:p>
          <a:p>
            <a:pPr lvl="1"/>
            <a:r>
              <a:rPr lang="en-US" dirty="0"/>
              <a:t>Implication: Continue leveraging these databases but stay open to new trends.</a:t>
            </a:r>
          </a:p>
          <a:p>
            <a:r>
              <a:rPr lang="en-US" dirty="0"/>
              <a:t>Interest in Redis and Elasticsearch</a:t>
            </a:r>
          </a:p>
          <a:p>
            <a:pPr lvl="1"/>
            <a:r>
              <a:rPr lang="en-US" dirty="0"/>
              <a:t>Rising interest in Redis and Elasticsearch.</a:t>
            </a:r>
          </a:p>
          <a:p>
            <a:pPr lvl="1"/>
            <a:r>
              <a:rPr lang="en-US" dirty="0"/>
              <a:t>Implication: Integrate these for real-time data processing and enhanced search capabilities.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https://lookerstudio.google.com/s/m6dLn1a5Jds</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1 goes here</a:t>
            </a:r>
          </a:p>
        </p:txBody>
      </p:sp>
      <p:pic>
        <p:nvPicPr>
          <p:cNvPr id="4" name="Picture 3" descr="A screenshot of a computer&#10;&#10;Description automatically generated">
            <a:extLst>
              <a:ext uri="{FF2B5EF4-FFF2-40B4-BE49-F238E27FC236}">
                <a16:creationId xmlns:a16="http://schemas.microsoft.com/office/drawing/2014/main" id="{8AF2EC2D-2B90-686F-8221-17BD152E7319}"/>
              </a:ext>
            </a:extLst>
          </p:cNvPr>
          <p:cNvPicPr>
            <a:picLocks noChangeAspect="1"/>
          </p:cNvPicPr>
          <p:nvPr/>
        </p:nvPicPr>
        <p:blipFill>
          <a:blip r:embed="rId2"/>
          <a:stretch>
            <a:fillRect/>
          </a:stretch>
        </p:blipFill>
        <p:spPr>
          <a:xfrm>
            <a:off x="838200" y="1430693"/>
            <a:ext cx="6559062" cy="4913848"/>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pic>
        <p:nvPicPr>
          <p:cNvPr id="5" name="Picture 4" descr="A screenshot of a computer&#10;&#10;Description automatically generated">
            <a:extLst>
              <a:ext uri="{FF2B5EF4-FFF2-40B4-BE49-F238E27FC236}">
                <a16:creationId xmlns:a16="http://schemas.microsoft.com/office/drawing/2014/main" id="{91F70D20-92B0-30EA-54B5-39B72E10EE07}"/>
              </a:ext>
            </a:extLst>
          </p:cNvPr>
          <p:cNvPicPr>
            <a:picLocks noChangeAspect="1"/>
          </p:cNvPicPr>
          <p:nvPr/>
        </p:nvPicPr>
        <p:blipFill>
          <a:blip r:embed="rId2"/>
          <a:stretch>
            <a:fillRect/>
          </a:stretch>
        </p:blipFill>
        <p:spPr>
          <a:xfrm>
            <a:off x="838200" y="1399911"/>
            <a:ext cx="6559062" cy="4932893"/>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3 goes here</a:t>
            </a:r>
          </a:p>
        </p:txBody>
      </p:sp>
      <p:pic>
        <p:nvPicPr>
          <p:cNvPr id="5" name="Picture 4" descr="A screenshot of a graph&#10;&#10;Description automatically generated">
            <a:extLst>
              <a:ext uri="{FF2B5EF4-FFF2-40B4-BE49-F238E27FC236}">
                <a16:creationId xmlns:a16="http://schemas.microsoft.com/office/drawing/2014/main" id="{151C6BB5-DA1F-B957-0388-1C3DAAB65E41}"/>
              </a:ext>
            </a:extLst>
          </p:cNvPr>
          <p:cNvPicPr>
            <a:picLocks noChangeAspect="1"/>
          </p:cNvPicPr>
          <p:nvPr/>
        </p:nvPicPr>
        <p:blipFill>
          <a:blip r:embed="rId2"/>
          <a:stretch>
            <a:fillRect/>
          </a:stretch>
        </p:blipFill>
        <p:spPr>
          <a:xfrm>
            <a:off x="838200" y="1430693"/>
            <a:ext cx="6521131" cy="4913848"/>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5604669" y="1825625"/>
            <a:ext cx="5749131" cy="4351338"/>
          </a:xfrm>
        </p:spPr>
        <p:txBody>
          <a:bodyPr>
            <a:normAutofit fontScale="92500" lnSpcReduction="20000"/>
          </a:bodyPr>
          <a:lstStyle/>
          <a:p>
            <a:r>
              <a:rPr lang="en-US" b="1" dirty="0"/>
              <a:t>Emerging Technology Trends</a:t>
            </a:r>
            <a:r>
              <a:rPr lang="en-US" dirty="0"/>
              <a:t>: The analysis reveals a shift towards emerging technologies like TypeScript, PostgreSQL, and MongoDB. Organizations should consider integrating these technologies to stay competitive and meet future demands.</a:t>
            </a:r>
          </a:p>
          <a:p>
            <a:r>
              <a:rPr lang="en-US" b="1" dirty="0"/>
              <a:t>Skill Development Focus</a:t>
            </a:r>
            <a:r>
              <a:rPr lang="en-US" dirty="0"/>
              <a:t>: Consistent interest in languages like JavaScript and Python underscores the need for ongoing skill development in these areas. Investing in training programs for these technologies will ensure the workforce remains adept and versatile.</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10539984" cy="4351338"/>
          </a:xfrm>
        </p:spPr>
        <p:txBody>
          <a:bodyPr>
            <a:normAutofit fontScale="92500" lnSpcReduction="20000"/>
          </a:bodyPr>
          <a:lstStyle/>
          <a:p>
            <a:r>
              <a:rPr lang="en-US" dirty="0"/>
              <a:t>Adoption of Modern Technologies</a:t>
            </a:r>
          </a:p>
          <a:p>
            <a:pPr lvl="1"/>
            <a:r>
              <a:rPr lang="en-US" dirty="0"/>
              <a:t>Technologies like JavaScript, Python, PostgreSQL, and MongoDB are both popular now and desired for the future.</a:t>
            </a:r>
          </a:p>
          <a:p>
            <a:pPr lvl="1"/>
            <a:r>
              <a:rPr lang="en-US" dirty="0"/>
              <a:t>Implication: Invest in these technologies to stay competitive.</a:t>
            </a:r>
          </a:p>
          <a:p>
            <a:r>
              <a:rPr lang="en-US" dirty="0"/>
              <a:t>Focus on Real-Time Data and Cloud Integration</a:t>
            </a:r>
          </a:p>
          <a:p>
            <a:pPr lvl="1"/>
            <a:r>
              <a:rPr lang="en-US" dirty="0"/>
              <a:t>Growing interest in real-time data processing (e.g., Redis, Elasticsearch) and cloud platforms (e.g., AWS, Google Cloud).</a:t>
            </a:r>
          </a:p>
          <a:p>
            <a:pPr lvl="1"/>
            <a:r>
              <a:rPr lang="en-US" dirty="0"/>
              <a:t>Implication: Develop strategies for real-time data and cloud integration to enhance decision-making and scalability.</a:t>
            </a:r>
          </a:p>
          <a:p>
            <a:r>
              <a:rPr lang="en-US" dirty="0"/>
              <a:t>Web Development and Data Security</a:t>
            </a:r>
          </a:p>
          <a:p>
            <a:pPr lvl="1"/>
            <a:r>
              <a:rPr lang="en-US" dirty="0"/>
              <a:t>Web development technologies (e.g., HTML/CSS, JavaScript) and data security remain critical.</a:t>
            </a:r>
          </a:p>
          <a:p>
            <a:pPr lvl="1"/>
            <a:r>
              <a:rPr lang="en-US" dirty="0"/>
              <a:t>Implication: Prioritize web development skills and invest in robust data security measures to protect sensitive information.</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92500" lnSpcReduction="20000"/>
          </a:bodyPr>
          <a:lstStyle/>
          <a:p>
            <a:pPr marL="0" indent="0">
              <a:buNone/>
            </a:pPr>
            <a:r>
              <a:rPr lang="en-US" b="1" dirty="0"/>
              <a:t>Adopt Modern Technologies</a:t>
            </a:r>
          </a:p>
          <a:p>
            <a:pPr lvl="1"/>
            <a:r>
              <a:rPr lang="en-US" dirty="0"/>
              <a:t>Invest in versatile technologies like JavaScript, Python, PostgreSQL, and MongoDB to stay competitive.</a:t>
            </a:r>
          </a:p>
          <a:p>
            <a:pPr marL="0" indent="0">
              <a:buNone/>
            </a:pPr>
            <a:r>
              <a:rPr lang="en-US" b="1" dirty="0"/>
              <a:t>Focus on Cloud and Real-Time Data</a:t>
            </a:r>
          </a:p>
          <a:p>
            <a:pPr lvl="1"/>
            <a:r>
              <a:rPr lang="en-US" dirty="0"/>
              <a:t>Implement cloud-native databases and real-time analytics for better decision-making and scalability.</a:t>
            </a:r>
          </a:p>
          <a:p>
            <a:pPr marL="0" indent="0">
              <a:buNone/>
            </a:pPr>
            <a:r>
              <a:rPr lang="en-US" b="1" dirty="0"/>
              <a:t>Strengthen Web Development and Security</a:t>
            </a:r>
          </a:p>
          <a:p>
            <a:pPr lvl="1"/>
            <a:r>
              <a:rPr lang="en-US" dirty="0"/>
              <a:t>Maintain strong web development skills and invest in data protection practices.</a:t>
            </a:r>
          </a:p>
          <a:p>
            <a:pPr marL="0" indent="0">
              <a:buNone/>
            </a:pPr>
            <a:r>
              <a:rPr lang="en-US" b="1" dirty="0"/>
              <a:t>Stay Informed and Adapt</a:t>
            </a:r>
          </a:p>
          <a:p>
            <a:pPr lvl="1"/>
            <a:r>
              <a:rPr lang="en-US" dirty="0"/>
              <a:t>Keep up with tech trends to make informed decisions and stay competitive.</a:t>
            </a:r>
          </a:p>
          <a:p>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graphicFrame>
        <p:nvGraphicFramePr>
          <p:cNvPr id="10" name="Chart 9">
            <a:extLst>
              <a:ext uri="{FF2B5EF4-FFF2-40B4-BE49-F238E27FC236}">
                <a16:creationId xmlns:a16="http://schemas.microsoft.com/office/drawing/2014/main" id="{5EE5D18B-A335-05AC-AE1F-9DA6FDC09354}"/>
              </a:ext>
            </a:extLst>
          </p:cNvPr>
          <p:cNvGraphicFramePr/>
          <p:nvPr>
            <p:extLst>
              <p:ext uri="{D42A27DB-BD31-4B8C-83A1-F6EECF244321}">
                <p14:modId xmlns:p14="http://schemas.microsoft.com/office/powerpoint/2010/main" val="1618186309"/>
              </p:ext>
            </p:extLst>
          </p:nvPr>
        </p:nvGraphicFramePr>
        <p:xfrm>
          <a:off x="842211" y="1347537"/>
          <a:ext cx="10503568" cy="48750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855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graphicFrame>
        <p:nvGraphicFramePr>
          <p:cNvPr id="6" name="Chart 5">
            <a:extLst>
              <a:ext uri="{FF2B5EF4-FFF2-40B4-BE49-F238E27FC236}">
                <a16:creationId xmlns:a16="http://schemas.microsoft.com/office/drawing/2014/main" id="{F1AE2866-6BE7-FF12-B0D4-D61287A1B062}"/>
              </a:ext>
            </a:extLst>
          </p:cNvPr>
          <p:cNvGraphicFramePr/>
          <p:nvPr>
            <p:extLst>
              <p:ext uri="{D42A27DB-BD31-4B8C-83A1-F6EECF244321}">
                <p14:modId xmlns:p14="http://schemas.microsoft.com/office/powerpoint/2010/main" val="2769275370"/>
              </p:ext>
            </p:extLst>
          </p:nvPr>
        </p:nvGraphicFramePr>
        <p:xfrm>
          <a:off x="842211" y="1407695"/>
          <a:ext cx="10515599" cy="4730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739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pPr marL="0" indent="0">
              <a:buNone/>
            </a:pPr>
            <a:endParaRPr lang="en-US" sz="2200" dirty="0"/>
          </a:p>
          <a:p>
            <a:r>
              <a:rPr lang="en-US" sz="2400" dirty="0"/>
              <a:t>Overview of data analysis process and findings</a:t>
            </a:r>
          </a:p>
          <a:p>
            <a:r>
              <a:rPr lang="en-US" sz="2200" dirty="0"/>
              <a:t>Key insights on emerging skills</a:t>
            </a:r>
          </a:p>
          <a:p>
            <a:pPr lvl="1"/>
            <a:r>
              <a:rPr lang="en-US" sz="2200" dirty="0"/>
              <a:t>Collected data using APIs and web scraping</a:t>
            </a:r>
          </a:p>
          <a:p>
            <a:pPr lvl="1"/>
            <a:r>
              <a:rPr lang="en-US" sz="2200" dirty="0"/>
              <a:t>Cleaned and wrangled data for analysis</a:t>
            </a:r>
          </a:p>
          <a:p>
            <a:pPr lvl="1"/>
            <a:r>
              <a:rPr lang="en-US" sz="2200" dirty="0"/>
              <a:t>Performed exploratory data analysis to uncover trends</a:t>
            </a:r>
          </a:p>
          <a:p>
            <a:pPr lvl="1"/>
            <a:r>
              <a:rPr lang="en-US" sz="2200" dirty="0"/>
              <a:t>Created visualizations to highlight key findings</a:t>
            </a:r>
          </a:p>
          <a:p>
            <a:pPr lvl="1"/>
            <a:r>
              <a:rPr lang="en-US" sz="2200" dirty="0"/>
              <a:t>Developed a comprehensive dashboard</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Purpose of the project: </a:t>
            </a:r>
          </a:p>
          <a:p>
            <a:pPr lvl="1"/>
            <a:r>
              <a:rPr lang="en-US" dirty="0"/>
              <a:t>To identify emerging skills and trends in demand</a:t>
            </a:r>
          </a:p>
          <a:p>
            <a:r>
              <a:rPr lang="en-US" dirty="0"/>
              <a:t>Importance of analyzing current and future technology trends</a:t>
            </a:r>
          </a:p>
          <a:p>
            <a:r>
              <a:rPr lang="en-US" dirty="0"/>
              <a:t>Overview of data collection and analysis process</a:t>
            </a:r>
            <a:endParaRPr lang="en-US" sz="24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348154"/>
            <a:ext cx="7068725" cy="4828809"/>
          </a:xfrm>
        </p:spPr>
        <p:txBody>
          <a:bodyPr>
            <a:normAutofit/>
          </a:bodyPr>
          <a:lstStyle/>
          <a:p>
            <a:pPr marL="0" indent="0">
              <a:buNone/>
            </a:pPr>
            <a:endParaRPr lang="en-US" sz="2400" dirty="0"/>
          </a:p>
          <a:p>
            <a:r>
              <a:rPr lang="en-US" sz="2400" dirty="0"/>
              <a:t>Data Collection: </a:t>
            </a:r>
          </a:p>
          <a:p>
            <a:pPr lvl="1"/>
            <a:r>
              <a:rPr lang="en-US" sz="2000" dirty="0"/>
              <a:t>APIs and web scraping techniques</a:t>
            </a:r>
          </a:p>
          <a:p>
            <a:r>
              <a:rPr lang="en-US" sz="2400" dirty="0"/>
              <a:t>Data Wrangling: </a:t>
            </a:r>
          </a:p>
          <a:p>
            <a:pPr lvl="1"/>
            <a:r>
              <a:rPr lang="en-US" sz="2000" dirty="0"/>
              <a:t>Cleaning, deduplication, imputation, and normalization</a:t>
            </a:r>
          </a:p>
          <a:p>
            <a:r>
              <a:rPr lang="en-US" sz="2400" dirty="0"/>
              <a:t>Exploratory Data Analysis: </a:t>
            </a:r>
          </a:p>
          <a:p>
            <a:pPr lvl="1"/>
            <a:r>
              <a:rPr lang="en-US" sz="2000" dirty="0"/>
              <a:t>Distribution analysis, outlier detection, and correlation analysis</a:t>
            </a:r>
          </a:p>
          <a:p>
            <a:r>
              <a:rPr lang="en-US" sz="2400" dirty="0"/>
              <a:t>Data Visualization: </a:t>
            </a:r>
          </a:p>
          <a:p>
            <a:pPr lvl="1"/>
            <a:r>
              <a:rPr lang="en-US" sz="2000" dirty="0"/>
              <a:t>Creating various plots to highlight trends</a:t>
            </a:r>
          </a:p>
          <a:p>
            <a:r>
              <a:rPr lang="en-US" sz="2400" dirty="0"/>
              <a:t>Dashboard Creation: </a:t>
            </a:r>
          </a:p>
          <a:p>
            <a:pPr lvl="1"/>
            <a:r>
              <a:rPr lang="en-US" sz="2000" dirty="0"/>
              <a:t>Assembling visualizations into an intuitive dashboard </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5170117" cy="4351338"/>
          </a:xfrm>
        </p:spPr>
        <p:txBody>
          <a:bodyPr>
            <a:normAutofit fontScale="77500" lnSpcReduction="20000"/>
          </a:bodyPr>
          <a:lstStyle/>
          <a:p>
            <a:pPr>
              <a:buFont typeface="+mj-lt"/>
              <a:buAutoNum type="arabicPeriod"/>
            </a:pPr>
            <a:r>
              <a:rPr lang="en-US" b="1" dirty="0"/>
              <a:t>Current Technology Usage:</a:t>
            </a:r>
            <a:endParaRPr lang="en-US" dirty="0"/>
          </a:p>
          <a:p>
            <a:pPr lvl="1"/>
            <a:r>
              <a:rPr lang="en-US" dirty="0"/>
              <a:t>Top languages: Bash/Shell, HTML/CSS, C#</a:t>
            </a:r>
          </a:p>
          <a:p>
            <a:pPr lvl="1"/>
            <a:r>
              <a:rPr lang="en-US" dirty="0"/>
              <a:t>Top databases: MySQL, Microsoft SQL Server, PostgreSQL</a:t>
            </a:r>
          </a:p>
          <a:p>
            <a:pPr lvl="1"/>
            <a:r>
              <a:rPr lang="en-US" dirty="0"/>
              <a:t>Top platforms: Windows, Linux, Docker</a:t>
            </a:r>
          </a:p>
          <a:p>
            <a:pPr lvl="1"/>
            <a:r>
              <a:rPr lang="en-US" dirty="0"/>
              <a:t>Top web frameworks: React, Angular, Vue.js</a:t>
            </a:r>
          </a:p>
          <a:p>
            <a:pPr marL="742950" lvl="1" indent="-285750">
              <a:buFont typeface="+mj-lt"/>
              <a:buAutoNum type="arabicPeriod"/>
            </a:pPr>
            <a:endParaRPr lang="en-US" dirty="0"/>
          </a:p>
          <a:p>
            <a:pPr>
              <a:buFont typeface="+mj-lt"/>
              <a:buAutoNum type="arabicPeriod"/>
            </a:pPr>
            <a:r>
              <a:rPr lang="en-US" b="1" dirty="0"/>
              <a:t>Future Technology Trends:</a:t>
            </a:r>
            <a:endParaRPr lang="en-US" dirty="0"/>
          </a:p>
          <a:p>
            <a:pPr lvl="1"/>
            <a:r>
              <a:rPr lang="en-US" dirty="0"/>
              <a:t>Top desired languages: JavaScript, Python, SQL</a:t>
            </a:r>
          </a:p>
          <a:p>
            <a:pPr lvl="1"/>
            <a:r>
              <a:rPr lang="en-US" dirty="0"/>
              <a:t>Top desired databases: PostgreSQL, MongoDB, Redis</a:t>
            </a:r>
          </a:p>
          <a:p>
            <a:pPr lvl="1"/>
            <a:r>
              <a:rPr lang="en-US" dirty="0"/>
              <a:t>Top desired platforms: Linux, MacOS, Docker</a:t>
            </a:r>
          </a:p>
          <a:p>
            <a:pPr lvl="1"/>
            <a:r>
              <a:rPr lang="en-US" dirty="0"/>
              <a:t>Top desired web frameworks: React, Angular</a:t>
            </a:r>
          </a:p>
        </p:txBody>
      </p:sp>
      <p:sp>
        <p:nvSpPr>
          <p:cNvPr id="13" name="Content Placeholder 2">
            <a:extLst>
              <a:ext uri="{FF2B5EF4-FFF2-40B4-BE49-F238E27FC236}">
                <a16:creationId xmlns:a16="http://schemas.microsoft.com/office/drawing/2014/main" id="{7932BC8F-950F-DB58-40D6-D0D1D4C81469}"/>
              </a:ext>
            </a:extLst>
          </p:cNvPr>
          <p:cNvSpPr txBox="1">
            <a:spLocks/>
          </p:cNvSpPr>
          <p:nvPr/>
        </p:nvSpPr>
        <p:spPr>
          <a:xfrm>
            <a:off x="6553200" y="2915871"/>
            <a:ext cx="517011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b="1" dirty="0"/>
              <a:t>3. Demographics:</a:t>
            </a:r>
            <a:endParaRPr lang="en-US" sz="2400" dirty="0"/>
          </a:p>
          <a:p>
            <a:pPr lvl="1"/>
            <a:r>
              <a:rPr lang="en-US" sz="2000" dirty="0"/>
              <a:t>Majority: Men</a:t>
            </a:r>
          </a:p>
          <a:p>
            <a:pPr lvl="1"/>
            <a:r>
              <a:rPr lang="en-US" sz="2000" dirty="0"/>
              <a:t>Regions: North America, Europe</a:t>
            </a:r>
          </a:p>
          <a:p>
            <a:pPr lvl="1"/>
            <a:r>
              <a:rPr lang="en-US" sz="2000" dirty="0"/>
              <a:t>Common age: Late 20s to early 30s</a:t>
            </a:r>
          </a:p>
          <a:p>
            <a:pPr lvl="1"/>
            <a:r>
              <a:rPr lang="en-US" sz="2000" dirty="0"/>
              <a:t>Common Education: Bachelor’s degree</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&lt;Bar chart of top 10 programming languages for the current year goes here.&gt;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programming languages for the next year goes here.&gt;</a:t>
            </a:r>
          </a:p>
        </p:txBody>
      </p:sp>
      <p:pic>
        <p:nvPicPr>
          <p:cNvPr id="14" name="Picture 13" descr="A graph with colorful bars">
            <a:extLst>
              <a:ext uri="{FF2B5EF4-FFF2-40B4-BE49-F238E27FC236}">
                <a16:creationId xmlns:a16="http://schemas.microsoft.com/office/drawing/2014/main" id="{CB0111A8-B34F-BAE2-C6B5-477968275149}"/>
              </a:ext>
            </a:extLst>
          </p:cNvPr>
          <p:cNvPicPr>
            <a:picLocks noChangeAspect="1"/>
          </p:cNvPicPr>
          <p:nvPr/>
        </p:nvPicPr>
        <p:blipFill>
          <a:blip r:embed="rId3"/>
          <a:stretch>
            <a:fillRect/>
          </a:stretch>
        </p:blipFill>
        <p:spPr>
          <a:xfrm>
            <a:off x="838200" y="2377487"/>
            <a:ext cx="4976446" cy="3774084"/>
          </a:xfrm>
          <a:prstGeom prst="rect">
            <a:avLst/>
          </a:prstGeom>
        </p:spPr>
      </p:pic>
      <p:pic>
        <p:nvPicPr>
          <p:cNvPr id="16" name="Picture 15" descr="A graph of different colored bars">
            <a:extLst>
              <a:ext uri="{FF2B5EF4-FFF2-40B4-BE49-F238E27FC236}">
                <a16:creationId xmlns:a16="http://schemas.microsoft.com/office/drawing/2014/main" id="{44955ACE-1E69-28D5-4361-DFA38FDA2D78}"/>
              </a:ext>
            </a:extLst>
          </p:cNvPr>
          <p:cNvPicPr>
            <a:picLocks noChangeAspect="1"/>
          </p:cNvPicPr>
          <p:nvPr/>
        </p:nvPicPr>
        <p:blipFill>
          <a:blip r:embed="rId4"/>
          <a:stretch>
            <a:fillRect/>
          </a:stretch>
        </p:blipFill>
        <p:spPr>
          <a:xfrm>
            <a:off x="6265984" y="2393646"/>
            <a:ext cx="4972502" cy="3741766"/>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10663076" cy="4351338"/>
          </a:xfrm>
        </p:spPr>
        <p:txBody>
          <a:bodyPr>
            <a:normAutofit/>
          </a:bodyPr>
          <a:lstStyle/>
          <a:p>
            <a:r>
              <a:rPr lang="en-US" b="1" dirty="0"/>
              <a:t>JavaScript's Continued Reign</a:t>
            </a:r>
          </a:p>
          <a:p>
            <a:pPr lvl="1"/>
            <a:r>
              <a:rPr lang="en-US" sz="2000" b="1" dirty="0"/>
              <a:t>JavaScript is the top language both currently and for next year.</a:t>
            </a:r>
          </a:p>
          <a:p>
            <a:pPr lvl="1"/>
            <a:r>
              <a:rPr lang="en-US" sz="2000" b="1" dirty="0"/>
              <a:t>Implication: Keep investing in JavaScript projects and training.</a:t>
            </a:r>
          </a:p>
          <a:p>
            <a:r>
              <a:rPr lang="en-US" b="1" dirty="0"/>
              <a:t>Steady Popularity of HTML/CSS and Python</a:t>
            </a:r>
          </a:p>
          <a:p>
            <a:pPr lvl="1"/>
            <a:r>
              <a:rPr lang="en-US" sz="2000" b="1" dirty="0"/>
              <a:t>HTML/CSS and Python remain popular choices.</a:t>
            </a:r>
          </a:p>
          <a:p>
            <a:pPr lvl="1"/>
            <a:r>
              <a:rPr lang="en-US" sz="2000" b="1" dirty="0"/>
              <a:t>Implication: Focus on these skills for web development and data science.</a:t>
            </a:r>
          </a:p>
          <a:p>
            <a:r>
              <a:rPr lang="en-US" b="1" dirty="0"/>
              <a:t>Growing Interest in TypeScript and SQL</a:t>
            </a:r>
          </a:p>
          <a:p>
            <a:pPr lvl="1"/>
            <a:r>
              <a:rPr lang="en-US" sz="2000" b="1" dirty="0"/>
              <a:t>TypeScript and SQL are becoming more desired.</a:t>
            </a:r>
          </a:p>
          <a:p>
            <a:pPr lvl="1"/>
            <a:r>
              <a:rPr lang="en-US" sz="2000" b="1" dirty="0"/>
              <a:t>Implication: Consider adopting these technologies for better project scalability and database management.</a:t>
            </a:r>
          </a:p>
          <a:p>
            <a:endParaRPr lang="en-US" b="1"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next year goes here.&gt;</a:t>
            </a:r>
          </a:p>
        </p:txBody>
      </p:sp>
      <p:pic>
        <p:nvPicPr>
          <p:cNvPr id="12" name="Picture 11" descr="A graph of data with numbers and text">
            <a:extLst>
              <a:ext uri="{FF2B5EF4-FFF2-40B4-BE49-F238E27FC236}">
                <a16:creationId xmlns:a16="http://schemas.microsoft.com/office/drawing/2014/main" id="{F2CE5DDF-BC81-1F1D-8ED7-7D13F0A0543E}"/>
              </a:ext>
            </a:extLst>
          </p:cNvPr>
          <p:cNvPicPr>
            <a:picLocks noChangeAspect="1"/>
          </p:cNvPicPr>
          <p:nvPr/>
        </p:nvPicPr>
        <p:blipFill>
          <a:blip r:embed="rId2"/>
          <a:stretch>
            <a:fillRect/>
          </a:stretch>
        </p:blipFill>
        <p:spPr>
          <a:xfrm>
            <a:off x="884558" y="2372723"/>
            <a:ext cx="5047319" cy="3785489"/>
          </a:xfrm>
          <a:prstGeom prst="rect">
            <a:avLst/>
          </a:prstGeom>
        </p:spPr>
      </p:pic>
      <p:pic>
        <p:nvPicPr>
          <p:cNvPr id="14" name="Picture 13" descr="A graph of different colored bars">
            <a:extLst>
              <a:ext uri="{FF2B5EF4-FFF2-40B4-BE49-F238E27FC236}">
                <a16:creationId xmlns:a16="http://schemas.microsoft.com/office/drawing/2014/main" id="{03B531A7-CA9E-42CD-A7F1-93908F8AA0AB}"/>
              </a:ext>
            </a:extLst>
          </p:cNvPr>
          <p:cNvPicPr>
            <a:picLocks noChangeAspect="1"/>
          </p:cNvPicPr>
          <p:nvPr/>
        </p:nvPicPr>
        <p:blipFill>
          <a:blip r:embed="rId3"/>
          <a:stretch>
            <a:fillRect/>
          </a:stretch>
        </p:blipFill>
        <p:spPr>
          <a:xfrm>
            <a:off x="6172200" y="2366518"/>
            <a:ext cx="5041457" cy="3797897"/>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798</TotalTime>
  <Words>846</Words>
  <Application>Microsoft Office PowerPoint</Application>
  <PresentationFormat>Widescreen</PresentationFormat>
  <Paragraphs>131</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Helv</vt:lpstr>
      <vt:lpstr>IBM Plex Mono SemiBold</vt:lpstr>
      <vt:lpstr>IBM Plex Mono Text</vt:lpstr>
      <vt:lpstr>SLIDE_TEMPLATE_skill_network</vt:lpstr>
      <vt:lpstr>Data Analysis and Insights on Emerging Skills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Hollister,Jagger Michael</cp:lastModifiedBy>
  <cp:revision>25</cp:revision>
  <dcterms:created xsi:type="dcterms:W3CDTF">2020-10-28T18:29:43Z</dcterms:created>
  <dcterms:modified xsi:type="dcterms:W3CDTF">2024-07-29T18:22:01Z</dcterms:modified>
</cp:coreProperties>
</file>