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handoutMasterIdLst>
    <p:handoutMasterId r:id="rId17"/>
  </p:handoutMasterIdLst>
  <p:sldIdLst>
    <p:sldId id="436" r:id="rId5"/>
    <p:sldId id="437" r:id="rId6"/>
    <p:sldId id="448" r:id="rId7"/>
    <p:sldId id="449" r:id="rId8"/>
    <p:sldId id="451" r:id="rId9"/>
    <p:sldId id="453" r:id="rId10"/>
    <p:sldId id="454" r:id="rId11"/>
    <p:sldId id="455" r:id="rId12"/>
    <p:sldId id="457" r:id="rId13"/>
    <p:sldId id="456" r:id="rId14"/>
    <p:sldId id="4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FC353-EE5A-E5B9-10B7-059B6A5CB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4132DE-14D5-95D9-8781-108566A907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01D3BA-AE8B-D44F-8A7C-97CF9D1BE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1AB7D-0A24-A48A-80ED-491FDEDC9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09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C94CB-1BF1-B862-7EE0-25190540F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B9594F-67FE-EF74-B65A-06909AB58E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BA47F7-C0F5-2D5C-02D6-A6C58B432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18E8F-14F2-C49A-6D2E-C6B30A2866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72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5254-001C-D953-70EA-9F365D892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2852C1-32D7-8920-FB44-787AFB95F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C4CA53-420C-0EB9-FA3F-AE738A752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6FFD1-CABE-A6C6-7F28-125E46D96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8" r:id="rId14"/>
    <p:sldLayoutId id="214748373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219045"/>
            <a:ext cx="10202248" cy="5444336"/>
          </a:xfrm>
        </p:spPr>
        <p:txBody>
          <a:bodyPr>
            <a:normAutofit/>
          </a:bodyPr>
          <a:lstStyle/>
          <a:p>
            <a:r>
              <a:rPr lang="en-US" sz="2800" dirty="0"/>
              <a:t>CIT 21300 Final Presentation Overview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Created By Jagger Collins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639C1-6257-60F6-0E4C-18398FA8F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F9AB-0EF2-E778-43EE-D8C5C5DD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4: Sequence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BE108-565F-A245-BC8F-F62A40127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Library Catalog Use Case Description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9F45B-BC92-B89A-3ADA-7160D125E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Search Library Catalog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9654C-C857-5807-7EDC-630F298E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Content Placeholder 7" descr="A diagram of a search engine&#10;&#10;Description automatically generated">
            <a:extLst>
              <a:ext uri="{FF2B5EF4-FFF2-40B4-BE49-F238E27FC236}">
                <a16:creationId xmlns:a16="http://schemas.microsoft.com/office/drawing/2014/main" id="{928C62EF-8944-1BF0-2EC1-4347F2E88C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95441" y="2635250"/>
            <a:ext cx="3336705" cy="3554413"/>
          </a:xfrm>
          <a:prstGeom prst="rect">
            <a:avLst/>
          </a:prstGeom>
        </p:spPr>
      </p:pic>
      <p:pic>
        <p:nvPicPr>
          <p:cNvPr id="9" name="Content Placeholder 8" descr="A diagram of a payment process&#10;&#10;Description automatically generated">
            <a:extLst>
              <a:ext uri="{FF2B5EF4-FFF2-40B4-BE49-F238E27FC236}">
                <a16:creationId xmlns:a16="http://schemas.microsoft.com/office/drawing/2014/main" id="{AF6796E9-FEBE-E9CA-E292-12C20B1BC4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43265" y="2635250"/>
            <a:ext cx="3153295" cy="379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8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0080-6DC3-985B-1BB1-DBF5CBD7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Watching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8B178-CECF-04FB-1BE8-38F79A22F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9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74" y="492800"/>
            <a:ext cx="9517626" cy="3445297"/>
          </a:xfrm>
        </p:spPr>
        <p:txBody>
          <a:bodyPr/>
          <a:lstStyle/>
          <a:p>
            <a:r>
              <a:rPr lang="en-US" dirty="0"/>
              <a:t>Phase 1: Requirement Gathering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5734" y="1462780"/>
            <a:ext cx="6140532" cy="36921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Simulated shareholder/ sponsor meetings to discuss the project’s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Identified candidate use cases, actors, and classes</a:t>
            </a:r>
            <a:r>
              <a:rPr lang="en-US" b="1" dirty="0"/>
              <a:t>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8C8FD-8794-E2A3-D064-850FBE947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82271D-AA38-0CF3-4B20-BCC2A766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719" y="-16297"/>
            <a:ext cx="9517626" cy="3445297"/>
          </a:xfrm>
        </p:spPr>
        <p:txBody>
          <a:bodyPr/>
          <a:lstStyle/>
          <a:p>
            <a:r>
              <a:rPr lang="en-US" dirty="0"/>
              <a:t>Phase 1: Questions for Shareholders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18132-48F9-08D5-0399-5E28AE1BE8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69379" y="2622878"/>
            <a:ext cx="6295247" cy="3956825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/>
              <a:t>Membership Details </a:t>
            </a:r>
          </a:p>
          <a:p>
            <a:pPr marR="0" lvl="1">
              <a:lnSpc>
                <a:spcPct val="107000"/>
              </a:lnSpc>
            </a:pPr>
            <a:r>
              <a:rPr lang="en-US" sz="1300" b="1" dirty="0"/>
              <a:t> What information is required to sign up for a new membership (e.g., ID, verification, address proof)?</a:t>
            </a:r>
          </a:p>
          <a:p>
            <a:pPr marR="0" lvl="1">
              <a:lnSpc>
                <a:spcPct val="107000"/>
              </a:lnSpc>
            </a:pPr>
            <a:r>
              <a:rPr lang="en-US" sz="1300" b="1" dirty="0"/>
              <a:t>A: SOME FORM OF IDENTIFICATION</a:t>
            </a:r>
          </a:p>
          <a:p>
            <a:r>
              <a:rPr lang="en-US" sz="2000" b="1" dirty="0"/>
              <a:t>Media Checkout </a:t>
            </a:r>
          </a:p>
          <a:p>
            <a:r>
              <a:rPr lang="en-US" sz="1300" b="1" dirty="0"/>
              <a:t>	How many items can a member check out at one time?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1300" b="1" dirty="0"/>
              <a:t>A: Up to 10 items every 2 weeks</a:t>
            </a:r>
            <a:endParaRPr lang="en-US" sz="2000" b="1" dirty="0"/>
          </a:p>
          <a:p>
            <a:r>
              <a:rPr lang="en-US" sz="2000" b="1" dirty="0"/>
              <a:t>Fine and Payments </a:t>
            </a:r>
            <a:endParaRPr lang="en-US" dirty="0">
              <a:effectLst/>
            </a:endParaRPr>
          </a:p>
          <a:p>
            <a:pPr marR="0" lvl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300" b="1" dirty="0"/>
              <a:t>How are fines calculated (per day, per week, etc.)?</a:t>
            </a:r>
          </a:p>
          <a:p>
            <a:pPr marL="457200" marR="0">
              <a:lnSpc>
                <a:spcPct val="100000"/>
              </a:lnSpc>
              <a:spcAft>
                <a:spcPts val="800"/>
              </a:spcAft>
            </a:pPr>
            <a:r>
              <a:rPr lang="en-US" sz="1300" b="1" dirty="0"/>
              <a:t>A: Fines are billed to your account for each item not returned, 5 books late would be 5 separate fines. </a:t>
            </a:r>
            <a:endParaRPr lang="en-US" sz="2000" b="1" dirty="0"/>
          </a:p>
          <a:p>
            <a:r>
              <a:rPr lang="en-US" sz="2000" b="1" dirty="0"/>
              <a:t>Meeting Room Reservations</a:t>
            </a:r>
            <a:endParaRPr lang="en-US" sz="1300" b="1" dirty="0"/>
          </a:p>
          <a:p>
            <a:pPr marR="0" lvl="1">
              <a:lnSpc>
                <a:spcPct val="107000"/>
              </a:lnSpc>
              <a:spcAft>
                <a:spcPts val="800"/>
              </a:spcAft>
            </a:pPr>
            <a:r>
              <a:rPr lang="en-US" sz="1300" b="1" dirty="0"/>
              <a:t>Is there a limit to the number of reservations a patron can make within a given timeframe? </a:t>
            </a:r>
          </a:p>
          <a:p>
            <a:pPr marL="914400" marR="0">
              <a:lnSpc>
                <a:spcPct val="107000"/>
              </a:lnSpc>
              <a:spcAft>
                <a:spcPts val="800"/>
              </a:spcAft>
            </a:pPr>
            <a:r>
              <a:rPr lang="en-US" sz="1300" b="1" dirty="0"/>
              <a:t>A: A patron can only reserve one meeting room per week. 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101332-82DC-A2D8-5280-B45D57BF0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8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55D9-AE6B-B131-EA73-6993EF9A8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D429A3-0E9B-D5F5-22FF-EFAF7858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181" y="524479"/>
            <a:ext cx="10704235" cy="1919521"/>
          </a:xfrm>
        </p:spPr>
        <p:txBody>
          <a:bodyPr>
            <a:normAutofit/>
          </a:bodyPr>
          <a:lstStyle/>
          <a:p>
            <a:r>
              <a:rPr lang="en-US" sz="3200"/>
              <a:t>Phase 1: </a:t>
            </a:r>
            <a:r>
              <a:rPr lang="en-US" sz="3200" b="1"/>
              <a:t>Candidate Use Cases, Actors, and Classes</a:t>
            </a:r>
            <a:r>
              <a:rPr lang="en-US" sz="3200"/>
              <a:t>  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C5205-7BA3-99DA-75EA-1AC44F2A9B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tabLst>
                <a:tab pos="457200" algn="l"/>
                <a:tab pos="914400" algn="l"/>
              </a:tabLst>
            </a:pPr>
            <a:r>
              <a:rPr lang="en-US" b="1" dirty="0"/>
              <a:t>Use Cases:</a:t>
            </a:r>
            <a:r>
              <a:rPr lang="en-US" dirty="0"/>
              <a:t>.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Sign Up for Membership, Check Out Media, Reserve Media, Reserve Meeting Room,  View Account Details,  Pay Fine, Pay Fine, Notify Users, View Transactions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Actors: </a:t>
            </a:r>
            <a:r>
              <a:rPr lang="en-US" dirty="0"/>
              <a:t>Library Member, Library Staff, Payment Processor (PayPal), Backend Databases.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Classes: </a:t>
            </a:r>
            <a:r>
              <a:rPr lang="en-US" dirty="0"/>
              <a:t>Membership, MediaItem, Reservation, Fine, MeetingRoom, Transaction.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BC7070-A1E0-4FD4-9D19-B1F8047B3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7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23C37-8962-0020-F8AF-5E7A6EEA1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CE11B8-C318-AFE8-05C6-5D6E9D5F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575" y="-215612"/>
            <a:ext cx="10202248" cy="1766918"/>
          </a:xfrm>
        </p:spPr>
        <p:txBody>
          <a:bodyPr/>
          <a:lstStyle/>
          <a:p>
            <a:r>
              <a:rPr lang="en-US" dirty="0"/>
              <a:t>Phase 2: Trello Board and Use Stories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2FCE5A-5504-2DF1-BFF3-3EF14AD955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00B8F9-CDF8-FC60-29EE-1BE7745CC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A04AC504-2864-3DCE-9ED7-8EA1B9D897D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3BFCD3-7D66-B1B9-2FFC-2ADEA8D8B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1043709"/>
            <a:ext cx="11308842" cy="508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4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3D12-1FBE-35FD-8A71-92FD54BD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3: Use Case Diagrams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5CE41-47E9-035B-0FA2-D3C31E05B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Library Catalog Use Case Description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37391A9-B928-9D6C-17E8-F9B9BDF846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11134" y="2635250"/>
            <a:ext cx="3167356" cy="39991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66BE1-EC26-7D8C-13FA-60F44E111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Search Library Catalog Use Case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3CAFB-19E9-2BE2-D5B8-4AA9E1C9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Content Placeholder 12" descr="A diagram of a diagram&#10;&#10;Description automatically generated">
            <a:extLst>
              <a:ext uri="{FF2B5EF4-FFF2-40B4-BE49-F238E27FC236}">
                <a16:creationId xmlns:a16="http://schemas.microsoft.com/office/drawing/2014/main" id="{657BE71D-1B71-BFAD-4B02-3EBC94829F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31024" y="2635250"/>
            <a:ext cx="5612363" cy="35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2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C940A-C7BF-7901-D4C5-75D8352D3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844F-4A65-4E37-8D0B-16CFB421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3: Activity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8C008-A5AD-2094-0A80-8C78A59A9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Library Catalog Use Case Description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D8316-9540-27EC-FC47-CB53A9A96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Search Library Catalog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DFAFF-E7AE-BE81-3658-63B049F3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Content Placeholder 7" descr="A diagram of a search engine&#10;&#10;Description automatically generated">
            <a:extLst>
              <a:ext uri="{FF2B5EF4-FFF2-40B4-BE49-F238E27FC236}">
                <a16:creationId xmlns:a16="http://schemas.microsoft.com/office/drawing/2014/main" id="{AC73AFA3-E840-60F5-0098-20EF250A3C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95441" y="2635250"/>
            <a:ext cx="3336705" cy="3554413"/>
          </a:xfrm>
          <a:prstGeom prst="rect">
            <a:avLst/>
          </a:prstGeom>
        </p:spPr>
      </p:pic>
      <p:pic>
        <p:nvPicPr>
          <p:cNvPr id="9" name="Content Placeholder 8" descr="A diagram of a payment process&#10;&#10;Description automatically generated">
            <a:extLst>
              <a:ext uri="{FF2B5EF4-FFF2-40B4-BE49-F238E27FC236}">
                <a16:creationId xmlns:a16="http://schemas.microsoft.com/office/drawing/2014/main" id="{F8108493-A239-2E98-2115-DDEAEBBA43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43265" y="2635250"/>
            <a:ext cx="3153295" cy="379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2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F340B-164A-1F06-4440-C5FCA298A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1DC4-BE24-EF40-3860-BE8A48D8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4: CRC Tables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278B6-C7E4-EA08-B4ED-1D1AC2A17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LibraryStaff CRC Table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3F1F4-8D30-D18E-EE17-E9B4BAC83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Fine CRC TABLE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BCA71-D718-F91B-09D7-E4AE4D50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A table with text on it&#10;&#10;Description automatically generated">
            <a:extLst>
              <a:ext uri="{FF2B5EF4-FFF2-40B4-BE49-F238E27FC236}">
                <a16:creationId xmlns:a16="http://schemas.microsoft.com/office/drawing/2014/main" id="{810393E4-245E-3F82-3EA5-66C8EDCB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635250"/>
            <a:ext cx="5157787" cy="3554412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7253A59-E057-506F-D615-9596D7FA26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" name="Content Placeholder 19" descr="A green and white chart&#10;&#10;Description automatically generated">
            <a:extLst>
              <a:ext uri="{FF2B5EF4-FFF2-40B4-BE49-F238E27FC236}">
                <a16:creationId xmlns:a16="http://schemas.microsoft.com/office/drawing/2014/main" id="{0025FAA3-9A11-596F-2205-0B5689C6FFB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8978" y="2635250"/>
            <a:ext cx="4929114" cy="35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6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3D7E4-DE33-D753-C35E-64BA3ACDF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EDEC-2DAB-D8BC-BA12-EAF22A3F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Phase 4: Plainstown Library 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34DF9-C555-293E-9149-5C63CAD06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E902E-26CE-ABDE-531C-A5FFD6E7E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2425C-9354-2B4E-42EB-785C2BB8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Content Placeholder 1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95B18C53-B183-4B86-B9BB-77D71DA6C2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967558" y="1472288"/>
            <a:ext cx="5796236" cy="51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3093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{560E8A19-532B-45DE-BB5E-712940B85CA4}tf89118109_win32</Template>
  <TotalTime>493</TotalTime>
  <Words>343</Words>
  <Application>Microsoft Office PowerPoint</Application>
  <PresentationFormat>Widescreen</PresentationFormat>
  <Paragraphs>55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Arial Nova Light</vt:lpstr>
      <vt:lpstr>Calibri</vt:lpstr>
      <vt:lpstr>Elephant</vt:lpstr>
      <vt:lpstr>ModOverlayVTI</vt:lpstr>
      <vt:lpstr>CIT 21300 Final Presentation Overview  Created By Jagger Collins </vt:lpstr>
      <vt:lpstr>Phase 1: Requirement Gathering  </vt:lpstr>
      <vt:lpstr>Phase 1: Questions for Shareholders   </vt:lpstr>
      <vt:lpstr>Phase 1: Candidate Use Cases, Actors, and Classes  </vt:lpstr>
      <vt:lpstr>Phase 2: Trello Board and Use Stories</vt:lpstr>
      <vt:lpstr>Phase 3: Use Case Diagrams </vt:lpstr>
      <vt:lpstr>Phase 3: Activity Diagrams</vt:lpstr>
      <vt:lpstr>Phase 4: CRC Tables </vt:lpstr>
      <vt:lpstr>Phase 4: Plainstown Library Class Diagram</vt:lpstr>
      <vt:lpstr>Phase 4: Sequence Diagrams</vt:lpstr>
      <vt:lpstr>Thank You For Watching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Collins, Jagger David</dc:creator>
  <cp:lastModifiedBy>Collins, Jagger David</cp:lastModifiedBy>
  <cp:revision>6</cp:revision>
  <dcterms:created xsi:type="dcterms:W3CDTF">2024-11-30T22:41:25Z</dcterms:created>
  <dcterms:modified xsi:type="dcterms:W3CDTF">2024-12-06T06:06:24Z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