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4"/>
  </p:sldMasterIdLst>
  <p:notesMasterIdLst>
    <p:notesMasterId r:id="rId15"/>
  </p:notesMasterIdLst>
  <p:handoutMasterIdLst>
    <p:handoutMasterId r:id="rId16"/>
  </p:handoutMasterIdLst>
  <p:sldIdLst>
    <p:sldId id="324" r:id="rId5"/>
    <p:sldId id="302" r:id="rId6"/>
    <p:sldId id="315" r:id="rId7"/>
    <p:sldId id="327" r:id="rId8"/>
    <p:sldId id="294" r:id="rId9"/>
    <p:sldId id="328" r:id="rId10"/>
    <p:sldId id="329" r:id="rId11"/>
    <p:sldId id="330" r:id="rId12"/>
    <p:sldId id="331" r:id="rId13"/>
    <p:sldId id="31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7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8588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991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186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273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4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5978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5639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0993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7041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103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47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2862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2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3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80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77273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461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363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109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925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134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66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E238556-5F3A-D2F2-6126-98331AF661D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A9B921-0EC7-947E-DFDE-AF4AC8E358B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9A0C55-47A7-2CB7-12A4-08B776599CA6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690" r:id="rId23"/>
    <p:sldLayoutId id="2147483688" r:id="rId24"/>
    <p:sldLayoutId id="2147483677" r:id="rId25"/>
    <p:sldLayoutId id="2147483654" r:id="rId26"/>
    <p:sldLayoutId id="2147483685" r:id="rId27"/>
    <p:sldLayoutId id="2147483684" r:id="rId28"/>
    <p:sldLayoutId id="2147483686" r:id="rId29"/>
    <p:sldLayoutId id="2147483687" r:id="rId3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pondarajagadeesh98@gmail.com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2576761"/>
            <a:ext cx="9509760" cy="1060520"/>
          </a:xfrm>
        </p:spPr>
        <p:txBody>
          <a:bodyPr/>
          <a:lstStyle/>
          <a:p>
            <a:r>
              <a:rPr lang="en-IN" dirty="0"/>
              <a:t>E-commerce Dashboard Insights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0800000" flipV="1">
            <a:off x="7386320" y="5316070"/>
            <a:ext cx="3241040" cy="4374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Jagadeesh Pondara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2960" y="3126413"/>
            <a:ext cx="6604000" cy="561736"/>
          </a:xfrm>
        </p:spPr>
        <p:txBody>
          <a:bodyPr>
            <a:normAutofit/>
          </a:bodyPr>
          <a:lstStyle/>
          <a:p>
            <a:r>
              <a:rPr lang="en-US" dirty="0"/>
              <a:t>Analyzing Customer Behavior, Sales Performance, and Product Trends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548" y="819856"/>
            <a:ext cx="11203132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75607" y="5394186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160" y="273030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160" y="1223256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9E930-FA59-F345-9D03-FC0B09E1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8600" y="93508"/>
            <a:ext cx="1245628" cy="8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53F94FD-FD84-BFA5-B7FF-4F9E40C1BD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004373" y="1099853"/>
            <a:ext cx="1046626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Customer Demographics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Most customers are aged 25-65, with a peak at 65 years (528 customers), and the fewest in the 15-year bin (195).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Order Trends and Gender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Orders were steady in 2021-2022 (8,760) but dropped in 2023 (2,480).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Gender distribution is nearly equal, with 2,506 females and 2,494 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Retention and Stock Levels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Retention rates drop sharply initially, then fluctuate.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Highest stock levels are in books (26,128), followed by electronics, home &amp; kitchen, and clothing.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Customer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distribution of customers across regions is relatively even, with the West having the highest count (1,274) and the East the lowest (1,206)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5.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Order quantities were high in 2021 and 2022 (around 21,853 and 21,963) but significantly decreased in 2023 (6,192), indicating a recent drop in sales activity.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6. Stock Levels by Category: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Among product categories, books have the highest stock levels (26,128), indicating either a high demand that is met with adequate supply or potential overstock. This is followed by electronics (24,609), home &amp; kitchen (23,994), and clothing (21,356).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7459" y="5512719"/>
            <a:ext cx="4143375" cy="75947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pondarajagadeesh98@gmail.com</a:t>
            </a:r>
            <a:endParaRPr lang="en-US" dirty="0"/>
          </a:p>
          <a:p>
            <a:r>
              <a:rPr lang="en-US" dirty="0"/>
              <a:t>7989346853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057" y="835693"/>
            <a:ext cx="4275138" cy="830997"/>
          </a:xfrm>
        </p:spPr>
        <p:txBody>
          <a:bodyPr/>
          <a:lstStyle/>
          <a:p>
            <a:r>
              <a:rPr lang="en-US" u="sng" dirty="0"/>
              <a:t>Conclusion</a:t>
            </a:r>
          </a:p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1DC8B9-489E-02AF-20E1-E62C238AE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40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9" name="Picture 8" descr="A black and yellow sign&#10;&#10;Description automatically generated">
            <a:extLst>
              <a:ext uri="{FF2B5EF4-FFF2-40B4-BE49-F238E27FC236}">
                <a16:creationId xmlns:a16="http://schemas.microsoft.com/office/drawing/2014/main" id="{E5A1D678-A22C-D4DB-A3D2-2BD0A035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879" y="345515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C413D-8349-C1E6-D4FD-F2F07C08E80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831362" y="1767006"/>
            <a:ext cx="590471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Demographics and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Gender Distribution &amp; Customer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Number of order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Levels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Retention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54A6F-AC84-9DDB-5E0A-45B954A0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90" y="154064"/>
            <a:ext cx="1456410" cy="1044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B587E-C558-A424-C4C7-83B6C2D6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43" y="1636210"/>
            <a:ext cx="4792852" cy="33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960" y="1636210"/>
            <a:ext cx="6082900" cy="3453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Objective:</a:t>
            </a:r>
          </a:p>
          <a:p>
            <a:pPr marL="0" indent="0">
              <a:buNone/>
            </a:pPr>
            <a:r>
              <a:rPr lang="en-US" b="1" dirty="0"/>
              <a:t>The goal of this dashboard is to provide comprehensive insights into various aspects of our e-commerce operations. By analyzing key metrics, we aim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 customer demographics and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Examine sales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Evaluate product performance and stock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Assess customer retention through cohort analysis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75769-6EB9-81FE-3581-0AFCDE43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992" y="142315"/>
            <a:ext cx="1161214" cy="833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8068F-11B9-CBA6-A259-D152E856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84" y="2143760"/>
            <a:ext cx="4707151" cy="30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BC25EF6-C2CC-22E7-41E9-12FA7949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u="sng">
                <a:solidFill>
                  <a:schemeClr val="tx1">
                    <a:lumMod val="85000"/>
                    <a:lumOff val="15000"/>
                  </a:schemeClr>
                </a:solidFill>
              </a:rPr>
              <a:t>Customer Demographics &amp; Behavior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38F8CBC-4ACC-211A-0A28-ED27F01E30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20" b="11221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3F9C1763-0473-2A15-E3E5-007E502201C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535824" y="2556932"/>
            <a:ext cx="3360771" cy="331893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90000"/>
              </a:lnSpc>
              <a:tabLst/>
            </a:pPr>
            <a:r>
              <a:rPr kumimoji="0" lang="en-US" altLang="en-US" sz="1500" b="1" i="0" u="none" strike="noStrike" normalizeH="0" baseline="0">
                <a:ln>
                  <a:noFill/>
                </a:ln>
              </a:rPr>
              <a:t>Highest Customer Count in 65+ Age Group</a:t>
            </a:r>
            <a:r>
              <a:rPr kumimoji="0" lang="en-US" altLang="en-US" sz="1500" b="0" i="0" u="none" strike="noStrike" normalizeH="0" baseline="0">
                <a:ln>
                  <a:noFill/>
                </a:ln>
              </a:rPr>
              <a:t>: </a:t>
            </a:r>
          </a:p>
          <a:p>
            <a:pPr marL="0" marR="0" lvl="0" fontAlgn="base">
              <a:lnSpc>
                <a:spcPct val="90000"/>
              </a:lnSpc>
              <a:tabLst/>
            </a:pPr>
            <a:r>
              <a:rPr kumimoji="0" lang="en-US" altLang="en-US" sz="1500" b="0" i="0" u="none" strike="noStrike" normalizeH="0" baseline="0">
                <a:ln>
                  <a:noFill/>
                </a:ln>
              </a:rPr>
              <a:t>The 65+ age group has the highest number of customers, with a count of 528, indicating a strong presence of senior customers.</a:t>
            </a:r>
          </a:p>
          <a:p>
            <a:pPr marL="0" marR="0" lvl="0" fontAlgn="base">
              <a:lnSpc>
                <a:spcPct val="90000"/>
              </a:lnSpc>
              <a:tabLst/>
            </a:pPr>
            <a:r>
              <a:rPr kumimoji="0" lang="en-US" altLang="en-US" sz="1500" b="1" i="0" u="none" strike="noStrike" normalizeH="0" baseline="0">
                <a:ln>
                  <a:noFill/>
                </a:ln>
              </a:rPr>
              <a:t>Consistent Customer Distribution Across Ages 20-60</a:t>
            </a:r>
            <a:r>
              <a:rPr kumimoji="0" lang="en-US" altLang="en-US" sz="1500" b="0" i="0" u="none" strike="noStrike" normalizeH="0" baseline="0">
                <a:ln>
                  <a:noFill/>
                </a:ln>
              </a:rPr>
              <a:t>: </a:t>
            </a:r>
          </a:p>
          <a:p>
            <a:pPr marL="0" marR="0" lvl="0" fontAlgn="base">
              <a:lnSpc>
                <a:spcPct val="90000"/>
              </a:lnSpc>
              <a:tabLst/>
            </a:pPr>
            <a:r>
              <a:rPr kumimoji="0" lang="en-US" altLang="en-US" sz="1500" b="0" i="0" u="none" strike="noStrike" normalizeH="0" baseline="0">
                <a:ln>
                  <a:noFill/>
                </a:ln>
              </a:rPr>
              <a:t>There is a relatively consistent customer count across the age groups 20 to 60, with counts ranging between 458 and 504, suggesting a balanced age distribution in these segments. </a:t>
            </a:r>
          </a:p>
        </p:txBody>
      </p:sp>
      <p:pic>
        <p:nvPicPr>
          <p:cNvPr id="12" name="Picture 11" descr="A black and yellow sign&#10;&#10;Description automatically generated">
            <a:extLst>
              <a:ext uri="{FF2B5EF4-FFF2-40B4-BE49-F238E27FC236}">
                <a16:creationId xmlns:a16="http://schemas.microsoft.com/office/drawing/2014/main" id="{F04A729A-1F14-0079-E57E-DECD34AE0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992" y="142315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7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35000"/>
            <a:ext cx="4216400" cy="70011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    Gender</a:t>
            </a:r>
            <a:r>
              <a:rPr lang="en-US" dirty="0"/>
              <a:t> </a:t>
            </a:r>
            <a:r>
              <a:rPr lang="en-US" sz="3600" dirty="0"/>
              <a:t>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1F4DC-ACE3-C4B0-FFFF-74868F6D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58" y="1273212"/>
            <a:ext cx="3571242" cy="327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65470-E1C5-718B-D274-C620FF5F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94" y="1404812"/>
            <a:ext cx="6140291" cy="1720468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D8BA094E-4B72-B745-CA05-9A859042AE42}"/>
              </a:ext>
            </a:extLst>
          </p:cNvPr>
          <p:cNvSpPr txBox="1">
            <a:spLocks/>
          </p:cNvSpPr>
          <p:nvPr/>
        </p:nvSpPr>
        <p:spPr>
          <a:xfrm>
            <a:off x="4882595" y="704696"/>
            <a:ext cx="5998051" cy="70011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F1C79-D952-78AA-8CA3-501DC9F13AA2}"/>
              </a:ext>
            </a:extLst>
          </p:cNvPr>
          <p:cNvSpPr txBox="1"/>
          <p:nvPr/>
        </p:nvSpPr>
        <p:spPr>
          <a:xfrm>
            <a:off x="4251962" y="3134942"/>
            <a:ext cx="7142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Gender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Balanced Demographic</a:t>
            </a:r>
            <a:r>
              <a:rPr lang="en-US" dirty="0"/>
              <a:t>: The gender distribution is nearly equal, with 2,506 female and 2,494 male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</a:t>
            </a:r>
            <a:r>
              <a:rPr lang="en-US" dirty="0"/>
              <a:t>: Marketing strategies should be inclusive, targeting both genders equally to maximize engagement.</a:t>
            </a:r>
          </a:p>
          <a:p>
            <a:r>
              <a:rPr lang="en-US" b="1" u="sng" dirty="0"/>
              <a:t>Customer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Geographical Spread</a:t>
            </a:r>
            <a:r>
              <a:rPr lang="en-US" dirty="0"/>
              <a:t>: Customers are fairly evenly distributed across all regions: East (1,206), North (1,247), South (1,273), and West (1,274).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</a:t>
            </a:r>
            <a:r>
              <a:rPr lang="en-US" dirty="0"/>
              <a:t>: Regional marketing campaigns can be evenly distributed, ensuring all areas are targeted equally for promotions and product launches.</a:t>
            </a:r>
          </a:p>
        </p:txBody>
      </p:sp>
      <p:pic>
        <p:nvPicPr>
          <p:cNvPr id="14" name="Picture 13" descr="A black and yellow sign&#10;&#10;Description automatically generated">
            <a:extLst>
              <a:ext uri="{FF2B5EF4-FFF2-40B4-BE49-F238E27FC236}">
                <a16:creationId xmlns:a16="http://schemas.microsoft.com/office/drawing/2014/main" id="{7D07AF61-F63A-C9D3-C682-B2432836B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646" y="288173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E74E6E-8449-1E7F-DDEF-0AF17BD6FBC5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1257420"/>
            <a:ext cx="594360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Drop in Orders in 2023</a:t>
            </a: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dramatic decrease in the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 of orders</a:t>
            </a: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21,963 in 2022 to 6,192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2023, indicating a significant reduction in customer activity or demand.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Orders in 2021 and 2022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quantity of orders remained relatively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between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2021 (21,853) and 2022 (21,963),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the sharp decline in 2023.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25EF6-C2CC-22E7-41E9-12FA7949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317"/>
            <a:ext cx="10515600" cy="700115"/>
          </a:xfrm>
        </p:spPr>
        <p:txBody>
          <a:bodyPr anchor="ctr">
            <a:normAutofit/>
          </a:bodyPr>
          <a:lstStyle/>
          <a:p>
            <a:r>
              <a:rPr lang="en-US" sz="3200" u="sng"/>
              <a:t>TimeLine chart – Year wise Qty </a:t>
            </a:r>
            <a:endParaRPr lang="en-IN" sz="32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55788-FE86-4FA1-3E77-CE181775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412240"/>
            <a:ext cx="4648199" cy="4531360"/>
          </a:xfrm>
          <a:prstGeom prst="rect">
            <a:avLst/>
          </a:prstGeom>
        </p:spPr>
      </p:pic>
      <p:pic>
        <p:nvPicPr>
          <p:cNvPr id="7" name="Picture 6" descr="A black and yellow sign&#10;&#10;Description automatically generated">
            <a:extLst>
              <a:ext uri="{FF2B5EF4-FFF2-40B4-BE49-F238E27FC236}">
                <a16:creationId xmlns:a16="http://schemas.microsoft.com/office/drawing/2014/main" id="{5EC1A42E-E0CD-8BA2-88A1-A7B9956F7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352" y="216794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5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BC25EF6-C2CC-22E7-41E9-12FA7949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u="sng">
                <a:solidFill>
                  <a:schemeClr val="tx1">
                    <a:lumMod val="85000"/>
                    <a:lumOff val="15000"/>
                  </a:schemeClr>
                </a:solidFill>
              </a:rPr>
              <a:t>Stock Levels by Category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4084F5A2-F745-E5EB-E438-6DE0D4256D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2" r="7776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593E4BD-6C1A-9600-464D-F6B7C4A3F9E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4636482" y="2556932"/>
            <a:ext cx="6260114" cy="33189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tabLst/>
            </a:pPr>
            <a:endParaRPr kumimoji="0" lang="en-US" altLang="en-US" b="1" i="0" u="none" strike="noStrike" normalizeH="0" baseline="0">
              <a:ln>
                <a:noFill/>
              </a:ln>
            </a:endParaRPr>
          </a:p>
          <a:p>
            <a:pPr marL="0" marR="0" lvl="0" indent="0" fontAlgn="base">
              <a:tabLst/>
            </a:pPr>
            <a:r>
              <a:rPr lang="en-US" altLang="en-US" b="1"/>
              <a:t>Books has the highest stocks in Category followed by Electronics and Home &amp; Kitchen Appliances.</a:t>
            </a:r>
          </a:p>
          <a:p>
            <a:pPr marL="0" marR="0" lvl="0" indent="0" fontAlgn="base">
              <a:tabLst/>
            </a:pPr>
            <a:r>
              <a:rPr lang="en-US" altLang="en-US" b="1"/>
              <a:t>In Future, inventory stocks for books can be increased in-order to get the good amount of Sales Quantity.</a:t>
            </a:r>
          </a:p>
          <a:p>
            <a:pPr marL="0" marR="0" lvl="0" indent="0" fontAlgn="base">
              <a:tabLst/>
            </a:pPr>
            <a:endParaRPr lang="en-US" altLang="en-US" b="1"/>
          </a:p>
        </p:txBody>
      </p:sp>
      <p:pic>
        <p:nvPicPr>
          <p:cNvPr id="10" name="Picture 9" descr="A black and yellow sign&#10;&#10;Description automatically generated">
            <a:extLst>
              <a:ext uri="{FF2B5EF4-FFF2-40B4-BE49-F238E27FC236}">
                <a16:creationId xmlns:a16="http://schemas.microsoft.com/office/drawing/2014/main" id="{82202E4F-775E-C064-42FC-59A50A873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0992" y="142315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93E4BD-6C1A-9600-464D-F6B7C4A3F9E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535824" y="2556932"/>
            <a:ext cx="3360771" cy="33189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tabLst/>
            </a:pPr>
            <a:r>
              <a:rPr kumimoji="0" lang="en-US" altLang="en-US" sz="1300" b="1" i="0" u="none" strike="noStrike" normalizeH="0" baseline="0" dirty="0">
                <a:ln>
                  <a:noFill/>
                </a:ln>
              </a:rPr>
              <a:t>S</a:t>
            </a:r>
            <a:r>
              <a:rPr kumimoji="0" lang="en-US" altLang="en-US" sz="1300" b="0" i="0" u="none" strike="noStrike" normalizeH="0" baseline="0" dirty="0">
                <a:ln>
                  <a:noFill/>
                </a:ln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25EF6-C2CC-22E7-41E9-12FA7949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961" y="139361"/>
            <a:ext cx="3360772" cy="1462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Retention Rates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1D254-84D1-3C36-CFCD-AF071C838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" r="18067" b="1"/>
          <a:stretch/>
        </p:blipFill>
        <p:spPr>
          <a:xfrm>
            <a:off x="619507" y="1410208"/>
            <a:ext cx="6482333" cy="420827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69F4FA7-B9ED-62A0-B0D5-F15E8EADE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850" y="1087987"/>
            <a:ext cx="436469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Decline in Cohort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shows a steep decline in the count of cohort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months from bin 0 to bin 1. This indicates a significant drop-off in cohort engagement or retention after the initial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 in Cohort Count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Following the initial decline, the cohort count experiences several fluctuations,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peaks at bins 11, 13, and 17. Despite these peaks, there is a general downward trend towards the end,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reaching a low of 1242 in bin 27. This suggests varying levels of cohort engagement or retention over time, with certain periods showing higher engagement before declining again.</a:t>
            </a:r>
          </a:p>
        </p:txBody>
      </p:sp>
      <p:pic>
        <p:nvPicPr>
          <p:cNvPr id="15" name="Picture 14" descr="A black and yellow sign&#10;&#10;Description automatically generated">
            <a:extLst>
              <a:ext uri="{FF2B5EF4-FFF2-40B4-BE49-F238E27FC236}">
                <a16:creationId xmlns:a16="http://schemas.microsoft.com/office/drawing/2014/main" id="{BE720C3F-2582-77BB-E7CA-90AD252C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992" y="142315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3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93E4BD-6C1A-9600-464D-F6B7C4A3F9E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97528" y="4076944"/>
            <a:ext cx="4094017" cy="1679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buNone/>
              <a:tabLst/>
            </a:pPr>
            <a:r>
              <a:rPr kumimoji="0" lang="en-US" altLang="en-US" sz="2100" b="1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100" b="0" i="0" u="none" strike="noStrike" kern="1200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31DB27-D83D-0036-FD65-1DE55D39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28" y="717878"/>
            <a:ext cx="9111672" cy="557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262626"/>
                </a:solidFill>
              </a:rPr>
              <a:t>Final Sales Dashboard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77A50AE-C435-14A9-6C07-DB23E7CA9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2" b="1"/>
          <a:stretch/>
        </p:blipFill>
        <p:spPr>
          <a:xfrm>
            <a:off x="904240" y="1274891"/>
            <a:ext cx="10523081" cy="486523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10" name="Picture 9" descr="A black and yellow sign&#10;&#10;Description automatically generated">
            <a:extLst>
              <a:ext uri="{FF2B5EF4-FFF2-40B4-BE49-F238E27FC236}">
                <a16:creationId xmlns:a16="http://schemas.microsoft.com/office/drawing/2014/main" id="{20071E93-6B51-87A2-2BCC-3889FD72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3688" y="163339"/>
            <a:ext cx="1161214" cy="8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745</Words>
  <Application>Microsoft Office PowerPoint</Application>
  <PresentationFormat>Widescreen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Organic</vt:lpstr>
      <vt:lpstr>E-commerce Dashboard Insights</vt:lpstr>
      <vt:lpstr>Agenda</vt:lpstr>
      <vt:lpstr>Introduction</vt:lpstr>
      <vt:lpstr>Customer Demographics &amp; Behavior</vt:lpstr>
      <vt:lpstr>     Gender Distribution</vt:lpstr>
      <vt:lpstr>TimeLine chart – Year wise Qty </vt:lpstr>
      <vt:lpstr>Stock Levels by Category </vt:lpstr>
      <vt:lpstr>Retention Rates </vt:lpstr>
      <vt:lpstr>Final Sales Dashboard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Jagadeesh Pondara</dc:creator>
  <cp:lastModifiedBy>Jagadeesh Pondara</cp:lastModifiedBy>
  <cp:revision>1</cp:revision>
  <dcterms:created xsi:type="dcterms:W3CDTF">2024-07-04T08:32:53Z</dcterms:created>
  <dcterms:modified xsi:type="dcterms:W3CDTF">2024-07-04T10:07:06Z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