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nva Sans Bold" panose="020B0604020202020204" charset="0"/>
      <p:regular r:id="rId20"/>
    </p:embeddedFont>
    <p:embeddedFont>
      <p:font typeface="Oswald Bold" panose="020B0604020202020204" charset="0"/>
      <p:regular r:id="rId21"/>
    </p:embeddedFont>
    <p:embeddedFont>
      <p:font typeface="Times New Roman" panose="02020603050405020304" pitchFamily="18" charset="0"/>
      <p:regular r:id="rId22"/>
    </p:embeddedFont>
    <p:embeddedFont>
      <p:font typeface="Times New Roman Bold" panose="02020803070505020304" pitchFamily="18"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8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61E2A1-AF48-4CDF-BACC-ABD522BF81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501A1D5-FDA6-40F6-97BF-4B02750FA4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8AE1E7-7B4C-47DE-BE87-9BC346CFFEEE}" type="datetimeFigureOut">
              <a:rPr lang="en-IN" smtClean="0"/>
              <a:t>11-09-2024</a:t>
            </a:fld>
            <a:endParaRPr lang="en-IN"/>
          </a:p>
        </p:txBody>
      </p:sp>
      <p:sp>
        <p:nvSpPr>
          <p:cNvPr id="4" name="Footer Placeholder 3">
            <a:extLst>
              <a:ext uri="{FF2B5EF4-FFF2-40B4-BE49-F238E27FC236}">
                <a16:creationId xmlns:a16="http://schemas.microsoft.com/office/drawing/2014/main" id="{F4BA6D5B-17FC-451D-A259-BF7602FAB7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5B48346-3C95-4051-B145-1F289A0443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4298-0101-446C-B81E-DE6B623C9FCD}" type="slidenum">
              <a:rPr lang="en-IN" smtClean="0"/>
              <a:t>‹#›</a:t>
            </a:fld>
            <a:endParaRPr lang="en-IN"/>
          </a:p>
        </p:txBody>
      </p:sp>
    </p:spTree>
    <p:extLst>
      <p:ext uri="{BB962C8B-B14F-4D97-AF65-F5344CB8AC3E}">
        <p14:creationId xmlns:p14="http://schemas.microsoft.com/office/powerpoint/2010/main" val="3282556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B9EEA-4180-4A51-8406-6B8446278509}"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87365-B5DA-4465-876A-50C60560C02C}" type="slidenum">
              <a:rPr lang="en-IN" smtClean="0"/>
              <a:t>‹#›</a:t>
            </a:fld>
            <a:endParaRPr lang="en-IN"/>
          </a:p>
        </p:txBody>
      </p:sp>
    </p:spTree>
    <p:extLst>
      <p:ext uri="{BB962C8B-B14F-4D97-AF65-F5344CB8AC3E}">
        <p14:creationId xmlns:p14="http://schemas.microsoft.com/office/powerpoint/2010/main" val="110402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9/11/2024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9/11/2024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9/11/2024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9/11/2024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9/11/2024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9/11/2024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9/11/2024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9/11/2024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9/11/2024</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9/11/2024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9/11/2024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9/11/2024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ranesh-ramesh" TargetMode="External"/><Relationship Id="rId2" Type="http://schemas.openxmlformats.org/officeDocument/2006/relationships/hyperlink" Target="https://github.com/Ritvikt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482617" y="-4917154"/>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3850585"/>
            <a:ext cx="9815307" cy="1206247"/>
          </a:xfrm>
          <a:prstGeom prst="rect">
            <a:avLst/>
          </a:prstGeom>
        </p:spPr>
        <p:txBody>
          <a:bodyPr lIns="0" tIns="0" rIns="0" bIns="0" rtlCol="0" anchor="t">
            <a:spAutoFit/>
          </a:bodyPr>
          <a:lstStyle/>
          <a:p>
            <a:pPr algn="ctr">
              <a:lnSpc>
                <a:spcPts val="8831"/>
              </a:lnSpc>
            </a:pPr>
            <a:r>
              <a:rPr lang="en-US" sz="6399" b="1" spc="627">
                <a:solidFill>
                  <a:srgbClr val="231F20"/>
                </a:solidFill>
                <a:latin typeface="Times New Roman Bold"/>
                <a:ea typeface="Times New Roman Bold"/>
                <a:cs typeface="Times New Roman Bold"/>
                <a:sym typeface="Times New Roman Bold"/>
              </a:rPr>
              <a:t>DATA STRUCTURE</a:t>
            </a:r>
          </a:p>
        </p:txBody>
      </p:sp>
      <p:sp>
        <p:nvSpPr>
          <p:cNvPr id="9" name="TextBox 9"/>
          <p:cNvSpPr txBox="1"/>
          <p:nvPr/>
        </p:nvSpPr>
        <p:spPr>
          <a:xfrm>
            <a:off x="4236347" y="5087608"/>
            <a:ext cx="9815307" cy="1129665"/>
          </a:xfrm>
          <a:prstGeom prst="rect">
            <a:avLst/>
          </a:prstGeom>
        </p:spPr>
        <p:txBody>
          <a:bodyPr lIns="0" tIns="0" rIns="0" bIns="0" rtlCol="0" anchor="t">
            <a:spAutoFit/>
          </a:bodyPr>
          <a:lstStyle/>
          <a:p>
            <a:pPr algn="ctr">
              <a:lnSpc>
                <a:spcPts val="8280"/>
              </a:lnSpc>
            </a:pPr>
            <a:r>
              <a:rPr lang="en-US" sz="6000" b="1" spc="588">
                <a:solidFill>
                  <a:srgbClr val="231F20"/>
                </a:solidFill>
                <a:latin typeface="Times New Roman Bold"/>
                <a:ea typeface="Times New Roman Bold"/>
                <a:cs typeface="Times New Roman Bold"/>
                <a:sym typeface="Times New Roman Bold"/>
              </a:rPr>
              <a:t>SELECTION SORT</a:t>
            </a:r>
          </a:p>
        </p:txBody>
      </p:sp>
      <p:sp>
        <p:nvSpPr>
          <p:cNvPr id="10" name="TextBox 10"/>
          <p:cNvSpPr txBox="1"/>
          <p:nvPr/>
        </p:nvSpPr>
        <p:spPr>
          <a:xfrm>
            <a:off x="11540474" y="8063751"/>
            <a:ext cx="4246722" cy="1607820"/>
          </a:xfrm>
          <a:prstGeom prst="rect">
            <a:avLst/>
          </a:prstGeom>
        </p:spPr>
        <p:txBody>
          <a:bodyPr lIns="0" tIns="0" rIns="0" bIns="0" rtlCol="0" anchor="t">
            <a:spAutoFit/>
          </a:bodyPr>
          <a:lstStyle/>
          <a:p>
            <a:pPr algn="l">
              <a:lnSpc>
                <a:spcPts val="3119"/>
              </a:lnSpc>
            </a:pPr>
            <a:r>
              <a:rPr lang="en-US" sz="2399">
                <a:solidFill>
                  <a:srgbClr val="727171"/>
                </a:solidFill>
                <a:latin typeface="Times New Roman"/>
                <a:ea typeface="Times New Roman"/>
                <a:cs typeface="Times New Roman"/>
                <a:sym typeface="Times New Roman"/>
              </a:rPr>
              <a:t>23ISR048 - RITVIK T G </a:t>
            </a:r>
          </a:p>
          <a:p>
            <a:pPr algn="l">
              <a:lnSpc>
                <a:spcPts val="3119"/>
              </a:lnSpc>
            </a:pPr>
            <a:r>
              <a:rPr lang="en-US" sz="2399">
                <a:solidFill>
                  <a:srgbClr val="727171"/>
                </a:solidFill>
                <a:latin typeface="Times New Roman"/>
                <a:ea typeface="Times New Roman"/>
                <a:cs typeface="Times New Roman"/>
                <a:sym typeface="Times New Roman"/>
              </a:rPr>
              <a:t>23ISR019 - JAGHADEEP S N </a:t>
            </a:r>
          </a:p>
          <a:p>
            <a:pPr algn="l">
              <a:lnSpc>
                <a:spcPts val="3119"/>
              </a:lnSpc>
            </a:pPr>
            <a:r>
              <a:rPr lang="en-US" sz="2399">
                <a:solidFill>
                  <a:srgbClr val="727171"/>
                </a:solidFill>
                <a:latin typeface="Times New Roman"/>
                <a:ea typeface="Times New Roman"/>
                <a:cs typeface="Times New Roman"/>
                <a:sym typeface="Times New Roman"/>
              </a:rPr>
              <a:t>23ISR042 - PRANESH B R </a:t>
            </a:r>
          </a:p>
          <a:p>
            <a:pPr algn="l">
              <a:lnSpc>
                <a:spcPts val="3119"/>
              </a:lnSpc>
              <a:spcBef>
                <a:spcPct val="0"/>
              </a:spcBef>
            </a:pPr>
            <a:endParaRPr lang="en-US" sz="2399">
              <a:solidFill>
                <a:srgbClr val="727171"/>
              </a:solidFill>
              <a:latin typeface="Times New Roman"/>
              <a:ea typeface="Times New Roman"/>
              <a:cs typeface="Times New Roman"/>
              <a:sym typeface="Times New Roman"/>
            </a:endParaRPr>
          </a:p>
        </p:txBody>
      </p:sp>
      <p:sp>
        <p:nvSpPr>
          <p:cNvPr id="21" name="Date Placeholder 20">
            <a:extLst>
              <a:ext uri="{FF2B5EF4-FFF2-40B4-BE49-F238E27FC236}">
                <a16:creationId xmlns:a16="http://schemas.microsoft.com/office/drawing/2014/main" id="{08BBF6A2-38B8-487A-A154-F04AA17D7AC9}"/>
              </a:ext>
            </a:extLst>
          </p:cNvPr>
          <p:cNvSpPr>
            <a:spLocks noGrp="1"/>
          </p:cNvSpPr>
          <p:nvPr>
            <p:ph type="dt" sz="half" idx="10"/>
          </p:nvPr>
        </p:nvSpPr>
        <p:spPr>
          <a:xfrm>
            <a:off x="16154400" y="9907905"/>
            <a:ext cx="2133600" cy="365125"/>
          </a:xfrm>
        </p:spPr>
        <p:txBody>
          <a:bodyPr/>
          <a:lstStyle/>
          <a:p>
            <a:pPr algn="r"/>
            <a:r>
              <a:rPr lang="en-US" dirty="0"/>
              <a:t>9/11/2024</a:t>
            </a:r>
          </a:p>
        </p:txBody>
      </p:sp>
      <p:sp>
        <p:nvSpPr>
          <p:cNvPr id="22" name="Slide Number Placeholder 21">
            <a:extLst>
              <a:ext uri="{FF2B5EF4-FFF2-40B4-BE49-F238E27FC236}">
                <a16:creationId xmlns:a16="http://schemas.microsoft.com/office/drawing/2014/main" id="{1410C56A-6A89-4A31-BA06-1094EB5B21AF}"/>
              </a:ext>
            </a:extLst>
          </p:cNvPr>
          <p:cNvSpPr>
            <a:spLocks noGrp="1"/>
          </p:cNvSpPr>
          <p:nvPr>
            <p:ph type="sldNum" sz="quarter" idx="12"/>
          </p:nvPr>
        </p:nvSpPr>
        <p:spPr>
          <a:xfrm>
            <a:off x="16154400" y="9542780"/>
            <a:ext cx="2133600" cy="365125"/>
          </a:xfrm>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360375">
            <a:off x="12866760" y="-1352056"/>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646863" y="458153"/>
            <a:ext cx="2994273" cy="979170"/>
          </a:xfrm>
          <a:prstGeom prst="rect">
            <a:avLst/>
          </a:prstGeom>
        </p:spPr>
        <p:txBody>
          <a:bodyPr lIns="0" tIns="0" rIns="0" bIns="0" rtlCol="0" anchor="t">
            <a:spAutoFit/>
          </a:bodyPr>
          <a:lstStyle/>
          <a:p>
            <a:pPr algn="ctr">
              <a:lnSpc>
                <a:spcPts val="7020"/>
              </a:lnSpc>
              <a:spcBef>
                <a:spcPct val="0"/>
              </a:spcBef>
            </a:pPr>
            <a:r>
              <a:rPr lang="en-US" sz="5400" b="1">
                <a:solidFill>
                  <a:srgbClr val="000000"/>
                </a:solidFill>
                <a:latin typeface="Times New Roman Bold"/>
                <a:ea typeface="Times New Roman Bold"/>
                <a:cs typeface="Times New Roman Bold"/>
                <a:sym typeface="Times New Roman Bold"/>
              </a:rPr>
              <a:t>OUTPUT</a:t>
            </a:r>
          </a:p>
        </p:txBody>
      </p:sp>
      <p:sp>
        <p:nvSpPr>
          <p:cNvPr id="13" name="Date Placeholder 12">
            <a:extLst>
              <a:ext uri="{FF2B5EF4-FFF2-40B4-BE49-F238E27FC236}">
                <a16:creationId xmlns:a16="http://schemas.microsoft.com/office/drawing/2014/main" id="{E8A3D26D-91AE-4351-BBBB-7EC8163E1920}"/>
              </a:ext>
            </a:extLst>
          </p:cNvPr>
          <p:cNvSpPr>
            <a:spLocks noGrp="1"/>
          </p:cNvSpPr>
          <p:nvPr>
            <p:ph type="dt" sz="half" idx="10"/>
          </p:nvPr>
        </p:nvSpPr>
        <p:spPr>
          <a:xfrm>
            <a:off x="16154400" y="9893491"/>
            <a:ext cx="2133600" cy="365125"/>
          </a:xfrm>
        </p:spPr>
        <p:txBody>
          <a:bodyPr/>
          <a:lstStyle/>
          <a:p>
            <a:pPr algn="r"/>
            <a:r>
              <a:rPr lang="en-US" dirty="0"/>
              <a:t>9/11/2024</a:t>
            </a:r>
          </a:p>
        </p:txBody>
      </p:sp>
      <p:sp>
        <p:nvSpPr>
          <p:cNvPr id="14" name="Slide Number Placeholder 13">
            <a:extLst>
              <a:ext uri="{FF2B5EF4-FFF2-40B4-BE49-F238E27FC236}">
                <a16:creationId xmlns:a16="http://schemas.microsoft.com/office/drawing/2014/main" id="{8596FD93-1062-429E-8A8D-727305B45BC2}"/>
              </a:ext>
            </a:extLst>
          </p:cNvPr>
          <p:cNvSpPr>
            <a:spLocks noGrp="1"/>
          </p:cNvSpPr>
          <p:nvPr>
            <p:ph type="sldNum" sz="quarter" idx="12"/>
          </p:nvPr>
        </p:nvSpPr>
        <p:spPr>
          <a:xfrm>
            <a:off x="16154400" y="9528366"/>
            <a:ext cx="2133600" cy="365125"/>
          </a:xfrm>
        </p:spPr>
        <p:txBody>
          <a:bodyPr/>
          <a:lstStyle/>
          <a:p>
            <a:fld id="{B6F15528-21DE-4FAA-801E-634DDDAF4B2B}" type="slidenum">
              <a:rPr lang="en-US" smtClean="0"/>
              <a:pPr/>
              <a:t>10</a:t>
            </a:fld>
            <a:endParaRPr lang="en-US" dirty="0"/>
          </a:p>
        </p:txBody>
      </p:sp>
      <p:sp>
        <p:nvSpPr>
          <p:cNvPr id="15" name="Freeform 4">
            <a:extLst>
              <a:ext uri="{FF2B5EF4-FFF2-40B4-BE49-F238E27FC236}">
                <a16:creationId xmlns:a16="http://schemas.microsoft.com/office/drawing/2014/main" id="{958B18A7-AD7B-45B6-AAF3-330A8C71B85F}"/>
              </a:ext>
            </a:extLst>
          </p:cNvPr>
          <p:cNvSpPr/>
          <p:nvPr/>
        </p:nvSpPr>
        <p:spPr>
          <a:xfrm>
            <a:off x="2849875" y="1870394"/>
            <a:ext cx="12588247" cy="7920353"/>
          </a:xfrm>
          <a:custGeom>
            <a:avLst/>
            <a:gdLst/>
            <a:ahLst/>
            <a:cxnLst/>
            <a:rect l="l" t="t" r="r" b="b"/>
            <a:pathLst>
              <a:path w="12588247" h="7920353">
                <a:moveTo>
                  <a:pt x="0" y="0"/>
                </a:moveTo>
                <a:lnTo>
                  <a:pt x="12588247" y="0"/>
                </a:lnTo>
                <a:lnTo>
                  <a:pt x="12588247" y="7920354"/>
                </a:lnTo>
                <a:lnTo>
                  <a:pt x="0" y="7920354"/>
                </a:lnTo>
                <a:lnTo>
                  <a:pt x="0" y="0"/>
                </a:lnTo>
                <a:close/>
              </a:path>
            </a:pathLst>
          </a:custGeom>
          <a:blipFill>
            <a:blip r:embed="rId4"/>
            <a:stretch>
              <a:fillRect l="-19896" r="-19438"/>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6257677" y="1123853"/>
            <a:ext cx="4303068" cy="1152525"/>
          </a:xfrm>
          <a:prstGeom prst="rect">
            <a:avLst/>
          </a:prstGeom>
        </p:spPr>
        <p:txBody>
          <a:bodyPr lIns="0" tIns="0" rIns="0" bIns="0" rtlCol="0" anchor="t">
            <a:spAutoFit/>
          </a:bodyPr>
          <a:lstStyle/>
          <a:p>
            <a:pPr algn="ctr">
              <a:lnSpc>
                <a:spcPts val="8400"/>
              </a:lnSpc>
            </a:pPr>
            <a:r>
              <a:rPr lang="en-US" sz="6000" b="1">
                <a:solidFill>
                  <a:srgbClr val="000000"/>
                </a:solidFill>
                <a:latin typeface="Times New Roman Bold"/>
                <a:ea typeface="Times New Roman Bold"/>
                <a:cs typeface="Times New Roman Bold"/>
                <a:sym typeface="Times New Roman Bold"/>
              </a:rPr>
              <a:t>GITHUB ID</a:t>
            </a:r>
          </a:p>
        </p:txBody>
      </p:sp>
      <p:sp>
        <p:nvSpPr>
          <p:cNvPr id="3" name="TextBox 3"/>
          <p:cNvSpPr txBox="1"/>
          <p:nvPr/>
        </p:nvSpPr>
        <p:spPr>
          <a:xfrm>
            <a:off x="1028700" y="3615415"/>
            <a:ext cx="16799122" cy="722629"/>
          </a:xfrm>
          <a:prstGeom prst="rect">
            <a:avLst/>
          </a:prstGeom>
        </p:spPr>
        <p:txBody>
          <a:bodyPr lIns="0" tIns="0" rIns="0" bIns="0" rtlCol="0" anchor="t">
            <a:spAutoFit/>
          </a:bodyPr>
          <a:lstStyle/>
          <a:p>
            <a:pPr marL="0" lvl="0" indent="0" algn="l">
              <a:lnSpc>
                <a:spcPts val="5320"/>
              </a:lnSpc>
              <a:spcBef>
                <a:spcPct val="0"/>
              </a:spcBef>
            </a:pPr>
            <a:r>
              <a:rPr lang="en-US" sz="3800" b="1">
                <a:solidFill>
                  <a:srgbClr val="000000"/>
                </a:solidFill>
                <a:latin typeface="Times New Roman Bold"/>
                <a:ea typeface="Times New Roman Bold"/>
                <a:cs typeface="Times New Roman Bold"/>
                <a:sym typeface="Times New Roman Bold"/>
              </a:rPr>
              <a:t>RITVIK T G    </a:t>
            </a:r>
            <a:r>
              <a:rPr lang="en-US" sz="3800">
                <a:solidFill>
                  <a:srgbClr val="000000"/>
                </a:solidFill>
                <a:latin typeface="Times New Roman"/>
                <a:ea typeface="Times New Roman"/>
                <a:cs typeface="Times New Roman"/>
                <a:sym typeface="Times New Roman"/>
              </a:rPr>
              <a:t>                 </a:t>
            </a:r>
            <a:r>
              <a:rPr lang="en-US" sz="3800" u="sng">
                <a:solidFill>
                  <a:srgbClr val="000000"/>
                </a:solidFill>
                <a:latin typeface="Times New Roman"/>
                <a:ea typeface="Times New Roman"/>
                <a:cs typeface="Times New Roman"/>
                <a:sym typeface="Times New Roman"/>
                <a:hlinkClick r:id="rId2" tooltip="https://github.com/Ritviktg"/>
              </a:rPr>
              <a:t>https://github.com/Ritivktg</a:t>
            </a:r>
          </a:p>
        </p:txBody>
      </p:sp>
      <p:sp>
        <p:nvSpPr>
          <p:cNvPr id="4" name="TextBox 4"/>
          <p:cNvSpPr txBox="1"/>
          <p:nvPr/>
        </p:nvSpPr>
        <p:spPr>
          <a:xfrm>
            <a:off x="1028700" y="4579163"/>
            <a:ext cx="13988477" cy="722630"/>
          </a:xfrm>
          <a:prstGeom prst="rect">
            <a:avLst/>
          </a:prstGeom>
        </p:spPr>
        <p:txBody>
          <a:bodyPr lIns="0" tIns="0" rIns="0" bIns="0" rtlCol="0" anchor="t">
            <a:spAutoFit/>
          </a:bodyPr>
          <a:lstStyle/>
          <a:p>
            <a:pPr algn="l">
              <a:lnSpc>
                <a:spcPts val="5319"/>
              </a:lnSpc>
            </a:pPr>
            <a:r>
              <a:rPr lang="en-US" sz="3799" b="1">
                <a:solidFill>
                  <a:srgbClr val="000000"/>
                </a:solidFill>
                <a:latin typeface="Times New Roman Bold"/>
                <a:ea typeface="Times New Roman Bold"/>
                <a:cs typeface="Times New Roman Bold"/>
                <a:sym typeface="Times New Roman Bold"/>
              </a:rPr>
              <a:t>PRANASH B R               </a:t>
            </a:r>
            <a:r>
              <a:rPr lang="en-US" sz="3799" u="sng">
                <a:solidFill>
                  <a:srgbClr val="000000"/>
                </a:solidFill>
                <a:latin typeface="Times New Roman"/>
                <a:ea typeface="Times New Roman"/>
                <a:cs typeface="Times New Roman"/>
                <a:sym typeface="Times New Roman"/>
                <a:hlinkClick r:id="rId3" tooltip="https://github.com/pranesh-ramesh"/>
              </a:rPr>
              <a:t>https://github.com/pranesh-ramesh</a:t>
            </a:r>
          </a:p>
        </p:txBody>
      </p:sp>
      <p:sp>
        <p:nvSpPr>
          <p:cNvPr id="5" name="TextBox 5"/>
          <p:cNvSpPr txBox="1"/>
          <p:nvPr/>
        </p:nvSpPr>
        <p:spPr>
          <a:xfrm>
            <a:off x="1028700" y="5539919"/>
            <a:ext cx="14955812" cy="722630"/>
          </a:xfrm>
          <a:prstGeom prst="rect">
            <a:avLst/>
          </a:prstGeom>
        </p:spPr>
        <p:txBody>
          <a:bodyPr lIns="0" tIns="0" rIns="0" bIns="0" rtlCol="0" anchor="t">
            <a:spAutoFit/>
          </a:bodyPr>
          <a:lstStyle/>
          <a:p>
            <a:pPr algn="l">
              <a:lnSpc>
                <a:spcPts val="5319"/>
              </a:lnSpc>
            </a:pPr>
            <a:r>
              <a:rPr lang="en-US" sz="3799" b="1" dirty="0">
                <a:solidFill>
                  <a:srgbClr val="000000"/>
                </a:solidFill>
                <a:latin typeface="Times New Roman Bold"/>
                <a:ea typeface="Times New Roman Bold"/>
                <a:cs typeface="Times New Roman Bold"/>
                <a:sym typeface="Times New Roman Bold"/>
              </a:rPr>
              <a:t>JAGHADEEP S N          </a:t>
            </a:r>
            <a:r>
              <a:rPr lang="en-US" sz="3799" u="sng" dirty="0">
                <a:solidFill>
                  <a:srgbClr val="000000"/>
                </a:solidFill>
                <a:latin typeface="Times New Roman"/>
                <a:ea typeface="Times New Roman"/>
                <a:cs typeface="Times New Roman"/>
                <a:sym typeface="Times New Roman"/>
              </a:rPr>
              <a:t>https://github.com/Jaghadeep-345</a:t>
            </a:r>
          </a:p>
        </p:txBody>
      </p:sp>
      <p:sp>
        <p:nvSpPr>
          <p:cNvPr id="13" name="Date Placeholder 12">
            <a:extLst>
              <a:ext uri="{FF2B5EF4-FFF2-40B4-BE49-F238E27FC236}">
                <a16:creationId xmlns:a16="http://schemas.microsoft.com/office/drawing/2014/main" id="{9820524F-2EA1-456C-9D1F-E3EFC132072F}"/>
              </a:ext>
            </a:extLst>
          </p:cNvPr>
          <p:cNvSpPr>
            <a:spLocks noGrp="1"/>
          </p:cNvSpPr>
          <p:nvPr>
            <p:ph type="dt" sz="half" idx="10"/>
          </p:nvPr>
        </p:nvSpPr>
        <p:spPr>
          <a:xfrm>
            <a:off x="16139652" y="9921875"/>
            <a:ext cx="2133600" cy="365125"/>
          </a:xfrm>
        </p:spPr>
        <p:txBody>
          <a:bodyPr/>
          <a:lstStyle/>
          <a:p>
            <a:pPr algn="r"/>
            <a:r>
              <a:rPr lang="en-US" dirty="0"/>
              <a:t>9/11/2024</a:t>
            </a:r>
          </a:p>
        </p:txBody>
      </p:sp>
      <p:sp>
        <p:nvSpPr>
          <p:cNvPr id="14" name="Slide Number Placeholder 13">
            <a:extLst>
              <a:ext uri="{FF2B5EF4-FFF2-40B4-BE49-F238E27FC236}">
                <a16:creationId xmlns:a16="http://schemas.microsoft.com/office/drawing/2014/main" id="{880D1FF3-CEE7-49CC-9314-498A0564DF39}"/>
              </a:ext>
            </a:extLst>
          </p:cNvPr>
          <p:cNvSpPr>
            <a:spLocks noGrp="1"/>
          </p:cNvSpPr>
          <p:nvPr>
            <p:ph type="sldNum" sz="quarter" idx="12"/>
          </p:nvPr>
        </p:nvSpPr>
        <p:spPr>
          <a:xfrm>
            <a:off x="16139652" y="9556750"/>
            <a:ext cx="2133600" cy="365125"/>
          </a:xfrm>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734418">
            <a:off x="9189599" y="-8805227"/>
            <a:ext cx="23399877" cy="24664199"/>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4" name="TextBox 4"/>
          <p:cNvSpPr txBox="1"/>
          <p:nvPr/>
        </p:nvSpPr>
        <p:spPr>
          <a:xfrm>
            <a:off x="1028700" y="3192519"/>
            <a:ext cx="8097687" cy="1594138"/>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THANK YOU </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Date Placeholder 12">
            <a:extLst>
              <a:ext uri="{FF2B5EF4-FFF2-40B4-BE49-F238E27FC236}">
                <a16:creationId xmlns:a16="http://schemas.microsoft.com/office/drawing/2014/main" id="{2851AA50-C766-4BDC-8AEC-CA5EDC5996B3}"/>
              </a:ext>
            </a:extLst>
          </p:cNvPr>
          <p:cNvSpPr>
            <a:spLocks noGrp="1"/>
          </p:cNvSpPr>
          <p:nvPr>
            <p:ph type="dt" sz="half" idx="10"/>
          </p:nvPr>
        </p:nvSpPr>
        <p:spPr>
          <a:xfrm>
            <a:off x="16131540" y="9921875"/>
            <a:ext cx="2133600" cy="365125"/>
          </a:xfrm>
        </p:spPr>
        <p:txBody>
          <a:bodyPr/>
          <a:lstStyle/>
          <a:p>
            <a:pPr algn="r"/>
            <a:r>
              <a:rPr lang="en-US" dirty="0"/>
              <a:t>9/11/2024</a:t>
            </a:r>
          </a:p>
        </p:txBody>
      </p:sp>
      <p:sp>
        <p:nvSpPr>
          <p:cNvPr id="14" name="Slide Number Placeholder 13">
            <a:extLst>
              <a:ext uri="{FF2B5EF4-FFF2-40B4-BE49-F238E27FC236}">
                <a16:creationId xmlns:a16="http://schemas.microsoft.com/office/drawing/2014/main" id="{9AA12D67-B9F3-437A-8B32-E1783C4587E3}"/>
              </a:ext>
            </a:extLst>
          </p:cNvPr>
          <p:cNvSpPr>
            <a:spLocks noGrp="1"/>
          </p:cNvSpPr>
          <p:nvPr>
            <p:ph type="sldNum" sz="quarter" idx="12"/>
          </p:nvPr>
        </p:nvSpPr>
        <p:spPr>
          <a:xfrm>
            <a:off x="16131540" y="9518650"/>
            <a:ext cx="2133600" cy="365125"/>
          </a:xfrm>
        </p:spPr>
        <p:txBody>
          <a:bodyPr/>
          <a:lstStyle/>
          <a:p>
            <a:fld id="{B6F15528-21DE-4FAA-801E-634DDDAF4B2B}" type="slidenum">
              <a:rPr lang="en-US" smtClean="0"/>
              <a:pPr/>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920414" y="7495630"/>
            <a:ext cx="6592926" cy="6765130"/>
          </a:xfrm>
          <a:custGeom>
            <a:avLst/>
            <a:gdLst/>
            <a:ahLst/>
            <a:cxnLst/>
            <a:rect l="l" t="t" r="r" b="b"/>
            <a:pathLst>
              <a:path w="6592926" h="6765130">
                <a:moveTo>
                  <a:pt x="0" y="0"/>
                </a:moveTo>
                <a:lnTo>
                  <a:pt x="6592926" y="0"/>
                </a:lnTo>
                <a:lnTo>
                  <a:pt x="6592926" y="6765130"/>
                </a:lnTo>
                <a:lnTo>
                  <a:pt x="0" y="67651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4325141" y="707044"/>
            <a:ext cx="9044226" cy="1038225"/>
          </a:xfrm>
          <a:prstGeom prst="rect">
            <a:avLst/>
          </a:prstGeom>
        </p:spPr>
        <p:txBody>
          <a:bodyPr lIns="0" tIns="0" rIns="0" bIns="0" rtlCol="0" anchor="t">
            <a:spAutoFit/>
          </a:bodyPr>
          <a:lstStyle/>
          <a:p>
            <a:pPr algn="ctr">
              <a:lnSpc>
                <a:spcPts val="7200"/>
              </a:lnSpc>
              <a:spcBef>
                <a:spcPct val="0"/>
              </a:spcBef>
            </a:pPr>
            <a:r>
              <a:rPr lang="en-US" sz="6000" b="1">
                <a:solidFill>
                  <a:srgbClr val="000000"/>
                </a:solidFill>
                <a:latin typeface="Times New Roman Bold"/>
                <a:ea typeface="Times New Roman Bold"/>
                <a:cs typeface="Times New Roman Bold"/>
                <a:sym typeface="Times New Roman Bold"/>
              </a:rPr>
              <a:t>PROBLEM STATEMENT</a:t>
            </a:r>
          </a:p>
        </p:txBody>
      </p:sp>
      <p:sp>
        <p:nvSpPr>
          <p:cNvPr id="5" name="TextBox 5"/>
          <p:cNvSpPr txBox="1"/>
          <p:nvPr/>
        </p:nvSpPr>
        <p:spPr>
          <a:xfrm>
            <a:off x="1028700" y="2286874"/>
            <a:ext cx="16230600" cy="5713095"/>
          </a:xfrm>
          <a:prstGeom prst="rect">
            <a:avLst/>
          </a:prstGeom>
        </p:spPr>
        <p:txBody>
          <a:bodyPr lIns="0" tIns="0" rIns="0" bIns="0" rtlCol="0" anchor="t">
            <a:spAutoFit/>
          </a:bodyPr>
          <a:lstStyle/>
          <a:p>
            <a:pPr algn="l">
              <a:lnSpc>
                <a:spcPts val="5199"/>
              </a:lnSpc>
              <a:spcBef>
                <a:spcPct val="0"/>
              </a:spcBef>
            </a:pPr>
            <a:r>
              <a:rPr lang="en-US" sz="3999" b="1" dirty="0">
                <a:solidFill>
                  <a:srgbClr val="000000"/>
                </a:solidFill>
                <a:latin typeface="Times New Roman Bold"/>
                <a:ea typeface="Times New Roman Bold"/>
                <a:cs typeface="Times New Roman Bold"/>
                <a:sym typeface="Times New Roman Bold"/>
              </a:rPr>
              <a:t>Sorting a List of Names Using Selection Sort</a:t>
            </a:r>
          </a:p>
          <a:p>
            <a:pPr algn="l">
              <a:lnSpc>
                <a:spcPts val="5199"/>
              </a:lnSpc>
              <a:spcBef>
                <a:spcPct val="0"/>
              </a:spcBef>
            </a:pPr>
            <a:endParaRPr lang="en-US" sz="3999" b="1" dirty="0">
              <a:solidFill>
                <a:srgbClr val="000000"/>
              </a:solidFill>
              <a:latin typeface="Times New Roman Bold"/>
              <a:ea typeface="Times New Roman Bold"/>
              <a:cs typeface="Times New Roman Bold"/>
              <a:sym typeface="Times New Roman Bold"/>
            </a:endParaRPr>
          </a:p>
          <a:p>
            <a:pPr algn="l">
              <a:lnSpc>
                <a:spcPts val="4940"/>
              </a:lnSpc>
              <a:spcBef>
                <a:spcPct val="0"/>
              </a:spcBef>
            </a:pPr>
            <a:r>
              <a:rPr lang="en-US" sz="3800" dirty="0">
                <a:solidFill>
                  <a:srgbClr val="000000"/>
                </a:solidFill>
                <a:latin typeface="Times New Roman"/>
                <a:ea typeface="Times New Roman"/>
                <a:cs typeface="Times New Roman"/>
                <a:sym typeface="Times New Roman"/>
              </a:rPr>
              <a:t>Given an unsorted list of names, and the task is to sort this list in alphabetical order using the Selection Sort algorithm. The Selection Sort algorithm will repeatedly select the smallest name from the unsorted portion of the list and move it to the beginning of the sorted portion until the entire list is sorted.</a:t>
            </a:r>
          </a:p>
          <a:p>
            <a:pPr algn="l">
              <a:lnSpc>
                <a:spcPts val="4940"/>
              </a:lnSpc>
              <a:spcBef>
                <a:spcPct val="0"/>
              </a:spcBef>
            </a:pPr>
            <a:endParaRPr lang="en-US" sz="3800" dirty="0">
              <a:solidFill>
                <a:srgbClr val="000000"/>
              </a:solidFill>
              <a:latin typeface="Times New Roman"/>
              <a:ea typeface="Times New Roman"/>
              <a:cs typeface="Times New Roman"/>
              <a:sym typeface="Times New Roman"/>
            </a:endParaRPr>
          </a:p>
          <a:p>
            <a:pPr algn="l">
              <a:lnSpc>
                <a:spcPts val="4940"/>
              </a:lnSpc>
              <a:spcBef>
                <a:spcPct val="0"/>
              </a:spcBef>
            </a:pPr>
            <a:endParaRPr lang="en-US" sz="3800" dirty="0">
              <a:solidFill>
                <a:srgbClr val="000000"/>
              </a:solidFill>
              <a:latin typeface="Times New Roman"/>
              <a:ea typeface="Times New Roman"/>
              <a:cs typeface="Times New Roman"/>
              <a:sym typeface="Times New Roman"/>
            </a:endParaRPr>
          </a:p>
          <a:p>
            <a:pPr algn="l">
              <a:lnSpc>
                <a:spcPts val="4940"/>
              </a:lnSpc>
              <a:spcBef>
                <a:spcPct val="0"/>
              </a:spcBef>
            </a:pPr>
            <a:endParaRPr lang="en-US" sz="3800" dirty="0">
              <a:solidFill>
                <a:srgbClr val="000000"/>
              </a:solidFill>
              <a:latin typeface="Times New Roman"/>
              <a:ea typeface="Times New Roman"/>
              <a:cs typeface="Times New Roman"/>
              <a:sym typeface="Times New Roman"/>
            </a:endParaRPr>
          </a:p>
        </p:txBody>
      </p:sp>
      <p:sp>
        <p:nvSpPr>
          <p:cNvPr id="15" name="Date Placeholder 14">
            <a:extLst>
              <a:ext uri="{FF2B5EF4-FFF2-40B4-BE49-F238E27FC236}">
                <a16:creationId xmlns:a16="http://schemas.microsoft.com/office/drawing/2014/main" id="{EC8FA704-5B6B-46A6-9B6C-1F900E412F0A}"/>
              </a:ext>
            </a:extLst>
          </p:cNvPr>
          <p:cNvSpPr>
            <a:spLocks noGrp="1"/>
          </p:cNvSpPr>
          <p:nvPr>
            <p:ph type="dt" sz="half" idx="10"/>
          </p:nvPr>
        </p:nvSpPr>
        <p:spPr>
          <a:xfrm>
            <a:off x="16154400" y="9921875"/>
            <a:ext cx="2133600" cy="365125"/>
          </a:xfrm>
        </p:spPr>
        <p:txBody>
          <a:bodyPr/>
          <a:lstStyle/>
          <a:p>
            <a:pPr algn="r"/>
            <a:r>
              <a:rPr lang="en-US" dirty="0"/>
              <a:t>9/11/2024</a:t>
            </a:r>
          </a:p>
        </p:txBody>
      </p:sp>
      <p:sp>
        <p:nvSpPr>
          <p:cNvPr id="16" name="Slide Number Placeholder 15">
            <a:extLst>
              <a:ext uri="{FF2B5EF4-FFF2-40B4-BE49-F238E27FC236}">
                <a16:creationId xmlns:a16="http://schemas.microsoft.com/office/drawing/2014/main" id="{01569441-EAA7-49B1-861E-66B356E04033}"/>
              </a:ext>
            </a:extLst>
          </p:cNvPr>
          <p:cNvSpPr>
            <a:spLocks noGrp="1"/>
          </p:cNvSpPr>
          <p:nvPr>
            <p:ph type="sldNum" sz="quarter" idx="12"/>
          </p:nvPr>
        </p:nvSpPr>
        <p:spPr>
          <a:xfrm>
            <a:off x="16134080" y="9556750"/>
            <a:ext cx="2133600" cy="365125"/>
          </a:xfrm>
        </p:spPr>
        <p:txBody>
          <a:bodyPr/>
          <a:lstStyle/>
          <a:p>
            <a:fld id="{B6F15528-21DE-4FAA-801E-634DDDAF4B2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990116" y="6993495"/>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019320" y="809625"/>
            <a:ext cx="9453429" cy="1129665"/>
          </a:xfrm>
          <a:prstGeom prst="rect">
            <a:avLst/>
          </a:prstGeom>
        </p:spPr>
        <p:txBody>
          <a:bodyPr lIns="0" tIns="0" rIns="0" bIns="0" rtlCol="0" anchor="t">
            <a:spAutoFit/>
          </a:bodyPr>
          <a:lstStyle/>
          <a:p>
            <a:pPr algn="ctr">
              <a:lnSpc>
                <a:spcPts val="8280"/>
              </a:lnSpc>
            </a:pPr>
            <a:r>
              <a:rPr lang="en-US" sz="6000" b="1" spc="588" dirty="0">
                <a:solidFill>
                  <a:srgbClr val="231F20"/>
                </a:solidFill>
                <a:latin typeface="Times New Roman Bold"/>
                <a:ea typeface="Times New Roman Bold"/>
                <a:cs typeface="Times New Roman Bold"/>
                <a:sym typeface="Times New Roman Bold"/>
              </a:rPr>
              <a:t>INTRODUCTION</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2656975"/>
            <a:ext cx="10827119" cy="5818051"/>
          </a:xfrm>
          <a:prstGeom prst="rect">
            <a:avLst/>
          </a:prstGeom>
        </p:spPr>
        <p:txBody>
          <a:bodyPr lIns="0" tIns="0" rIns="0" bIns="0" rtlCol="0" anchor="t">
            <a:spAutoFit/>
          </a:bodyPr>
          <a:lstStyle/>
          <a:p>
            <a:pPr algn="just">
              <a:lnSpc>
                <a:spcPts val="5051"/>
              </a:lnSpc>
            </a:pPr>
            <a:r>
              <a:rPr lang="en-US" sz="3885">
                <a:solidFill>
                  <a:srgbClr val="231F20"/>
                </a:solidFill>
                <a:latin typeface="Times New Roman"/>
                <a:ea typeface="Times New Roman"/>
                <a:cs typeface="Times New Roman"/>
                <a:sym typeface="Times New Roman"/>
              </a:rPr>
              <a:t>Selection sort is a simple and efficient sorting algorithm that works by repeatedly selecting the smallest (or largest) element from the unsorted portion of the list and moving it to the sorted portion of the list.</a:t>
            </a:r>
          </a:p>
          <a:p>
            <a:pPr algn="just">
              <a:lnSpc>
                <a:spcPts val="5051"/>
              </a:lnSpc>
            </a:pPr>
            <a:endParaRPr lang="en-US" sz="3885">
              <a:solidFill>
                <a:srgbClr val="231F20"/>
              </a:solidFill>
              <a:latin typeface="Times New Roman"/>
              <a:ea typeface="Times New Roman"/>
              <a:cs typeface="Times New Roman"/>
              <a:sym typeface="Times New Roman"/>
            </a:endParaRPr>
          </a:p>
          <a:p>
            <a:pPr algn="just">
              <a:lnSpc>
                <a:spcPts val="5051"/>
              </a:lnSpc>
              <a:spcBef>
                <a:spcPct val="0"/>
              </a:spcBef>
            </a:pPr>
            <a:r>
              <a:rPr lang="en-US" sz="3885">
                <a:solidFill>
                  <a:srgbClr val="231F20"/>
                </a:solidFill>
                <a:latin typeface="Times New Roman"/>
                <a:ea typeface="Times New Roman"/>
                <a:cs typeface="Times New Roman"/>
                <a:sym typeface="Times New Roman"/>
              </a:rPr>
              <a:t>Selection Sort is not very efficient for large lists due to its O(n^2) time complexity. It is best suited for small datasets or educational purposes.</a:t>
            </a:r>
          </a:p>
        </p:txBody>
      </p:sp>
      <p:grpSp>
        <p:nvGrpSpPr>
          <p:cNvPr id="6" name="Group 6"/>
          <p:cNvGrpSpPr/>
          <p:nvPr/>
        </p:nvGrpSpPr>
        <p:grpSpPr>
          <a:xfrm>
            <a:off x="12115262" y="1939290"/>
            <a:ext cx="5871433" cy="7326149"/>
            <a:chOff x="0" y="0"/>
            <a:chExt cx="1546386" cy="1929521"/>
          </a:xfrm>
        </p:grpSpPr>
        <p:sp>
          <p:nvSpPr>
            <p:cNvPr id="7" name="Freeform 7"/>
            <p:cNvSpPr/>
            <p:nvPr/>
          </p:nvSpPr>
          <p:spPr>
            <a:xfrm>
              <a:off x="0" y="0"/>
              <a:ext cx="1546386" cy="1929521"/>
            </a:xfrm>
            <a:custGeom>
              <a:avLst/>
              <a:gdLst/>
              <a:ahLst/>
              <a:cxnLst/>
              <a:rect l="l" t="t" r="r" b="b"/>
              <a:pathLst>
                <a:path w="1546386" h="1929521">
                  <a:moveTo>
                    <a:pt x="0" y="0"/>
                  </a:moveTo>
                  <a:lnTo>
                    <a:pt x="1546386" y="0"/>
                  </a:lnTo>
                  <a:lnTo>
                    <a:pt x="1546386" y="1929521"/>
                  </a:lnTo>
                  <a:lnTo>
                    <a:pt x="0" y="1929521"/>
                  </a:lnTo>
                  <a:close/>
                </a:path>
              </a:pathLst>
            </a:custGeom>
            <a:solidFill>
              <a:srgbClr val="CCCCCC"/>
            </a:solidFill>
          </p:spPr>
        </p:sp>
        <p:sp>
          <p:nvSpPr>
            <p:cNvPr id="8" name="TextBox 8"/>
            <p:cNvSpPr txBox="1"/>
            <p:nvPr/>
          </p:nvSpPr>
          <p:spPr>
            <a:xfrm>
              <a:off x="0" y="-19050"/>
              <a:ext cx="1546386" cy="1948571"/>
            </a:xfrm>
            <a:prstGeom prst="rect">
              <a:avLst/>
            </a:prstGeom>
          </p:spPr>
          <p:txBody>
            <a:bodyPr lIns="50800" tIns="50800" rIns="50800" bIns="50800" rtlCol="0" anchor="ctr"/>
            <a:lstStyle/>
            <a:p>
              <a:pPr algn="ctr">
                <a:lnSpc>
                  <a:spcPts val="2859"/>
                </a:lnSpc>
              </a:pPr>
              <a:endParaRPr/>
            </a:p>
          </p:txBody>
        </p:sp>
      </p:grpSp>
      <p:sp>
        <p:nvSpPr>
          <p:cNvPr id="9" name="Freeform 9"/>
          <p:cNvSpPr/>
          <p:nvPr/>
        </p:nvSpPr>
        <p:spPr>
          <a:xfrm>
            <a:off x="12202328" y="2058400"/>
            <a:ext cx="5697300" cy="7087928"/>
          </a:xfrm>
          <a:custGeom>
            <a:avLst/>
            <a:gdLst/>
            <a:ahLst/>
            <a:cxnLst/>
            <a:rect l="l" t="t" r="r" b="b"/>
            <a:pathLst>
              <a:path w="5697300" h="7087928">
                <a:moveTo>
                  <a:pt x="0" y="0"/>
                </a:moveTo>
                <a:lnTo>
                  <a:pt x="5697301" y="0"/>
                </a:lnTo>
                <a:lnTo>
                  <a:pt x="5697301" y="7087928"/>
                </a:lnTo>
                <a:lnTo>
                  <a:pt x="0" y="7087928"/>
                </a:lnTo>
                <a:lnTo>
                  <a:pt x="0" y="0"/>
                </a:lnTo>
                <a:close/>
              </a:path>
            </a:pathLst>
          </a:custGeom>
          <a:blipFill>
            <a:blip r:embed="rId6"/>
            <a:stretch>
              <a:fillRect l="-58611" r="-62559"/>
            </a:stretch>
          </a:blipFill>
        </p:spPr>
      </p:sp>
      <p:sp>
        <p:nvSpPr>
          <p:cNvPr id="17" name="Date Placeholder 16">
            <a:extLst>
              <a:ext uri="{FF2B5EF4-FFF2-40B4-BE49-F238E27FC236}">
                <a16:creationId xmlns:a16="http://schemas.microsoft.com/office/drawing/2014/main" id="{00838737-038E-4FB3-A917-985EBCCDB6E2}"/>
              </a:ext>
            </a:extLst>
          </p:cNvPr>
          <p:cNvSpPr>
            <a:spLocks noGrp="1"/>
          </p:cNvSpPr>
          <p:nvPr>
            <p:ph type="dt" sz="half" idx="10"/>
          </p:nvPr>
        </p:nvSpPr>
        <p:spPr>
          <a:xfrm>
            <a:off x="16154400" y="9921875"/>
            <a:ext cx="2133600" cy="365125"/>
          </a:xfrm>
        </p:spPr>
        <p:txBody>
          <a:bodyPr/>
          <a:lstStyle/>
          <a:p>
            <a:pPr algn="r"/>
            <a:r>
              <a:rPr lang="en-US" dirty="0"/>
              <a:t>9/11/2024</a:t>
            </a:r>
          </a:p>
        </p:txBody>
      </p:sp>
      <p:sp>
        <p:nvSpPr>
          <p:cNvPr id="18" name="Slide Number Placeholder 17">
            <a:extLst>
              <a:ext uri="{FF2B5EF4-FFF2-40B4-BE49-F238E27FC236}">
                <a16:creationId xmlns:a16="http://schemas.microsoft.com/office/drawing/2014/main" id="{2224FBC8-E4F0-4884-A2F2-1DCC7E8B13E9}"/>
              </a:ext>
            </a:extLst>
          </p:cNvPr>
          <p:cNvSpPr>
            <a:spLocks noGrp="1"/>
          </p:cNvSpPr>
          <p:nvPr>
            <p:ph type="sldNum" sz="quarter" idx="12"/>
          </p:nvPr>
        </p:nvSpPr>
        <p:spPr>
          <a:xfrm>
            <a:off x="16154400" y="9556750"/>
            <a:ext cx="2133600" cy="365125"/>
          </a:xfrm>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2418934">
            <a:off x="13357090" y="-456001"/>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5046509" y="10500019"/>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2191164"/>
            <a:ext cx="16230600" cy="9468739"/>
          </a:xfrm>
          <a:prstGeom prst="rect">
            <a:avLst/>
          </a:prstGeom>
        </p:spPr>
        <p:txBody>
          <a:bodyPr lIns="0" tIns="0" rIns="0" bIns="0" rtlCol="0" anchor="t">
            <a:spAutoFit/>
          </a:bodyPr>
          <a:lstStyle/>
          <a:p>
            <a:pPr algn="l">
              <a:lnSpc>
                <a:spcPts val="4028"/>
              </a:lnSpc>
            </a:pPr>
            <a:r>
              <a:rPr lang="en-US" sz="3800" b="1" spc="372" dirty="0">
                <a:solidFill>
                  <a:srgbClr val="231F20"/>
                </a:solidFill>
                <a:latin typeface="Times New Roman Bold"/>
                <a:ea typeface="Times New Roman Bold"/>
                <a:cs typeface="Times New Roman Bold"/>
                <a:sym typeface="Times New Roman Bold"/>
              </a:rPr>
              <a:t>               </a:t>
            </a:r>
          </a:p>
          <a:p>
            <a:pPr algn="l">
              <a:lnSpc>
                <a:spcPts val="4028"/>
              </a:lnSpc>
            </a:pPr>
            <a:endParaRPr lang="en-US" sz="3800" b="1" spc="372" dirty="0">
              <a:solidFill>
                <a:srgbClr val="231F20"/>
              </a:solidFill>
              <a:latin typeface="Times New Roman Bold"/>
              <a:ea typeface="Times New Roman Bold"/>
              <a:cs typeface="Times New Roman Bold"/>
              <a:sym typeface="Times New Roman Bold"/>
            </a:endParaRPr>
          </a:p>
          <a:p>
            <a:pPr algn="l">
              <a:lnSpc>
                <a:spcPts val="4028"/>
              </a:lnSpc>
            </a:pPr>
            <a:r>
              <a:rPr lang="en-US" sz="3800" b="1" spc="372" dirty="0">
                <a:solidFill>
                  <a:srgbClr val="231F20"/>
                </a:solidFill>
                <a:latin typeface="Times New Roman Bold"/>
                <a:ea typeface="Times New Roman Bold"/>
                <a:cs typeface="Times New Roman Bold"/>
                <a:sym typeface="Times New Roman Bold"/>
              </a:rPr>
              <a:t> </a:t>
            </a:r>
            <a:r>
              <a:rPr lang="en-US" sz="3800" spc="372" dirty="0">
                <a:solidFill>
                  <a:srgbClr val="231F20"/>
                </a:solidFill>
                <a:latin typeface="Times New Roman"/>
                <a:ea typeface="Times New Roman"/>
                <a:cs typeface="Times New Roman"/>
                <a:sym typeface="Times New Roman"/>
              </a:rPr>
              <a:t>The type of Data structure is Array.</a:t>
            </a:r>
          </a:p>
          <a:p>
            <a:pPr algn="l">
              <a:lnSpc>
                <a:spcPts val="4028"/>
              </a:lnSpc>
            </a:pPr>
            <a:endParaRPr lang="en-US" sz="3800" spc="372" dirty="0">
              <a:solidFill>
                <a:srgbClr val="231F20"/>
              </a:solidFill>
              <a:latin typeface="Times New Roman"/>
              <a:ea typeface="Times New Roman"/>
              <a:cs typeface="Times New Roman"/>
              <a:sym typeface="Times New Roman"/>
            </a:endParaRPr>
          </a:p>
          <a:p>
            <a:pPr algn="l">
              <a:lnSpc>
                <a:spcPts val="4028"/>
              </a:lnSpc>
            </a:pPr>
            <a:r>
              <a:rPr lang="en-US" sz="3800" b="1" spc="372" dirty="0">
                <a:solidFill>
                  <a:srgbClr val="231F20"/>
                </a:solidFill>
                <a:latin typeface="Times New Roman Bold"/>
                <a:ea typeface="Times New Roman Bold"/>
                <a:cs typeface="Times New Roman Bold"/>
                <a:sym typeface="Times New Roman Bold"/>
              </a:rPr>
              <a:t>Array :</a:t>
            </a:r>
          </a:p>
          <a:p>
            <a:pPr algn="l">
              <a:lnSpc>
                <a:spcPts val="4028"/>
              </a:lnSpc>
            </a:pPr>
            <a:endParaRPr lang="en-US" sz="3800" b="1" spc="372" dirty="0">
              <a:solidFill>
                <a:srgbClr val="231F20"/>
              </a:solidFill>
              <a:latin typeface="Times New Roman Bold"/>
              <a:ea typeface="Times New Roman Bold"/>
              <a:cs typeface="Times New Roman Bold"/>
              <a:sym typeface="Times New Roman Bold"/>
            </a:endParaRPr>
          </a:p>
          <a:p>
            <a:pPr marL="820421" lvl="1" indent="-410210" algn="l">
              <a:lnSpc>
                <a:spcPts val="4028"/>
              </a:lnSpc>
              <a:buFont typeface="Arial"/>
              <a:buChar char="•"/>
            </a:pPr>
            <a:r>
              <a:rPr lang="en-US" sz="3800" spc="372" dirty="0">
                <a:solidFill>
                  <a:srgbClr val="231F20"/>
                </a:solidFill>
                <a:latin typeface="Times New Roman"/>
                <a:ea typeface="Times New Roman"/>
                <a:cs typeface="Times New Roman"/>
                <a:sym typeface="Times New Roman"/>
              </a:rPr>
              <a:t>Array is a collection of Similar datatype elements.</a:t>
            </a:r>
          </a:p>
          <a:p>
            <a:pPr algn="l">
              <a:lnSpc>
                <a:spcPts val="4028"/>
              </a:lnSpc>
            </a:pPr>
            <a:endParaRPr lang="en-US" sz="3800" spc="372" dirty="0">
              <a:solidFill>
                <a:srgbClr val="231F20"/>
              </a:solidFill>
              <a:latin typeface="Times New Roman"/>
              <a:ea typeface="Times New Roman"/>
              <a:cs typeface="Times New Roman"/>
              <a:sym typeface="Times New Roman"/>
            </a:endParaRPr>
          </a:p>
          <a:p>
            <a:pPr marL="820421" lvl="1" indent="-410210" algn="l">
              <a:lnSpc>
                <a:spcPts val="4028"/>
              </a:lnSpc>
              <a:buFont typeface="Arial"/>
              <a:buChar char="•"/>
            </a:pPr>
            <a:r>
              <a:rPr lang="en-US" sz="3800" spc="372" dirty="0">
                <a:solidFill>
                  <a:srgbClr val="231F20"/>
                </a:solidFill>
                <a:latin typeface="Times New Roman"/>
                <a:ea typeface="Times New Roman"/>
                <a:cs typeface="Times New Roman"/>
                <a:sym typeface="Times New Roman"/>
              </a:rPr>
              <a:t>It’s a Linear Data Structure.</a:t>
            </a:r>
          </a:p>
          <a:p>
            <a:pPr algn="l">
              <a:lnSpc>
                <a:spcPts val="4028"/>
              </a:lnSpc>
            </a:pPr>
            <a:endParaRPr lang="en-US" sz="3800" spc="372" dirty="0">
              <a:solidFill>
                <a:srgbClr val="231F20"/>
              </a:solidFill>
              <a:latin typeface="Times New Roman"/>
              <a:ea typeface="Times New Roman"/>
              <a:cs typeface="Times New Roman"/>
              <a:sym typeface="Times New Roman"/>
            </a:endParaRPr>
          </a:p>
          <a:p>
            <a:pPr marL="820421" lvl="1" indent="-410210" algn="l">
              <a:lnSpc>
                <a:spcPts val="4788"/>
              </a:lnSpc>
              <a:buFont typeface="Arial"/>
              <a:buChar char="•"/>
            </a:pPr>
            <a:r>
              <a:rPr lang="en-US" sz="3800" spc="372" dirty="0">
                <a:solidFill>
                  <a:srgbClr val="231F20"/>
                </a:solidFill>
                <a:latin typeface="Times New Roman"/>
                <a:ea typeface="Times New Roman"/>
                <a:cs typeface="Times New Roman"/>
                <a:sym typeface="Times New Roman"/>
              </a:rPr>
              <a:t>Arrays are used for storing lists of items, such as a list of numbers or a collection of objects. They are fundamental in many algorithms and data structures.</a:t>
            </a:r>
          </a:p>
          <a:p>
            <a:pPr algn="l">
              <a:lnSpc>
                <a:spcPts val="4028"/>
              </a:lnSpc>
            </a:pPr>
            <a:endParaRPr lang="en-US" sz="3800" spc="372" dirty="0">
              <a:solidFill>
                <a:srgbClr val="231F20"/>
              </a:solidFill>
              <a:latin typeface="Times New Roman"/>
              <a:ea typeface="Times New Roman"/>
              <a:cs typeface="Times New Roman"/>
              <a:sym typeface="Times New Roman"/>
            </a:endParaRPr>
          </a:p>
          <a:p>
            <a:pPr algn="l">
              <a:lnSpc>
                <a:spcPts val="4028"/>
              </a:lnSpc>
            </a:pPr>
            <a:endParaRPr lang="en-US" sz="3800" spc="372" dirty="0">
              <a:solidFill>
                <a:srgbClr val="231F20"/>
              </a:solidFill>
              <a:latin typeface="Times New Roman"/>
              <a:ea typeface="Times New Roman"/>
              <a:cs typeface="Times New Roman"/>
              <a:sym typeface="Times New Roman"/>
            </a:endParaRPr>
          </a:p>
          <a:p>
            <a:pPr algn="l">
              <a:lnSpc>
                <a:spcPts val="4028"/>
              </a:lnSpc>
            </a:pPr>
            <a:endParaRPr lang="en-US" sz="3800" spc="372" dirty="0">
              <a:solidFill>
                <a:srgbClr val="231F20"/>
              </a:solidFill>
              <a:latin typeface="Times New Roman"/>
              <a:ea typeface="Times New Roman"/>
              <a:cs typeface="Times New Roman"/>
              <a:sym typeface="Times New Roman"/>
            </a:endParaRPr>
          </a:p>
          <a:p>
            <a:pPr algn="l">
              <a:lnSpc>
                <a:spcPts val="4028"/>
              </a:lnSpc>
            </a:pPr>
            <a:endParaRPr lang="en-US" sz="3800" spc="372" dirty="0">
              <a:solidFill>
                <a:srgbClr val="231F20"/>
              </a:solidFill>
              <a:latin typeface="Times New Roman"/>
              <a:ea typeface="Times New Roman"/>
              <a:cs typeface="Times New Roman"/>
              <a:sym typeface="Times New Roman"/>
            </a:endParaRPr>
          </a:p>
          <a:p>
            <a:pPr marL="0" lvl="0" indent="0" algn="l">
              <a:lnSpc>
                <a:spcPts val="4028"/>
              </a:lnSpc>
            </a:pPr>
            <a:endParaRPr lang="en-US" sz="3800" spc="372" dirty="0">
              <a:solidFill>
                <a:srgbClr val="231F20"/>
              </a:solidFill>
              <a:latin typeface="Times New Roman"/>
              <a:ea typeface="Times New Roman"/>
              <a:cs typeface="Times New Roman"/>
              <a:sym typeface="Times New Roman"/>
            </a:endParaRPr>
          </a:p>
        </p:txBody>
      </p:sp>
      <p:sp>
        <p:nvSpPr>
          <p:cNvPr id="6" name="TextBox 6"/>
          <p:cNvSpPr txBox="1"/>
          <p:nvPr/>
        </p:nvSpPr>
        <p:spPr>
          <a:xfrm>
            <a:off x="2182859" y="790575"/>
            <a:ext cx="13922283" cy="1152525"/>
          </a:xfrm>
          <a:prstGeom prst="rect">
            <a:avLst/>
          </a:prstGeom>
        </p:spPr>
        <p:txBody>
          <a:bodyPr lIns="0" tIns="0" rIns="0" bIns="0" rtlCol="0" anchor="t">
            <a:spAutoFit/>
          </a:bodyPr>
          <a:lstStyle/>
          <a:p>
            <a:pPr algn="ctr">
              <a:lnSpc>
                <a:spcPts val="8400"/>
              </a:lnSpc>
              <a:spcBef>
                <a:spcPct val="0"/>
              </a:spcBef>
            </a:pPr>
            <a:r>
              <a:rPr lang="en-US" sz="6000" b="1">
                <a:solidFill>
                  <a:srgbClr val="231F20"/>
                </a:solidFill>
                <a:latin typeface="Times New Roman Bold"/>
                <a:ea typeface="Times New Roman Bold"/>
                <a:cs typeface="Times New Roman Bold"/>
                <a:sym typeface="Times New Roman Bold"/>
              </a:rPr>
              <a:t>DATA STRUCTURE</a:t>
            </a:r>
          </a:p>
        </p:txBody>
      </p:sp>
      <p:sp>
        <p:nvSpPr>
          <p:cNvPr id="14" name="Date Placeholder 13">
            <a:extLst>
              <a:ext uri="{FF2B5EF4-FFF2-40B4-BE49-F238E27FC236}">
                <a16:creationId xmlns:a16="http://schemas.microsoft.com/office/drawing/2014/main" id="{B2AA0CC2-D137-4825-90B1-B8ACA8518D1F}"/>
              </a:ext>
            </a:extLst>
          </p:cNvPr>
          <p:cNvSpPr>
            <a:spLocks noGrp="1"/>
          </p:cNvSpPr>
          <p:nvPr>
            <p:ph type="dt" sz="half" idx="10"/>
          </p:nvPr>
        </p:nvSpPr>
        <p:spPr>
          <a:xfrm>
            <a:off x="16154400" y="9921875"/>
            <a:ext cx="2133600" cy="365125"/>
          </a:xfrm>
        </p:spPr>
        <p:txBody>
          <a:bodyPr/>
          <a:lstStyle/>
          <a:p>
            <a:pPr algn="r"/>
            <a:r>
              <a:rPr lang="en-US" dirty="0"/>
              <a:t>9/11/2024</a:t>
            </a:r>
          </a:p>
        </p:txBody>
      </p:sp>
      <p:sp>
        <p:nvSpPr>
          <p:cNvPr id="15" name="Slide Number Placeholder 14">
            <a:extLst>
              <a:ext uri="{FF2B5EF4-FFF2-40B4-BE49-F238E27FC236}">
                <a16:creationId xmlns:a16="http://schemas.microsoft.com/office/drawing/2014/main" id="{18DD2A5D-DABF-4333-A542-3240DBBA2753}"/>
              </a:ext>
            </a:extLst>
          </p:cNvPr>
          <p:cNvSpPr>
            <a:spLocks noGrp="1"/>
          </p:cNvSpPr>
          <p:nvPr>
            <p:ph type="sldNum" sz="quarter" idx="12"/>
          </p:nvPr>
        </p:nvSpPr>
        <p:spPr>
          <a:xfrm>
            <a:off x="16154400" y="9556750"/>
            <a:ext cx="2133600" cy="365125"/>
          </a:xfrm>
        </p:spPr>
        <p:txBody>
          <a:bodyPr/>
          <a:lstStyle/>
          <a:p>
            <a:fld id="{B6F15528-21DE-4FAA-801E-634DDDAF4B2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94936" y="7891202"/>
            <a:ext cx="1432198" cy="1367098"/>
          </a:xfrm>
          <a:custGeom>
            <a:avLst/>
            <a:gdLst/>
            <a:ahLst/>
            <a:cxnLst/>
            <a:rect l="l" t="t" r="r" b="b"/>
            <a:pathLst>
              <a:path w="1432198" h="1367098">
                <a:moveTo>
                  <a:pt x="0" y="0"/>
                </a:moveTo>
                <a:lnTo>
                  <a:pt x="1432198" y="0"/>
                </a:lnTo>
                <a:lnTo>
                  <a:pt x="1432198" y="1367098"/>
                </a:lnTo>
                <a:lnTo>
                  <a:pt x="0" y="13670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756391" y="-5061250"/>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176364">
            <a:off x="-4430967" y="7100454"/>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8364617" y="3027458"/>
            <a:ext cx="1558766" cy="702944"/>
          </a:xfrm>
          <a:prstGeom prst="rect">
            <a:avLst/>
          </a:prstGeom>
        </p:spPr>
        <p:txBody>
          <a:bodyPr lIns="0" tIns="0" rIns="0" bIns="0" rtlCol="0" anchor="t">
            <a:spAutoFit/>
          </a:bodyPr>
          <a:lstStyle/>
          <a:p>
            <a:pPr algn="just">
              <a:lnSpc>
                <a:spcPts val="5070"/>
              </a:lnSpc>
              <a:spcBef>
                <a:spcPct val="0"/>
              </a:spcBef>
            </a:pPr>
            <a:r>
              <a:rPr lang="en-US" sz="3900" b="1">
                <a:solidFill>
                  <a:srgbClr val="000000"/>
                </a:solidFill>
                <a:latin typeface="Times New Roman Bold"/>
                <a:ea typeface="Times New Roman Bold"/>
                <a:cs typeface="Times New Roman Bold"/>
                <a:sym typeface="Times New Roman Bold"/>
              </a:rPr>
              <a:t>HTML</a:t>
            </a:r>
          </a:p>
        </p:txBody>
      </p:sp>
      <p:sp>
        <p:nvSpPr>
          <p:cNvPr id="6" name="TextBox 6"/>
          <p:cNvSpPr txBox="1"/>
          <p:nvPr/>
        </p:nvSpPr>
        <p:spPr>
          <a:xfrm>
            <a:off x="1028700" y="4035202"/>
            <a:ext cx="13824467" cy="1389380"/>
          </a:xfrm>
          <a:prstGeom prst="rect">
            <a:avLst/>
          </a:prstGeom>
        </p:spPr>
        <p:txBody>
          <a:bodyPr lIns="0" tIns="0" rIns="0" bIns="0" rtlCol="0" anchor="t">
            <a:spAutoFit/>
          </a:bodyPr>
          <a:lstStyle/>
          <a:p>
            <a:pPr marL="820421" lvl="1" indent="-410210" algn="l">
              <a:lnSpc>
                <a:spcPts val="5320"/>
              </a:lnSpc>
              <a:buFont typeface="Arial"/>
              <a:buChar char="•"/>
            </a:pPr>
            <a:r>
              <a:rPr lang="en-US" sz="3800">
                <a:solidFill>
                  <a:srgbClr val="000000"/>
                </a:solidFill>
                <a:latin typeface="Times New Roman"/>
                <a:ea typeface="Times New Roman"/>
                <a:cs typeface="Times New Roman"/>
                <a:sym typeface="Times New Roman"/>
              </a:rPr>
              <a:t>HTML stands for HyperText Markup Language.</a:t>
            </a:r>
          </a:p>
          <a:p>
            <a:pPr marL="820421" lvl="1" indent="-410210" algn="ctr">
              <a:lnSpc>
                <a:spcPts val="5320"/>
              </a:lnSpc>
              <a:buFont typeface="Arial"/>
              <a:buChar char="•"/>
            </a:pPr>
            <a:r>
              <a:rPr lang="en-US" sz="3800">
                <a:solidFill>
                  <a:srgbClr val="000000"/>
                </a:solidFill>
                <a:latin typeface="Times New Roman"/>
                <a:ea typeface="Times New Roman"/>
                <a:cs typeface="Times New Roman"/>
                <a:sym typeface="Times New Roman"/>
              </a:rPr>
              <a:t> It's the standard language used to create and design webpages..</a:t>
            </a:r>
          </a:p>
        </p:txBody>
      </p:sp>
      <p:sp>
        <p:nvSpPr>
          <p:cNvPr id="7" name="TextBox 7"/>
          <p:cNvSpPr txBox="1"/>
          <p:nvPr/>
        </p:nvSpPr>
        <p:spPr>
          <a:xfrm>
            <a:off x="8666738" y="5659375"/>
            <a:ext cx="954524" cy="739140"/>
          </a:xfrm>
          <a:prstGeom prst="rect">
            <a:avLst/>
          </a:prstGeom>
        </p:spPr>
        <p:txBody>
          <a:bodyPr lIns="0" tIns="0" rIns="0" bIns="0" rtlCol="0" anchor="t">
            <a:spAutoFit/>
          </a:bodyPr>
          <a:lstStyle/>
          <a:p>
            <a:pPr algn="ctr">
              <a:lnSpc>
                <a:spcPts val="5459"/>
              </a:lnSpc>
            </a:pPr>
            <a:r>
              <a:rPr lang="en-US" sz="3900" b="1">
                <a:solidFill>
                  <a:srgbClr val="000000"/>
                </a:solidFill>
                <a:latin typeface="Times New Roman Bold"/>
                <a:ea typeface="Times New Roman Bold"/>
                <a:cs typeface="Times New Roman Bold"/>
                <a:sym typeface="Times New Roman Bold"/>
              </a:rPr>
              <a:t>CSS</a:t>
            </a:r>
          </a:p>
        </p:txBody>
      </p:sp>
      <p:sp>
        <p:nvSpPr>
          <p:cNvPr id="8" name="TextBox 8"/>
          <p:cNvSpPr txBox="1"/>
          <p:nvPr/>
        </p:nvSpPr>
        <p:spPr>
          <a:xfrm>
            <a:off x="1028700" y="6705537"/>
            <a:ext cx="17367879" cy="1389380"/>
          </a:xfrm>
          <a:prstGeom prst="rect">
            <a:avLst/>
          </a:prstGeom>
        </p:spPr>
        <p:txBody>
          <a:bodyPr lIns="0" tIns="0" rIns="0" bIns="0" rtlCol="0" anchor="t">
            <a:spAutoFit/>
          </a:bodyPr>
          <a:lstStyle/>
          <a:p>
            <a:pPr marL="820421" lvl="1" indent="-410210" algn="l">
              <a:lnSpc>
                <a:spcPts val="5320"/>
              </a:lnSpc>
              <a:buFont typeface="Arial"/>
              <a:buChar char="•"/>
            </a:pPr>
            <a:r>
              <a:rPr lang="en-US" sz="3800">
                <a:solidFill>
                  <a:srgbClr val="000000"/>
                </a:solidFill>
                <a:latin typeface="Times New Roman"/>
                <a:ea typeface="Times New Roman"/>
                <a:cs typeface="Times New Roman"/>
                <a:sym typeface="Times New Roman"/>
              </a:rPr>
              <a:t>CSS stands for cascading style sheets.</a:t>
            </a:r>
          </a:p>
          <a:p>
            <a:pPr marL="820421" lvl="1" indent="-410210" algn="l">
              <a:lnSpc>
                <a:spcPts val="5320"/>
              </a:lnSpc>
              <a:buFont typeface="Arial"/>
              <a:buChar char="•"/>
            </a:pPr>
            <a:r>
              <a:rPr lang="en-US" sz="3800">
                <a:solidFill>
                  <a:srgbClr val="000000"/>
                </a:solidFill>
                <a:latin typeface="Times New Roman"/>
                <a:ea typeface="Times New Roman"/>
                <a:cs typeface="Times New Roman"/>
                <a:sym typeface="Times New Roman"/>
              </a:rPr>
              <a:t>CSS is the language that is used to style HTML documents.</a:t>
            </a:r>
          </a:p>
        </p:txBody>
      </p:sp>
      <p:sp>
        <p:nvSpPr>
          <p:cNvPr id="9" name="TextBox 9"/>
          <p:cNvSpPr txBox="1"/>
          <p:nvPr/>
        </p:nvSpPr>
        <p:spPr>
          <a:xfrm>
            <a:off x="6682740" y="790575"/>
            <a:ext cx="4922520" cy="1152525"/>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Times New Roman Bold"/>
                <a:ea typeface="Times New Roman Bold"/>
                <a:cs typeface="Times New Roman Bold"/>
                <a:sym typeface="Times New Roman Bold"/>
              </a:rPr>
              <a:t>LANGUAGES</a:t>
            </a:r>
          </a:p>
        </p:txBody>
      </p:sp>
      <p:sp>
        <p:nvSpPr>
          <p:cNvPr id="17" name="Date Placeholder 16">
            <a:extLst>
              <a:ext uri="{FF2B5EF4-FFF2-40B4-BE49-F238E27FC236}">
                <a16:creationId xmlns:a16="http://schemas.microsoft.com/office/drawing/2014/main" id="{1E96172B-69DB-40C3-B0B9-973B84102842}"/>
              </a:ext>
            </a:extLst>
          </p:cNvPr>
          <p:cNvSpPr>
            <a:spLocks noGrp="1"/>
          </p:cNvSpPr>
          <p:nvPr>
            <p:ph type="dt" sz="half" idx="10"/>
          </p:nvPr>
        </p:nvSpPr>
        <p:spPr>
          <a:xfrm>
            <a:off x="16154400" y="9921875"/>
            <a:ext cx="2133600" cy="365125"/>
          </a:xfrm>
        </p:spPr>
        <p:txBody>
          <a:bodyPr/>
          <a:lstStyle/>
          <a:p>
            <a:pPr algn="r"/>
            <a:r>
              <a:rPr lang="en-US" dirty="0"/>
              <a:t>9/11/2024</a:t>
            </a:r>
          </a:p>
        </p:txBody>
      </p:sp>
      <p:sp>
        <p:nvSpPr>
          <p:cNvPr id="18" name="Slide Number Placeholder 17">
            <a:extLst>
              <a:ext uri="{FF2B5EF4-FFF2-40B4-BE49-F238E27FC236}">
                <a16:creationId xmlns:a16="http://schemas.microsoft.com/office/drawing/2014/main" id="{251BEDB5-9AD1-41A1-B606-C630572A10D0}"/>
              </a:ext>
            </a:extLst>
          </p:cNvPr>
          <p:cNvSpPr>
            <a:spLocks noGrp="1"/>
          </p:cNvSpPr>
          <p:nvPr>
            <p:ph type="sldNum" sz="quarter" idx="12"/>
          </p:nvPr>
        </p:nvSpPr>
        <p:spPr>
          <a:xfrm>
            <a:off x="16154400" y="9556750"/>
            <a:ext cx="2133600" cy="365125"/>
          </a:xfrm>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56391" y="-5061250"/>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176364">
            <a:off x="-4430967" y="7100454"/>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7000106" y="876300"/>
            <a:ext cx="3204686" cy="739140"/>
          </a:xfrm>
          <a:prstGeom prst="rect">
            <a:avLst/>
          </a:prstGeom>
        </p:spPr>
        <p:txBody>
          <a:bodyPr lIns="0" tIns="0" rIns="0" bIns="0" rtlCol="0" anchor="t">
            <a:spAutoFit/>
          </a:bodyPr>
          <a:lstStyle/>
          <a:p>
            <a:pPr algn="ctr">
              <a:lnSpc>
                <a:spcPts val="5459"/>
              </a:lnSpc>
            </a:pPr>
            <a:r>
              <a:rPr lang="en-US" sz="3900" b="1">
                <a:solidFill>
                  <a:srgbClr val="000000"/>
                </a:solidFill>
                <a:latin typeface="Times New Roman Bold"/>
                <a:ea typeface="Times New Roman Bold"/>
                <a:cs typeface="Times New Roman Bold"/>
                <a:sym typeface="Times New Roman Bold"/>
              </a:rPr>
              <a:t>JAVASCRIPT</a:t>
            </a:r>
          </a:p>
        </p:txBody>
      </p:sp>
      <p:sp>
        <p:nvSpPr>
          <p:cNvPr id="5" name="TextBox 5"/>
          <p:cNvSpPr txBox="1"/>
          <p:nvPr/>
        </p:nvSpPr>
        <p:spPr>
          <a:xfrm>
            <a:off x="1028700" y="1967384"/>
            <a:ext cx="17047147" cy="2056130"/>
          </a:xfrm>
          <a:prstGeom prst="rect">
            <a:avLst/>
          </a:prstGeom>
        </p:spPr>
        <p:txBody>
          <a:bodyPr lIns="0" tIns="0" rIns="0" bIns="0" rtlCol="0" anchor="t">
            <a:spAutoFit/>
          </a:bodyPr>
          <a:lstStyle/>
          <a:p>
            <a:pPr marL="820421" lvl="1" indent="-410210" algn="l">
              <a:lnSpc>
                <a:spcPts val="5320"/>
              </a:lnSpc>
              <a:buFont typeface="Arial"/>
              <a:buChar char="•"/>
            </a:pPr>
            <a:r>
              <a:rPr lang="en-US" sz="3800">
                <a:solidFill>
                  <a:srgbClr val="000000"/>
                </a:solidFill>
                <a:latin typeface="Times New Roman"/>
                <a:ea typeface="Times New Roman"/>
                <a:cs typeface="Times New Roman"/>
                <a:sym typeface="Times New Roman"/>
              </a:rPr>
              <a:t>JavaScript is a lightweight, cross-platform, single-threaded, and interpreted compiled  programming language.</a:t>
            </a:r>
          </a:p>
          <a:p>
            <a:pPr marL="820421" lvl="1" indent="-410210" algn="l">
              <a:lnSpc>
                <a:spcPts val="5320"/>
              </a:lnSpc>
              <a:buFont typeface="Arial"/>
              <a:buChar char="•"/>
            </a:pPr>
            <a:r>
              <a:rPr lang="en-US" sz="3800">
                <a:solidFill>
                  <a:srgbClr val="000000"/>
                </a:solidFill>
                <a:latin typeface="Times New Roman"/>
                <a:ea typeface="Times New Roman"/>
                <a:cs typeface="Times New Roman"/>
                <a:sym typeface="Times New Roman"/>
              </a:rPr>
              <a:t> It is also known as the scripting language for webpages. </a:t>
            </a:r>
          </a:p>
        </p:txBody>
      </p:sp>
      <p:sp>
        <p:nvSpPr>
          <p:cNvPr id="6" name="TextBox 6"/>
          <p:cNvSpPr txBox="1"/>
          <p:nvPr/>
        </p:nvSpPr>
        <p:spPr>
          <a:xfrm>
            <a:off x="7992611" y="4545672"/>
            <a:ext cx="1219676" cy="662940"/>
          </a:xfrm>
          <a:prstGeom prst="rect">
            <a:avLst/>
          </a:prstGeom>
        </p:spPr>
        <p:txBody>
          <a:bodyPr lIns="0" tIns="0" rIns="0" bIns="0" rtlCol="0" anchor="t">
            <a:spAutoFit/>
          </a:bodyPr>
          <a:lstStyle/>
          <a:p>
            <a:pPr algn="ctr">
              <a:lnSpc>
                <a:spcPts val="5459"/>
              </a:lnSpc>
            </a:pPr>
            <a:r>
              <a:rPr lang="en-US" sz="3900" b="1">
                <a:solidFill>
                  <a:srgbClr val="000000"/>
                </a:solidFill>
                <a:latin typeface="Canva Sans Bold"/>
                <a:ea typeface="Canva Sans Bold"/>
                <a:cs typeface="Canva Sans Bold"/>
                <a:sym typeface="Canva Sans Bold"/>
              </a:rPr>
              <a:t>DOM</a:t>
            </a:r>
          </a:p>
        </p:txBody>
      </p:sp>
      <p:sp>
        <p:nvSpPr>
          <p:cNvPr id="7" name="TextBox 7"/>
          <p:cNvSpPr txBox="1"/>
          <p:nvPr/>
        </p:nvSpPr>
        <p:spPr>
          <a:xfrm>
            <a:off x="1028700" y="5571189"/>
            <a:ext cx="18288000" cy="2056130"/>
          </a:xfrm>
          <a:prstGeom prst="rect">
            <a:avLst/>
          </a:prstGeom>
        </p:spPr>
        <p:txBody>
          <a:bodyPr lIns="0" tIns="0" rIns="0" bIns="0" rtlCol="0" anchor="t">
            <a:spAutoFit/>
          </a:bodyPr>
          <a:lstStyle/>
          <a:p>
            <a:pPr marL="820421" lvl="1" indent="-410210" algn="l">
              <a:lnSpc>
                <a:spcPts val="5320"/>
              </a:lnSpc>
              <a:buFont typeface="Arial"/>
              <a:buChar char="•"/>
            </a:pPr>
            <a:r>
              <a:rPr lang="en-US" sz="3800" b="1" dirty="0">
                <a:solidFill>
                  <a:srgbClr val="000000"/>
                </a:solidFill>
                <a:latin typeface="Times New Roman Bold"/>
                <a:ea typeface="Times New Roman Bold"/>
                <a:cs typeface="Times New Roman Bold"/>
                <a:sym typeface="Times New Roman Bold"/>
              </a:rPr>
              <a:t>DOM </a:t>
            </a:r>
            <a:r>
              <a:rPr lang="en-US" sz="3800" dirty="0">
                <a:solidFill>
                  <a:srgbClr val="000000"/>
                </a:solidFill>
                <a:latin typeface="Times New Roman"/>
                <a:ea typeface="Times New Roman"/>
                <a:cs typeface="Times New Roman"/>
                <a:sym typeface="Times New Roman"/>
              </a:rPr>
              <a:t>(Document Object Model) is a hierarchical representation of HTML documents. </a:t>
            </a:r>
          </a:p>
          <a:p>
            <a:pPr marL="820421" lvl="1" indent="-410210" algn="l">
              <a:lnSpc>
                <a:spcPts val="5320"/>
              </a:lnSpc>
              <a:buFont typeface="Arial"/>
              <a:buChar char="•"/>
            </a:pPr>
            <a:r>
              <a:rPr lang="en-US" sz="3800" dirty="0">
                <a:solidFill>
                  <a:srgbClr val="000000"/>
                </a:solidFill>
                <a:latin typeface="Times New Roman"/>
                <a:ea typeface="Times New Roman"/>
                <a:cs typeface="Times New Roman"/>
                <a:sym typeface="Times New Roman"/>
              </a:rPr>
              <a:t>It defines the structure and properties of elements on a webpage.</a:t>
            </a:r>
          </a:p>
        </p:txBody>
      </p:sp>
      <p:sp>
        <p:nvSpPr>
          <p:cNvPr id="15" name="Date Placeholder 14">
            <a:extLst>
              <a:ext uri="{FF2B5EF4-FFF2-40B4-BE49-F238E27FC236}">
                <a16:creationId xmlns:a16="http://schemas.microsoft.com/office/drawing/2014/main" id="{7762F29C-787B-405B-A5DE-1AF0AE0C7161}"/>
              </a:ext>
            </a:extLst>
          </p:cNvPr>
          <p:cNvSpPr>
            <a:spLocks noGrp="1"/>
          </p:cNvSpPr>
          <p:nvPr>
            <p:ph type="dt" sz="half" idx="10"/>
          </p:nvPr>
        </p:nvSpPr>
        <p:spPr>
          <a:xfrm>
            <a:off x="16154400" y="9921875"/>
            <a:ext cx="2133600" cy="365125"/>
          </a:xfrm>
        </p:spPr>
        <p:txBody>
          <a:bodyPr/>
          <a:lstStyle/>
          <a:p>
            <a:pPr algn="r"/>
            <a:r>
              <a:rPr lang="en-US" dirty="0"/>
              <a:t>9/11/2024</a:t>
            </a:r>
          </a:p>
        </p:txBody>
      </p:sp>
      <p:sp>
        <p:nvSpPr>
          <p:cNvPr id="16" name="Slide Number Placeholder 15">
            <a:extLst>
              <a:ext uri="{FF2B5EF4-FFF2-40B4-BE49-F238E27FC236}">
                <a16:creationId xmlns:a16="http://schemas.microsoft.com/office/drawing/2014/main" id="{2F11241C-E1AF-4C81-BDD6-920B23E8D911}"/>
              </a:ext>
            </a:extLst>
          </p:cNvPr>
          <p:cNvSpPr>
            <a:spLocks noGrp="1"/>
          </p:cNvSpPr>
          <p:nvPr>
            <p:ph type="sldNum" sz="quarter" idx="12"/>
          </p:nvPr>
        </p:nvSpPr>
        <p:spPr>
          <a:xfrm>
            <a:off x="16159480" y="9556750"/>
            <a:ext cx="2133600" cy="365125"/>
          </a:xfrm>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3407869">
            <a:off x="-5021540" y="10178299"/>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360375">
            <a:off x="12866760" y="-1352056"/>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7989589" y="-66675"/>
            <a:ext cx="3230910" cy="1095375"/>
          </a:xfrm>
          <a:prstGeom prst="rect">
            <a:avLst/>
          </a:prstGeom>
        </p:spPr>
        <p:txBody>
          <a:bodyPr lIns="0" tIns="0" rIns="0" bIns="0" rtlCol="0" anchor="t">
            <a:spAutoFit/>
          </a:bodyPr>
          <a:lstStyle/>
          <a:p>
            <a:pPr algn="ctr">
              <a:lnSpc>
                <a:spcPts val="7800"/>
              </a:lnSpc>
              <a:spcBef>
                <a:spcPct val="0"/>
              </a:spcBef>
            </a:pPr>
            <a:r>
              <a:rPr lang="en-US" sz="6000" b="1" dirty="0">
                <a:solidFill>
                  <a:srgbClr val="000000"/>
                </a:solidFill>
                <a:latin typeface="Times New Roman Bold"/>
                <a:ea typeface="Times New Roman Bold"/>
                <a:cs typeface="Times New Roman Bold"/>
                <a:sym typeface="Times New Roman Bold"/>
              </a:rPr>
              <a:t>CODING</a:t>
            </a:r>
          </a:p>
        </p:txBody>
      </p:sp>
      <p:sp>
        <p:nvSpPr>
          <p:cNvPr id="5" name="TextBox 5"/>
          <p:cNvSpPr txBox="1"/>
          <p:nvPr/>
        </p:nvSpPr>
        <p:spPr>
          <a:xfrm>
            <a:off x="3173200" y="942975"/>
            <a:ext cx="6739644" cy="10005807"/>
          </a:xfrm>
          <a:prstGeom prst="rect">
            <a:avLst/>
          </a:prstGeom>
        </p:spPr>
        <p:txBody>
          <a:bodyPr lIns="0" tIns="0" rIns="0" bIns="0" rtlCol="0" anchor="t">
            <a:spAutoFit/>
          </a:bodyPr>
          <a:lstStyle/>
          <a:p>
            <a:pPr algn="just">
              <a:lnSpc>
                <a:spcPts val="2851"/>
              </a:lnSpc>
            </a:pPr>
            <a:r>
              <a:rPr lang="en-US" sz="2036">
                <a:solidFill>
                  <a:srgbClr val="000000"/>
                </a:solidFill>
                <a:latin typeface="Times New Roman"/>
                <a:ea typeface="Times New Roman"/>
                <a:cs typeface="Times New Roman"/>
                <a:sym typeface="Times New Roman"/>
              </a:rPr>
              <a:t>&lt;!DOCTYPE html&gt;</a:t>
            </a:r>
          </a:p>
          <a:p>
            <a:pPr algn="just">
              <a:lnSpc>
                <a:spcPts val="2851"/>
              </a:lnSpc>
            </a:pPr>
            <a:r>
              <a:rPr lang="en-US" sz="2036">
                <a:solidFill>
                  <a:srgbClr val="000000"/>
                </a:solidFill>
                <a:latin typeface="Times New Roman"/>
                <a:ea typeface="Times New Roman"/>
                <a:cs typeface="Times New Roman"/>
                <a:sym typeface="Times New Roman"/>
              </a:rPr>
              <a:t>&lt;head&gt;</a:t>
            </a:r>
          </a:p>
          <a:p>
            <a:pPr algn="just">
              <a:lnSpc>
                <a:spcPts val="2851"/>
              </a:lnSpc>
            </a:pPr>
            <a:r>
              <a:rPr lang="en-US" sz="2036">
                <a:solidFill>
                  <a:srgbClr val="000000"/>
                </a:solidFill>
                <a:latin typeface="Times New Roman"/>
                <a:ea typeface="Times New Roman"/>
                <a:cs typeface="Times New Roman"/>
                <a:sym typeface="Times New Roman"/>
              </a:rPr>
              <a:t>  &lt;meta charset="UTF-8"&gt;</a:t>
            </a:r>
          </a:p>
          <a:p>
            <a:pPr algn="just">
              <a:lnSpc>
                <a:spcPts val="2851"/>
              </a:lnSpc>
            </a:pPr>
            <a:r>
              <a:rPr lang="en-US" sz="2036">
                <a:solidFill>
                  <a:srgbClr val="000000"/>
                </a:solidFill>
                <a:latin typeface="Times New Roman"/>
                <a:ea typeface="Times New Roman"/>
                <a:cs typeface="Times New Roman"/>
                <a:sym typeface="Times New Roman"/>
              </a:rPr>
              <a:t>&lt;title&gt;Selection Sort &lt;/title&gt;</a:t>
            </a:r>
          </a:p>
          <a:p>
            <a:pPr algn="just">
              <a:lnSpc>
                <a:spcPts val="2851"/>
              </a:lnSpc>
            </a:pPr>
            <a:r>
              <a:rPr lang="en-US" sz="2036">
                <a:solidFill>
                  <a:srgbClr val="000000"/>
                </a:solidFill>
                <a:latin typeface="Times New Roman"/>
                <a:ea typeface="Times New Roman"/>
                <a:cs typeface="Times New Roman"/>
                <a:sym typeface="Times New Roman"/>
              </a:rPr>
              <a:t>  &lt;style&gt;</a:t>
            </a:r>
          </a:p>
          <a:p>
            <a:pPr algn="just">
              <a:lnSpc>
                <a:spcPts val="2851"/>
              </a:lnSpc>
            </a:pPr>
            <a:r>
              <a:rPr lang="en-US" sz="2036">
                <a:solidFill>
                  <a:srgbClr val="000000"/>
                </a:solidFill>
                <a:latin typeface="Times New Roman"/>
                <a:ea typeface="Times New Roman"/>
                <a:cs typeface="Times New Roman"/>
                <a:sym typeface="Times New Roman"/>
              </a:rPr>
              <a:t>    body {</a:t>
            </a:r>
          </a:p>
          <a:p>
            <a:pPr algn="just">
              <a:lnSpc>
                <a:spcPts val="2851"/>
              </a:lnSpc>
            </a:pPr>
            <a:r>
              <a:rPr lang="en-US" sz="2036">
                <a:solidFill>
                  <a:srgbClr val="000000"/>
                </a:solidFill>
                <a:latin typeface="Times New Roman"/>
                <a:ea typeface="Times New Roman"/>
                <a:cs typeface="Times New Roman"/>
                <a:sym typeface="Times New Roman"/>
              </a:rPr>
              <a:t>      display: flex;</a:t>
            </a:r>
          </a:p>
          <a:p>
            <a:pPr algn="just">
              <a:lnSpc>
                <a:spcPts val="2851"/>
              </a:lnSpc>
            </a:pPr>
            <a:r>
              <a:rPr lang="en-US" sz="2036">
                <a:solidFill>
                  <a:srgbClr val="000000"/>
                </a:solidFill>
                <a:latin typeface="Times New Roman"/>
                <a:ea typeface="Times New Roman"/>
                <a:cs typeface="Times New Roman"/>
                <a:sym typeface="Times New Roman"/>
              </a:rPr>
              <a:t>      flex-direction: column;</a:t>
            </a:r>
          </a:p>
          <a:p>
            <a:pPr algn="just">
              <a:lnSpc>
                <a:spcPts val="2851"/>
              </a:lnSpc>
            </a:pPr>
            <a:r>
              <a:rPr lang="en-US" sz="2036">
                <a:solidFill>
                  <a:srgbClr val="000000"/>
                </a:solidFill>
                <a:latin typeface="Times New Roman"/>
                <a:ea typeface="Times New Roman"/>
                <a:cs typeface="Times New Roman"/>
                <a:sym typeface="Times New Roman"/>
              </a:rPr>
              <a:t>      justify-content: center;</a:t>
            </a:r>
          </a:p>
          <a:p>
            <a:pPr algn="just">
              <a:lnSpc>
                <a:spcPts val="2851"/>
              </a:lnSpc>
            </a:pPr>
            <a:r>
              <a:rPr lang="en-US" sz="2036">
                <a:solidFill>
                  <a:srgbClr val="000000"/>
                </a:solidFill>
                <a:latin typeface="Times New Roman"/>
                <a:ea typeface="Times New Roman"/>
                <a:cs typeface="Times New Roman"/>
                <a:sym typeface="Times New Roman"/>
              </a:rPr>
              <a:t>      align-items: center;</a:t>
            </a:r>
          </a:p>
          <a:p>
            <a:pPr algn="just">
              <a:lnSpc>
                <a:spcPts val="2851"/>
              </a:lnSpc>
            </a:pPr>
            <a:r>
              <a:rPr lang="en-US" sz="2036">
                <a:solidFill>
                  <a:srgbClr val="000000"/>
                </a:solidFill>
                <a:latin typeface="Times New Roman"/>
                <a:ea typeface="Times New Roman"/>
                <a:cs typeface="Times New Roman"/>
                <a:sym typeface="Times New Roman"/>
              </a:rPr>
              <a:t>      height: 100vh;</a:t>
            </a:r>
          </a:p>
          <a:p>
            <a:pPr algn="just">
              <a:lnSpc>
                <a:spcPts val="2851"/>
              </a:lnSpc>
            </a:pPr>
            <a:r>
              <a:rPr lang="en-US" sz="2036">
                <a:solidFill>
                  <a:srgbClr val="000000"/>
                </a:solidFill>
                <a:latin typeface="Times New Roman"/>
                <a:ea typeface="Times New Roman"/>
                <a:cs typeface="Times New Roman"/>
                <a:sym typeface="Times New Roman"/>
              </a:rPr>
              <a:t>      margin: 0;</a:t>
            </a:r>
          </a:p>
          <a:p>
            <a:pPr algn="just">
              <a:lnSpc>
                <a:spcPts val="2851"/>
              </a:lnSpc>
            </a:pPr>
            <a:r>
              <a:rPr lang="en-US" sz="2036">
                <a:solidFill>
                  <a:srgbClr val="000000"/>
                </a:solidFill>
                <a:latin typeface="Times New Roman"/>
                <a:ea typeface="Times New Roman"/>
                <a:cs typeface="Times New Roman"/>
                <a:sym typeface="Times New Roman"/>
              </a:rPr>
              <a:t>      font-family: Arial, sans-serif;</a:t>
            </a:r>
          </a:p>
          <a:p>
            <a:pPr algn="just">
              <a:lnSpc>
                <a:spcPts val="2851"/>
              </a:lnSpc>
            </a:pPr>
            <a:r>
              <a:rPr lang="en-US" sz="2036">
                <a:solidFill>
                  <a:srgbClr val="000000"/>
                </a:solidFill>
                <a:latin typeface="Times New Roman"/>
                <a:ea typeface="Times New Roman"/>
                <a:cs typeface="Times New Roman"/>
                <a:sym typeface="Times New Roman"/>
              </a:rPr>
              <a:t>      background-color: #262823;  </a:t>
            </a:r>
          </a:p>
          <a:p>
            <a:pPr algn="just">
              <a:lnSpc>
                <a:spcPts val="2851"/>
              </a:lnSpc>
            </a:pPr>
            <a:r>
              <a:rPr lang="en-US" sz="2036">
                <a:solidFill>
                  <a:srgbClr val="000000"/>
                </a:solidFill>
                <a:latin typeface="Times New Roman"/>
                <a:ea typeface="Times New Roman"/>
                <a:cs typeface="Times New Roman"/>
                <a:sym typeface="Times New Roman"/>
              </a:rPr>
              <a:t>    }</a:t>
            </a:r>
          </a:p>
          <a:p>
            <a:pPr algn="just">
              <a:lnSpc>
                <a:spcPts val="2851"/>
              </a:lnSpc>
            </a:pPr>
            <a:r>
              <a:rPr lang="en-US" sz="2036">
                <a:solidFill>
                  <a:srgbClr val="000000"/>
                </a:solidFill>
                <a:latin typeface="Times New Roman"/>
                <a:ea typeface="Times New Roman"/>
                <a:cs typeface="Times New Roman"/>
                <a:sym typeface="Times New Roman"/>
              </a:rPr>
              <a:t>    h1 {</a:t>
            </a:r>
          </a:p>
          <a:p>
            <a:pPr algn="just">
              <a:lnSpc>
                <a:spcPts val="2851"/>
              </a:lnSpc>
            </a:pPr>
            <a:r>
              <a:rPr lang="en-US" sz="2036">
                <a:solidFill>
                  <a:srgbClr val="000000"/>
                </a:solidFill>
                <a:latin typeface="Times New Roman"/>
                <a:ea typeface="Times New Roman"/>
                <a:cs typeface="Times New Roman"/>
                <a:sym typeface="Times New Roman"/>
              </a:rPr>
              <a:t>      margin: 20px;</a:t>
            </a:r>
          </a:p>
          <a:p>
            <a:pPr algn="just">
              <a:lnSpc>
                <a:spcPts val="2851"/>
              </a:lnSpc>
            </a:pPr>
            <a:r>
              <a:rPr lang="en-US" sz="2036">
                <a:solidFill>
                  <a:srgbClr val="000000"/>
                </a:solidFill>
                <a:latin typeface="Times New Roman"/>
                <a:ea typeface="Times New Roman"/>
                <a:cs typeface="Times New Roman"/>
                <a:sym typeface="Times New Roman"/>
              </a:rPr>
              <a:t>      font-size: 24px;</a:t>
            </a:r>
          </a:p>
          <a:p>
            <a:pPr algn="just">
              <a:lnSpc>
                <a:spcPts val="2851"/>
              </a:lnSpc>
            </a:pPr>
            <a:r>
              <a:rPr lang="en-US" sz="2036">
                <a:solidFill>
                  <a:srgbClr val="000000"/>
                </a:solidFill>
                <a:latin typeface="Times New Roman"/>
                <a:ea typeface="Times New Roman"/>
                <a:cs typeface="Times New Roman"/>
                <a:sym typeface="Times New Roman"/>
              </a:rPr>
              <a:t>      color: #fdd648;</a:t>
            </a:r>
          </a:p>
          <a:p>
            <a:pPr algn="just">
              <a:lnSpc>
                <a:spcPts val="2851"/>
              </a:lnSpc>
            </a:pPr>
            <a:r>
              <a:rPr lang="en-US" sz="2036">
                <a:solidFill>
                  <a:srgbClr val="000000"/>
                </a:solidFill>
                <a:latin typeface="Times New Roman"/>
                <a:ea typeface="Times New Roman"/>
                <a:cs typeface="Times New Roman"/>
                <a:sym typeface="Times New Roman"/>
              </a:rPr>
              <a:t>  }</a:t>
            </a:r>
          </a:p>
          <a:p>
            <a:pPr algn="just">
              <a:lnSpc>
                <a:spcPts val="2851"/>
              </a:lnSpc>
            </a:pPr>
            <a:r>
              <a:rPr lang="en-US" sz="2036">
                <a:solidFill>
                  <a:srgbClr val="000000"/>
                </a:solidFill>
                <a:latin typeface="Times New Roman"/>
                <a:ea typeface="Times New Roman"/>
                <a:cs typeface="Times New Roman"/>
                <a:sym typeface="Times New Roman"/>
              </a:rPr>
              <a:t>    .controls {</a:t>
            </a:r>
          </a:p>
          <a:p>
            <a:pPr algn="just">
              <a:lnSpc>
                <a:spcPts val="2851"/>
              </a:lnSpc>
            </a:pPr>
            <a:r>
              <a:rPr lang="en-US" sz="2036">
                <a:solidFill>
                  <a:srgbClr val="000000"/>
                </a:solidFill>
                <a:latin typeface="Times New Roman"/>
                <a:ea typeface="Times New Roman"/>
                <a:cs typeface="Times New Roman"/>
                <a:sym typeface="Times New Roman"/>
              </a:rPr>
              <a:t>      margin-bottom: 20px;</a:t>
            </a:r>
          </a:p>
          <a:p>
            <a:pPr algn="just">
              <a:lnSpc>
                <a:spcPts val="2851"/>
              </a:lnSpc>
            </a:pPr>
            <a:r>
              <a:rPr lang="en-US" sz="2036">
                <a:solidFill>
                  <a:srgbClr val="000000"/>
                </a:solidFill>
                <a:latin typeface="Times New Roman"/>
                <a:ea typeface="Times New Roman"/>
                <a:cs typeface="Times New Roman"/>
                <a:sym typeface="Times New Roman"/>
              </a:rPr>
              <a:t>    }</a:t>
            </a:r>
          </a:p>
          <a:p>
            <a:pPr algn="just">
              <a:lnSpc>
                <a:spcPts val="2851"/>
              </a:lnSpc>
            </a:pPr>
            <a:r>
              <a:rPr lang="en-US" sz="2036">
                <a:solidFill>
                  <a:srgbClr val="000000"/>
                </a:solidFill>
                <a:latin typeface="Times New Roman"/>
                <a:ea typeface="Times New Roman"/>
                <a:cs typeface="Times New Roman"/>
                <a:sym typeface="Times New Roman"/>
              </a:rPr>
              <a:t> input[type="text"] {</a:t>
            </a:r>
          </a:p>
          <a:p>
            <a:pPr algn="just">
              <a:lnSpc>
                <a:spcPts val="2851"/>
              </a:lnSpc>
            </a:pPr>
            <a:r>
              <a:rPr lang="en-US" sz="2036">
                <a:solidFill>
                  <a:srgbClr val="000000"/>
                </a:solidFill>
                <a:latin typeface="Times New Roman"/>
                <a:ea typeface="Times New Roman"/>
                <a:cs typeface="Times New Roman"/>
                <a:sym typeface="Times New Roman"/>
              </a:rPr>
              <a:t>      margin: 20px;</a:t>
            </a:r>
          </a:p>
          <a:p>
            <a:pPr algn="just">
              <a:lnSpc>
                <a:spcPts val="2851"/>
              </a:lnSpc>
            </a:pPr>
            <a:r>
              <a:rPr lang="en-US" sz="2036">
                <a:solidFill>
                  <a:srgbClr val="000000"/>
                </a:solidFill>
                <a:latin typeface="Times New Roman"/>
                <a:ea typeface="Times New Roman"/>
                <a:cs typeface="Times New Roman"/>
                <a:sym typeface="Times New Roman"/>
              </a:rPr>
              <a:t>}</a:t>
            </a:r>
          </a:p>
          <a:p>
            <a:pPr algn="just">
              <a:lnSpc>
                <a:spcPts val="2851"/>
              </a:lnSpc>
            </a:pPr>
            <a:endParaRPr lang="en-US" sz="2036">
              <a:solidFill>
                <a:srgbClr val="000000"/>
              </a:solidFill>
              <a:latin typeface="Times New Roman"/>
              <a:ea typeface="Times New Roman"/>
              <a:cs typeface="Times New Roman"/>
              <a:sym typeface="Times New Roman"/>
            </a:endParaRPr>
          </a:p>
          <a:p>
            <a:pPr algn="just">
              <a:lnSpc>
                <a:spcPts val="2851"/>
              </a:lnSpc>
            </a:pPr>
            <a:endParaRPr lang="en-US" sz="2036">
              <a:solidFill>
                <a:srgbClr val="000000"/>
              </a:solidFill>
              <a:latin typeface="Times New Roman"/>
              <a:ea typeface="Times New Roman"/>
              <a:cs typeface="Times New Roman"/>
              <a:sym typeface="Times New Roman"/>
            </a:endParaRPr>
          </a:p>
        </p:txBody>
      </p:sp>
      <p:sp>
        <p:nvSpPr>
          <p:cNvPr id="6" name="AutoShape 6"/>
          <p:cNvSpPr/>
          <p:nvPr/>
        </p:nvSpPr>
        <p:spPr>
          <a:xfrm flipV="1">
            <a:off x="10022865" y="1028700"/>
            <a:ext cx="0" cy="9258300"/>
          </a:xfrm>
          <a:prstGeom prst="line">
            <a:avLst/>
          </a:prstGeom>
          <a:ln w="38100" cap="flat">
            <a:solidFill>
              <a:srgbClr val="000000"/>
            </a:solidFill>
            <a:prstDash val="solid"/>
            <a:headEnd type="none" w="sm" len="sm"/>
            <a:tailEnd type="none" w="sm" len="sm"/>
          </a:ln>
        </p:spPr>
      </p:sp>
      <p:sp>
        <p:nvSpPr>
          <p:cNvPr id="7" name="TextBox 7"/>
          <p:cNvSpPr txBox="1"/>
          <p:nvPr/>
        </p:nvSpPr>
        <p:spPr>
          <a:xfrm>
            <a:off x="11092855" y="942975"/>
            <a:ext cx="6491692" cy="9550400"/>
          </a:xfrm>
          <a:prstGeom prst="rect">
            <a:avLst/>
          </a:prstGeom>
        </p:spPr>
        <p:txBody>
          <a:bodyPr lIns="0" tIns="0" rIns="0" bIns="0" rtlCol="0" anchor="t">
            <a:spAutoFit/>
          </a:bodyPr>
          <a:lstStyle/>
          <a:p>
            <a:pPr algn="just">
              <a:lnSpc>
                <a:spcPts val="2800"/>
              </a:lnSpc>
            </a:pPr>
            <a:r>
              <a:rPr lang="en-US" sz="2000">
                <a:solidFill>
                  <a:srgbClr val="000000"/>
                </a:solidFill>
                <a:latin typeface="Times New Roman"/>
                <a:ea typeface="Times New Roman"/>
                <a:cs typeface="Times New Roman"/>
                <a:sym typeface="Times New Roman"/>
              </a:rPr>
              <a:t>     padding: 8px;</a:t>
            </a:r>
          </a:p>
          <a:p>
            <a:pPr algn="just">
              <a:lnSpc>
                <a:spcPts val="2800"/>
              </a:lnSpc>
            </a:pPr>
            <a:r>
              <a:rPr lang="en-US" sz="2000">
                <a:solidFill>
                  <a:srgbClr val="000000"/>
                </a:solidFill>
                <a:latin typeface="Times New Roman"/>
                <a:ea typeface="Times New Roman"/>
                <a:cs typeface="Times New Roman"/>
                <a:sym typeface="Times New Roman"/>
              </a:rPr>
              <a:t>      margin-right: 10px;</a:t>
            </a:r>
          </a:p>
          <a:p>
            <a:pPr algn="just">
              <a:lnSpc>
                <a:spcPts val="2800"/>
              </a:lnSpc>
            </a:pPr>
            <a:r>
              <a:rPr lang="en-US" sz="2000">
                <a:solidFill>
                  <a:srgbClr val="000000"/>
                </a:solidFill>
                <a:latin typeface="Times New Roman"/>
                <a:ea typeface="Times New Roman"/>
                <a:cs typeface="Times New Roman"/>
                <a:sym typeface="Times New Roman"/>
              </a:rPr>
              <a:t>      width: 200px;</a:t>
            </a:r>
          </a:p>
          <a:p>
            <a:pPr algn="just">
              <a:lnSpc>
                <a:spcPts val="2800"/>
              </a:lnSpc>
            </a:pPr>
            <a:r>
              <a:rPr lang="en-US" sz="2000">
                <a:solidFill>
                  <a:srgbClr val="000000"/>
                </a:solidFill>
                <a:latin typeface="Times New Roman"/>
                <a:ea typeface="Times New Roman"/>
                <a:cs typeface="Times New Roman"/>
                <a:sym typeface="Times New Roman"/>
              </a:rPr>
              <a:t>      border: 1px solid #ccc;</a:t>
            </a:r>
          </a:p>
          <a:p>
            <a:pPr algn="just">
              <a:lnSpc>
                <a:spcPts val="2800"/>
              </a:lnSpc>
            </a:pPr>
            <a:r>
              <a:rPr lang="en-US" sz="2000">
                <a:solidFill>
                  <a:srgbClr val="000000"/>
                </a:solidFill>
                <a:latin typeface="Times New Roman"/>
                <a:ea typeface="Times New Roman"/>
                <a:cs typeface="Times New Roman"/>
                <a:sym typeface="Times New Roman"/>
              </a:rPr>
              <a:t>      border-radius: 4px;</a:t>
            </a:r>
          </a:p>
          <a:p>
            <a:pPr algn="just">
              <a:lnSpc>
                <a:spcPts val="2800"/>
              </a:lnSpc>
            </a:pPr>
            <a:r>
              <a:rPr lang="en-US" sz="2000">
                <a:solidFill>
                  <a:srgbClr val="000000"/>
                </a:solidFill>
                <a:latin typeface="Times New Roman"/>
                <a:ea typeface="Times New Roman"/>
                <a:cs typeface="Times New Roman"/>
                <a:sym typeface="Times New Roman"/>
              </a:rPr>
              <a:t>    }</a:t>
            </a:r>
          </a:p>
          <a:p>
            <a:pPr algn="just">
              <a:lnSpc>
                <a:spcPts val="2800"/>
              </a:lnSpc>
            </a:pPr>
            <a:r>
              <a:rPr lang="en-US" sz="2000">
                <a:solidFill>
                  <a:srgbClr val="000000"/>
                </a:solidFill>
                <a:latin typeface="Times New Roman"/>
                <a:ea typeface="Times New Roman"/>
                <a:cs typeface="Times New Roman"/>
                <a:sym typeface="Times New Roman"/>
              </a:rPr>
              <a:t>    button {</a:t>
            </a:r>
          </a:p>
          <a:p>
            <a:pPr algn="just">
              <a:lnSpc>
                <a:spcPts val="2800"/>
              </a:lnSpc>
            </a:pPr>
            <a:r>
              <a:rPr lang="en-US" sz="2000">
                <a:solidFill>
                  <a:srgbClr val="000000"/>
                </a:solidFill>
                <a:latin typeface="Times New Roman"/>
                <a:ea typeface="Times New Roman"/>
                <a:cs typeface="Times New Roman"/>
                <a:sym typeface="Times New Roman"/>
              </a:rPr>
              <a:t>      padding: 8px 16px;</a:t>
            </a:r>
          </a:p>
          <a:p>
            <a:pPr algn="just">
              <a:lnSpc>
                <a:spcPts val="2800"/>
              </a:lnSpc>
            </a:pPr>
            <a:r>
              <a:rPr lang="en-US" sz="2000">
                <a:solidFill>
                  <a:srgbClr val="000000"/>
                </a:solidFill>
                <a:latin typeface="Times New Roman"/>
                <a:ea typeface="Times New Roman"/>
                <a:cs typeface="Times New Roman"/>
                <a:sym typeface="Times New Roman"/>
              </a:rPr>
              <a:t>      margin: 0 5px;</a:t>
            </a:r>
          </a:p>
          <a:p>
            <a:pPr algn="just">
              <a:lnSpc>
                <a:spcPts val="2800"/>
              </a:lnSpc>
            </a:pPr>
            <a:r>
              <a:rPr lang="en-US" sz="2000">
                <a:solidFill>
                  <a:srgbClr val="000000"/>
                </a:solidFill>
                <a:latin typeface="Times New Roman"/>
                <a:ea typeface="Times New Roman"/>
                <a:cs typeface="Times New Roman"/>
                <a:sym typeface="Times New Roman"/>
              </a:rPr>
              <a:t>      background-color: #a35501;</a:t>
            </a:r>
          </a:p>
          <a:p>
            <a:pPr algn="just">
              <a:lnSpc>
                <a:spcPts val="2800"/>
              </a:lnSpc>
            </a:pPr>
            <a:r>
              <a:rPr lang="en-US" sz="2000">
                <a:solidFill>
                  <a:srgbClr val="000000"/>
                </a:solidFill>
                <a:latin typeface="Times New Roman"/>
                <a:ea typeface="Times New Roman"/>
                <a:cs typeface="Times New Roman"/>
                <a:sym typeface="Times New Roman"/>
              </a:rPr>
              <a:t>      color: white;</a:t>
            </a:r>
          </a:p>
          <a:p>
            <a:pPr algn="just">
              <a:lnSpc>
                <a:spcPts val="2800"/>
              </a:lnSpc>
            </a:pPr>
            <a:r>
              <a:rPr lang="en-US" sz="2000">
                <a:solidFill>
                  <a:srgbClr val="000000"/>
                </a:solidFill>
                <a:latin typeface="Times New Roman"/>
                <a:ea typeface="Times New Roman"/>
                <a:cs typeface="Times New Roman"/>
                <a:sym typeface="Times New Roman"/>
              </a:rPr>
              <a:t>      border: none;</a:t>
            </a:r>
          </a:p>
          <a:p>
            <a:pPr algn="just">
              <a:lnSpc>
                <a:spcPts val="2800"/>
              </a:lnSpc>
            </a:pPr>
            <a:r>
              <a:rPr lang="en-US" sz="2000">
                <a:solidFill>
                  <a:srgbClr val="000000"/>
                </a:solidFill>
                <a:latin typeface="Times New Roman"/>
                <a:ea typeface="Times New Roman"/>
                <a:cs typeface="Times New Roman"/>
                <a:sym typeface="Times New Roman"/>
              </a:rPr>
              <a:t>      border-radius: 4px;</a:t>
            </a:r>
          </a:p>
          <a:p>
            <a:pPr algn="just">
              <a:lnSpc>
                <a:spcPts val="2800"/>
              </a:lnSpc>
            </a:pPr>
            <a:r>
              <a:rPr lang="en-US" sz="2000">
                <a:solidFill>
                  <a:srgbClr val="000000"/>
                </a:solidFill>
                <a:latin typeface="Times New Roman"/>
                <a:ea typeface="Times New Roman"/>
                <a:cs typeface="Times New Roman"/>
                <a:sym typeface="Times New Roman"/>
              </a:rPr>
              <a:t>      cursor: pointer;</a:t>
            </a:r>
          </a:p>
          <a:p>
            <a:pPr algn="just">
              <a:lnSpc>
                <a:spcPts val="2800"/>
              </a:lnSpc>
            </a:pPr>
            <a:r>
              <a:rPr lang="en-US" sz="2000">
                <a:solidFill>
                  <a:srgbClr val="000000"/>
                </a:solidFill>
                <a:latin typeface="Times New Roman"/>
                <a:ea typeface="Times New Roman"/>
                <a:cs typeface="Times New Roman"/>
                <a:sym typeface="Times New Roman"/>
              </a:rPr>
              <a:t>    }</a:t>
            </a:r>
          </a:p>
          <a:p>
            <a:pPr algn="just">
              <a:lnSpc>
                <a:spcPts val="2800"/>
              </a:lnSpc>
            </a:pPr>
            <a:r>
              <a:rPr lang="en-US" sz="2000">
                <a:solidFill>
                  <a:srgbClr val="000000"/>
                </a:solidFill>
                <a:latin typeface="Times New Roman"/>
                <a:ea typeface="Times New Roman"/>
                <a:cs typeface="Times New Roman"/>
                <a:sym typeface="Times New Roman"/>
              </a:rPr>
              <a:t>    button:disabled {</a:t>
            </a:r>
          </a:p>
          <a:p>
            <a:pPr algn="just">
              <a:lnSpc>
                <a:spcPts val="2800"/>
              </a:lnSpc>
            </a:pPr>
            <a:r>
              <a:rPr lang="en-US" sz="2000">
                <a:solidFill>
                  <a:srgbClr val="000000"/>
                </a:solidFill>
                <a:latin typeface="Times New Roman"/>
                <a:ea typeface="Times New Roman"/>
                <a:cs typeface="Times New Roman"/>
                <a:sym typeface="Times New Roman"/>
              </a:rPr>
              <a:t>      background-color: #c2c2c2;</a:t>
            </a:r>
          </a:p>
          <a:p>
            <a:pPr algn="just">
              <a:lnSpc>
                <a:spcPts val="2800"/>
              </a:lnSpc>
            </a:pPr>
            <a:r>
              <a:rPr lang="en-US" sz="2000">
                <a:solidFill>
                  <a:srgbClr val="000000"/>
                </a:solidFill>
                <a:latin typeface="Times New Roman"/>
                <a:ea typeface="Times New Roman"/>
                <a:cs typeface="Times New Roman"/>
                <a:sym typeface="Times New Roman"/>
              </a:rPr>
              <a:t>      cursor: not-allowed;</a:t>
            </a:r>
          </a:p>
          <a:p>
            <a:pPr algn="just">
              <a:lnSpc>
                <a:spcPts val="2800"/>
              </a:lnSpc>
            </a:pPr>
            <a:r>
              <a:rPr lang="en-US" sz="2000">
                <a:solidFill>
                  <a:srgbClr val="000000"/>
                </a:solidFill>
                <a:latin typeface="Times New Roman"/>
                <a:ea typeface="Times New Roman"/>
                <a:cs typeface="Times New Roman"/>
                <a:sym typeface="Times New Roman"/>
              </a:rPr>
              <a:t>    }</a:t>
            </a:r>
          </a:p>
          <a:p>
            <a:pPr algn="just">
              <a:lnSpc>
                <a:spcPts val="2800"/>
              </a:lnSpc>
            </a:pPr>
            <a:r>
              <a:rPr lang="en-US" sz="2000">
                <a:solidFill>
                  <a:srgbClr val="000000"/>
                </a:solidFill>
                <a:latin typeface="Times New Roman"/>
                <a:ea typeface="Times New Roman"/>
                <a:cs typeface="Times New Roman"/>
                <a:sym typeface="Times New Roman"/>
              </a:rPr>
              <a:t>    .container {</a:t>
            </a:r>
          </a:p>
          <a:p>
            <a:pPr algn="just">
              <a:lnSpc>
                <a:spcPts val="2800"/>
              </a:lnSpc>
            </a:pPr>
            <a:r>
              <a:rPr lang="en-US" sz="2000">
                <a:solidFill>
                  <a:srgbClr val="000000"/>
                </a:solidFill>
                <a:latin typeface="Times New Roman"/>
                <a:ea typeface="Times New Roman"/>
                <a:cs typeface="Times New Roman"/>
                <a:sym typeface="Times New Roman"/>
              </a:rPr>
              <a:t>      display: flex;</a:t>
            </a:r>
          </a:p>
          <a:p>
            <a:pPr algn="just">
              <a:lnSpc>
                <a:spcPts val="2800"/>
              </a:lnSpc>
            </a:pPr>
            <a:r>
              <a:rPr lang="en-US" sz="2000">
                <a:solidFill>
                  <a:srgbClr val="000000"/>
                </a:solidFill>
                <a:latin typeface="Times New Roman"/>
                <a:ea typeface="Times New Roman"/>
                <a:cs typeface="Times New Roman"/>
                <a:sym typeface="Times New Roman"/>
              </a:rPr>
              <a:t>      flex-wrap: wrap;</a:t>
            </a:r>
          </a:p>
          <a:p>
            <a:pPr algn="just">
              <a:lnSpc>
                <a:spcPts val="2800"/>
              </a:lnSpc>
            </a:pPr>
            <a:r>
              <a:rPr lang="en-US" sz="2000">
                <a:solidFill>
                  <a:srgbClr val="000000"/>
                </a:solidFill>
                <a:latin typeface="Times New Roman"/>
                <a:ea typeface="Times New Roman"/>
                <a:cs typeface="Times New Roman"/>
                <a:sym typeface="Times New Roman"/>
              </a:rPr>
              <a:t>      justify-content: center;</a:t>
            </a:r>
          </a:p>
          <a:p>
            <a:pPr algn="just">
              <a:lnSpc>
                <a:spcPts val="2800"/>
              </a:lnSpc>
            </a:pPr>
            <a:r>
              <a:rPr lang="en-US" sz="2000">
                <a:solidFill>
                  <a:srgbClr val="000000"/>
                </a:solidFill>
                <a:latin typeface="Times New Roman"/>
                <a:ea typeface="Times New Roman"/>
                <a:cs typeface="Times New Roman"/>
                <a:sym typeface="Times New Roman"/>
              </a:rPr>
              <a:t>      gap: 10px;</a:t>
            </a:r>
          </a:p>
          <a:p>
            <a:pPr algn="just">
              <a:lnSpc>
                <a:spcPts val="2800"/>
              </a:lnSpc>
            </a:pPr>
            <a:r>
              <a:rPr lang="en-US" sz="2000">
                <a:solidFill>
                  <a:srgbClr val="000000"/>
                </a:solidFill>
                <a:latin typeface="Times New Roman"/>
                <a:ea typeface="Times New Roman"/>
                <a:cs typeface="Times New Roman"/>
                <a:sym typeface="Times New Roman"/>
              </a:rPr>
              <a:t>margin: 20px;</a:t>
            </a:r>
          </a:p>
          <a:p>
            <a:pPr algn="just">
              <a:lnSpc>
                <a:spcPts val="2800"/>
              </a:lnSpc>
            </a:pPr>
            <a:r>
              <a:rPr lang="en-US" sz="2000">
                <a:solidFill>
                  <a:srgbClr val="000000"/>
                </a:solidFill>
                <a:latin typeface="Times New Roman"/>
                <a:ea typeface="Times New Roman"/>
                <a:cs typeface="Times New Roman"/>
                <a:sym typeface="Times New Roman"/>
              </a:rPr>
              <a:t>}</a:t>
            </a:r>
          </a:p>
          <a:p>
            <a:pPr algn="just">
              <a:lnSpc>
                <a:spcPts val="2800"/>
              </a:lnSpc>
            </a:pPr>
            <a:endParaRPr lang="en-US" sz="2000">
              <a:solidFill>
                <a:srgbClr val="000000"/>
              </a:solidFill>
              <a:latin typeface="Times New Roman"/>
              <a:ea typeface="Times New Roman"/>
              <a:cs typeface="Times New Roman"/>
              <a:sym typeface="Times New Roman"/>
            </a:endParaRPr>
          </a:p>
        </p:txBody>
      </p:sp>
      <p:sp>
        <p:nvSpPr>
          <p:cNvPr id="15" name="Date Placeholder 14">
            <a:extLst>
              <a:ext uri="{FF2B5EF4-FFF2-40B4-BE49-F238E27FC236}">
                <a16:creationId xmlns:a16="http://schemas.microsoft.com/office/drawing/2014/main" id="{9DEE8B46-B089-471F-A170-C2DAD39F2E13}"/>
              </a:ext>
            </a:extLst>
          </p:cNvPr>
          <p:cNvSpPr>
            <a:spLocks noGrp="1"/>
          </p:cNvSpPr>
          <p:nvPr>
            <p:ph type="dt" sz="half" idx="10"/>
          </p:nvPr>
        </p:nvSpPr>
        <p:spPr>
          <a:xfrm>
            <a:off x="16129000" y="9883775"/>
            <a:ext cx="2133600" cy="365125"/>
          </a:xfrm>
        </p:spPr>
        <p:txBody>
          <a:bodyPr/>
          <a:lstStyle/>
          <a:p>
            <a:pPr algn="r"/>
            <a:r>
              <a:rPr lang="en-US" dirty="0"/>
              <a:t>9/11/2024</a:t>
            </a:r>
          </a:p>
        </p:txBody>
      </p:sp>
      <p:sp>
        <p:nvSpPr>
          <p:cNvPr id="16" name="Slide Number Placeholder 15">
            <a:extLst>
              <a:ext uri="{FF2B5EF4-FFF2-40B4-BE49-F238E27FC236}">
                <a16:creationId xmlns:a16="http://schemas.microsoft.com/office/drawing/2014/main" id="{72BD5B01-0DF8-4A62-9A79-905F18F27134}"/>
              </a:ext>
            </a:extLst>
          </p:cNvPr>
          <p:cNvSpPr>
            <a:spLocks noGrp="1"/>
          </p:cNvSpPr>
          <p:nvPr>
            <p:ph type="sldNum" sz="quarter" idx="12"/>
          </p:nvPr>
        </p:nvSpPr>
        <p:spPr>
          <a:xfrm>
            <a:off x="16129000" y="9518650"/>
            <a:ext cx="2133600" cy="365125"/>
          </a:xfrm>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3407869">
            <a:off x="-5382815" y="10903940"/>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360375">
            <a:off x="13191353" y="-1801492"/>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760436" y="29536"/>
            <a:ext cx="7239865" cy="10529697"/>
          </a:xfrm>
          <a:prstGeom prst="rect">
            <a:avLst/>
          </a:prstGeom>
        </p:spPr>
        <p:txBody>
          <a:bodyPr lIns="0" tIns="0" rIns="0" bIns="0" rtlCol="0" anchor="t">
            <a:spAutoFit/>
          </a:bodyPr>
          <a:lstStyle/>
          <a:p>
            <a:pPr algn="l">
              <a:lnSpc>
                <a:spcPts val="2898"/>
              </a:lnSpc>
            </a:pPr>
            <a:r>
              <a:rPr lang="en-US" sz="2070">
                <a:solidFill>
                  <a:srgbClr val="000000"/>
                </a:solidFill>
                <a:latin typeface="Times New Roman"/>
                <a:ea typeface="Times New Roman"/>
                <a:cs typeface="Times New Roman"/>
                <a:sym typeface="Times New Roman"/>
              </a:rPr>
              <a:t>  .name-block {</a:t>
            </a:r>
          </a:p>
          <a:p>
            <a:pPr algn="l">
              <a:lnSpc>
                <a:spcPts val="2898"/>
              </a:lnSpc>
            </a:pPr>
            <a:r>
              <a:rPr lang="en-US" sz="2070">
                <a:solidFill>
                  <a:srgbClr val="000000"/>
                </a:solidFill>
                <a:latin typeface="Times New Roman"/>
                <a:ea typeface="Times New Roman"/>
                <a:cs typeface="Times New Roman"/>
                <a:sym typeface="Times New Roman"/>
              </a:rPr>
              <a:t>      padding: 10px 20px;</a:t>
            </a:r>
          </a:p>
          <a:p>
            <a:pPr algn="l">
              <a:lnSpc>
                <a:spcPts val="2898"/>
              </a:lnSpc>
            </a:pPr>
            <a:r>
              <a:rPr lang="en-US" sz="2070">
                <a:solidFill>
                  <a:srgbClr val="000000"/>
                </a:solidFill>
                <a:latin typeface="Times New Roman"/>
                <a:ea typeface="Times New Roman"/>
                <a:cs typeface="Times New Roman"/>
                <a:sym typeface="Times New Roman"/>
              </a:rPr>
              <a:t>      background-color: #4e84b0;</a:t>
            </a:r>
          </a:p>
          <a:p>
            <a:pPr algn="l">
              <a:lnSpc>
                <a:spcPts val="2898"/>
              </a:lnSpc>
            </a:pPr>
            <a:r>
              <a:rPr lang="en-US" sz="2070">
                <a:solidFill>
                  <a:srgbClr val="000000"/>
                </a:solidFill>
                <a:latin typeface="Times New Roman"/>
                <a:ea typeface="Times New Roman"/>
                <a:cs typeface="Times New Roman"/>
                <a:sym typeface="Times New Roman"/>
              </a:rPr>
              <a:t>      color: white;</a:t>
            </a:r>
          </a:p>
          <a:p>
            <a:pPr algn="l">
              <a:lnSpc>
                <a:spcPts val="2898"/>
              </a:lnSpc>
            </a:pPr>
            <a:r>
              <a:rPr lang="en-US" sz="2070">
                <a:solidFill>
                  <a:srgbClr val="000000"/>
                </a:solidFill>
                <a:latin typeface="Times New Roman"/>
                <a:ea typeface="Times New Roman"/>
                <a:cs typeface="Times New Roman"/>
                <a:sym typeface="Times New Roman"/>
              </a:rPr>
              <a:t>      border-radius: 4px;</a:t>
            </a:r>
          </a:p>
          <a:p>
            <a:pPr algn="l">
              <a:lnSpc>
                <a:spcPts val="2898"/>
              </a:lnSpc>
            </a:pPr>
            <a:r>
              <a:rPr lang="en-US" sz="2070">
                <a:solidFill>
                  <a:srgbClr val="000000"/>
                </a:solidFill>
                <a:latin typeface="Times New Roman"/>
                <a:ea typeface="Times New Roman"/>
                <a:cs typeface="Times New Roman"/>
                <a:sym typeface="Times New Roman"/>
              </a:rPr>
              <a:t>      font-size: 16px;</a:t>
            </a:r>
          </a:p>
          <a:p>
            <a:pPr algn="l">
              <a:lnSpc>
                <a:spcPts val="2898"/>
              </a:lnSpc>
            </a:pPr>
            <a:r>
              <a:rPr lang="en-US" sz="2070">
                <a:solidFill>
                  <a:srgbClr val="000000"/>
                </a:solidFill>
                <a:latin typeface="Times New Roman"/>
                <a:ea typeface="Times New Roman"/>
                <a:cs typeface="Times New Roman"/>
                <a:sym typeface="Times New Roman"/>
              </a:rPr>
              <a:t>      transition: background-color 0.4s, transform 0.4s;</a:t>
            </a:r>
          </a:p>
          <a:p>
            <a:pPr algn="l">
              <a:lnSpc>
                <a:spcPts val="2898"/>
              </a:lnSpc>
            </a:pPr>
            <a:r>
              <a:rPr lang="en-US" sz="2070">
                <a:solidFill>
                  <a:srgbClr val="000000"/>
                </a:solidFill>
                <a:latin typeface="Times New Roman"/>
                <a:ea typeface="Times New Roman"/>
                <a:cs typeface="Times New Roman"/>
                <a:sym typeface="Times New Roman"/>
              </a:rPr>
              <a:t>    }</a:t>
            </a:r>
          </a:p>
          <a:p>
            <a:pPr algn="l">
              <a:lnSpc>
                <a:spcPts val="2898"/>
              </a:lnSpc>
            </a:pPr>
            <a:r>
              <a:rPr lang="en-US" sz="2070">
                <a:solidFill>
                  <a:srgbClr val="000000"/>
                </a:solidFill>
                <a:latin typeface="Times New Roman"/>
                <a:ea typeface="Times New Roman"/>
                <a:cs typeface="Times New Roman"/>
                <a:sym typeface="Times New Roman"/>
              </a:rPr>
              <a:t>    .name-block.active {</a:t>
            </a:r>
          </a:p>
          <a:p>
            <a:pPr algn="l">
              <a:lnSpc>
                <a:spcPts val="2898"/>
              </a:lnSpc>
            </a:pPr>
            <a:r>
              <a:rPr lang="en-US" sz="2070">
                <a:solidFill>
                  <a:srgbClr val="000000"/>
                </a:solidFill>
                <a:latin typeface="Times New Roman"/>
                <a:ea typeface="Times New Roman"/>
                <a:cs typeface="Times New Roman"/>
                <a:sym typeface="Times New Roman"/>
              </a:rPr>
              <a:t>      background-color: #e74c3c;</a:t>
            </a:r>
          </a:p>
          <a:p>
            <a:pPr algn="l">
              <a:lnSpc>
                <a:spcPts val="2898"/>
              </a:lnSpc>
            </a:pPr>
            <a:r>
              <a:rPr lang="en-US" sz="2070">
                <a:solidFill>
                  <a:srgbClr val="000000"/>
                </a:solidFill>
                <a:latin typeface="Times New Roman"/>
                <a:ea typeface="Times New Roman"/>
                <a:cs typeface="Times New Roman"/>
                <a:sym typeface="Times New Roman"/>
              </a:rPr>
              <a:t>    }</a:t>
            </a:r>
          </a:p>
          <a:p>
            <a:pPr algn="l">
              <a:lnSpc>
                <a:spcPts val="2898"/>
              </a:lnSpc>
            </a:pPr>
            <a:r>
              <a:rPr lang="en-US" sz="2070">
                <a:solidFill>
                  <a:srgbClr val="000000"/>
                </a:solidFill>
                <a:latin typeface="Times New Roman"/>
                <a:ea typeface="Times New Roman"/>
                <a:cs typeface="Times New Roman"/>
                <a:sym typeface="Times New Roman"/>
              </a:rPr>
              <a:t>    .name-block.min {</a:t>
            </a:r>
          </a:p>
          <a:p>
            <a:pPr algn="l">
              <a:lnSpc>
                <a:spcPts val="2898"/>
              </a:lnSpc>
            </a:pPr>
            <a:r>
              <a:rPr lang="en-US" sz="2070">
                <a:solidFill>
                  <a:srgbClr val="000000"/>
                </a:solidFill>
                <a:latin typeface="Times New Roman"/>
                <a:ea typeface="Times New Roman"/>
                <a:cs typeface="Times New Roman"/>
                <a:sym typeface="Times New Roman"/>
              </a:rPr>
              <a:t>      background-color: #f39c12;</a:t>
            </a:r>
          </a:p>
          <a:p>
            <a:pPr algn="l">
              <a:lnSpc>
                <a:spcPts val="2898"/>
              </a:lnSpc>
            </a:pPr>
            <a:r>
              <a:rPr lang="en-US" sz="2070">
                <a:solidFill>
                  <a:srgbClr val="000000"/>
                </a:solidFill>
                <a:latin typeface="Times New Roman"/>
                <a:ea typeface="Times New Roman"/>
                <a:cs typeface="Times New Roman"/>
                <a:sym typeface="Times New Roman"/>
              </a:rPr>
              <a:t>    }</a:t>
            </a:r>
          </a:p>
          <a:p>
            <a:pPr algn="l">
              <a:lnSpc>
                <a:spcPts val="2898"/>
              </a:lnSpc>
            </a:pPr>
            <a:r>
              <a:rPr lang="en-US" sz="2070">
                <a:solidFill>
                  <a:srgbClr val="000000"/>
                </a:solidFill>
                <a:latin typeface="Times New Roman"/>
                <a:ea typeface="Times New Roman"/>
                <a:cs typeface="Times New Roman"/>
                <a:sym typeface="Times New Roman"/>
              </a:rPr>
              <a:t>  &lt;/style&gt;</a:t>
            </a:r>
          </a:p>
          <a:p>
            <a:pPr algn="l">
              <a:lnSpc>
                <a:spcPts val="2898"/>
              </a:lnSpc>
            </a:pPr>
            <a:r>
              <a:rPr lang="en-US" sz="2070">
                <a:solidFill>
                  <a:srgbClr val="000000"/>
                </a:solidFill>
                <a:latin typeface="Times New Roman"/>
                <a:ea typeface="Times New Roman"/>
                <a:cs typeface="Times New Roman"/>
                <a:sym typeface="Times New Roman"/>
              </a:rPr>
              <a:t>&lt;/head&gt;</a:t>
            </a:r>
          </a:p>
          <a:p>
            <a:pPr algn="l">
              <a:lnSpc>
                <a:spcPts val="2898"/>
              </a:lnSpc>
            </a:pPr>
            <a:r>
              <a:rPr lang="en-US" sz="2070">
                <a:solidFill>
                  <a:srgbClr val="000000"/>
                </a:solidFill>
                <a:latin typeface="Times New Roman"/>
                <a:ea typeface="Times New Roman"/>
                <a:cs typeface="Times New Roman"/>
                <a:sym typeface="Times New Roman"/>
              </a:rPr>
              <a:t>&lt;body&gt;</a:t>
            </a:r>
          </a:p>
          <a:p>
            <a:pPr algn="l">
              <a:lnSpc>
                <a:spcPts val="2898"/>
              </a:lnSpc>
            </a:pPr>
            <a:r>
              <a:rPr lang="en-US" sz="2070">
                <a:solidFill>
                  <a:srgbClr val="000000"/>
                </a:solidFill>
                <a:latin typeface="Times New Roman"/>
                <a:ea typeface="Times New Roman"/>
                <a:cs typeface="Times New Roman"/>
                <a:sym typeface="Times New Roman"/>
              </a:rPr>
              <a:t>  &lt;h1&gt;Selection Sort: Sorting List of Names&lt;/h1&gt;</a:t>
            </a:r>
          </a:p>
          <a:p>
            <a:pPr algn="l">
              <a:lnSpc>
                <a:spcPts val="2898"/>
              </a:lnSpc>
            </a:pPr>
            <a:r>
              <a:rPr lang="en-US" sz="2070">
                <a:solidFill>
                  <a:srgbClr val="000000"/>
                </a:solidFill>
                <a:latin typeface="Times New Roman"/>
                <a:ea typeface="Times New Roman"/>
                <a:cs typeface="Times New Roman"/>
                <a:sym typeface="Times New Roman"/>
              </a:rPr>
              <a:t>  &lt;div class="controls"&gt;</a:t>
            </a:r>
          </a:p>
          <a:p>
            <a:pPr algn="l">
              <a:lnSpc>
                <a:spcPts val="2898"/>
              </a:lnSpc>
            </a:pPr>
            <a:r>
              <a:rPr lang="en-US" sz="2070">
                <a:solidFill>
                  <a:srgbClr val="000000"/>
                </a:solidFill>
                <a:latin typeface="Times New Roman"/>
                <a:ea typeface="Times New Roman"/>
                <a:cs typeface="Times New Roman"/>
                <a:sym typeface="Times New Roman"/>
              </a:rPr>
              <a:t>    &lt;input type="text" id="nameInput" placeholder="Enter a name" /&gt;</a:t>
            </a:r>
          </a:p>
          <a:p>
            <a:pPr algn="l">
              <a:lnSpc>
                <a:spcPts val="2898"/>
              </a:lnSpc>
            </a:pPr>
            <a:r>
              <a:rPr lang="en-US" sz="2070">
                <a:solidFill>
                  <a:srgbClr val="000000"/>
                </a:solidFill>
                <a:latin typeface="Times New Roman"/>
                <a:ea typeface="Times New Roman"/>
                <a:cs typeface="Times New Roman"/>
                <a:sym typeface="Times New Roman"/>
              </a:rPr>
              <a:t>    &lt;button onclick="addName()"&gt;Add Name&lt;/button&gt;</a:t>
            </a:r>
          </a:p>
          <a:p>
            <a:pPr algn="l">
              <a:lnSpc>
                <a:spcPts val="2898"/>
              </a:lnSpc>
            </a:pPr>
            <a:r>
              <a:rPr lang="en-US" sz="2070">
                <a:solidFill>
                  <a:srgbClr val="000000"/>
                </a:solidFill>
                <a:latin typeface="Times New Roman"/>
                <a:ea typeface="Times New Roman"/>
                <a:cs typeface="Times New Roman"/>
                <a:sym typeface="Times New Roman"/>
              </a:rPr>
              <a:t>  &lt;/div&gt;</a:t>
            </a:r>
          </a:p>
          <a:p>
            <a:pPr algn="l">
              <a:lnSpc>
                <a:spcPts val="2898"/>
              </a:lnSpc>
            </a:pPr>
            <a:r>
              <a:rPr lang="en-US" sz="2070">
                <a:solidFill>
                  <a:srgbClr val="000000"/>
                </a:solidFill>
                <a:latin typeface="Times New Roman"/>
                <a:ea typeface="Times New Roman"/>
                <a:cs typeface="Times New Roman"/>
                <a:sym typeface="Times New Roman"/>
              </a:rPr>
              <a:t>  &lt;div class="container" id="nameContainer"&gt;&lt;/div&gt;</a:t>
            </a:r>
          </a:p>
          <a:p>
            <a:pPr algn="l">
              <a:lnSpc>
                <a:spcPts val="2898"/>
              </a:lnSpc>
            </a:pPr>
            <a:r>
              <a:rPr lang="en-US" sz="2070">
                <a:solidFill>
                  <a:srgbClr val="000000"/>
                </a:solidFill>
                <a:latin typeface="Times New Roman"/>
                <a:ea typeface="Times New Roman"/>
                <a:cs typeface="Times New Roman"/>
                <a:sym typeface="Times New Roman"/>
              </a:rPr>
              <a:t>  &lt;button id="sortButton" onclick="startSorting()"&gt;Start Sorting&lt;/button&gt;</a:t>
            </a:r>
          </a:p>
          <a:p>
            <a:pPr algn="l">
              <a:lnSpc>
                <a:spcPts val="2898"/>
              </a:lnSpc>
            </a:pPr>
            <a:r>
              <a:rPr lang="en-US" sz="2070">
                <a:solidFill>
                  <a:srgbClr val="000000"/>
                </a:solidFill>
                <a:latin typeface="Times New Roman"/>
                <a:ea typeface="Times New Roman"/>
                <a:cs typeface="Times New Roman"/>
                <a:sym typeface="Times New Roman"/>
              </a:rPr>
              <a:t>&lt;script&gt;</a:t>
            </a:r>
          </a:p>
          <a:p>
            <a:pPr algn="l">
              <a:lnSpc>
                <a:spcPts val="2898"/>
              </a:lnSpc>
            </a:pPr>
            <a:r>
              <a:rPr lang="en-US" sz="2070">
                <a:solidFill>
                  <a:srgbClr val="000000"/>
                </a:solidFill>
                <a:latin typeface="Times New Roman"/>
                <a:ea typeface="Times New Roman"/>
                <a:cs typeface="Times New Roman"/>
                <a:sym typeface="Times New Roman"/>
              </a:rPr>
              <a:t>   let names = [];</a:t>
            </a:r>
          </a:p>
          <a:p>
            <a:pPr algn="l">
              <a:lnSpc>
                <a:spcPts val="2898"/>
              </a:lnSpc>
            </a:pPr>
            <a:r>
              <a:rPr lang="en-US" sz="2070">
                <a:solidFill>
                  <a:srgbClr val="000000"/>
                </a:solidFill>
                <a:latin typeface="Times New Roman"/>
                <a:ea typeface="Times New Roman"/>
                <a:cs typeface="Times New Roman"/>
                <a:sym typeface="Times New Roman"/>
              </a:rPr>
              <a:t>    </a:t>
            </a:r>
          </a:p>
        </p:txBody>
      </p:sp>
      <p:sp>
        <p:nvSpPr>
          <p:cNvPr id="5" name="AutoShape 5"/>
          <p:cNvSpPr/>
          <p:nvPr/>
        </p:nvSpPr>
        <p:spPr>
          <a:xfrm>
            <a:off x="9144000" y="0"/>
            <a:ext cx="0" cy="10287000"/>
          </a:xfrm>
          <a:prstGeom prst="line">
            <a:avLst/>
          </a:prstGeom>
          <a:ln w="38100" cap="flat">
            <a:solidFill>
              <a:srgbClr val="000000"/>
            </a:solidFill>
            <a:prstDash val="solid"/>
            <a:headEnd type="none" w="sm" len="sm"/>
            <a:tailEnd type="none" w="sm" len="sm"/>
          </a:ln>
        </p:spPr>
      </p:sp>
      <p:sp>
        <p:nvSpPr>
          <p:cNvPr id="6" name="TextBox 6"/>
          <p:cNvSpPr txBox="1"/>
          <p:nvPr/>
        </p:nvSpPr>
        <p:spPr>
          <a:xfrm>
            <a:off x="9430093" y="20011"/>
            <a:ext cx="7316252" cy="10679519"/>
          </a:xfrm>
          <a:prstGeom prst="rect">
            <a:avLst/>
          </a:prstGeom>
        </p:spPr>
        <p:txBody>
          <a:bodyPr lIns="0" tIns="0" rIns="0" bIns="0" rtlCol="0" anchor="t">
            <a:spAutoFit/>
          </a:bodyPr>
          <a:lstStyle/>
          <a:p>
            <a:pPr algn="l">
              <a:lnSpc>
                <a:spcPts val="2902"/>
              </a:lnSpc>
            </a:pPr>
            <a:r>
              <a:rPr lang="en-US" sz="2073">
                <a:solidFill>
                  <a:srgbClr val="000000"/>
                </a:solidFill>
                <a:latin typeface="Times New Roman"/>
                <a:ea typeface="Times New Roman"/>
                <a:cs typeface="Times New Roman"/>
                <a:sym typeface="Times New Roman"/>
              </a:rPr>
              <a:t> let isSorting = false;  </a:t>
            </a:r>
          </a:p>
          <a:p>
            <a:pPr algn="l">
              <a:lnSpc>
                <a:spcPts val="2902"/>
              </a:lnSpc>
            </a:pPr>
            <a:r>
              <a:rPr lang="en-US" sz="2073">
                <a:solidFill>
                  <a:srgbClr val="000000"/>
                </a:solidFill>
                <a:latin typeface="Times New Roman"/>
                <a:ea typeface="Times New Roman"/>
                <a:cs typeface="Times New Roman"/>
                <a:sym typeface="Times New Roman"/>
              </a:rPr>
              <a:t>    const nameContainer = document.getElementById('nameContainer');</a:t>
            </a:r>
          </a:p>
          <a:p>
            <a:pPr algn="l">
              <a:lnSpc>
                <a:spcPts val="2902"/>
              </a:lnSpc>
            </a:pPr>
            <a:r>
              <a:rPr lang="en-US" sz="2073">
                <a:solidFill>
                  <a:srgbClr val="000000"/>
                </a:solidFill>
                <a:latin typeface="Times New Roman"/>
                <a:ea typeface="Times New Roman"/>
                <a:cs typeface="Times New Roman"/>
                <a:sym typeface="Times New Roman"/>
              </a:rPr>
              <a:t>    const sortButton = document.getElementById('sortButton');</a:t>
            </a:r>
          </a:p>
          <a:p>
            <a:pPr algn="l">
              <a:lnSpc>
                <a:spcPts val="2902"/>
              </a:lnSpc>
            </a:pPr>
            <a:r>
              <a:rPr lang="en-US" sz="2073">
                <a:solidFill>
                  <a:srgbClr val="000000"/>
                </a:solidFill>
                <a:latin typeface="Times New Roman"/>
                <a:ea typeface="Times New Roman"/>
                <a:cs typeface="Times New Roman"/>
                <a:sym typeface="Times New Roman"/>
              </a:rPr>
              <a:t>    function createNameBlocks() {</a:t>
            </a:r>
          </a:p>
          <a:p>
            <a:pPr algn="l">
              <a:lnSpc>
                <a:spcPts val="2902"/>
              </a:lnSpc>
            </a:pPr>
            <a:r>
              <a:rPr lang="en-US" sz="2073">
                <a:solidFill>
                  <a:srgbClr val="000000"/>
                </a:solidFill>
                <a:latin typeface="Times New Roman"/>
                <a:ea typeface="Times New Roman"/>
                <a:cs typeface="Times New Roman"/>
                <a:sym typeface="Times New Roman"/>
              </a:rPr>
              <a:t>      nameContainer.innerHTML = ''; </a:t>
            </a:r>
          </a:p>
          <a:p>
            <a:pPr algn="l">
              <a:lnSpc>
                <a:spcPts val="2902"/>
              </a:lnSpc>
            </a:pPr>
            <a:r>
              <a:rPr lang="en-US" sz="2073">
                <a:solidFill>
                  <a:srgbClr val="000000"/>
                </a:solidFill>
                <a:latin typeface="Times New Roman"/>
                <a:ea typeface="Times New Roman"/>
                <a:cs typeface="Times New Roman"/>
                <a:sym typeface="Times New Roman"/>
              </a:rPr>
              <a:t>      names.forEach(name =&gt; {</a:t>
            </a:r>
          </a:p>
          <a:p>
            <a:pPr algn="l">
              <a:lnSpc>
                <a:spcPts val="2902"/>
              </a:lnSpc>
            </a:pPr>
            <a:r>
              <a:rPr lang="en-US" sz="2073">
                <a:solidFill>
                  <a:srgbClr val="000000"/>
                </a:solidFill>
                <a:latin typeface="Times New Roman"/>
                <a:ea typeface="Times New Roman"/>
                <a:cs typeface="Times New Roman"/>
                <a:sym typeface="Times New Roman"/>
              </a:rPr>
              <a:t>        const nameBlock = document.createElement('div');</a:t>
            </a:r>
          </a:p>
          <a:p>
            <a:pPr algn="l">
              <a:lnSpc>
                <a:spcPts val="2902"/>
              </a:lnSpc>
            </a:pPr>
            <a:r>
              <a:rPr lang="en-US" sz="2073">
                <a:solidFill>
                  <a:srgbClr val="000000"/>
                </a:solidFill>
                <a:latin typeface="Times New Roman"/>
                <a:ea typeface="Times New Roman"/>
                <a:cs typeface="Times New Roman"/>
                <a:sym typeface="Times New Roman"/>
              </a:rPr>
              <a:t>        nameBlock.className = 'name-block';</a:t>
            </a:r>
          </a:p>
          <a:p>
            <a:pPr algn="l">
              <a:lnSpc>
                <a:spcPts val="2902"/>
              </a:lnSpc>
            </a:pPr>
            <a:r>
              <a:rPr lang="en-US" sz="2073">
                <a:solidFill>
                  <a:srgbClr val="000000"/>
                </a:solidFill>
                <a:latin typeface="Times New Roman"/>
                <a:ea typeface="Times New Roman"/>
                <a:cs typeface="Times New Roman"/>
                <a:sym typeface="Times New Roman"/>
              </a:rPr>
              <a:t>        nameBlock.textContent = name;</a:t>
            </a:r>
          </a:p>
          <a:p>
            <a:pPr algn="l">
              <a:lnSpc>
                <a:spcPts val="2902"/>
              </a:lnSpc>
            </a:pPr>
            <a:r>
              <a:rPr lang="en-US" sz="2073">
                <a:solidFill>
                  <a:srgbClr val="000000"/>
                </a:solidFill>
                <a:latin typeface="Times New Roman"/>
                <a:ea typeface="Times New Roman"/>
                <a:cs typeface="Times New Roman"/>
                <a:sym typeface="Times New Roman"/>
              </a:rPr>
              <a:t>        nameContainer.appendChild(nameBlock);</a:t>
            </a:r>
          </a:p>
          <a:p>
            <a:pPr algn="l">
              <a:lnSpc>
                <a:spcPts val="2902"/>
              </a:lnSpc>
            </a:pPr>
            <a:r>
              <a:rPr lang="en-US" sz="2073">
                <a:solidFill>
                  <a:srgbClr val="000000"/>
                </a:solidFill>
                <a:latin typeface="Times New Roman"/>
                <a:ea typeface="Times New Roman"/>
                <a:cs typeface="Times New Roman"/>
                <a:sym typeface="Times New Roman"/>
              </a:rPr>
              <a:t>      });</a:t>
            </a:r>
          </a:p>
          <a:p>
            <a:pPr algn="l">
              <a:lnSpc>
                <a:spcPts val="2902"/>
              </a:lnSpc>
            </a:pPr>
            <a:r>
              <a:rPr lang="en-US" sz="2073">
                <a:solidFill>
                  <a:srgbClr val="000000"/>
                </a:solidFill>
                <a:latin typeface="Times New Roman"/>
                <a:ea typeface="Times New Roman"/>
                <a:cs typeface="Times New Roman"/>
                <a:sym typeface="Times New Roman"/>
              </a:rPr>
              <a:t>    }  </a:t>
            </a:r>
          </a:p>
          <a:p>
            <a:pPr algn="l">
              <a:lnSpc>
                <a:spcPts val="2902"/>
              </a:lnSpc>
            </a:pPr>
            <a:r>
              <a:rPr lang="en-US" sz="2073">
                <a:solidFill>
                  <a:srgbClr val="000000"/>
                </a:solidFill>
                <a:latin typeface="Times New Roman"/>
                <a:ea typeface="Times New Roman"/>
                <a:cs typeface="Times New Roman"/>
                <a:sym typeface="Times New Roman"/>
              </a:rPr>
              <a:t>    function addName() {</a:t>
            </a:r>
          </a:p>
          <a:p>
            <a:pPr algn="l">
              <a:lnSpc>
                <a:spcPts val="2902"/>
              </a:lnSpc>
            </a:pPr>
            <a:r>
              <a:rPr lang="en-US" sz="2073">
                <a:solidFill>
                  <a:srgbClr val="000000"/>
                </a:solidFill>
                <a:latin typeface="Times New Roman"/>
                <a:ea typeface="Times New Roman"/>
                <a:cs typeface="Times New Roman"/>
                <a:sym typeface="Times New Roman"/>
              </a:rPr>
              <a:t>      if (isSorting) return; </a:t>
            </a:r>
          </a:p>
          <a:p>
            <a:pPr algn="l">
              <a:lnSpc>
                <a:spcPts val="2902"/>
              </a:lnSpc>
            </a:pPr>
            <a:r>
              <a:rPr lang="en-US" sz="2073">
                <a:solidFill>
                  <a:srgbClr val="000000"/>
                </a:solidFill>
                <a:latin typeface="Times New Roman"/>
                <a:ea typeface="Times New Roman"/>
                <a:cs typeface="Times New Roman"/>
                <a:sym typeface="Times New Roman"/>
              </a:rPr>
              <a:t>      const nameInput = document.getElementById('nameInput').value.trim();</a:t>
            </a:r>
          </a:p>
          <a:p>
            <a:pPr algn="l">
              <a:lnSpc>
                <a:spcPts val="2902"/>
              </a:lnSpc>
            </a:pPr>
            <a:r>
              <a:rPr lang="en-US" sz="2073">
                <a:solidFill>
                  <a:srgbClr val="000000"/>
                </a:solidFill>
                <a:latin typeface="Times New Roman"/>
                <a:ea typeface="Times New Roman"/>
                <a:cs typeface="Times New Roman"/>
                <a:sym typeface="Times New Roman"/>
              </a:rPr>
              <a:t>      if (nameInput) {</a:t>
            </a:r>
          </a:p>
          <a:p>
            <a:pPr algn="l">
              <a:lnSpc>
                <a:spcPts val="2902"/>
              </a:lnSpc>
            </a:pPr>
            <a:r>
              <a:rPr lang="en-US" sz="2073">
                <a:solidFill>
                  <a:srgbClr val="000000"/>
                </a:solidFill>
                <a:latin typeface="Times New Roman"/>
                <a:ea typeface="Times New Roman"/>
                <a:cs typeface="Times New Roman"/>
                <a:sym typeface="Times New Roman"/>
              </a:rPr>
              <a:t>        names.push(nameInput);</a:t>
            </a:r>
          </a:p>
          <a:p>
            <a:pPr algn="l">
              <a:lnSpc>
                <a:spcPts val="2902"/>
              </a:lnSpc>
            </a:pPr>
            <a:r>
              <a:rPr lang="en-US" sz="2073">
                <a:solidFill>
                  <a:srgbClr val="000000"/>
                </a:solidFill>
                <a:latin typeface="Times New Roman"/>
                <a:ea typeface="Times New Roman"/>
                <a:cs typeface="Times New Roman"/>
                <a:sym typeface="Times New Roman"/>
              </a:rPr>
              <a:t>        document.getElementById('nameInput').value = ''; </a:t>
            </a:r>
          </a:p>
          <a:p>
            <a:pPr algn="l">
              <a:lnSpc>
                <a:spcPts val="2902"/>
              </a:lnSpc>
            </a:pPr>
            <a:r>
              <a:rPr lang="en-US" sz="2073">
                <a:solidFill>
                  <a:srgbClr val="000000"/>
                </a:solidFill>
                <a:latin typeface="Times New Roman"/>
                <a:ea typeface="Times New Roman"/>
                <a:cs typeface="Times New Roman"/>
                <a:sym typeface="Times New Roman"/>
              </a:rPr>
              <a:t>        createNameBlocks(); </a:t>
            </a:r>
          </a:p>
          <a:p>
            <a:pPr algn="l">
              <a:lnSpc>
                <a:spcPts val="2902"/>
              </a:lnSpc>
            </a:pPr>
            <a:r>
              <a:rPr lang="en-US" sz="2073">
                <a:solidFill>
                  <a:srgbClr val="000000"/>
                </a:solidFill>
                <a:latin typeface="Times New Roman"/>
                <a:ea typeface="Times New Roman"/>
                <a:cs typeface="Times New Roman"/>
                <a:sym typeface="Times New Roman"/>
              </a:rPr>
              <a:t>      }</a:t>
            </a:r>
          </a:p>
          <a:p>
            <a:pPr algn="l">
              <a:lnSpc>
                <a:spcPts val="2902"/>
              </a:lnSpc>
            </a:pPr>
            <a:r>
              <a:rPr lang="en-US" sz="2073">
                <a:solidFill>
                  <a:srgbClr val="000000"/>
                </a:solidFill>
                <a:latin typeface="Times New Roman"/>
                <a:ea typeface="Times New Roman"/>
                <a:cs typeface="Times New Roman"/>
                <a:sym typeface="Times New Roman"/>
              </a:rPr>
              <a:t>    }</a:t>
            </a:r>
          </a:p>
          <a:p>
            <a:pPr algn="l">
              <a:lnSpc>
                <a:spcPts val="2902"/>
              </a:lnSpc>
            </a:pPr>
            <a:r>
              <a:rPr lang="en-US" sz="2073">
                <a:solidFill>
                  <a:srgbClr val="000000"/>
                </a:solidFill>
                <a:latin typeface="Times New Roman"/>
                <a:ea typeface="Times New Roman"/>
                <a:cs typeface="Times New Roman"/>
                <a:sym typeface="Times New Roman"/>
              </a:rPr>
              <a:t>async function selectionSort() {</a:t>
            </a:r>
          </a:p>
          <a:p>
            <a:pPr algn="l">
              <a:lnSpc>
                <a:spcPts val="2902"/>
              </a:lnSpc>
            </a:pPr>
            <a:r>
              <a:rPr lang="en-US" sz="2073">
                <a:solidFill>
                  <a:srgbClr val="000000"/>
                </a:solidFill>
                <a:latin typeface="Times New Roman"/>
                <a:ea typeface="Times New Roman"/>
                <a:cs typeface="Times New Roman"/>
                <a:sym typeface="Times New Roman"/>
              </a:rPr>
              <a:t>      const nameBlocks = document.querySelectorAll('.name-block');</a:t>
            </a:r>
          </a:p>
          <a:p>
            <a:pPr algn="l">
              <a:lnSpc>
                <a:spcPts val="2902"/>
              </a:lnSpc>
            </a:pPr>
            <a:r>
              <a:rPr lang="en-US" sz="2073">
                <a:solidFill>
                  <a:srgbClr val="000000"/>
                </a:solidFill>
                <a:latin typeface="Times New Roman"/>
                <a:ea typeface="Times New Roman"/>
                <a:cs typeface="Times New Roman"/>
                <a:sym typeface="Times New Roman"/>
              </a:rPr>
              <a:t>      for (let i = 0; i &lt; names.length - 1; i++) {</a:t>
            </a:r>
          </a:p>
          <a:p>
            <a:pPr algn="l">
              <a:lnSpc>
                <a:spcPts val="2902"/>
              </a:lnSpc>
            </a:pPr>
            <a:r>
              <a:rPr lang="en-US" sz="2073">
                <a:solidFill>
                  <a:srgbClr val="000000"/>
                </a:solidFill>
                <a:latin typeface="Times New Roman"/>
                <a:ea typeface="Times New Roman"/>
                <a:cs typeface="Times New Roman"/>
                <a:sym typeface="Times New Roman"/>
              </a:rPr>
              <a:t>        let minIndex = i;</a:t>
            </a:r>
          </a:p>
          <a:p>
            <a:pPr algn="l">
              <a:lnSpc>
                <a:spcPts val="2902"/>
              </a:lnSpc>
            </a:pPr>
            <a:endParaRPr lang="en-US" sz="2073">
              <a:solidFill>
                <a:srgbClr val="000000"/>
              </a:solidFill>
              <a:latin typeface="Times New Roman"/>
              <a:ea typeface="Times New Roman"/>
              <a:cs typeface="Times New Roman"/>
              <a:sym typeface="Times New Roman"/>
            </a:endParaRPr>
          </a:p>
        </p:txBody>
      </p:sp>
      <p:sp>
        <p:nvSpPr>
          <p:cNvPr id="14" name="Date Placeholder 13">
            <a:extLst>
              <a:ext uri="{FF2B5EF4-FFF2-40B4-BE49-F238E27FC236}">
                <a16:creationId xmlns:a16="http://schemas.microsoft.com/office/drawing/2014/main" id="{EF656760-05FC-4667-99A8-8DF4402815FD}"/>
              </a:ext>
            </a:extLst>
          </p:cNvPr>
          <p:cNvSpPr>
            <a:spLocks noGrp="1"/>
          </p:cNvSpPr>
          <p:nvPr>
            <p:ph type="dt" sz="half" idx="10"/>
          </p:nvPr>
        </p:nvSpPr>
        <p:spPr>
          <a:xfrm>
            <a:off x="16154400" y="9901864"/>
            <a:ext cx="2133600" cy="365125"/>
          </a:xfrm>
        </p:spPr>
        <p:txBody>
          <a:bodyPr/>
          <a:lstStyle/>
          <a:p>
            <a:pPr algn="r"/>
            <a:r>
              <a:rPr lang="en-US" dirty="0"/>
              <a:t>9/11/2024</a:t>
            </a:r>
          </a:p>
        </p:txBody>
      </p:sp>
      <p:sp>
        <p:nvSpPr>
          <p:cNvPr id="15" name="Slide Number Placeholder 14">
            <a:extLst>
              <a:ext uri="{FF2B5EF4-FFF2-40B4-BE49-F238E27FC236}">
                <a16:creationId xmlns:a16="http://schemas.microsoft.com/office/drawing/2014/main" id="{FE0D5A0F-5D1F-46D3-B213-66105EFBB183}"/>
              </a:ext>
            </a:extLst>
          </p:cNvPr>
          <p:cNvSpPr>
            <a:spLocks noGrp="1"/>
          </p:cNvSpPr>
          <p:nvPr>
            <p:ph type="sldNum" sz="quarter" idx="12"/>
          </p:nvPr>
        </p:nvSpPr>
        <p:spPr>
          <a:xfrm>
            <a:off x="16149320" y="9536739"/>
            <a:ext cx="2133600" cy="365125"/>
          </a:xfrm>
        </p:spPr>
        <p:txBody>
          <a:bodyPr/>
          <a:lstStyle/>
          <a:p>
            <a:fld id="{B6F15528-21DE-4FAA-801E-634DDDAF4B2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3407869">
            <a:off x="-5046509" y="10475050"/>
            <a:ext cx="12471670" cy="5351480"/>
          </a:xfrm>
          <a:custGeom>
            <a:avLst/>
            <a:gdLst/>
            <a:ahLst/>
            <a:cxnLst/>
            <a:rect l="l" t="t" r="r" b="b"/>
            <a:pathLst>
              <a:path w="12471670" h="5351480">
                <a:moveTo>
                  <a:pt x="0" y="0"/>
                </a:moveTo>
                <a:lnTo>
                  <a:pt x="12471670" y="0"/>
                </a:lnTo>
                <a:lnTo>
                  <a:pt x="12471670" y="5351481"/>
                </a:lnTo>
                <a:lnTo>
                  <a:pt x="0" y="5351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360375">
            <a:off x="12866760" y="-1352056"/>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682341" y="172730"/>
            <a:ext cx="3233857" cy="2928747"/>
          </a:xfrm>
          <a:prstGeom prst="rect">
            <a:avLst/>
          </a:prstGeom>
        </p:spPr>
        <p:txBody>
          <a:bodyPr lIns="0" tIns="0" rIns="0" bIns="0" rtlCol="0" anchor="t">
            <a:spAutoFit/>
          </a:bodyPr>
          <a:lstStyle/>
          <a:p>
            <a:pPr algn="ctr">
              <a:lnSpc>
                <a:spcPts val="2898"/>
              </a:lnSpc>
            </a:pPr>
            <a:r>
              <a:rPr lang="en-US" sz="2070">
                <a:solidFill>
                  <a:srgbClr val="000000"/>
                </a:solidFill>
                <a:latin typeface="Times New Roman"/>
                <a:ea typeface="Times New Roman"/>
                <a:cs typeface="Times New Roman"/>
                <a:sym typeface="Times New Roman"/>
              </a:rPr>
              <a:t> sortButton.disabled = false; </a:t>
            </a:r>
          </a:p>
          <a:p>
            <a:pPr algn="ctr">
              <a:lnSpc>
                <a:spcPts val="2898"/>
              </a:lnSpc>
            </a:pPr>
            <a:r>
              <a:rPr lang="en-US" sz="2070">
                <a:solidFill>
                  <a:srgbClr val="000000"/>
                </a:solidFill>
                <a:latin typeface="Times New Roman"/>
                <a:ea typeface="Times New Roman"/>
                <a:cs typeface="Times New Roman"/>
                <a:sym typeface="Times New Roman"/>
              </a:rPr>
              <a:t>      isSorting = false;</a:t>
            </a:r>
          </a:p>
          <a:p>
            <a:pPr algn="ctr">
              <a:lnSpc>
                <a:spcPts val="2898"/>
              </a:lnSpc>
            </a:pPr>
            <a:r>
              <a:rPr lang="en-US" sz="2070">
                <a:solidFill>
                  <a:srgbClr val="000000"/>
                </a:solidFill>
                <a:latin typeface="Times New Roman"/>
                <a:ea typeface="Times New Roman"/>
                <a:cs typeface="Times New Roman"/>
                <a:sym typeface="Times New Roman"/>
              </a:rPr>
              <a:t>    }</a:t>
            </a:r>
          </a:p>
          <a:p>
            <a:pPr algn="ctr">
              <a:lnSpc>
                <a:spcPts val="2898"/>
              </a:lnSpc>
            </a:pPr>
            <a:r>
              <a:rPr lang="en-US" sz="2070">
                <a:solidFill>
                  <a:srgbClr val="000000"/>
                </a:solidFill>
                <a:latin typeface="Times New Roman"/>
                <a:ea typeface="Times New Roman"/>
                <a:cs typeface="Times New Roman"/>
                <a:sym typeface="Times New Roman"/>
              </a:rPr>
              <a:t>    createNameBlocks();</a:t>
            </a:r>
          </a:p>
          <a:p>
            <a:pPr algn="ctr">
              <a:lnSpc>
                <a:spcPts val="2898"/>
              </a:lnSpc>
            </a:pPr>
            <a:r>
              <a:rPr lang="en-US" sz="2070">
                <a:solidFill>
                  <a:srgbClr val="000000"/>
                </a:solidFill>
                <a:latin typeface="Times New Roman"/>
                <a:ea typeface="Times New Roman"/>
                <a:cs typeface="Times New Roman"/>
                <a:sym typeface="Times New Roman"/>
              </a:rPr>
              <a:t>  &lt;/script&gt;</a:t>
            </a:r>
          </a:p>
          <a:p>
            <a:pPr algn="ctr">
              <a:lnSpc>
                <a:spcPts val="2898"/>
              </a:lnSpc>
            </a:pPr>
            <a:endParaRPr lang="en-US" sz="2070">
              <a:solidFill>
                <a:srgbClr val="000000"/>
              </a:solidFill>
              <a:latin typeface="Times New Roman"/>
              <a:ea typeface="Times New Roman"/>
              <a:cs typeface="Times New Roman"/>
              <a:sym typeface="Times New Roman"/>
            </a:endParaRPr>
          </a:p>
          <a:p>
            <a:pPr algn="ctr">
              <a:lnSpc>
                <a:spcPts val="2898"/>
              </a:lnSpc>
            </a:pPr>
            <a:r>
              <a:rPr lang="en-US" sz="2070">
                <a:solidFill>
                  <a:srgbClr val="000000"/>
                </a:solidFill>
                <a:latin typeface="Times New Roman"/>
                <a:ea typeface="Times New Roman"/>
                <a:cs typeface="Times New Roman"/>
                <a:sym typeface="Times New Roman"/>
              </a:rPr>
              <a:t>&lt;/body&gt;</a:t>
            </a:r>
          </a:p>
          <a:p>
            <a:pPr algn="l">
              <a:lnSpc>
                <a:spcPts val="2898"/>
              </a:lnSpc>
            </a:pPr>
            <a:r>
              <a:rPr lang="en-US" sz="2070">
                <a:solidFill>
                  <a:srgbClr val="000000"/>
                </a:solidFill>
                <a:latin typeface="Times New Roman"/>
                <a:ea typeface="Times New Roman"/>
                <a:cs typeface="Times New Roman"/>
                <a:sym typeface="Times New Roman"/>
              </a:rPr>
              <a:t>&lt;/html&gt;</a:t>
            </a:r>
          </a:p>
        </p:txBody>
      </p:sp>
      <p:sp>
        <p:nvSpPr>
          <p:cNvPr id="5" name="TextBox 5"/>
          <p:cNvSpPr txBox="1"/>
          <p:nvPr/>
        </p:nvSpPr>
        <p:spPr>
          <a:xfrm>
            <a:off x="2449058" y="231775"/>
            <a:ext cx="7702642" cy="10360978"/>
          </a:xfrm>
          <a:prstGeom prst="rect">
            <a:avLst/>
          </a:prstGeom>
        </p:spPr>
        <p:txBody>
          <a:bodyPr wrap="square" lIns="0" tIns="0" rIns="0" bIns="0" rtlCol="0" anchor="t">
            <a:spAutoFit/>
          </a:bodyPr>
          <a:lstStyle/>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nameBlocks</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i</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classList.add</a:t>
            </a:r>
            <a:r>
              <a:rPr lang="en-US" sz="2000" dirty="0">
                <a:solidFill>
                  <a:srgbClr val="000000"/>
                </a:solidFill>
                <a:latin typeface="Times New Roman"/>
                <a:ea typeface="Times New Roman"/>
                <a:cs typeface="Times New Roman"/>
                <a:sym typeface="Times New Roman"/>
              </a:rPr>
              <a:t>('active'); </a:t>
            </a:r>
          </a:p>
          <a:p>
            <a:pPr algn="l">
              <a:lnSpc>
                <a:spcPts val="2691"/>
              </a:lnSpc>
              <a:spcBef>
                <a:spcPct val="0"/>
              </a:spcBef>
            </a:pPr>
            <a:endParaRPr lang="en-US" sz="2000" dirty="0">
              <a:solidFill>
                <a:srgbClr val="000000"/>
              </a:solidFill>
              <a:latin typeface="Times New Roman"/>
              <a:ea typeface="Times New Roman"/>
              <a:cs typeface="Times New Roman"/>
              <a:sym typeface="Times New Roman"/>
            </a:endParaRPr>
          </a:p>
          <a:p>
            <a:pPr algn="l">
              <a:lnSpc>
                <a:spcPts val="2691"/>
              </a:lnSpc>
              <a:spcBef>
                <a:spcPct val="0"/>
              </a:spcBef>
            </a:pPr>
            <a:r>
              <a:rPr lang="en-US" sz="2000" dirty="0">
                <a:solidFill>
                  <a:srgbClr val="000000"/>
                </a:solidFill>
                <a:latin typeface="Times New Roman"/>
                <a:ea typeface="Times New Roman"/>
                <a:cs typeface="Times New Roman"/>
                <a:sym typeface="Times New Roman"/>
              </a:rPr>
              <a:t>        for (let j = </a:t>
            </a:r>
            <a:r>
              <a:rPr lang="en-US" sz="2000" dirty="0" err="1">
                <a:solidFill>
                  <a:srgbClr val="000000"/>
                </a:solidFill>
                <a:latin typeface="Times New Roman"/>
                <a:ea typeface="Times New Roman"/>
                <a:cs typeface="Times New Roman"/>
                <a:sym typeface="Times New Roman"/>
              </a:rPr>
              <a:t>i</a:t>
            </a:r>
            <a:r>
              <a:rPr lang="en-US" sz="2000" dirty="0">
                <a:solidFill>
                  <a:srgbClr val="000000"/>
                </a:solidFill>
                <a:latin typeface="Times New Roman"/>
                <a:ea typeface="Times New Roman"/>
                <a:cs typeface="Times New Roman"/>
                <a:sym typeface="Times New Roman"/>
              </a:rPr>
              <a:t> + 1; j &lt; </a:t>
            </a:r>
            <a:r>
              <a:rPr lang="en-US" sz="2000" dirty="0" err="1">
                <a:solidFill>
                  <a:srgbClr val="000000"/>
                </a:solidFill>
                <a:latin typeface="Times New Roman"/>
                <a:ea typeface="Times New Roman"/>
                <a:cs typeface="Times New Roman"/>
                <a:sym typeface="Times New Roman"/>
              </a:rPr>
              <a:t>names.length</a:t>
            </a: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j++</a:t>
            </a:r>
            <a:r>
              <a:rPr lang="en-US" sz="2000" dirty="0">
                <a:solidFill>
                  <a:srgbClr val="000000"/>
                </a:solidFill>
                <a:latin typeface="Times New Roman"/>
                <a:ea typeface="Times New Roman"/>
                <a:cs typeface="Times New Roman"/>
                <a:sym typeface="Times New Roman"/>
              </a:rPr>
              <a:t>)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nameBlocks</a:t>
            </a:r>
            <a:r>
              <a:rPr lang="en-US" sz="2000" dirty="0">
                <a:solidFill>
                  <a:srgbClr val="000000"/>
                </a:solidFill>
                <a:latin typeface="Times New Roman"/>
                <a:ea typeface="Times New Roman"/>
                <a:cs typeface="Times New Roman"/>
                <a:sym typeface="Times New Roman"/>
              </a:rPr>
              <a:t>[j].</a:t>
            </a:r>
            <a:r>
              <a:rPr lang="en-US" sz="2000" dirty="0" err="1">
                <a:solidFill>
                  <a:srgbClr val="000000"/>
                </a:solidFill>
                <a:latin typeface="Times New Roman"/>
                <a:ea typeface="Times New Roman"/>
                <a:cs typeface="Times New Roman"/>
                <a:sym typeface="Times New Roman"/>
              </a:rPr>
              <a:t>classList.add</a:t>
            </a:r>
            <a:r>
              <a:rPr lang="en-US" sz="2000" dirty="0">
                <a:solidFill>
                  <a:srgbClr val="000000"/>
                </a:solidFill>
                <a:latin typeface="Times New Roman"/>
                <a:ea typeface="Times New Roman"/>
                <a:cs typeface="Times New Roman"/>
                <a:sym typeface="Times New Roman"/>
              </a:rPr>
              <a:t>('active'); </a:t>
            </a:r>
          </a:p>
          <a:p>
            <a:pPr algn="l">
              <a:lnSpc>
                <a:spcPts val="2691"/>
              </a:lnSpc>
              <a:spcBef>
                <a:spcPct val="0"/>
              </a:spcBef>
            </a:pPr>
            <a:endParaRPr lang="en-US" sz="2000" dirty="0">
              <a:solidFill>
                <a:srgbClr val="000000"/>
              </a:solidFill>
              <a:latin typeface="Times New Roman"/>
              <a:ea typeface="Times New Roman"/>
              <a:cs typeface="Times New Roman"/>
              <a:sym typeface="Times New Roman"/>
            </a:endParaRPr>
          </a:p>
          <a:p>
            <a:pPr algn="l">
              <a:lnSpc>
                <a:spcPts val="2691"/>
              </a:lnSpc>
              <a:spcBef>
                <a:spcPct val="0"/>
              </a:spcBef>
            </a:pPr>
            <a:r>
              <a:rPr lang="en-US" sz="2000" dirty="0">
                <a:solidFill>
                  <a:srgbClr val="000000"/>
                </a:solidFill>
                <a:latin typeface="Times New Roman"/>
                <a:ea typeface="Times New Roman"/>
                <a:cs typeface="Times New Roman"/>
                <a:sym typeface="Times New Roman"/>
              </a:rPr>
              <a:t>          if (names[j] &lt; names[</a:t>
            </a:r>
            <a:r>
              <a:rPr lang="en-US" sz="2000" dirty="0" err="1">
                <a:solidFill>
                  <a:srgbClr val="000000"/>
                </a:solidFill>
                <a:latin typeface="Times New Roman"/>
                <a:ea typeface="Times New Roman"/>
                <a:cs typeface="Times New Roman"/>
                <a:sym typeface="Times New Roman"/>
              </a:rPr>
              <a:t>minIndex</a:t>
            </a:r>
            <a:r>
              <a:rPr lang="en-US" sz="2000" dirty="0">
                <a:solidFill>
                  <a:srgbClr val="000000"/>
                </a:solidFill>
                <a:latin typeface="Times New Roman"/>
                <a:ea typeface="Times New Roman"/>
                <a:cs typeface="Times New Roman"/>
                <a:sym typeface="Times New Roman"/>
              </a:rPr>
              <a:t>]) {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nameBlocks</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minIndex</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classList.remove</a:t>
            </a:r>
            <a:r>
              <a:rPr lang="en-US" sz="2000" dirty="0">
                <a:solidFill>
                  <a:srgbClr val="000000"/>
                </a:solidFill>
                <a:latin typeface="Times New Roman"/>
                <a:ea typeface="Times New Roman"/>
                <a:cs typeface="Times New Roman"/>
                <a:sym typeface="Times New Roman"/>
              </a:rPr>
              <a:t>('min');</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minIndex</a:t>
            </a:r>
            <a:r>
              <a:rPr lang="en-US" sz="2000" dirty="0">
                <a:solidFill>
                  <a:srgbClr val="000000"/>
                </a:solidFill>
                <a:latin typeface="Times New Roman"/>
                <a:ea typeface="Times New Roman"/>
                <a:cs typeface="Times New Roman"/>
                <a:sym typeface="Times New Roman"/>
              </a:rPr>
              <a:t> = j;</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nameBlocks</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minIndex</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classList.add</a:t>
            </a:r>
            <a:r>
              <a:rPr lang="en-US" sz="2000" dirty="0">
                <a:solidFill>
                  <a:srgbClr val="000000"/>
                </a:solidFill>
                <a:latin typeface="Times New Roman"/>
                <a:ea typeface="Times New Roman"/>
                <a:cs typeface="Times New Roman"/>
                <a:sym typeface="Times New Roman"/>
              </a:rPr>
              <a:t>('min');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p>
          <a:p>
            <a:pPr algn="l">
              <a:lnSpc>
                <a:spcPts val="2691"/>
              </a:lnSpc>
              <a:spcBef>
                <a:spcPct val="0"/>
              </a:spcBef>
            </a:pPr>
            <a:endParaRPr lang="en-US" sz="2000" dirty="0">
              <a:solidFill>
                <a:srgbClr val="000000"/>
              </a:solidFill>
              <a:latin typeface="Times New Roman"/>
              <a:ea typeface="Times New Roman"/>
              <a:cs typeface="Times New Roman"/>
              <a:sym typeface="Times New Roman"/>
            </a:endParaRP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await new Promise(resolve =&gt; </a:t>
            </a:r>
            <a:r>
              <a:rPr lang="en-US" sz="2000" dirty="0" err="1">
                <a:solidFill>
                  <a:srgbClr val="000000"/>
                </a:solidFill>
                <a:latin typeface="Times New Roman"/>
                <a:ea typeface="Times New Roman"/>
                <a:cs typeface="Times New Roman"/>
                <a:sym typeface="Times New Roman"/>
              </a:rPr>
              <a:t>setTimeout</a:t>
            </a:r>
            <a:r>
              <a:rPr lang="en-US" sz="2000" dirty="0">
                <a:solidFill>
                  <a:srgbClr val="000000"/>
                </a:solidFill>
                <a:latin typeface="Times New Roman"/>
                <a:ea typeface="Times New Roman"/>
                <a:cs typeface="Times New Roman"/>
                <a:sym typeface="Times New Roman"/>
              </a:rPr>
              <a:t>(resolve, 500));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nameBlocks</a:t>
            </a:r>
            <a:r>
              <a:rPr lang="en-US" sz="2000" dirty="0">
                <a:solidFill>
                  <a:srgbClr val="000000"/>
                </a:solidFill>
                <a:latin typeface="Times New Roman"/>
                <a:ea typeface="Times New Roman"/>
                <a:cs typeface="Times New Roman"/>
                <a:sym typeface="Times New Roman"/>
              </a:rPr>
              <a:t>[j].</a:t>
            </a:r>
            <a:r>
              <a:rPr lang="en-US" sz="2000" dirty="0" err="1">
                <a:solidFill>
                  <a:srgbClr val="000000"/>
                </a:solidFill>
                <a:latin typeface="Times New Roman"/>
                <a:ea typeface="Times New Roman"/>
                <a:cs typeface="Times New Roman"/>
                <a:sym typeface="Times New Roman"/>
              </a:rPr>
              <a:t>classList.remove</a:t>
            </a:r>
            <a:r>
              <a:rPr lang="en-US" sz="2000" dirty="0">
                <a:solidFill>
                  <a:srgbClr val="000000"/>
                </a:solidFill>
                <a:latin typeface="Times New Roman"/>
                <a:ea typeface="Times New Roman"/>
                <a:cs typeface="Times New Roman"/>
                <a:sym typeface="Times New Roman"/>
              </a:rPr>
              <a:t>('active');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p>
          <a:p>
            <a:pPr algn="l">
              <a:lnSpc>
                <a:spcPts val="2691"/>
              </a:lnSpc>
              <a:spcBef>
                <a:spcPct val="0"/>
              </a:spcBef>
            </a:pPr>
            <a:endParaRPr lang="en-US" sz="2000" dirty="0">
              <a:solidFill>
                <a:srgbClr val="000000"/>
              </a:solidFill>
              <a:latin typeface="Times New Roman"/>
              <a:ea typeface="Times New Roman"/>
              <a:cs typeface="Times New Roman"/>
              <a:sym typeface="Times New Roman"/>
            </a:endParaRPr>
          </a:p>
          <a:p>
            <a:pPr algn="l">
              <a:lnSpc>
                <a:spcPts val="2691"/>
              </a:lnSpc>
              <a:spcBef>
                <a:spcPct val="0"/>
              </a:spcBef>
            </a:pPr>
            <a:r>
              <a:rPr lang="en-US" sz="2000" dirty="0">
                <a:solidFill>
                  <a:srgbClr val="000000"/>
                </a:solidFill>
                <a:latin typeface="Times New Roman"/>
                <a:ea typeface="Times New Roman"/>
                <a:cs typeface="Times New Roman"/>
                <a:sym typeface="Times New Roman"/>
              </a:rPr>
              <a:t>        if (</a:t>
            </a:r>
            <a:r>
              <a:rPr lang="en-US" sz="2000" dirty="0" err="1">
                <a:solidFill>
                  <a:srgbClr val="000000"/>
                </a:solidFill>
                <a:latin typeface="Times New Roman"/>
                <a:ea typeface="Times New Roman"/>
                <a:cs typeface="Times New Roman"/>
                <a:sym typeface="Times New Roman"/>
              </a:rPr>
              <a:t>minIndex</a:t>
            </a:r>
            <a:r>
              <a:rPr lang="en-US" sz="2000" dirty="0">
                <a:solidFill>
                  <a:srgbClr val="000000"/>
                </a:solidFill>
                <a:latin typeface="Times New Roman"/>
                <a:ea typeface="Times New Roman"/>
                <a:cs typeface="Times New Roman"/>
                <a:sym typeface="Times New Roman"/>
              </a:rPr>
              <a:t> !== </a:t>
            </a:r>
            <a:r>
              <a:rPr lang="en-US" sz="2000" dirty="0" err="1">
                <a:solidFill>
                  <a:srgbClr val="000000"/>
                </a:solidFill>
                <a:latin typeface="Times New Roman"/>
                <a:ea typeface="Times New Roman"/>
                <a:cs typeface="Times New Roman"/>
                <a:sym typeface="Times New Roman"/>
              </a:rPr>
              <a:t>i</a:t>
            </a:r>
            <a:r>
              <a:rPr lang="en-US" sz="2000" dirty="0">
                <a:solidFill>
                  <a:srgbClr val="000000"/>
                </a:solidFill>
                <a:latin typeface="Times New Roman"/>
                <a:ea typeface="Times New Roman"/>
                <a:cs typeface="Times New Roman"/>
                <a:sym typeface="Times New Roman"/>
              </a:rPr>
              <a:t>)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[names[</a:t>
            </a:r>
            <a:r>
              <a:rPr lang="en-US" sz="2000" dirty="0" err="1">
                <a:solidFill>
                  <a:srgbClr val="000000"/>
                </a:solidFill>
                <a:latin typeface="Times New Roman"/>
                <a:ea typeface="Times New Roman"/>
                <a:cs typeface="Times New Roman"/>
                <a:sym typeface="Times New Roman"/>
              </a:rPr>
              <a:t>i</a:t>
            </a:r>
            <a:r>
              <a:rPr lang="en-US" sz="2000" dirty="0">
                <a:solidFill>
                  <a:srgbClr val="000000"/>
                </a:solidFill>
                <a:latin typeface="Times New Roman"/>
                <a:ea typeface="Times New Roman"/>
                <a:cs typeface="Times New Roman"/>
                <a:sym typeface="Times New Roman"/>
              </a:rPr>
              <a:t>], names[</a:t>
            </a:r>
            <a:r>
              <a:rPr lang="en-US" sz="2000" dirty="0" err="1">
                <a:solidFill>
                  <a:srgbClr val="000000"/>
                </a:solidFill>
                <a:latin typeface="Times New Roman"/>
                <a:ea typeface="Times New Roman"/>
                <a:cs typeface="Times New Roman"/>
                <a:sym typeface="Times New Roman"/>
              </a:rPr>
              <a:t>minIndex</a:t>
            </a:r>
            <a:r>
              <a:rPr lang="en-US" sz="2000" dirty="0">
                <a:solidFill>
                  <a:srgbClr val="000000"/>
                </a:solidFill>
                <a:latin typeface="Times New Roman"/>
                <a:ea typeface="Times New Roman"/>
                <a:cs typeface="Times New Roman"/>
                <a:sym typeface="Times New Roman"/>
              </a:rPr>
              <a:t>]] = [names[</a:t>
            </a:r>
            <a:r>
              <a:rPr lang="en-US" sz="2000" dirty="0" err="1">
                <a:solidFill>
                  <a:srgbClr val="000000"/>
                </a:solidFill>
                <a:latin typeface="Times New Roman"/>
                <a:ea typeface="Times New Roman"/>
                <a:cs typeface="Times New Roman"/>
                <a:sym typeface="Times New Roman"/>
              </a:rPr>
              <a:t>minIndex</a:t>
            </a:r>
            <a:r>
              <a:rPr lang="en-US" sz="2000" dirty="0">
                <a:solidFill>
                  <a:srgbClr val="000000"/>
                </a:solidFill>
                <a:latin typeface="Times New Roman"/>
                <a:ea typeface="Times New Roman"/>
                <a:cs typeface="Times New Roman"/>
                <a:sym typeface="Times New Roman"/>
              </a:rPr>
              <a:t>], names[</a:t>
            </a:r>
            <a:r>
              <a:rPr lang="en-US" sz="2000" dirty="0" err="1">
                <a:solidFill>
                  <a:srgbClr val="000000"/>
                </a:solidFill>
                <a:latin typeface="Times New Roman"/>
                <a:ea typeface="Times New Roman"/>
                <a:cs typeface="Times New Roman"/>
                <a:sym typeface="Times New Roman"/>
              </a:rPr>
              <a:t>i</a:t>
            </a:r>
            <a:r>
              <a:rPr lang="en-US" sz="2000" dirty="0">
                <a:solidFill>
                  <a:srgbClr val="000000"/>
                </a:solidFill>
                <a:latin typeface="Times New Roman"/>
                <a:ea typeface="Times New Roman"/>
                <a:cs typeface="Times New Roman"/>
                <a:sym typeface="Times New Roman"/>
              </a:rPr>
              <a:t>]];</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createNameBlocks</a:t>
            </a:r>
            <a:r>
              <a:rPr lang="en-US" sz="2000" dirty="0">
                <a:solidFill>
                  <a:srgbClr val="000000"/>
                </a:solidFill>
                <a:latin typeface="Times New Roman"/>
                <a:ea typeface="Times New Roman"/>
                <a:cs typeface="Times New Roman"/>
                <a:sym typeface="Times New Roman"/>
              </a:rPr>
              <a:t>();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p>
          <a:p>
            <a:pPr algn="l">
              <a:lnSpc>
                <a:spcPts val="2691"/>
              </a:lnSpc>
              <a:spcBef>
                <a:spcPct val="0"/>
              </a:spcBef>
            </a:pPr>
            <a:endParaRPr lang="en-US" sz="2000" dirty="0">
              <a:solidFill>
                <a:srgbClr val="000000"/>
              </a:solidFill>
              <a:latin typeface="Times New Roman"/>
              <a:ea typeface="Times New Roman"/>
              <a:cs typeface="Times New Roman"/>
              <a:sym typeface="Times New Roman"/>
            </a:endParaRP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nameBlocks</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i</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classList.remove</a:t>
            </a:r>
            <a:r>
              <a:rPr lang="en-US" sz="2000" dirty="0">
                <a:solidFill>
                  <a:srgbClr val="000000"/>
                </a:solidFill>
                <a:latin typeface="Times New Roman"/>
                <a:ea typeface="Times New Roman"/>
                <a:cs typeface="Times New Roman"/>
                <a:sym typeface="Times New Roman"/>
              </a:rPr>
              <a:t>('active');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nameBlocks</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minIndex</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classList.remove</a:t>
            </a:r>
            <a:r>
              <a:rPr lang="en-US" sz="2000" dirty="0">
                <a:solidFill>
                  <a:srgbClr val="000000"/>
                </a:solidFill>
                <a:latin typeface="Times New Roman"/>
                <a:ea typeface="Times New Roman"/>
                <a:cs typeface="Times New Roman"/>
                <a:sym typeface="Times New Roman"/>
              </a:rPr>
              <a:t>('min');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async function </a:t>
            </a:r>
            <a:r>
              <a:rPr lang="en-US" sz="2000" dirty="0" err="1">
                <a:solidFill>
                  <a:srgbClr val="000000"/>
                </a:solidFill>
                <a:latin typeface="Times New Roman"/>
                <a:ea typeface="Times New Roman"/>
                <a:cs typeface="Times New Roman"/>
                <a:sym typeface="Times New Roman"/>
              </a:rPr>
              <a:t>startSorting</a:t>
            </a:r>
            <a:r>
              <a:rPr lang="en-US" sz="2000" dirty="0">
                <a:solidFill>
                  <a:srgbClr val="000000"/>
                </a:solidFill>
                <a:latin typeface="Times New Roman"/>
                <a:ea typeface="Times New Roman"/>
                <a:cs typeface="Times New Roman"/>
                <a:sym typeface="Times New Roman"/>
              </a:rPr>
              <a:t>()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if (</a:t>
            </a:r>
            <a:r>
              <a:rPr lang="en-US" sz="2000" dirty="0" err="1">
                <a:solidFill>
                  <a:srgbClr val="000000"/>
                </a:solidFill>
                <a:latin typeface="Times New Roman"/>
                <a:ea typeface="Times New Roman"/>
                <a:cs typeface="Times New Roman"/>
                <a:sym typeface="Times New Roman"/>
              </a:rPr>
              <a:t>names.length</a:t>
            </a:r>
            <a:r>
              <a:rPr lang="en-US" sz="2000" dirty="0">
                <a:solidFill>
                  <a:srgbClr val="000000"/>
                </a:solidFill>
                <a:latin typeface="Times New Roman"/>
                <a:ea typeface="Times New Roman"/>
                <a:cs typeface="Times New Roman"/>
                <a:sym typeface="Times New Roman"/>
              </a:rPr>
              <a:t> === 0) return;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isSorting</a:t>
            </a:r>
            <a:r>
              <a:rPr lang="en-US" sz="2000" dirty="0">
                <a:solidFill>
                  <a:srgbClr val="000000"/>
                </a:solidFill>
                <a:latin typeface="Times New Roman"/>
                <a:ea typeface="Times New Roman"/>
                <a:cs typeface="Times New Roman"/>
                <a:sym typeface="Times New Roman"/>
              </a:rPr>
              <a:t> = true;</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sortButton.disabled</a:t>
            </a:r>
            <a:r>
              <a:rPr lang="en-US" sz="2000" dirty="0">
                <a:solidFill>
                  <a:srgbClr val="000000"/>
                </a:solidFill>
                <a:latin typeface="Times New Roman"/>
                <a:ea typeface="Times New Roman"/>
                <a:cs typeface="Times New Roman"/>
                <a:sym typeface="Times New Roman"/>
              </a:rPr>
              <a:t> = true; </a:t>
            </a:r>
          </a:p>
          <a:p>
            <a:pPr algn="l">
              <a:lnSpc>
                <a:spcPts val="2691"/>
              </a:lnSpc>
              <a:spcBef>
                <a:spcPct val="0"/>
              </a:spcBef>
            </a:pPr>
            <a:r>
              <a:rPr lang="en-US" sz="2000" dirty="0">
                <a:solidFill>
                  <a:srgbClr val="000000"/>
                </a:solidFill>
                <a:latin typeface="Times New Roman"/>
                <a:ea typeface="Times New Roman"/>
                <a:cs typeface="Times New Roman"/>
                <a:sym typeface="Times New Roman"/>
              </a:rPr>
              <a:t>      await </a:t>
            </a:r>
            <a:r>
              <a:rPr lang="en-US" sz="2000" dirty="0" err="1">
                <a:solidFill>
                  <a:srgbClr val="000000"/>
                </a:solidFill>
                <a:latin typeface="Times New Roman"/>
                <a:ea typeface="Times New Roman"/>
                <a:cs typeface="Times New Roman"/>
                <a:sym typeface="Times New Roman"/>
              </a:rPr>
              <a:t>selectionSort</a:t>
            </a:r>
            <a:r>
              <a:rPr lang="en-US" sz="2000" dirty="0">
                <a:solidFill>
                  <a:srgbClr val="000000"/>
                </a:solidFill>
                <a:latin typeface="Times New Roman"/>
                <a:ea typeface="Times New Roman"/>
                <a:cs typeface="Times New Roman"/>
                <a:sym typeface="Times New Roman"/>
              </a:rPr>
              <a:t>(); </a:t>
            </a:r>
          </a:p>
        </p:txBody>
      </p:sp>
      <p:sp>
        <p:nvSpPr>
          <p:cNvPr id="6" name="AutoShape 6"/>
          <p:cNvSpPr/>
          <p:nvPr/>
        </p:nvSpPr>
        <p:spPr>
          <a:xfrm flipH="1">
            <a:off x="10166941" y="0"/>
            <a:ext cx="0" cy="10287000"/>
          </a:xfrm>
          <a:prstGeom prst="line">
            <a:avLst/>
          </a:prstGeom>
          <a:ln w="38100" cap="flat">
            <a:solidFill>
              <a:srgbClr val="000000"/>
            </a:solidFill>
            <a:prstDash val="solid"/>
            <a:headEnd type="none" w="sm" len="sm"/>
            <a:tailEnd type="none" w="sm" len="sm"/>
          </a:ln>
        </p:spPr>
      </p:sp>
      <p:sp>
        <p:nvSpPr>
          <p:cNvPr id="15" name="Date Placeholder 14">
            <a:extLst>
              <a:ext uri="{FF2B5EF4-FFF2-40B4-BE49-F238E27FC236}">
                <a16:creationId xmlns:a16="http://schemas.microsoft.com/office/drawing/2014/main" id="{7ABC69DD-C99A-46C5-9AB9-237D5B2BAB93}"/>
              </a:ext>
            </a:extLst>
          </p:cNvPr>
          <p:cNvSpPr>
            <a:spLocks noGrp="1"/>
          </p:cNvSpPr>
          <p:nvPr>
            <p:ph type="dt" sz="half" idx="10"/>
          </p:nvPr>
        </p:nvSpPr>
        <p:spPr>
          <a:xfrm>
            <a:off x="16139160" y="9908286"/>
            <a:ext cx="2133600" cy="365125"/>
          </a:xfrm>
        </p:spPr>
        <p:txBody>
          <a:bodyPr/>
          <a:lstStyle/>
          <a:p>
            <a:pPr algn="r"/>
            <a:r>
              <a:rPr lang="en-US" dirty="0"/>
              <a:t>9/11/2024</a:t>
            </a:r>
          </a:p>
        </p:txBody>
      </p:sp>
      <p:sp>
        <p:nvSpPr>
          <p:cNvPr id="16" name="Slide Number Placeholder 15">
            <a:extLst>
              <a:ext uri="{FF2B5EF4-FFF2-40B4-BE49-F238E27FC236}">
                <a16:creationId xmlns:a16="http://schemas.microsoft.com/office/drawing/2014/main" id="{4009A93C-BD7B-4BD2-B726-5433BF97F874}"/>
              </a:ext>
            </a:extLst>
          </p:cNvPr>
          <p:cNvSpPr>
            <a:spLocks noGrp="1"/>
          </p:cNvSpPr>
          <p:nvPr>
            <p:ph type="sldNum" sz="quarter" idx="12"/>
          </p:nvPr>
        </p:nvSpPr>
        <p:spPr>
          <a:xfrm>
            <a:off x="16154400" y="9543161"/>
            <a:ext cx="2133600" cy="365125"/>
          </a:xfrm>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1192</Words>
  <Application>Microsoft Office PowerPoint</Application>
  <PresentationFormat>Custom</PresentationFormat>
  <Paragraphs>214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Arial</vt:lpstr>
      <vt:lpstr>Canva Sans Bold</vt:lpstr>
      <vt:lpstr>Times New Roman Bold</vt:lpstr>
      <vt:lpstr>Times New Roman</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sorting</dc:title>
  <dc:creator>Ritvik Guru</dc:creator>
  <cp:lastModifiedBy>LENOVO</cp:lastModifiedBy>
  <cp:revision>5</cp:revision>
  <dcterms:created xsi:type="dcterms:W3CDTF">2006-08-16T00:00:00Z</dcterms:created>
  <dcterms:modified xsi:type="dcterms:W3CDTF">2024-09-11T16:57:23Z</dcterms:modified>
  <dc:identifier>DAGP4AZLLBM</dc:identifier>
</cp:coreProperties>
</file>