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Rubik Black"/>
      <p:bold r:id="rId29"/>
      <p:boldItalic r:id="rId30"/>
    </p:embeddedFont>
    <p:embeddedFont>
      <p:font typeface="Rubik"/>
      <p:regular r:id="rId31"/>
      <p:bold r:id="rId32"/>
      <p:italic r:id="rId33"/>
      <p:boldItalic r:id="rId34"/>
    </p:embeddedFont>
    <p:embeddedFont>
      <p:font typeface="Fira Sans Extra Condensed"/>
      <p:regular r:id="rId35"/>
      <p:bold r:id="rId36"/>
      <p:italic r:id="rId37"/>
      <p:boldItalic r:id="rId38"/>
    </p:embeddedFont>
    <p:embeddedFont>
      <p:font typeface="Karl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bold.fntdata"/><Relationship Id="rId20" Type="http://schemas.openxmlformats.org/officeDocument/2006/relationships/slide" Target="slides/slide16.xml"/><Relationship Id="rId42" Type="http://schemas.openxmlformats.org/officeDocument/2006/relationships/font" Target="fonts/Karla-boldItalic.fntdata"/><Relationship Id="rId41" Type="http://schemas.openxmlformats.org/officeDocument/2006/relationships/font" Target="fonts/Karla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ubik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ubik-regular.fntdata"/><Relationship Id="rId30" Type="http://schemas.openxmlformats.org/officeDocument/2006/relationships/font" Target="fonts/RubikBlack-boldItalic.fntdata"/><Relationship Id="rId11" Type="http://schemas.openxmlformats.org/officeDocument/2006/relationships/slide" Target="slides/slide7.xml"/><Relationship Id="rId33" Type="http://schemas.openxmlformats.org/officeDocument/2006/relationships/font" Target="fonts/Rubik-italic.fntdata"/><Relationship Id="rId10" Type="http://schemas.openxmlformats.org/officeDocument/2006/relationships/slide" Target="slides/slide6.xml"/><Relationship Id="rId32" Type="http://schemas.openxmlformats.org/officeDocument/2006/relationships/font" Target="fonts/Rubik-bold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regular.fntdata"/><Relationship Id="rId12" Type="http://schemas.openxmlformats.org/officeDocument/2006/relationships/slide" Target="slides/slide8.xml"/><Relationship Id="rId34" Type="http://schemas.openxmlformats.org/officeDocument/2006/relationships/font" Target="fonts/Rubik-boldItalic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-italic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-bold.fntdata"/><Relationship Id="rId17" Type="http://schemas.openxmlformats.org/officeDocument/2006/relationships/slide" Target="slides/slide13.xml"/><Relationship Id="rId39" Type="http://schemas.openxmlformats.org/officeDocument/2006/relationships/font" Target="fonts/Karla-regular.fntdata"/><Relationship Id="rId16" Type="http://schemas.openxmlformats.org/officeDocument/2006/relationships/slide" Target="slides/slide12.xml"/><Relationship Id="rId38" Type="http://schemas.openxmlformats.org/officeDocument/2006/relationships/font" Target="fonts/FiraSansExtraCondense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Good morning everyone! </a:t>
            </a:r>
            <a:r>
              <a:rPr lang="en"/>
              <a:t>My name is Jagvir, and I am excited to be here today to discuss one of the most fascinating aspects of data science: predicting the future.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this presentation, I will share with you how I </a:t>
            </a:r>
            <a:r>
              <a:rPr lang="en"/>
              <a:t>empowered Top4Sport</a:t>
            </a:r>
            <a:r>
              <a:rPr lang="en"/>
              <a:t>, my client, with </a:t>
            </a:r>
            <a:r>
              <a:rPr lang="en"/>
              <a:t>the </a:t>
            </a:r>
            <a:r>
              <a:rPr lang="en"/>
              <a:t>power of data-driven insights, enabling them to make smarter business decisions.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3a6315a7e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3a6315a7e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Here, we can see the number of orders for specific product types, </a:t>
            </a:r>
            <a:r>
              <a:rPr lang="en"/>
              <a:t>where</a:t>
            </a:r>
            <a:r>
              <a:rPr lang="en"/>
              <a:t> running shoes, pants, and t-shirts are the top 3 most </a:t>
            </a:r>
            <a:r>
              <a:rPr lang="en"/>
              <a:t>highest</a:t>
            </a:r>
            <a:r>
              <a:rPr lang="en"/>
              <a:t> selling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3a6315a7e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3a6315a7e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here, we can see the sales revenue by country where the Czech Republic is the highest sales generator for Top4Sports, which makes sense since they are based from there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3a6315a7e8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3a6315a7e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Lastly, for the EDA, this is the total sales </a:t>
            </a:r>
            <a:r>
              <a:rPr lang="en"/>
              <a:t>revenue</a:t>
            </a:r>
            <a:r>
              <a:rPr lang="en"/>
              <a:t> from the historical sales data plotted over time with seasonal peaks around the ending of each of the years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3a6315a7e8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3a6315a7e8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For my workflow, I decided to use the prophet time series model, since it has the advantage of handling </a:t>
            </a:r>
            <a:r>
              <a:rPr lang="en">
                <a:solidFill>
                  <a:schemeClr val="dk1"/>
                </a:solidFill>
              </a:rPr>
              <a:t>seasonality</a:t>
            </a:r>
            <a:r>
              <a:rPr lang="en">
                <a:solidFill>
                  <a:schemeClr val="dk1"/>
                </a:solidFill>
              </a:rPr>
              <a:t> and holidays in the </a:t>
            </a:r>
            <a:r>
              <a:rPr lang="en">
                <a:solidFill>
                  <a:schemeClr val="dk1"/>
                </a:solidFill>
              </a:rPr>
              <a:t>historical</a:t>
            </a:r>
            <a:r>
              <a:rPr lang="en">
                <a:solidFill>
                  <a:schemeClr val="dk1"/>
                </a:solidFill>
              </a:rPr>
              <a:t> data, and also because it provided the best accuracy at about 80%.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will now shift focus to the forecasting and </a:t>
            </a:r>
            <a:r>
              <a:rPr lang="en">
                <a:solidFill>
                  <a:schemeClr val="dk1"/>
                </a:solidFill>
              </a:rPr>
              <a:t>visualizations</a:t>
            </a:r>
            <a:r>
              <a:rPr lang="en">
                <a:solidFill>
                  <a:schemeClr val="dk1"/>
                </a:solidFill>
              </a:rPr>
              <a:t> that were </a:t>
            </a:r>
            <a:r>
              <a:rPr lang="en">
                <a:solidFill>
                  <a:schemeClr val="dk1"/>
                </a:solidFill>
              </a:rPr>
              <a:t>made</a:t>
            </a:r>
            <a:r>
              <a:rPr lang="en">
                <a:solidFill>
                  <a:schemeClr val="dk1"/>
                </a:solidFill>
              </a:rPr>
              <a:t> from this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3a6315a7e8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3a6315a7e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graph shows the forecasted one year sales revenue from the </a:t>
            </a:r>
            <a:r>
              <a:rPr lang="en"/>
              <a:t>historical</a:t>
            </a:r>
            <a:r>
              <a:rPr lang="en"/>
              <a:t> data which is shown as the black dots, and we see that the business is poised for growth.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3a6315a7e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3a6315a7e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graph </a:t>
            </a:r>
            <a:r>
              <a:rPr lang="en"/>
              <a:t>shows</a:t>
            </a:r>
            <a:r>
              <a:rPr lang="en"/>
              <a:t> the one month forecast on the historical data from Mar 1st to to the 30th of 2021 and we can see the the forecast line is very accurate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3a6315a7e8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3a6315a7e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will now talk about the </a:t>
            </a:r>
            <a:r>
              <a:rPr lang="en">
                <a:solidFill>
                  <a:schemeClr val="dk1"/>
                </a:solidFill>
              </a:rPr>
              <a:t>results and observations made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3a6315a7e8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3a6315a7e8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one year, the sales </a:t>
            </a:r>
            <a:r>
              <a:rPr lang="en"/>
              <a:t>revenue</a:t>
            </a:r>
            <a:r>
              <a:rPr lang="en"/>
              <a:t> for the </a:t>
            </a:r>
            <a:r>
              <a:rPr lang="en"/>
              <a:t>country</a:t>
            </a:r>
            <a:r>
              <a:rPr lang="en"/>
              <a:t> of Czech Republic is </a:t>
            </a:r>
            <a:r>
              <a:rPr lang="en"/>
              <a:t>predicted</a:t>
            </a:r>
            <a:r>
              <a:rPr lang="en"/>
              <a:t> to increase over 73.57%.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looking at all European countries the sales revenue is projected to increase by over 50.04%.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will </a:t>
            </a:r>
            <a:r>
              <a:rPr lang="en"/>
              <a:t>improve</a:t>
            </a:r>
            <a:r>
              <a:rPr lang="en"/>
              <a:t> the cash flow for Top4Sports and provide my client with additional flexibility in managing day-to-day operations and pursuing growth opportunities.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3a6315a7e8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3a6315a7e8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From our EDA we were able to see that the running shoes are the most popular product sold my Top4Sports, for that reason I decided to </a:t>
            </a:r>
            <a:r>
              <a:rPr lang="en"/>
              <a:t>forecast</a:t>
            </a:r>
            <a:r>
              <a:rPr lang="en"/>
              <a:t> this item category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time series model I was able to forecast the predicted sales revenue that these products would bring in one year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one year the sales for running shoes in the Czech Republic will increase by 181.11% and for all the countries </a:t>
            </a:r>
            <a:r>
              <a:rPr lang="en"/>
              <a:t>together</a:t>
            </a:r>
            <a:r>
              <a:rPr lang="en"/>
              <a:t> the sales will increase by 80.46%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results are highly insightful since they will help Top4Sport to manage </a:t>
            </a:r>
            <a:r>
              <a:rPr lang="en"/>
              <a:t>inventory</a:t>
            </a:r>
            <a:r>
              <a:rPr lang="en"/>
              <a:t> levels and prepare for demand increase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conclusion</a:t>
            </a:r>
            <a:r>
              <a:rPr lang="en"/>
              <a:t>, these results will help my client in making informed decisions related to accounting, financial planning, investment, and taxation.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Before I end I would also like to touch on what I would like to </a:t>
            </a:r>
            <a:r>
              <a:rPr lang="en"/>
              <a:t>improve</a:t>
            </a:r>
            <a:r>
              <a:rPr lang="en"/>
              <a:t> and work on in the future for my client: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would like to further </a:t>
            </a:r>
            <a:r>
              <a:rPr lang="en"/>
              <a:t>improve</a:t>
            </a:r>
            <a:r>
              <a:rPr lang="en"/>
              <a:t> model accuracy through pulling in addition data from </a:t>
            </a:r>
            <a:r>
              <a:rPr lang="en"/>
              <a:t>external</a:t>
            </a:r>
            <a:r>
              <a:rPr lang="en"/>
              <a:t> sources such as weather APIs and social media platforms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With that said, Thank you so much for listening!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3a6315a7e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3a6315a7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we were younger, many of us dreamed of having superpowers. Personally, I always wished I could see into the future.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what if I told you that today, with the latest advancements in technology, we can help predict and shape the future of businesses?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3a6315a7e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3a6315a7e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was recently approached by Top4Sport to help</a:t>
            </a:r>
            <a:r>
              <a:rPr lang="en"/>
              <a:t> them predict sales for various countries and products, and enable them to manage and allocate resources more efficiently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1ea758c4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1ea758c4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</a:t>
            </a:r>
            <a:r>
              <a:rPr lang="en"/>
              <a:t>here's</a:t>
            </a:r>
            <a:r>
              <a:rPr lang="en"/>
              <a:t> where I come in.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I'm a data scientist with an accounting background.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 analyze complex data using statistical modeling and programming to provide valuable insights for informed decision-making. My financial analysis skills and business acumen help me understand industry challenges and opportunities, making me a valuable asset for clients.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3a6315a7e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3a6315a7e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My client, sells sports equipment across the EU and operates out of the Czech Republic.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sell equipment in 21 E</a:t>
            </a:r>
            <a:r>
              <a:rPr lang="en"/>
              <a:t>uropean</a:t>
            </a:r>
            <a:r>
              <a:rPr lang="en"/>
              <a:t> countries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Their total sales revenue from June 2019 to January 14th of 2022 was almost 64 million euros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Now that we know </a:t>
            </a:r>
            <a:r>
              <a:rPr lang="en"/>
              <a:t>a little</a:t>
            </a:r>
            <a:r>
              <a:rPr lang="en"/>
              <a:t> bit about my client’s background, lets see how we can use</a:t>
            </a:r>
            <a:r>
              <a:rPr lang="en">
                <a:solidFill>
                  <a:schemeClr val="dk1"/>
                </a:solidFill>
              </a:rPr>
              <a:t> the latest advancements in technology to help them make smarter decisions and shape their future success.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3a6315a7e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3a6315a7e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Sooooo… I know what you guys must be wondering, what are these </a:t>
            </a:r>
            <a:r>
              <a:rPr lang="en">
                <a:solidFill>
                  <a:schemeClr val="dk1"/>
                </a:solidFill>
              </a:rPr>
              <a:t>latest advancements? Well this is done through time series analysis.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3a6315a7e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3a6315a7e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One way I like to think about time </a:t>
            </a:r>
            <a:r>
              <a:rPr lang="en"/>
              <a:t>series</a:t>
            </a:r>
            <a:r>
              <a:rPr lang="en"/>
              <a:t> </a:t>
            </a:r>
            <a:r>
              <a:rPr lang="en"/>
              <a:t>analysis</a:t>
            </a:r>
            <a:r>
              <a:rPr lang="en"/>
              <a:t> is like watching your favorite TV show. Each episode is a data point, and the entire series is a time series. When you watch a show you pick up certain trends and patterns in the plot, which you can use to make predictions about the show.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</a:t>
            </a:r>
            <a:r>
              <a:rPr lang="en"/>
              <a:t>ime series analysis can help predict future trends in a business based on past trends and historical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3a6315a7e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3a6315a7e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These are the steps I </a:t>
            </a:r>
            <a:r>
              <a:rPr lang="en">
                <a:solidFill>
                  <a:schemeClr val="dk1"/>
                </a:solidFill>
              </a:rPr>
              <a:t>took: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Firstly, I loaded in the historical data into my jupyter notebook and performed EDA by looking at the shape of the dataset, checking the column data types, and checking for missing values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For example, the payment column in the dataset had a lot of missing values on one specific day. I was able to infer that the payment systems might have been down for that day, so I decided to remove these columns from the dataset.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then explored multiple different time series models and ended up choosing the prophet model in the end because of superior results.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Thirdly, I used the prophet time series model to forecast sales revenue and create meaningful visuals that I will explore later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And lastly, I compared the forecasted results with previous historical data to get a better sense of where my client’s business is heading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3a6315a7e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3a6315a7e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Here, we can see the number of orders by manufacturers, where Nike has the biggest volume of orders from Top4Sports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Jaghs/demand-prediction-project" TargetMode="External"/><Relationship Id="rId4" Type="http://schemas.openxmlformats.org/officeDocument/2006/relationships/hyperlink" Target="https://www.linkedin.com/in/jagvirdhes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nkedin.com/in/jagvirdhes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556525" y="1064900"/>
            <a:ext cx="5894100" cy="28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PREDICTING THE FUTURE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EMPOWERING SMARTER BUSINESS DECISIONS FOR TOP4SPORT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JAGVIR DHESI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26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11" name="Google Shape;411;p26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6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14" name="Google Shape;414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5" name="Google Shape;415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6" name="Google Shape;416;p26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26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19" name="Google Shape;419;p26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6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6"/>
          <p:cNvGrpSpPr/>
          <p:nvPr/>
        </p:nvGrpSpPr>
        <p:grpSpPr>
          <a:xfrm>
            <a:off x="7870072" y="1419376"/>
            <a:ext cx="807348" cy="632115"/>
            <a:chOff x="1421638" y="4125629"/>
            <a:chExt cx="374709" cy="374010"/>
          </a:xfrm>
        </p:grpSpPr>
        <p:sp>
          <p:nvSpPr>
            <p:cNvPr id="423" name="Google Shape;423;p26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425" name="Google Shape;425;p26"/>
          <p:cNvGrpSpPr/>
          <p:nvPr/>
        </p:nvGrpSpPr>
        <p:grpSpPr>
          <a:xfrm>
            <a:off x="184913" y="2406987"/>
            <a:ext cx="1371600" cy="1375875"/>
            <a:chOff x="299013" y="1079125"/>
            <a:chExt cx="1371600" cy="1375875"/>
          </a:xfrm>
        </p:grpSpPr>
        <p:sp>
          <p:nvSpPr>
            <p:cNvPr id="426" name="Google Shape;426;p26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8" name="Google Shape;428;p26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9" name="Google Shape;429;p26"/>
            <p:cNvSpPr/>
            <p:nvPr/>
          </p:nvSpPr>
          <p:spPr>
            <a:xfrm>
              <a:off x="397925" y="1449515"/>
              <a:ext cx="1085400" cy="7242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6"/>
          <p:cNvGrpSpPr/>
          <p:nvPr/>
        </p:nvGrpSpPr>
        <p:grpSpPr>
          <a:xfrm>
            <a:off x="582129" y="2920918"/>
            <a:ext cx="517196" cy="435437"/>
            <a:chOff x="1756921" y="1509739"/>
            <a:chExt cx="345997" cy="345997"/>
          </a:xfrm>
        </p:grpSpPr>
        <p:sp>
          <p:nvSpPr>
            <p:cNvPr id="431" name="Google Shape;431;p26"/>
            <p:cNvSpPr/>
            <p:nvPr/>
          </p:nvSpPr>
          <p:spPr>
            <a:xfrm>
              <a:off x="1756921" y="1509739"/>
              <a:ext cx="345997" cy="345997"/>
            </a:xfrm>
            <a:custGeom>
              <a:rect b="b" l="l" r="r" t="t"/>
              <a:pathLst>
                <a:path extrusionOk="0" h="10871" w="10871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781937" y="1535488"/>
              <a:ext cx="295614" cy="295614"/>
            </a:xfrm>
            <a:custGeom>
              <a:rect b="b" l="l" r="r" t="t"/>
              <a:pathLst>
                <a:path extrusionOk="0" h="9288" w="9288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1806954" y="1677980"/>
              <a:ext cx="17441" cy="10630"/>
            </a:xfrm>
            <a:custGeom>
              <a:rect b="b" l="l" r="r" t="t"/>
              <a:pathLst>
                <a:path extrusionOk="0" h="334" w="548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1924429" y="1560122"/>
              <a:ext cx="128106" cy="128488"/>
            </a:xfrm>
            <a:custGeom>
              <a:rect b="b" l="l" r="r" t="t"/>
              <a:pathLst>
                <a:path extrusionOk="0" h="4037" w="4025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1924811" y="1788644"/>
              <a:ext cx="10630" cy="17823"/>
            </a:xfrm>
            <a:custGeom>
              <a:rect b="b" l="l" r="r" t="t"/>
              <a:pathLst>
                <a:path extrusionOk="0" h="560" w="334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1841423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2002470" y="1756243"/>
              <a:ext cx="16709" cy="15755"/>
            </a:xfrm>
            <a:custGeom>
              <a:rect b="b" l="l" r="r" t="t"/>
              <a:pathLst>
                <a:path extrusionOk="0" h="495" w="525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2002470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1841041" y="1756530"/>
              <a:ext cx="16709" cy="15468"/>
            </a:xfrm>
            <a:custGeom>
              <a:rect b="b" l="l" r="r" t="t"/>
              <a:pathLst>
                <a:path extrusionOk="0" h="486" w="525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1816025" y="1632084"/>
              <a:ext cx="17855" cy="13336"/>
            </a:xfrm>
            <a:custGeom>
              <a:rect b="b" l="l" r="r" t="t"/>
              <a:pathLst>
                <a:path extrusionOk="0" h="419" w="561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2026341" y="1721297"/>
              <a:ext cx="17855" cy="13177"/>
            </a:xfrm>
            <a:custGeom>
              <a:rect b="b" l="l" r="r" t="t"/>
              <a:pathLst>
                <a:path extrusionOk="0" h="414" w="561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1967619" y="1569702"/>
              <a:ext cx="14036" cy="16996"/>
            </a:xfrm>
            <a:custGeom>
              <a:rect b="b" l="l" r="r" t="t"/>
              <a:pathLst>
                <a:path extrusionOk="0" h="534" w="441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877802" y="1780019"/>
              <a:ext cx="14450" cy="16996"/>
            </a:xfrm>
            <a:custGeom>
              <a:rect b="b" l="l" r="r" t="t"/>
              <a:pathLst>
                <a:path extrusionOk="0" h="534" w="454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1879711" y="1568652"/>
              <a:ext cx="14418" cy="16900"/>
            </a:xfrm>
            <a:custGeom>
              <a:rect b="b" l="l" r="r" t="t"/>
              <a:pathLst>
                <a:path extrusionOk="0" h="531" w="453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1965709" y="1780846"/>
              <a:ext cx="14068" cy="16900"/>
            </a:xfrm>
            <a:custGeom>
              <a:rect b="b" l="l" r="r" t="t"/>
              <a:pathLst>
                <a:path extrusionOk="0" h="531" w="442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2026723" y="1633644"/>
              <a:ext cx="17855" cy="13304"/>
            </a:xfrm>
            <a:custGeom>
              <a:rect b="b" l="l" r="r" t="t"/>
              <a:pathLst>
                <a:path extrusionOk="0" h="418" w="561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814911" y="1719419"/>
              <a:ext cx="18205" cy="13177"/>
            </a:xfrm>
            <a:custGeom>
              <a:rect b="b" l="l" r="r" t="t"/>
              <a:pathLst>
                <a:path extrusionOk="0" h="414" w="572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5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82" name="Google Shape;582;p35"/>
          <p:cNvSpPr txBox="1"/>
          <p:nvPr/>
        </p:nvSpPr>
        <p:spPr>
          <a:xfrm>
            <a:off x="1970325" y="157900"/>
            <a:ext cx="54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EDA FINDINGS CONT…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583" name="Google Shape;5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" y="1037800"/>
            <a:ext cx="8579531" cy="36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89" name="Google Shape;589;p36"/>
          <p:cNvSpPr txBox="1"/>
          <p:nvPr/>
        </p:nvSpPr>
        <p:spPr>
          <a:xfrm>
            <a:off x="1970325" y="157900"/>
            <a:ext cx="54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EDA FINDINGS CONT…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590" name="Google Shape;5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25" y="981200"/>
            <a:ext cx="8576875" cy="36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7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96" name="Google Shape;596;p37"/>
          <p:cNvSpPr txBox="1"/>
          <p:nvPr/>
        </p:nvSpPr>
        <p:spPr>
          <a:xfrm>
            <a:off x="1970325" y="157900"/>
            <a:ext cx="54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EDA FINDINGS CONT…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597" name="Google Shape;5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00" y="1019425"/>
            <a:ext cx="8551875" cy="3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"/>
          <p:cNvSpPr txBox="1"/>
          <p:nvPr>
            <p:ph type="title"/>
          </p:nvPr>
        </p:nvSpPr>
        <p:spPr>
          <a:xfrm>
            <a:off x="3239750" y="1034575"/>
            <a:ext cx="5471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PROPHET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TIME SERIES MODEL </a:t>
            </a:r>
            <a:endParaRPr/>
          </a:p>
        </p:txBody>
      </p:sp>
      <p:pic>
        <p:nvPicPr>
          <p:cNvPr id="603" name="Google Shape;603;p38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973387" y="1592788"/>
            <a:ext cx="2048675" cy="20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8"/>
          <p:cNvSpPr txBox="1"/>
          <p:nvPr/>
        </p:nvSpPr>
        <p:spPr>
          <a:xfrm>
            <a:off x="4169700" y="2415725"/>
            <a:ext cx="375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Prophet model is known for its flexibility, ease of use, and accuracy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A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dvantage of handling seasonality and holidays in the data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 80% accuracy of model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9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610" name="Google Shape;610;p39"/>
          <p:cNvSpPr txBox="1"/>
          <p:nvPr/>
        </p:nvSpPr>
        <p:spPr>
          <a:xfrm>
            <a:off x="1170225" y="157900"/>
            <a:ext cx="690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MODEL FORECAST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611" name="Google Shape;6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0" y="850597"/>
            <a:ext cx="6687825" cy="4088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0"/>
          <p:cNvSpPr txBox="1"/>
          <p:nvPr/>
        </p:nvSpPr>
        <p:spPr>
          <a:xfrm>
            <a:off x="340200" y="188650"/>
            <a:ext cx="849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MODEL </a:t>
            </a: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FORECAST</a:t>
            </a: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 CONT…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617" name="Google Shape;617;p40"/>
          <p:cNvPicPr preferRelativeResize="0"/>
          <p:nvPr/>
        </p:nvPicPr>
        <p:blipFill rotWithShape="1">
          <a:blip r:embed="rId3">
            <a:alphaModFix/>
          </a:blip>
          <a:srcRect b="0" l="0" r="0" t="6664"/>
          <a:stretch/>
        </p:blipFill>
        <p:spPr>
          <a:xfrm>
            <a:off x="126063" y="1623775"/>
            <a:ext cx="8891850" cy="2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40"/>
          <p:cNvSpPr txBox="1"/>
          <p:nvPr/>
        </p:nvSpPr>
        <p:spPr>
          <a:xfrm>
            <a:off x="3188100" y="1341525"/>
            <a:ext cx="27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One Month March 2021 Forecast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1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624" name="Google Shape;624;p41"/>
          <p:cNvGrpSpPr/>
          <p:nvPr/>
        </p:nvGrpSpPr>
        <p:grpSpPr>
          <a:xfrm>
            <a:off x="6526359" y="3028957"/>
            <a:ext cx="1646100" cy="1188900"/>
            <a:chOff x="7403363" y="1047512"/>
            <a:chExt cx="1646100" cy="1188900"/>
          </a:xfrm>
        </p:grpSpPr>
        <p:sp>
          <p:nvSpPr>
            <p:cNvPr id="625" name="Google Shape;625;p41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7" name="Google Shape;627;p41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8" name="Google Shape;628;p41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1" name="Google Shape;631;p41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632" name="Google Shape;632;p41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1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4" name="Google Shape;634;p41"/>
          <p:cNvGrpSpPr/>
          <p:nvPr/>
        </p:nvGrpSpPr>
        <p:grpSpPr>
          <a:xfrm>
            <a:off x="1446434" y="1210349"/>
            <a:ext cx="493304" cy="493304"/>
            <a:chOff x="6221117" y="3926992"/>
            <a:chExt cx="493304" cy="493304"/>
          </a:xfrm>
        </p:grpSpPr>
        <p:sp>
          <p:nvSpPr>
            <p:cNvPr id="635" name="Google Shape;635;p41"/>
            <p:cNvSpPr/>
            <p:nvPr/>
          </p:nvSpPr>
          <p:spPr>
            <a:xfrm>
              <a:off x="6221117" y="3926992"/>
              <a:ext cx="493304" cy="493304"/>
            </a:xfrm>
            <a:custGeom>
              <a:rect b="b" l="l" r="r" t="t"/>
              <a:pathLst>
                <a:path extrusionOk="0" h="14952" w="14952">
                  <a:moveTo>
                    <a:pt x="1220" y="0"/>
                  </a:moveTo>
                  <a:cubicBezTo>
                    <a:pt x="562" y="0"/>
                    <a:pt x="1" y="561"/>
                    <a:pt x="1" y="1220"/>
                  </a:cubicBezTo>
                  <a:lnTo>
                    <a:pt x="1" y="13732"/>
                  </a:lnTo>
                  <a:cubicBezTo>
                    <a:pt x="1" y="14415"/>
                    <a:pt x="562" y="14951"/>
                    <a:pt x="1220" y="14951"/>
                  </a:cubicBezTo>
                  <a:lnTo>
                    <a:pt x="13732" y="14951"/>
                  </a:lnTo>
                  <a:cubicBezTo>
                    <a:pt x="14391" y="14951"/>
                    <a:pt x="14952" y="14415"/>
                    <a:pt x="14952" y="13732"/>
                  </a:cubicBezTo>
                  <a:lnTo>
                    <a:pt x="14952" y="1220"/>
                  </a:lnTo>
                  <a:cubicBezTo>
                    <a:pt x="14952" y="561"/>
                    <a:pt x="14391" y="0"/>
                    <a:pt x="1373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6307745" y="4013620"/>
              <a:ext cx="320046" cy="320046"/>
            </a:xfrm>
            <a:custGeom>
              <a:rect b="b" l="l" r="r" t="t"/>
              <a:pathLst>
                <a:path extrusionOk="0" h="8513" w="8513">
                  <a:moveTo>
                    <a:pt x="4268" y="3172"/>
                  </a:moveTo>
                  <a:cubicBezTo>
                    <a:pt x="5219" y="3172"/>
                    <a:pt x="5707" y="4342"/>
                    <a:pt x="5024" y="5025"/>
                  </a:cubicBezTo>
                  <a:cubicBezTo>
                    <a:pt x="4804" y="5246"/>
                    <a:pt x="4532" y="5344"/>
                    <a:pt x="4265" y="5344"/>
                  </a:cubicBezTo>
                  <a:cubicBezTo>
                    <a:pt x="3707" y="5344"/>
                    <a:pt x="3171" y="4913"/>
                    <a:pt x="3171" y="4269"/>
                  </a:cubicBezTo>
                  <a:cubicBezTo>
                    <a:pt x="3171" y="3659"/>
                    <a:pt x="3659" y="3172"/>
                    <a:pt x="4268" y="3172"/>
                  </a:cubicBezTo>
                  <a:close/>
                  <a:moveTo>
                    <a:pt x="4707" y="1"/>
                  </a:moveTo>
                  <a:lnTo>
                    <a:pt x="4634" y="757"/>
                  </a:lnTo>
                  <a:cubicBezTo>
                    <a:pt x="4512" y="757"/>
                    <a:pt x="4390" y="733"/>
                    <a:pt x="4268" y="733"/>
                  </a:cubicBezTo>
                  <a:cubicBezTo>
                    <a:pt x="4000" y="733"/>
                    <a:pt x="3756" y="781"/>
                    <a:pt x="3488" y="830"/>
                  </a:cubicBezTo>
                  <a:lnTo>
                    <a:pt x="3317" y="74"/>
                  </a:lnTo>
                  <a:cubicBezTo>
                    <a:pt x="2537" y="269"/>
                    <a:pt x="1805" y="659"/>
                    <a:pt x="1220" y="1245"/>
                  </a:cubicBezTo>
                  <a:lnTo>
                    <a:pt x="1781" y="1781"/>
                  </a:lnTo>
                  <a:cubicBezTo>
                    <a:pt x="1512" y="2074"/>
                    <a:pt x="1293" y="2367"/>
                    <a:pt x="1122" y="2732"/>
                  </a:cubicBezTo>
                  <a:lnTo>
                    <a:pt x="415" y="2391"/>
                  </a:lnTo>
                  <a:cubicBezTo>
                    <a:pt x="146" y="2976"/>
                    <a:pt x="0" y="3611"/>
                    <a:pt x="0" y="4245"/>
                  </a:cubicBezTo>
                  <a:cubicBezTo>
                    <a:pt x="0" y="4415"/>
                    <a:pt x="0" y="4586"/>
                    <a:pt x="24" y="4757"/>
                  </a:cubicBezTo>
                  <a:lnTo>
                    <a:pt x="781" y="4659"/>
                  </a:lnTo>
                  <a:cubicBezTo>
                    <a:pt x="829" y="5050"/>
                    <a:pt x="951" y="5415"/>
                    <a:pt x="1122" y="5757"/>
                  </a:cubicBezTo>
                  <a:lnTo>
                    <a:pt x="415" y="6098"/>
                  </a:lnTo>
                  <a:cubicBezTo>
                    <a:pt x="781" y="6830"/>
                    <a:pt x="1317" y="7440"/>
                    <a:pt x="2024" y="7879"/>
                  </a:cubicBezTo>
                  <a:lnTo>
                    <a:pt x="2439" y="7220"/>
                  </a:lnTo>
                  <a:cubicBezTo>
                    <a:pt x="2756" y="7415"/>
                    <a:pt x="3098" y="7562"/>
                    <a:pt x="3488" y="7659"/>
                  </a:cubicBezTo>
                  <a:lnTo>
                    <a:pt x="3317" y="8415"/>
                  </a:lnTo>
                  <a:cubicBezTo>
                    <a:pt x="3610" y="8464"/>
                    <a:pt x="3951" y="8513"/>
                    <a:pt x="4268" y="8513"/>
                  </a:cubicBezTo>
                  <a:cubicBezTo>
                    <a:pt x="4756" y="8513"/>
                    <a:pt x="5244" y="8415"/>
                    <a:pt x="5707" y="8269"/>
                  </a:cubicBezTo>
                  <a:lnTo>
                    <a:pt x="5439" y="7537"/>
                  </a:lnTo>
                  <a:cubicBezTo>
                    <a:pt x="5805" y="7415"/>
                    <a:pt x="6146" y="7220"/>
                    <a:pt x="6439" y="7001"/>
                  </a:cubicBezTo>
                  <a:lnTo>
                    <a:pt x="6927" y="7610"/>
                  </a:lnTo>
                  <a:cubicBezTo>
                    <a:pt x="7561" y="7098"/>
                    <a:pt x="8024" y="6415"/>
                    <a:pt x="8293" y="5635"/>
                  </a:cubicBezTo>
                  <a:lnTo>
                    <a:pt x="7585" y="5391"/>
                  </a:lnTo>
                  <a:cubicBezTo>
                    <a:pt x="7707" y="5025"/>
                    <a:pt x="7756" y="4659"/>
                    <a:pt x="7780" y="4269"/>
                  </a:cubicBezTo>
                  <a:lnTo>
                    <a:pt x="7976" y="4269"/>
                  </a:lnTo>
                  <a:lnTo>
                    <a:pt x="8512" y="4318"/>
                  </a:lnTo>
                  <a:lnTo>
                    <a:pt x="8512" y="4269"/>
                  </a:lnTo>
                  <a:cubicBezTo>
                    <a:pt x="8512" y="3440"/>
                    <a:pt x="8293" y="2635"/>
                    <a:pt x="7854" y="1952"/>
                  </a:cubicBezTo>
                  <a:lnTo>
                    <a:pt x="7219" y="2367"/>
                  </a:lnTo>
                  <a:cubicBezTo>
                    <a:pt x="7000" y="2050"/>
                    <a:pt x="6756" y="1757"/>
                    <a:pt x="6463" y="1537"/>
                  </a:cubicBezTo>
                  <a:lnTo>
                    <a:pt x="6927" y="928"/>
                  </a:lnTo>
                  <a:cubicBezTo>
                    <a:pt x="6293" y="391"/>
                    <a:pt x="5512" y="74"/>
                    <a:pt x="470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42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642" name="Google Shape;642;p42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42"/>
          <p:cNvSpPr txBox="1"/>
          <p:nvPr>
            <p:ph type="title"/>
          </p:nvPr>
        </p:nvSpPr>
        <p:spPr>
          <a:xfrm>
            <a:off x="1279075" y="1546600"/>
            <a:ext cx="7093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73.57 % </a:t>
            </a:r>
            <a:r>
              <a:rPr lang="en" sz="1500"/>
              <a:t>FOR CZECH REPUBLIC</a:t>
            </a:r>
            <a:endParaRPr sz="1500"/>
          </a:p>
        </p:txBody>
      </p:sp>
      <p:sp>
        <p:nvSpPr>
          <p:cNvPr id="655" name="Google Shape;655;p42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ubik Black"/>
              <a:ea typeface="Rubik Black"/>
              <a:cs typeface="Rubik Black"/>
              <a:sym typeface="Rubik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 Black"/>
                <a:ea typeface="Rubik Black"/>
                <a:cs typeface="Rubik Black"/>
                <a:sym typeface="Rubik Black"/>
              </a:rPr>
              <a:t>SALES REVENUE INCREASE IN ONE YEAR  </a:t>
            </a:r>
            <a:endParaRPr sz="1200">
              <a:latin typeface="Rubik Black"/>
              <a:ea typeface="Rubik Black"/>
              <a:cs typeface="Rubik Black"/>
              <a:sym typeface="Rubik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2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2"/>
          <p:cNvSpPr/>
          <p:nvPr/>
        </p:nvSpPr>
        <p:spPr>
          <a:xfrm>
            <a:off x="4354774" y="1335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2"/>
          <p:cNvSpPr txBox="1"/>
          <p:nvPr>
            <p:ph type="title"/>
          </p:nvPr>
        </p:nvSpPr>
        <p:spPr>
          <a:xfrm>
            <a:off x="3002600" y="2487175"/>
            <a:ext cx="49893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50.04</a:t>
            </a:r>
            <a:r>
              <a:rPr lang="en" sz="5000"/>
              <a:t>% </a:t>
            </a:r>
            <a:r>
              <a:rPr lang="en" sz="1500"/>
              <a:t>FOR ALL COUNTRIES</a:t>
            </a:r>
            <a:endParaRPr sz="1500"/>
          </a:p>
        </p:txBody>
      </p:sp>
      <p:sp>
        <p:nvSpPr>
          <p:cNvPr id="659" name="Google Shape;659;p42"/>
          <p:cNvSpPr txBox="1"/>
          <p:nvPr/>
        </p:nvSpPr>
        <p:spPr>
          <a:xfrm>
            <a:off x="941625" y="535000"/>
            <a:ext cx="408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SALES FORECAST BY COUNTRY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43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665" name="Google Shape;665;p43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43"/>
          <p:cNvSpPr txBox="1"/>
          <p:nvPr>
            <p:ph type="title"/>
          </p:nvPr>
        </p:nvSpPr>
        <p:spPr>
          <a:xfrm>
            <a:off x="2848400" y="1591725"/>
            <a:ext cx="53874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181.11</a:t>
            </a:r>
            <a:r>
              <a:rPr lang="en" sz="5000"/>
              <a:t> %</a:t>
            </a:r>
            <a:r>
              <a:rPr lang="en" sz="1500"/>
              <a:t> FOR C</a:t>
            </a:r>
            <a:r>
              <a:rPr lang="en" sz="1500"/>
              <a:t>ZECH REPUBLIC</a:t>
            </a:r>
            <a:endParaRPr sz="1500"/>
          </a:p>
        </p:txBody>
      </p:sp>
      <p:sp>
        <p:nvSpPr>
          <p:cNvPr id="678" name="Google Shape;678;p43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ubik Black"/>
              <a:ea typeface="Rubik Black"/>
              <a:cs typeface="Rubik Black"/>
              <a:sym typeface="Rubik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ubik Black"/>
                <a:ea typeface="Rubik Black"/>
                <a:cs typeface="Rubik Black"/>
                <a:sym typeface="Rubik Black"/>
              </a:rPr>
              <a:t>SALES REVENUE INCREASE FOR RUNNING SHOES IN ONE YEAR  </a:t>
            </a:r>
            <a:endParaRPr sz="1200">
              <a:latin typeface="Rubik Black"/>
              <a:ea typeface="Rubik Black"/>
              <a:cs typeface="Rubik Black"/>
              <a:sym typeface="Rubik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3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3"/>
          <p:cNvSpPr/>
          <p:nvPr/>
        </p:nvSpPr>
        <p:spPr>
          <a:xfrm>
            <a:off x="4354774" y="1335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3"/>
          <p:cNvSpPr txBox="1"/>
          <p:nvPr>
            <p:ph type="title"/>
          </p:nvPr>
        </p:nvSpPr>
        <p:spPr>
          <a:xfrm>
            <a:off x="1188375" y="2469025"/>
            <a:ext cx="49893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80.46</a:t>
            </a:r>
            <a:r>
              <a:rPr lang="en" sz="5000"/>
              <a:t>% </a:t>
            </a:r>
            <a:r>
              <a:rPr lang="en" sz="1500"/>
              <a:t>FOR A</a:t>
            </a:r>
            <a:r>
              <a:rPr lang="en" sz="1500"/>
              <a:t>LL COUNTRIES </a:t>
            </a:r>
            <a:endParaRPr sz="1500"/>
          </a:p>
        </p:txBody>
      </p:sp>
      <p:sp>
        <p:nvSpPr>
          <p:cNvPr id="682" name="Google Shape;682;p43"/>
          <p:cNvSpPr txBox="1"/>
          <p:nvPr/>
        </p:nvSpPr>
        <p:spPr>
          <a:xfrm>
            <a:off x="907150" y="535000"/>
            <a:ext cx="562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SALES FORECAST BY RUNNING SHOES &amp; COUNTRY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/>
          <p:nvPr>
            <p:ph idx="1" type="subTitle"/>
          </p:nvPr>
        </p:nvSpPr>
        <p:spPr>
          <a:xfrm>
            <a:off x="2286043" y="169448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Does anyone have any questions?</a:t>
            </a:r>
            <a:endParaRPr b="1" sz="1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dhesijagvir</a:t>
            </a:r>
            <a:r>
              <a:rPr lang="en" sz="1300"/>
              <a:t>@gmail.com </a:t>
            </a:r>
            <a:endParaRPr sz="1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403-702-4230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github.com/Jaghs/demand-prediction-project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linkedin.com/in/jagvirdhesi/</a:t>
            </a:r>
            <a:endParaRPr sz="1300"/>
          </a:p>
        </p:txBody>
      </p:sp>
      <p:sp>
        <p:nvSpPr>
          <p:cNvPr id="688" name="Google Shape;688;p44"/>
          <p:cNvSpPr txBox="1"/>
          <p:nvPr>
            <p:ph type="ctrTitle"/>
          </p:nvPr>
        </p:nvSpPr>
        <p:spPr>
          <a:xfrm>
            <a:off x="2286055" y="9209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689" name="Google Shape;689;p44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690" name="Google Shape;690;p44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691" name="Google Shape;691;p4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2" name="Google Shape;692;p4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93" name="Google Shape;693;p4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94" name="Google Shape;694;p4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95" name="Google Shape;695;p44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696" name="Google Shape;696;p44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rect b="b" l="l" r="r" t="t"/>
                <a:pathLst>
                  <a:path extrusionOk="0" h="1348" w="19319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44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rect b="b" l="l" r="r" t="t"/>
                <a:pathLst>
                  <a:path extrusionOk="0" h="1371" w="19326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44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rect b="b" l="l" r="r" t="t"/>
                <a:pathLst>
                  <a:path extrusionOk="0" h="1372" w="19319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44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rect b="b" l="l" r="r" t="t"/>
                <a:pathLst>
                  <a:path extrusionOk="0" h="12659" w="10294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0" name="Google Shape;700;p44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701" name="Google Shape;701;p44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702" name="Google Shape;702;p4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3" name="Google Shape;703;p44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704" name="Google Shape;704;p44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5" name="Google Shape;705;p4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706" name="Google Shape;706;p44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7" name="Google Shape;707;p44"/>
            <p:cNvSpPr/>
            <p:nvPr/>
          </p:nvSpPr>
          <p:spPr>
            <a:xfrm>
              <a:off x="8031688" y="1782907"/>
              <a:ext cx="599697" cy="538636"/>
            </a:xfrm>
            <a:custGeom>
              <a:rect b="b" l="l" r="r" t="t"/>
              <a:pathLst>
                <a:path extrusionOk="0" h="9990" w="11123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8111159" y="1873044"/>
              <a:ext cx="448465" cy="440236"/>
            </a:xfrm>
            <a:custGeom>
              <a:rect b="b" l="l" r="r" t="t"/>
              <a:pathLst>
                <a:path extrusionOk="0" h="8165" w="8318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44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710" name="Google Shape;710;p44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6636341" y="2105487"/>
              <a:ext cx="853561" cy="2702149"/>
            </a:xfrm>
            <a:custGeom>
              <a:rect b="b" l="l" r="r" t="t"/>
              <a:pathLst>
                <a:path extrusionOk="0" h="24196" w="7561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6754649" y="2707541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6754649" y="3028949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6754649" y="3347564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6754649" y="3666292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6754649" y="3987700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6754649" y="4306316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6655532" y="2184555"/>
              <a:ext cx="834370" cy="2623081"/>
            </a:xfrm>
            <a:custGeom>
              <a:rect b="b" l="l" r="r" t="t"/>
              <a:pathLst>
                <a:path extrusionOk="0" h="23488" w="7391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44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721" name="Google Shape;721;p44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/>
          <p:nvPr/>
        </p:nvSpPr>
        <p:spPr>
          <a:xfrm>
            <a:off x="829525" y="261626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597185" y="2467611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7952773" y="2489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 txBox="1"/>
          <p:nvPr>
            <p:ph idx="4294967295" type="ctrTitle"/>
          </p:nvPr>
        </p:nvSpPr>
        <p:spPr>
          <a:xfrm>
            <a:off x="1625000" y="1874100"/>
            <a:ext cx="58941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IF YOU COULD PREDICT THE FUTURE OF YOUR BUSINESS?</a:t>
            </a:r>
            <a:endParaRPr sz="2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/>
          <p:nvPr>
            <p:ph type="title"/>
          </p:nvPr>
        </p:nvSpPr>
        <p:spPr>
          <a:xfrm>
            <a:off x="2957200" y="2228850"/>
            <a:ext cx="5471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</a:t>
            </a:r>
            <a:endParaRPr/>
          </a:p>
        </p:txBody>
      </p:sp>
      <p:pic>
        <p:nvPicPr>
          <p:cNvPr id="461" name="Google Shape;461;p28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055012" y="1547413"/>
            <a:ext cx="2048675" cy="20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"/>
          <p:cNvSpPr txBox="1"/>
          <p:nvPr>
            <p:ph type="title"/>
          </p:nvPr>
        </p:nvSpPr>
        <p:spPr>
          <a:xfrm>
            <a:off x="1525550" y="1221400"/>
            <a:ext cx="3396300" cy="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ABOUT ME  </a:t>
            </a:r>
            <a:r>
              <a:rPr lang="en" sz="3200"/>
              <a:t> </a:t>
            </a:r>
            <a:r>
              <a:rPr lang="en" sz="3200"/>
              <a:t>:)</a:t>
            </a:r>
            <a:endParaRPr sz="3200"/>
          </a:p>
        </p:txBody>
      </p:sp>
      <p:sp>
        <p:nvSpPr>
          <p:cNvPr id="467" name="Google Shape;467;p29"/>
          <p:cNvSpPr txBox="1"/>
          <p:nvPr>
            <p:ph idx="1" type="subTitle"/>
          </p:nvPr>
        </p:nvSpPr>
        <p:spPr>
          <a:xfrm>
            <a:off x="1861550" y="1971825"/>
            <a:ext cx="3591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Karla"/>
              <a:buChar char="●"/>
            </a:pPr>
            <a:r>
              <a:rPr lang="en" sz="1100"/>
              <a:t>D</a:t>
            </a:r>
            <a:r>
              <a:rPr lang="en" sz="1100"/>
              <a:t>ata scientist/analyst with an accounting 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background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Karla"/>
              <a:buChar char="●"/>
            </a:pPr>
            <a:r>
              <a:rPr lang="en" sz="1100"/>
              <a:t>Statistical modeling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Karla"/>
              <a:buChar char="●"/>
            </a:pPr>
            <a:r>
              <a:rPr lang="en" sz="1100"/>
              <a:t>Tech Stack: SQL, Python: pandas, numpy, matplotlib, seaborn, sklearn, AWS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Karla"/>
              <a:buChar char="●"/>
            </a:pPr>
            <a:r>
              <a:rPr lang="en" sz="1100"/>
              <a:t>Financial analysis </a:t>
            </a:r>
            <a:endParaRPr sz="1100"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618711" y="1422444"/>
            <a:ext cx="1823501" cy="1051350"/>
            <a:chOff x="7469486" y="1480344"/>
            <a:chExt cx="1823501" cy="1051350"/>
          </a:xfrm>
        </p:grpSpPr>
        <p:grpSp>
          <p:nvGrpSpPr>
            <p:cNvPr id="469" name="Google Shape;469;p29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470" name="Google Shape;470;p2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1" name="Google Shape;471;p29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472" name="Google Shape;472;p29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73" name="Google Shape;473;p2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474" name="Google Shape;474;p29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5" name="Google Shape;475;p29"/>
            <p:cNvSpPr/>
            <p:nvPr/>
          </p:nvSpPr>
          <p:spPr>
            <a:xfrm>
              <a:off x="8031688" y="1782907"/>
              <a:ext cx="599697" cy="538636"/>
            </a:xfrm>
            <a:custGeom>
              <a:rect b="b" l="l" r="r" t="t"/>
              <a:pathLst>
                <a:path extrusionOk="0" h="9990" w="11123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8111159" y="1873044"/>
              <a:ext cx="448465" cy="440236"/>
            </a:xfrm>
            <a:custGeom>
              <a:rect b="b" l="l" r="r" t="t"/>
              <a:pathLst>
                <a:path extrusionOk="0" h="8165" w="8318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29"/>
          <p:cNvSpPr txBox="1"/>
          <p:nvPr/>
        </p:nvSpPr>
        <p:spPr>
          <a:xfrm>
            <a:off x="5689800" y="2473800"/>
            <a:ext cx="163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dhesijagvir@gmail.com</a:t>
            </a:r>
            <a:endParaRPr sz="9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linkedin.com/in/jagvirdhesi/</a:t>
            </a:r>
            <a:endParaRPr sz="900"/>
          </a:p>
        </p:txBody>
      </p:sp>
      <p:sp>
        <p:nvSpPr>
          <p:cNvPr id="478" name="Google Shape;478;p29"/>
          <p:cNvSpPr txBox="1"/>
          <p:nvPr/>
        </p:nvSpPr>
        <p:spPr>
          <a:xfrm>
            <a:off x="6024000" y="1355450"/>
            <a:ext cx="9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JAGVIR DHESI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0"/>
          <p:cNvGrpSpPr/>
          <p:nvPr/>
        </p:nvGrpSpPr>
        <p:grpSpPr>
          <a:xfrm>
            <a:off x="4171820" y="136470"/>
            <a:ext cx="4318168" cy="4472023"/>
            <a:chOff x="715400" y="1600325"/>
            <a:chExt cx="2418600" cy="2916600"/>
          </a:xfrm>
        </p:grpSpPr>
        <p:sp>
          <p:nvSpPr>
            <p:cNvPr id="484" name="Google Shape;484;p30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5" name="Google Shape;485;p30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486" name="Google Shape;486;p30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7" name="Google Shape;487;p30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488" name="Google Shape;488;p30"/>
          <p:cNvPicPr preferRelativeResize="0"/>
          <p:nvPr/>
        </p:nvPicPr>
        <p:blipFill rotWithShape="1">
          <a:blip r:embed="rId3">
            <a:alphaModFix/>
          </a:blip>
          <a:srcRect b="5926" l="0" r="0" t="0"/>
          <a:stretch/>
        </p:blipFill>
        <p:spPr>
          <a:xfrm>
            <a:off x="4228875" y="452225"/>
            <a:ext cx="4053699" cy="39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0"/>
          <p:cNvSpPr txBox="1"/>
          <p:nvPr/>
        </p:nvSpPr>
        <p:spPr>
          <a:xfrm>
            <a:off x="341525" y="1559850"/>
            <a:ext cx="375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Online e-commerce business based out of Czech Republic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Sell sports equipment to 21 European Countries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Total Sales Revenue (2019 - 2022) = 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€ 63,841,995.50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90" name="Google Shape;4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63" y="849075"/>
            <a:ext cx="3452727" cy="6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"/>
          <p:cNvSpPr/>
          <p:nvPr/>
        </p:nvSpPr>
        <p:spPr>
          <a:xfrm>
            <a:off x="829525" y="261626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1"/>
          <p:cNvSpPr/>
          <p:nvPr/>
        </p:nvSpPr>
        <p:spPr>
          <a:xfrm>
            <a:off x="597185" y="2467611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"/>
          <p:cNvSpPr/>
          <p:nvPr/>
        </p:nvSpPr>
        <p:spPr>
          <a:xfrm>
            <a:off x="7952773" y="2489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"/>
          <p:cNvSpPr txBox="1"/>
          <p:nvPr>
            <p:ph idx="4294967295" type="ctrTitle"/>
          </p:nvPr>
        </p:nvSpPr>
        <p:spPr>
          <a:xfrm>
            <a:off x="1672700" y="1948438"/>
            <a:ext cx="58941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ARE THESE LATEST ADVANCEMENTS?</a:t>
            </a:r>
            <a:endParaRPr sz="2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2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504" name="Google Shape;504;p32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5" name="Google Shape;505;p32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506" name="Google Shape;506;p32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7" name="Google Shape;507;p32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08" name="Google Shape;508;p32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509" name="Google Shape;509;p32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32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511" name="Google Shape;511;p32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2" name="Google Shape;512;p32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3" name="Google Shape;513;p32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514" name="Google Shape;514;p32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5" name="Google Shape;515;p32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516" name="Google Shape;516;p32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7" name="Google Shape;517;p32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18" name="Google Shape;518;p32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</a:t>
            </a:r>
            <a:endParaRPr/>
          </a:p>
        </p:txBody>
      </p:sp>
      <p:sp>
        <p:nvSpPr>
          <p:cNvPr id="519" name="Google Shape;519;p32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520" name="Google Shape;520;p32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521" name="Google Shape;521;p32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SERIES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2"/>
          <p:cNvSpPr txBox="1"/>
          <p:nvPr>
            <p:ph idx="2" type="subTitle"/>
          </p:nvPr>
        </p:nvSpPr>
        <p:spPr>
          <a:xfrm>
            <a:off x="781825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</a:t>
            </a:r>
            <a:r>
              <a:rPr lang="en" sz="1300"/>
              <a:t>s a statistical technique used to analyze patterns and trends in data over time.</a:t>
            </a:r>
            <a:endParaRPr sz="1300"/>
          </a:p>
        </p:txBody>
      </p:sp>
      <p:sp>
        <p:nvSpPr>
          <p:cNvPr id="523" name="Google Shape;523;p32"/>
          <p:cNvSpPr txBox="1"/>
          <p:nvPr>
            <p:ph idx="3" type="subTitle"/>
          </p:nvPr>
        </p:nvSpPr>
        <p:spPr>
          <a:xfrm>
            <a:off x="3475413" y="3008450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</a:t>
            </a:r>
            <a:r>
              <a:rPr lang="en" sz="1300"/>
              <a:t>reaking down data into components, such as trend and seasonality.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These components are then analyzed to identify patterns for predictions.</a:t>
            </a:r>
            <a:endParaRPr sz="1300"/>
          </a:p>
        </p:txBody>
      </p:sp>
      <p:sp>
        <p:nvSpPr>
          <p:cNvPr id="524" name="Google Shape;524;p32"/>
          <p:cNvSpPr txBox="1"/>
          <p:nvPr>
            <p:ph idx="4" type="subTitle"/>
          </p:nvPr>
        </p:nvSpPr>
        <p:spPr>
          <a:xfrm>
            <a:off x="6167801" y="3008458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</a:t>
            </a:r>
            <a:r>
              <a:rPr lang="en" sz="1300"/>
              <a:t>usinesses can optimize their operations </a:t>
            </a:r>
            <a:r>
              <a:rPr lang="en" sz="1300"/>
              <a:t>and resources </a:t>
            </a:r>
            <a:r>
              <a:rPr lang="en" sz="1300"/>
              <a:t>to better meet the needs of their customers and improve their bottom line.</a:t>
            </a:r>
            <a:endParaRPr sz="1300"/>
          </a:p>
        </p:txBody>
      </p:sp>
      <p:sp>
        <p:nvSpPr>
          <p:cNvPr id="525" name="Google Shape;525;p32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32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528" name="Google Shape;528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2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531" name="Google Shape;531;p32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32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32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535" name="Google Shape;535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2"/>
          <p:cNvGrpSpPr/>
          <p:nvPr/>
        </p:nvGrpSpPr>
        <p:grpSpPr>
          <a:xfrm>
            <a:off x="7034746" y="2061603"/>
            <a:ext cx="460606" cy="414285"/>
            <a:chOff x="-1014134" y="1764365"/>
            <a:chExt cx="460606" cy="414285"/>
          </a:xfrm>
        </p:grpSpPr>
        <p:sp>
          <p:nvSpPr>
            <p:cNvPr id="538" name="Google Shape;538;p32"/>
            <p:cNvSpPr/>
            <p:nvPr/>
          </p:nvSpPr>
          <p:spPr>
            <a:xfrm>
              <a:off x="-987093" y="1771521"/>
              <a:ext cx="211354" cy="187583"/>
            </a:xfrm>
            <a:custGeom>
              <a:rect b="b" l="l" r="r" t="t"/>
              <a:pathLst>
                <a:path extrusionOk="0" h="4222" w="4757">
                  <a:moveTo>
                    <a:pt x="4648" y="1"/>
                  </a:moveTo>
                  <a:cubicBezTo>
                    <a:pt x="2522" y="1"/>
                    <a:pt x="648" y="1402"/>
                    <a:pt x="1" y="3441"/>
                  </a:cubicBezTo>
                  <a:lnTo>
                    <a:pt x="2391" y="4221"/>
                  </a:lnTo>
                  <a:cubicBezTo>
                    <a:pt x="2708" y="3197"/>
                    <a:pt x="3683" y="2490"/>
                    <a:pt x="4757" y="2490"/>
                  </a:cubicBezTo>
                  <a:lnTo>
                    <a:pt x="4757" y="2"/>
                  </a:lnTo>
                  <a:cubicBezTo>
                    <a:pt x="4720" y="1"/>
                    <a:pt x="4684" y="1"/>
                    <a:pt x="46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-1014134" y="1888078"/>
              <a:ext cx="460606" cy="290572"/>
            </a:xfrm>
            <a:custGeom>
              <a:rect b="b" l="l" r="r" t="t"/>
              <a:pathLst>
                <a:path extrusionOk="0" h="6540" w="10367">
                  <a:moveTo>
                    <a:pt x="855" y="1"/>
                  </a:moveTo>
                  <a:lnTo>
                    <a:pt x="855" y="1"/>
                  </a:lnTo>
                  <a:cubicBezTo>
                    <a:pt x="1" y="2635"/>
                    <a:pt x="1440" y="5440"/>
                    <a:pt x="4074" y="6293"/>
                  </a:cubicBezTo>
                  <a:cubicBezTo>
                    <a:pt x="4584" y="6460"/>
                    <a:pt x="5103" y="6539"/>
                    <a:pt x="5614" y="6539"/>
                  </a:cubicBezTo>
                  <a:cubicBezTo>
                    <a:pt x="7715" y="6539"/>
                    <a:pt x="9680" y="5198"/>
                    <a:pt x="10367" y="3098"/>
                  </a:cubicBezTo>
                  <a:lnTo>
                    <a:pt x="7976" y="2318"/>
                  </a:lnTo>
                  <a:cubicBezTo>
                    <a:pt x="7642" y="3380"/>
                    <a:pt x="6657" y="4046"/>
                    <a:pt x="5597" y="4046"/>
                  </a:cubicBezTo>
                  <a:cubicBezTo>
                    <a:pt x="5343" y="4046"/>
                    <a:pt x="5085" y="4008"/>
                    <a:pt x="4830" y="3927"/>
                  </a:cubicBezTo>
                  <a:cubicBezTo>
                    <a:pt x="3513" y="3488"/>
                    <a:pt x="2806" y="2098"/>
                    <a:pt x="3245" y="781"/>
                  </a:cubicBezTo>
                  <a:lnTo>
                    <a:pt x="85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-775723" y="1764365"/>
              <a:ext cx="222194" cy="290483"/>
            </a:xfrm>
            <a:custGeom>
              <a:rect b="b" l="l" r="r" t="t"/>
              <a:pathLst>
                <a:path extrusionOk="0" h="6538" w="5001">
                  <a:moveTo>
                    <a:pt x="45" y="1"/>
                  </a:moveTo>
                  <a:cubicBezTo>
                    <a:pt x="30" y="1"/>
                    <a:pt x="15" y="1"/>
                    <a:pt x="1" y="1"/>
                  </a:cubicBezTo>
                  <a:lnTo>
                    <a:pt x="1" y="2489"/>
                  </a:lnTo>
                  <a:cubicBezTo>
                    <a:pt x="1683" y="2489"/>
                    <a:pt x="2903" y="4147"/>
                    <a:pt x="2366" y="5757"/>
                  </a:cubicBezTo>
                  <a:lnTo>
                    <a:pt x="4757" y="6537"/>
                  </a:lnTo>
                  <a:cubicBezTo>
                    <a:pt x="4927" y="6025"/>
                    <a:pt x="5000" y="5513"/>
                    <a:pt x="5000" y="5001"/>
                  </a:cubicBezTo>
                  <a:cubicBezTo>
                    <a:pt x="5000" y="2235"/>
                    <a:pt x="2781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3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PROJECT FLOW  </a:t>
            </a:r>
            <a:endParaRPr sz="2300">
              <a:solidFill>
                <a:schemeClr val="lt2"/>
              </a:solidFill>
            </a:endParaRPr>
          </a:p>
        </p:txBody>
      </p:sp>
      <p:grpSp>
        <p:nvGrpSpPr>
          <p:cNvPr id="546" name="Google Shape;546;p33"/>
          <p:cNvGrpSpPr/>
          <p:nvPr/>
        </p:nvGrpSpPr>
        <p:grpSpPr>
          <a:xfrm>
            <a:off x="2920999" y="1587972"/>
            <a:ext cx="5335546" cy="718818"/>
            <a:chOff x="2558868" y="934650"/>
            <a:chExt cx="6541866" cy="923575"/>
          </a:xfrm>
        </p:grpSpPr>
        <p:sp>
          <p:nvSpPr>
            <p:cNvPr id="547" name="Google Shape;547;p33"/>
            <p:cNvSpPr txBox="1"/>
            <p:nvPr/>
          </p:nvSpPr>
          <p:spPr>
            <a:xfrm>
              <a:off x="2558868" y="1155713"/>
              <a:ext cx="9033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100">
                  <a:solidFill>
                    <a:srgbClr val="EC3A3B"/>
                  </a:solidFill>
                  <a:latin typeface="Rubik"/>
                  <a:ea typeface="Rubik"/>
                  <a:cs typeface="Rubik"/>
                  <a:sym typeface="Rubik"/>
                </a:rPr>
                <a:t>01</a:t>
              </a:r>
              <a:endParaRPr b="1" sz="3100">
                <a:solidFill>
                  <a:srgbClr val="EC3A3B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466375" y="934650"/>
              <a:ext cx="566175" cy="923575"/>
            </a:xfrm>
            <a:custGeom>
              <a:rect b="b" l="l" r="r" t="t"/>
              <a:pathLst>
                <a:path extrusionOk="0" h="36943" w="22647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533650" y="1247050"/>
              <a:ext cx="171775" cy="298550"/>
            </a:xfrm>
            <a:custGeom>
              <a:rect b="b" l="l" r="r" t="t"/>
              <a:pathLst>
                <a:path extrusionOk="0" h="11942" w="6871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3680100" y="101962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EC3A3B"/>
                  </a:solidFill>
                  <a:latin typeface="Rubik"/>
                  <a:ea typeface="Rubik"/>
                  <a:cs typeface="Rubik"/>
                  <a:sym typeface="Rubik"/>
                </a:rPr>
                <a:t>Exploratory Data Analysis</a:t>
              </a:r>
              <a:endParaRPr sz="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1" name="Google Shape;551;p33"/>
            <p:cNvSpPr txBox="1"/>
            <p:nvPr/>
          </p:nvSpPr>
          <p:spPr>
            <a:xfrm>
              <a:off x="6332935" y="1181522"/>
              <a:ext cx="2767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EC3A3B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552" name="Google Shape;552;p33"/>
          <p:cNvGrpSpPr/>
          <p:nvPr/>
        </p:nvGrpSpPr>
        <p:grpSpPr>
          <a:xfrm>
            <a:off x="1660073" y="2291704"/>
            <a:ext cx="4599246" cy="718643"/>
            <a:chOff x="1012858" y="1837425"/>
            <a:chExt cx="5639095" cy="923350"/>
          </a:xfrm>
        </p:grpSpPr>
        <p:sp>
          <p:nvSpPr>
            <p:cNvPr id="553" name="Google Shape;553;p33"/>
            <p:cNvSpPr txBox="1"/>
            <p:nvPr/>
          </p:nvSpPr>
          <p:spPr>
            <a:xfrm>
              <a:off x="5682953" y="2058510"/>
              <a:ext cx="9690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rgbClr val="69E781"/>
                  </a:solidFill>
                  <a:latin typeface="Rubik"/>
                  <a:ea typeface="Rubik"/>
                  <a:cs typeface="Rubik"/>
                  <a:sym typeface="Rubik"/>
                </a:rPr>
                <a:t>02</a:t>
              </a:r>
              <a:endParaRPr b="1" sz="2800">
                <a:solidFill>
                  <a:srgbClr val="69E78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5111825" y="1837425"/>
              <a:ext cx="565850" cy="923350"/>
            </a:xfrm>
            <a:custGeom>
              <a:rect b="b" l="l" r="r" t="t"/>
              <a:pathLst>
                <a:path extrusionOk="0" h="36934" w="22634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5438650" y="214982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2610900" y="1922425"/>
              <a:ext cx="2853075" cy="753375"/>
            </a:xfrm>
            <a:custGeom>
              <a:rect b="b" l="l" r="r" t="t"/>
              <a:pathLst>
                <a:path extrusionOk="0" h="30135" w="114123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rgbClr val="69E781"/>
                  </a:solidFill>
                  <a:latin typeface="Rubik"/>
                  <a:ea typeface="Rubik"/>
                  <a:cs typeface="Rubik"/>
                  <a:sym typeface="Rubik"/>
                </a:rPr>
                <a:t>TIME SERIES MODELS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7" name="Google Shape;557;p33"/>
            <p:cNvSpPr txBox="1"/>
            <p:nvPr/>
          </p:nvSpPr>
          <p:spPr>
            <a:xfrm>
              <a:off x="1012858" y="2084304"/>
              <a:ext cx="1598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69E78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558" name="Google Shape;558;p33"/>
          <p:cNvGrpSpPr/>
          <p:nvPr/>
        </p:nvGrpSpPr>
        <p:grpSpPr>
          <a:xfrm>
            <a:off x="2921000" y="2995260"/>
            <a:ext cx="5083589" cy="718643"/>
            <a:chOff x="2558870" y="2780700"/>
            <a:chExt cx="6232944" cy="923350"/>
          </a:xfrm>
        </p:grpSpPr>
        <p:sp>
          <p:nvSpPr>
            <p:cNvPr id="559" name="Google Shape;559;p33"/>
            <p:cNvSpPr txBox="1"/>
            <p:nvPr/>
          </p:nvSpPr>
          <p:spPr>
            <a:xfrm>
              <a:off x="2558870" y="3001778"/>
              <a:ext cx="9033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rgbClr val="FCBD24"/>
                  </a:solidFill>
                  <a:latin typeface="Rubik"/>
                  <a:ea typeface="Rubik"/>
                  <a:cs typeface="Rubik"/>
                  <a:sym typeface="Rubik"/>
                </a:rPr>
                <a:t>03</a:t>
              </a:r>
              <a:endParaRPr b="1" sz="2800">
                <a:solidFill>
                  <a:srgbClr val="FCBD24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3466375" y="2780700"/>
              <a:ext cx="566175" cy="923350"/>
            </a:xfrm>
            <a:custGeom>
              <a:rect b="b" l="l" r="r" t="t"/>
              <a:pathLst>
                <a:path extrusionOk="0" h="36934" w="22647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533650" y="3093100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680100" y="286567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rgbClr val="FCBD2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FORECASTING &amp; VISUALIZATION</a:t>
              </a:r>
              <a:endParaRPr b="1" sz="1600">
                <a:solidFill>
                  <a:srgbClr val="FCBD2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3" name="Google Shape;563;p33"/>
            <p:cNvSpPr txBox="1"/>
            <p:nvPr/>
          </p:nvSpPr>
          <p:spPr>
            <a:xfrm>
              <a:off x="6470714" y="3001778"/>
              <a:ext cx="232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CBD2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64" name="Google Shape;564;p33"/>
          <p:cNvGrpSpPr/>
          <p:nvPr/>
        </p:nvGrpSpPr>
        <p:grpSpPr>
          <a:xfrm>
            <a:off x="1614700" y="3698818"/>
            <a:ext cx="4571931" cy="718818"/>
            <a:chOff x="957227" y="3683275"/>
            <a:chExt cx="5605604" cy="923575"/>
          </a:xfrm>
        </p:grpSpPr>
        <p:sp>
          <p:nvSpPr>
            <p:cNvPr id="565" name="Google Shape;565;p33"/>
            <p:cNvSpPr txBox="1"/>
            <p:nvPr/>
          </p:nvSpPr>
          <p:spPr>
            <a:xfrm>
              <a:off x="5682031" y="3904440"/>
              <a:ext cx="8808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4949E7"/>
                  </a:solidFill>
                  <a:latin typeface="Rubik"/>
                  <a:ea typeface="Rubik"/>
                  <a:cs typeface="Rubik"/>
                  <a:sym typeface="Rubik"/>
                </a:rPr>
                <a:t>04</a:t>
              </a:r>
              <a:endParaRPr b="1" sz="2700">
                <a:solidFill>
                  <a:srgbClr val="4949E7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111825" y="3683275"/>
              <a:ext cx="565850" cy="923575"/>
            </a:xfrm>
            <a:custGeom>
              <a:rect b="b" l="l" r="r" t="t"/>
              <a:pathLst>
                <a:path extrusionOk="0" h="36943" w="22634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438650" y="399587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2610900" y="3768475"/>
              <a:ext cx="2853075" cy="753400"/>
            </a:xfrm>
            <a:custGeom>
              <a:rect b="b" l="l" r="r" t="t"/>
              <a:pathLst>
                <a:path extrusionOk="0" h="30136" w="114123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rgbClr val="4949E7"/>
                  </a:solidFill>
                  <a:latin typeface="Rubik"/>
                  <a:ea typeface="Rubik"/>
                  <a:cs typeface="Rubik"/>
                  <a:sym typeface="Rubik"/>
                </a:rPr>
                <a:t>RESULTS</a:t>
              </a:r>
              <a:endParaRPr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9" name="Google Shape;569;p33"/>
            <p:cNvSpPr txBox="1"/>
            <p:nvPr/>
          </p:nvSpPr>
          <p:spPr>
            <a:xfrm>
              <a:off x="957227" y="3934537"/>
              <a:ext cx="1653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4949E7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4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pic>
        <p:nvPicPr>
          <p:cNvPr id="575" name="Google Shape;5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5" y="925825"/>
            <a:ext cx="8595599" cy="3682679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4"/>
          <p:cNvSpPr txBox="1"/>
          <p:nvPr/>
        </p:nvSpPr>
        <p:spPr>
          <a:xfrm>
            <a:off x="1970325" y="157900"/>
            <a:ext cx="54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EDA FINDINGS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