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Bebas Neue"/>
      <p:regular r:id="rId27"/>
    </p:embeddedFont>
    <p:embeddedFont>
      <p:font typeface="Rubik Black"/>
      <p:bold r:id="rId28"/>
      <p:boldItalic r:id="rId29"/>
    </p:embeddedFont>
    <p:embeddedFont>
      <p:font typeface="Rubik"/>
      <p:regular r:id="rId30"/>
      <p:bold r:id="rId31"/>
      <p:italic r:id="rId32"/>
      <p:boldItalic r:id="rId33"/>
    </p:embeddedFont>
    <p:embeddedFont>
      <p:font typeface="Fira Sans Extra Condensed"/>
      <p:regular r:id="rId34"/>
      <p:bold r:id="rId35"/>
      <p:italic r:id="rId36"/>
      <p:boldItalic r:id="rId37"/>
    </p:embeddedFont>
    <p:embeddedFont>
      <p:font typeface="Karla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Karla-italic.fntdata"/><Relationship Id="rId20" Type="http://schemas.openxmlformats.org/officeDocument/2006/relationships/slide" Target="slides/slide16.xml"/><Relationship Id="rId41" Type="http://schemas.openxmlformats.org/officeDocument/2006/relationships/font" Target="fonts/Karla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ubikBlack-bold.fntdata"/><Relationship Id="rId27" Type="http://schemas.openxmlformats.org/officeDocument/2006/relationships/font" Target="fonts/BebasNe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ubikBlack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ubik-bold.fntdata"/><Relationship Id="rId30" Type="http://schemas.openxmlformats.org/officeDocument/2006/relationships/font" Target="fonts/Rubik-regular.fntdata"/><Relationship Id="rId11" Type="http://schemas.openxmlformats.org/officeDocument/2006/relationships/slide" Target="slides/slide7.xml"/><Relationship Id="rId33" Type="http://schemas.openxmlformats.org/officeDocument/2006/relationships/font" Target="fonts/Rubik-boldItalic.fntdata"/><Relationship Id="rId10" Type="http://schemas.openxmlformats.org/officeDocument/2006/relationships/slide" Target="slides/slide6.xml"/><Relationship Id="rId32" Type="http://schemas.openxmlformats.org/officeDocument/2006/relationships/font" Target="fonts/Rubik-italic.fntdata"/><Relationship Id="rId13" Type="http://schemas.openxmlformats.org/officeDocument/2006/relationships/slide" Target="slides/slide9.xml"/><Relationship Id="rId35" Type="http://schemas.openxmlformats.org/officeDocument/2006/relationships/font" Target="fonts/FiraSansExtraCondensed-bold.fntdata"/><Relationship Id="rId12" Type="http://schemas.openxmlformats.org/officeDocument/2006/relationships/slide" Target="slides/slide8.xml"/><Relationship Id="rId34" Type="http://schemas.openxmlformats.org/officeDocument/2006/relationships/font" Target="fonts/FiraSansExtraCondensed-regular.fntdata"/><Relationship Id="rId15" Type="http://schemas.openxmlformats.org/officeDocument/2006/relationships/slide" Target="slides/slide11.xml"/><Relationship Id="rId37" Type="http://schemas.openxmlformats.org/officeDocument/2006/relationships/font" Target="fonts/FiraSansExtraCondensed-boldItalic.fntdata"/><Relationship Id="rId14" Type="http://schemas.openxmlformats.org/officeDocument/2006/relationships/slide" Target="slides/slide10.xml"/><Relationship Id="rId36" Type="http://schemas.openxmlformats.org/officeDocument/2006/relationships/font" Target="fonts/FiraSansExtraCondensed-italic.fntdata"/><Relationship Id="rId17" Type="http://schemas.openxmlformats.org/officeDocument/2006/relationships/slide" Target="slides/slide13.xml"/><Relationship Id="rId39" Type="http://schemas.openxmlformats.org/officeDocument/2006/relationships/font" Target="fonts/Karla-bold.fntdata"/><Relationship Id="rId16" Type="http://schemas.openxmlformats.org/officeDocument/2006/relationships/slide" Target="slides/slide12.xml"/><Relationship Id="rId38" Type="http://schemas.openxmlformats.org/officeDocument/2006/relationships/font" Target="fonts/Karla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4d2792e9d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4d2792e9d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Good morning everyone! </a:t>
            </a:r>
            <a:r>
              <a:rPr lang="en"/>
              <a:t>My name is Jagvir, and I am excited to be here today to discuss one of the most fascinating aspects of data science: predicting the future.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this presentation, I will share with you how I </a:t>
            </a:r>
            <a:r>
              <a:rPr lang="en"/>
              <a:t>empowered Top4Sport</a:t>
            </a:r>
            <a:r>
              <a:rPr lang="en"/>
              <a:t>, my client, with </a:t>
            </a:r>
            <a:r>
              <a:rPr lang="en"/>
              <a:t>the </a:t>
            </a:r>
            <a:r>
              <a:rPr lang="en"/>
              <a:t>power of data-driven insights, enabling them to make smarter business decisions.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3a6315a7e8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3a6315a7e8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And here, we can see the sales revenue by country where the Czech Republic is the highest sales generator for Top4Sports, which makes sense since they are based from there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3a6315a7e8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3a6315a7e8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Lastly, for the EDA, this is the total sales </a:t>
            </a:r>
            <a:r>
              <a:rPr lang="en"/>
              <a:t>revenue</a:t>
            </a:r>
            <a:r>
              <a:rPr lang="en"/>
              <a:t> from the historical sales data plotted over time with seasonal peaks around the ending of each of the years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3a6315a7e8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3a6315a7e8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For my workflow, I decided to use the prophet time series model, since it has the advantage of handling </a:t>
            </a:r>
            <a:r>
              <a:rPr lang="en">
                <a:solidFill>
                  <a:schemeClr val="dk1"/>
                </a:solidFill>
              </a:rPr>
              <a:t>seasonality</a:t>
            </a:r>
            <a:r>
              <a:rPr lang="en">
                <a:solidFill>
                  <a:schemeClr val="dk1"/>
                </a:solidFill>
              </a:rPr>
              <a:t> and holidays in the </a:t>
            </a:r>
            <a:r>
              <a:rPr lang="en">
                <a:solidFill>
                  <a:schemeClr val="dk1"/>
                </a:solidFill>
              </a:rPr>
              <a:t>historical</a:t>
            </a:r>
            <a:r>
              <a:rPr lang="en">
                <a:solidFill>
                  <a:schemeClr val="dk1"/>
                </a:solidFill>
              </a:rPr>
              <a:t> data, and also because it provided the best accuracy at about 80%.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 will now shift focus to the forecasting and </a:t>
            </a:r>
            <a:r>
              <a:rPr lang="en">
                <a:solidFill>
                  <a:schemeClr val="dk1"/>
                </a:solidFill>
              </a:rPr>
              <a:t>visualizations</a:t>
            </a:r>
            <a:r>
              <a:rPr lang="en">
                <a:solidFill>
                  <a:schemeClr val="dk1"/>
                </a:solidFill>
              </a:rPr>
              <a:t> that were </a:t>
            </a:r>
            <a:r>
              <a:rPr lang="en">
                <a:solidFill>
                  <a:schemeClr val="dk1"/>
                </a:solidFill>
              </a:rPr>
              <a:t>made</a:t>
            </a:r>
            <a:r>
              <a:rPr lang="en">
                <a:solidFill>
                  <a:schemeClr val="dk1"/>
                </a:solidFill>
              </a:rPr>
              <a:t> from this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3a6315a7e8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3a6315a7e8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graph shows the forecasted one year sales revenue from the </a:t>
            </a:r>
            <a:r>
              <a:rPr lang="en"/>
              <a:t>historical</a:t>
            </a:r>
            <a:r>
              <a:rPr lang="en"/>
              <a:t> data which is shown as the black dots, and we see that the business is poised for growth.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3a6315a7e8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3a6315a7e8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graph </a:t>
            </a:r>
            <a:r>
              <a:rPr lang="en"/>
              <a:t>shows</a:t>
            </a:r>
            <a:r>
              <a:rPr lang="en"/>
              <a:t> the one month forecast on the historical data from Mar 1st to to the 30th of 2021 and we can see the the forecast line is very accurate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3a6315a7e8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3a6315a7e8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 will now talk about the </a:t>
            </a:r>
            <a:r>
              <a:rPr lang="en">
                <a:solidFill>
                  <a:schemeClr val="dk1"/>
                </a:solidFill>
              </a:rPr>
              <a:t>results and observations made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3a6315a7e8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3a6315a7e8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one year, the sales </a:t>
            </a:r>
            <a:r>
              <a:rPr lang="en"/>
              <a:t>revenue</a:t>
            </a:r>
            <a:r>
              <a:rPr lang="en"/>
              <a:t> for the </a:t>
            </a:r>
            <a:r>
              <a:rPr lang="en"/>
              <a:t>country</a:t>
            </a:r>
            <a:r>
              <a:rPr lang="en"/>
              <a:t> of Czech Republic is </a:t>
            </a:r>
            <a:r>
              <a:rPr lang="en"/>
              <a:t>predicted</a:t>
            </a:r>
            <a:r>
              <a:rPr lang="en"/>
              <a:t> to increase over 73.57%.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When looking at all European countries the sales revenue is projected to increase by over 50.04%.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will </a:t>
            </a:r>
            <a:r>
              <a:rPr lang="en"/>
              <a:t>improve</a:t>
            </a:r>
            <a:r>
              <a:rPr lang="en"/>
              <a:t> the cash flow for Top4Sports and provide my client with additional flexibility in managing day-to-day operations and pursuing growth opportunities.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3a6315a7e8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3a6315a7e8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From our EDA we were able to see that the running shoes are the most popular product sold my Top4Sports, for that reason I decided to </a:t>
            </a:r>
            <a:r>
              <a:rPr lang="en"/>
              <a:t>forecast</a:t>
            </a:r>
            <a:r>
              <a:rPr lang="en"/>
              <a:t> this item category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Using time series model I was able to forecast the predicted sales revenue that these products would bring in one year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one year the sales for running shoes in the Czech Republic will increase by 181.11% and for all the countries </a:t>
            </a:r>
            <a:r>
              <a:rPr lang="en"/>
              <a:t>together</a:t>
            </a:r>
            <a:r>
              <a:rPr lang="en"/>
              <a:t> the sales will increase by 80.46%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These results are highly insightful since they will help Top4Sport to manage </a:t>
            </a:r>
            <a:r>
              <a:rPr lang="en"/>
              <a:t>inventory</a:t>
            </a:r>
            <a:r>
              <a:rPr lang="en"/>
              <a:t> levels and prepare for demand increase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conclusion</a:t>
            </a:r>
            <a:r>
              <a:rPr lang="en"/>
              <a:t>, these results will help my client in making informed decisions related to accounting, financial planning, investment, and taxation.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125d80b41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125d80b41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Before I end I would also like to touch on what I would like to </a:t>
            </a:r>
            <a:r>
              <a:rPr lang="en"/>
              <a:t>improve</a:t>
            </a:r>
            <a:r>
              <a:rPr lang="en"/>
              <a:t> and work on in the future for my client: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 would like to further </a:t>
            </a:r>
            <a:r>
              <a:rPr lang="en"/>
              <a:t>improve</a:t>
            </a:r>
            <a:r>
              <a:rPr lang="en"/>
              <a:t> model accuracy through pulling in addition data from </a:t>
            </a:r>
            <a:r>
              <a:rPr lang="en"/>
              <a:t>external</a:t>
            </a:r>
            <a:r>
              <a:rPr lang="en"/>
              <a:t> sources such as weather APIs and social media platforms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With that said, Thank you so much for listening!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3a6315a7e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3a6315a7e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When we were younger, many of us dreamed of having superpowers. Personally, I always wished I could see into the future.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But what if I told you that today, with the latest advancements in technology, we can help predict and shape the future of businesses?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3a6315a7e8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3a6315a7e8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As a Data Scientist with an accounting background, I was recently approached by Top4Sport to help</a:t>
            </a:r>
            <a:r>
              <a:rPr lang="en"/>
              <a:t> them predict sales for various countries and products, and enable them to manage and allocate resources more efficiently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3a6315a7e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3a6315a7e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My client, sells sports equipment across the EU and operates out of the Czech Republic.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They sell equipment in 21 E</a:t>
            </a:r>
            <a:r>
              <a:rPr lang="en"/>
              <a:t>uropean</a:t>
            </a:r>
            <a:r>
              <a:rPr lang="en"/>
              <a:t> countries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Their total sales revenue from June 2019 to January 14th of 2022 was almost 64 million euros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Now that we know </a:t>
            </a:r>
            <a:r>
              <a:rPr lang="en"/>
              <a:t>a little</a:t>
            </a:r>
            <a:r>
              <a:rPr lang="en"/>
              <a:t> bit about my client’s background, lets see how we can use</a:t>
            </a:r>
            <a:r>
              <a:rPr lang="en">
                <a:solidFill>
                  <a:schemeClr val="dk1"/>
                </a:solidFill>
              </a:rPr>
              <a:t> the latest advancements in technology to help them make smarter decisions and shape their future success.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3a6315a7e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3a6315a7e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Sooooo… I know what you guys must be wondering, what are these </a:t>
            </a:r>
            <a:r>
              <a:rPr lang="en">
                <a:solidFill>
                  <a:schemeClr val="dk1"/>
                </a:solidFill>
              </a:rPr>
              <a:t>latest advancements? Well this is done through time series analysis.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3a6315a7e8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3a6315a7e8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One way I like to think about time </a:t>
            </a:r>
            <a:r>
              <a:rPr lang="en"/>
              <a:t>series</a:t>
            </a:r>
            <a:r>
              <a:rPr lang="en"/>
              <a:t> </a:t>
            </a:r>
            <a:r>
              <a:rPr lang="en"/>
              <a:t>analysis</a:t>
            </a:r>
            <a:r>
              <a:rPr lang="en"/>
              <a:t> is like watching your favorite TV show. Each episode is a data point, and the entire series is a time series. When you watch a show you pick up certain trends and patterns in the plot, which you can use to make predictions about the show.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</a:t>
            </a:r>
            <a:r>
              <a:rPr lang="en"/>
              <a:t>ime series analysis can help predict future trends in a business based on past trends and historical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3a6315a7e8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3a6315a7e8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These are the steps I </a:t>
            </a:r>
            <a:r>
              <a:rPr lang="en">
                <a:solidFill>
                  <a:schemeClr val="dk1"/>
                </a:solidFill>
              </a:rPr>
              <a:t>took: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Firstly, I loaded in the historical data into my jupyter notebook and performed EDA by looking at the shape of the dataset, checking the column data types, and checking for missing values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For example, the payment column in the dataset had a lot of missing values on one specific day. I was able to infer that the payment systems might have been down for that day, so I decided to remove these columns from the dataset.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 then explored multiple different time series models and ended up choosing the prophet model in the end because of superior results.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Thirdly, I used the prophet time series model to forecast sales revenue and create meaningful visuals that I will explore later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And lastly, I compared the forecasted results with previous historical data to get a better sense of where my client’s business is heading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3a6315a7e8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3a6315a7e8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Here, we can see the number of orders by manufacturers, where Nike has the biggest volume of orders from Top4Sports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3a6315a7e8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3a6315a7e8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Here, we can see the number of orders for specific product types, </a:t>
            </a:r>
            <a:r>
              <a:rPr lang="en"/>
              <a:t>where</a:t>
            </a:r>
            <a:r>
              <a:rPr lang="en"/>
              <a:t> running shoes, pants, and t-shirts are the top 3 most </a:t>
            </a:r>
            <a:r>
              <a:rPr lang="en"/>
              <a:t>highest</a:t>
            </a:r>
            <a:r>
              <a:rPr lang="en"/>
              <a:t> selling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11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171" name="Google Shape;171;p11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" name="Google Shape;172;p11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173" name="Google Shape;173;p11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5" name="Google Shape;175;p1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6" name="Google Shape;176;p1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77" name="Google Shape;177;p11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8" name="Google Shape;178;p11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" name="Google Shape;179;p11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0" name="Google Shape;180;p11"/>
          <p:cNvSpPr txBox="1"/>
          <p:nvPr>
            <p:ph hasCustomPrompt="1" type="title"/>
          </p:nvPr>
        </p:nvSpPr>
        <p:spPr>
          <a:xfrm>
            <a:off x="1371600" y="1657350"/>
            <a:ext cx="6400800" cy="18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1" name="Google Shape;181;p11"/>
          <p:cNvSpPr txBox="1"/>
          <p:nvPr>
            <p:ph idx="1" type="subTitle"/>
          </p:nvPr>
        </p:nvSpPr>
        <p:spPr>
          <a:xfrm>
            <a:off x="1828850" y="38771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96" name="Google Shape;196;p13"/>
          <p:cNvSpPr txBox="1"/>
          <p:nvPr>
            <p:ph idx="1" type="subTitle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13"/>
          <p:cNvSpPr txBox="1"/>
          <p:nvPr>
            <p:ph idx="2" type="subTitle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" name="Google Shape;198;p13"/>
          <p:cNvSpPr txBox="1"/>
          <p:nvPr>
            <p:ph idx="3" type="subTitle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9" name="Google Shape;199;p13"/>
          <p:cNvSpPr txBox="1"/>
          <p:nvPr>
            <p:ph idx="4" type="subTitle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0" name="Google Shape;200;p13"/>
          <p:cNvSpPr txBox="1"/>
          <p:nvPr>
            <p:ph hasCustomPrompt="1"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/>
          <p:nvPr>
            <p:ph idx="5" type="subTitle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hasCustomPrompt="1" idx="6" type="title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/>
          <p:nvPr>
            <p:ph idx="7" type="subTitle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3"/>
          <p:cNvSpPr txBox="1"/>
          <p:nvPr>
            <p:ph hasCustomPrompt="1" idx="8" type="title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/>
          <p:nvPr>
            <p:ph idx="9" type="subTitle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3"/>
          <p:cNvSpPr txBox="1"/>
          <p:nvPr>
            <p:ph hasCustomPrompt="1" idx="13" type="title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/>
          <p:nvPr>
            <p:ph idx="14" type="subTitle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3"/>
          <p:cNvSpPr txBox="1"/>
          <p:nvPr>
            <p:ph idx="15" type="title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14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212" name="Google Shape;21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" name="Google Shape;21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14" name="Google Shape;21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5" name="Google Shape;21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16" name="Google Shape;21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17" name="Google Shape;21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8" name="Google Shape;21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19" name="Google Shape;21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0" name="Google Shape;22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21" name="Google Shape;221;p14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222" name="Google Shape;22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" name="Google Shape;22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24" name="Google Shape;22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5" name="Google Shape;22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26" name="Google Shape;22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27" name="Google Shape;22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8" name="Google Shape;22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29" name="Google Shape;22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0" name="Google Shape;23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31" name="Google Shape;231;p14"/>
          <p:cNvSpPr txBox="1"/>
          <p:nvPr>
            <p:ph type="title"/>
          </p:nvPr>
        </p:nvSpPr>
        <p:spPr>
          <a:xfrm>
            <a:off x="2286000" y="3293217"/>
            <a:ext cx="4572000" cy="502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2" name="Google Shape;232;p14"/>
          <p:cNvSpPr txBox="1"/>
          <p:nvPr>
            <p:ph idx="1" type="subTitle"/>
          </p:nvPr>
        </p:nvSpPr>
        <p:spPr>
          <a:xfrm>
            <a:off x="1828800" y="1600317"/>
            <a:ext cx="54864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1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36" name="Google Shape;236;p1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7" name="Google Shape;237;p1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38" name="Google Shape;238;p1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39" name="Google Shape;239;p1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40" name="Google Shape;240;p1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41" name="Google Shape;241;p1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42" name="Google Shape;242;p1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3" name="Google Shape;243;p1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44" name="Google Shape;244;p1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5" name="Google Shape;245;p1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46" name="Google Shape;246;p15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16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250" name="Google Shape;250;p16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" name="Google Shape;251;p16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252" name="Google Shape;252;p16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3" name="Google Shape;253;p16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54" name="Google Shape;254;p1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5" name="Google Shape;255;p1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56" name="Google Shape;256;p16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7" name="Google Shape;257;p16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16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59" name="Google Shape;259;p16"/>
          <p:cNvSpPr txBox="1"/>
          <p:nvPr>
            <p:ph idx="1" type="subTitle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0" name="Google Shape;260;p16"/>
          <p:cNvSpPr txBox="1"/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TITLE_AND_TWO_COLUMNS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7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64" name="Google Shape;264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5" name="Google Shape;265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66" name="Google Shape;266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67" name="Google Shape;267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68" name="Google Shape;268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69" name="Google Shape;269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0" name="Google Shape;270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1" name="Google Shape;271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72" name="Google Shape;272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3" name="Google Shape;273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74" name="Google Shape;274;p17"/>
          <p:cNvSpPr txBox="1"/>
          <p:nvPr>
            <p:ph idx="1" type="subTitle"/>
          </p:nvPr>
        </p:nvSpPr>
        <p:spPr>
          <a:xfrm>
            <a:off x="714325" y="2754900"/>
            <a:ext cx="36747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7"/>
          <p:cNvSpPr txBox="1"/>
          <p:nvPr>
            <p:ph type="title"/>
          </p:nvPr>
        </p:nvSpPr>
        <p:spPr>
          <a:xfrm>
            <a:off x="714325" y="731400"/>
            <a:ext cx="3674700" cy="18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9144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6" name="Google Shape;276;p17"/>
          <p:cNvSpPr/>
          <p:nvPr>
            <p:ph idx="2" type="pic"/>
          </p:nvPr>
        </p:nvSpPr>
        <p:spPr>
          <a:xfrm>
            <a:off x="4769625" y="1271375"/>
            <a:ext cx="3644400" cy="321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80" name="Google Shape;280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2" name="Google Shape;282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3" name="Google Shape;283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85" name="Google Shape;285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6" name="Google Shape;286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7" name="Google Shape;287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88" name="Google Shape;288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9" name="Google Shape;289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90" name="Google Shape;290;p18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1" name="Google Shape;291;p18"/>
          <p:cNvSpPr txBox="1"/>
          <p:nvPr>
            <p:ph idx="1" type="subTitle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2" name="Google Shape;292;p18"/>
          <p:cNvSpPr txBox="1"/>
          <p:nvPr>
            <p:ph idx="2" type="subTitle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18"/>
          <p:cNvSpPr txBox="1"/>
          <p:nvPr>
            <p:ph idx="3" type="subTitle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18"/>
          <p:cNvSpPr txBox="1"/>
          <p:nvPr>
            <p:ph idx="4" type="subTitle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18"/>
          <p:cNvSpPr txBox="1"/>
          <p:nvPr>
            <p:ph idx="5" type="subTitle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6" name="Google Shape;296;p18"/>
          <p:cNvSpPr txBox="1"/>
          <p:nvPr>
            <p:ph idx="6" type="subTitle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19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00" name="Google Shape;300;p1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1" name="Google Shape;301;p1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02" name="Google Shape;302;p1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03" name="Google Shape;303;p1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04" name="Google Shape;304;p19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05" name="Google Shape;305;p1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06" name="Google Shape;306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7" name="Google Shape;307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08" name="Google Shape;308;p1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9" name="Google Shape;309;p19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10" name="Google Shape;310;p19"/>
          <p:cNvSpPr txBox="1"/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1" name="Google Shape;311;p19"/>
          <p:cNvSpPr txBox="1"/>
          <p:nvPr>
            <p:ph idx="1" type="subTitle"/>
          </p:nvPr>
        </p:nvSpPr>
        <p:spPr>
          <a:xfrm>
            <a:off x="3408500" y="2103624"/>
            <a:ext cx="50202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2" name="Google Shape;312;p19"/>
          <p:cNvSpPr txBox="1"/>
          <p:nvPr>
            <p:ph idx="2" type="subTitle"/>
          </p:nvPr>
        </p:nvSpPr>
        <p:spPr>
          <a:xfrm>
            <a:off x="3408500" y="3104632"/>
            <a:ext cx="50202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3" name="Google Shape;313;p19"/>
          <p:cNvSpPr txBox="1"/>
          <p:nvPr>
            <p:ph idx="3" type="subTitle"/>
          </p:nvPr>
        </p:nvSpPr>
        <p:spPr>
          <a:xfrm>
            <a:off x="3408200" y="4105448"/>
            <a:ext cx="50208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4" name="Google Shape;314;p19"/>
          <p:cNvSpPr txBox="1"/>
          <p:nvPr>
            <p:ph idx="4" type="subTitle"/>
          </p:nvPr>
        </p:nvSpPr>
        <p:spPr>
          <a:xfrm>
            <a:off x="3408500" y="1600325"/>
            <a:ext cx="50202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19"/>
          <p:cNvSpPr txBox="1"/>
          <p:nvPr>
            <p:ph idx="5" type="subTitle"/>
          </p:nvPr>
        </p:nvSpPr>
        <p:spPr>
          <a:xfrm>
            <a:off x="3408500" y="2601333"/>
            <a:ext cx="50202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19"/>
          <p:cNvSpPr txBox="1"/>
          <p:nvPr>
            <p:ph idx="6" type="subTitle"/>
          </p:nvPr>
        </p:nvSpPr>
        <p:spPr>
          <a:xfrm>
            <a:off x="3408200" y="3602149"/>
            <a:ext cx="50208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0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20" name="Google Shape;320;p2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1" name="Google Shape;321;p2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22" name="Google Shape;322;p2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23" name="Google Shape;323;p2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24" name="Google Shape;324;p20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25" name="Google Shape;325;p2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26" name="Google Shape;326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7" name="Google Shape;327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28" name="Google Shape;328;p2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29" name="Google Shape;329;p20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30" name="Google Shape;330;p20"/>
          <p:cNvSpPr txBox="1"/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1" name="Google Shape;331;p20"/>
          <p:cNvSpPr txBox="1"/>
          <p:nvPr>
            <p:ph idx="1" type="subTitle"/>
          </p:nvPr>
        </p:nvSpPr>
        <p:spPr>
          <a:xfrm>
            <a:off x="5918599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2" name="Google Shape;332;p20"/>
          <p:cNvSpPr txBox="1"/>
          <p:nvPr>
            <p:ph idx="2" type="subTitle"/>
          </p:nvPr>
        </p:nvSpPr>
        <p:spPr>
          <a:xfrm>
            <a:off x="5918599" y="3855625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20"/>
          <p:cNvSpPr txBox="1"/>
          <p:nvPr>
            <p:ph idx="3" type="subTitle"/>
          </p:nvPr>
        </p:nvSpPr>
        <p:spPr>
          <a:xfrm>
            <a:off x="1878800" y="2263125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20"/>
          <p:cNvSpPr txBox="1"/>
          <p:nvPr>
            <p:ph idx="4" type="subTitle"/>
          </p:nvPr>
        </p:nvSpPr>
        <p:spPr>
          <a:xfrm>
            <a:off x="1878800" y="3855634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0"/>
          <p:cNvSpPr txBox="1"/>
          <p:nvPr>
            <p:ph idx="5" type="subTitle"/>
          </p:nvPr>
        </p:nvSpPr>
        <p:spPr>
          <a:xfrm>
            <a:off x="5918599" y="2260100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20"/>
          <p:cNvSpPr txBox="1"/>
          <p:nvPr>
            <p:ph idx="6" type="subTitle"/>
          </p:nvPr>
        </p:nvSpPr>
        <p:spPr>
          <a:xfrm>
            <a:off x="1878800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7" name="Google Shape;337;p20"/>
          <p:cNvSpPr txBox="1"/>
          <p:nvPr>
            <p:ph idx="7" type="subTitle"/>
          </p:nvPr>
        </p:nvSpPr>
        <p:spPr>
          <a:xfrm>
            <a:off x="1878800" y="1801544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8" name="Google Shape;338;p20"/>
          <p:cNvSpPr txBox="1"/>
          <p:nvPr>
            <p:ph idx="8" type="subTitle"/>
          </p:nvPr>
        </p:nvSpPr>
        <p:spPr>
          <a:xfrm>
            <a:off x="5918599" y="1804550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5" name="Google Shape;45;p3"/>
          <p:cNvSpPr txBox="1"/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6" name="Google Shape;46;p3"/>
          <p:cNvSpPr txBox="1"/>
          <p:nvPr>
            <p:ph hasCustomPrompt="1" idx="2" type="title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/>
          <p:nvPr>
            <p:ph idx="1" type="subTitle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21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42" name="Google Shape;342;p21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3" name="Google Shape;343;p21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44" name="Google Shape;344;p21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45" name="Google Shape;345;p21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46" name="Google Shape;346;p21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47" name="Google Shape;347;p21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48" name="Google Shape;348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49" name="Google Shape;349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50" name="Google Shape;350;p21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1" name="Google Shape;351;p21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52" name="Google Shape;352;p21"/>
          <p:cNvSpPr txBox="1"/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3" name="Google Shape;353;p21"/>
          <p:cNvSpPr txBox="1"/>
          <p:nvPr>
            <p:ph idx="1" type="subTitle"/>
          </p:nvPr>
        </p:nvSpPr>
        <p:spPr>
          <a:xfrm>
            <a:off x="347480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21"/>
          <p:cNvSpPr txBox="1"/>
          <p:nvPr>
            <p:ph idx="2" type="subTitle"/>
          </p:nvPr>
        </p:nvSpPr>
        <p:spPr>
          <a:xfrm>
            <a:off x="616665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21"/>
          <p:cNvSpPr txBox="1"/>
          <p:nvPr>
            <p:ph idx="3" type="subTitle"/>
          </p:nvPr>
        </p:nvSpPr>
        <p:spPr>
          <a:xfrm>
            <a:off x="347430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21"/>
          <p:cNvSpPr txBox="1"/>
          <p:nvPr>
            <p:ph idx="4" type="subTitle"/>
          </p:nvPr>
        </p:nvSpPr>
        <p:spPr>
          <a:xfrm>
            <a:off x="781538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21"/>
          <p:cNvSpPr txBox="1"/>
          <p:nvPr>
            <p:ph idx="5" type="subTitle"/>
          </p:nvPr>
        </p:nvSpPr>
        <p:spPr>
          <a:xfrm>
            <a:off x="78154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21"/>
          <p:cNvSpPr txBox="1"/>
          <p:nvPr>
            <p:ph idx="6" type="subTitle"/>
          </p:nvPr>
        </p:nvSpPr>
        <p:spPr>
          <a:xfrm>
            <a:off x="616801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21"/>
          <p:cNvSpPr txBox="1"/>
          <p:nvPr>
            <p:ph idx="7" type="subTitle"/>
          </p:nvPr>
        </p:nvSpPr>
        <p:spPr>
          <a:xfrm>
            <a:off x="34747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0" name="Google Shape;360;p21"/>
          <p:cNvSpPr txBox="1"/>
          <p:nvPr>
            <p:ph idx="8" type="subTitle"/>
          </p:nvPr>
        </p:nvSpPr>
        <p:spPr>
          <a:xfrm>
            <a:off x="61666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1" name="Google Shape;361;p21"/>
          <p:cNvSpPr txBox="1"/>
          <p:nvPr>
            <p:ph idx="9" type="subTitle"/>
          </p:nvPr>
        </p:nvSpPr>
        <p:spPr>
          <a:xfrm>
            <a:off x="3475767" y="3401300"/>
            <a:ext cx="21927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2" name="Google Shape;362;p21"/>
          <p:cNvSpPr txBox="1"/>
          <p:nvPr>
            <p:ph idx="13" type="subTitle"/>
          </p:nvPr>
        </p:nvSpPr>
        <p:spPr>
          <a:xfrm>
            <a:off x="781538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3" name="Google Shape;363;p21"/>
          <p:cNvSpPr txBox="1"/>
          <p:nvPr>
            <p:ph idx="14" type="subTitle"/>
          </p:nvPr>
        </p:nvSpPr>
        <p:spPr>
          <a:xfrm>
            <a:off x="781552" y="3401312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4" name="Google Shape;364;p21"/>
          <p:cNvSpPr txBox="1"/>
          <p:nvPr>
            <p:ph idx="15" type="subTitle"/>
          </p:nvPr>
        </p:nvSpPr>
        <p:spPr>
          <a:xfrm>
            <a:off x="6168018" y="340130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2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68" name="Google Shape;368;p2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9" name="Google Shape;369;p2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70" name="Google Shape;370;p2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71" name="Google Shape;371;p2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72" name="Google Shape;372;p2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73" name="Google Shape;373;p2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74" name="Google Shape;374;p2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75" name="Google Shape;375;p2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76" name="Google Shape;376;p2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77" name="Google Shape;377;p2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78" name="Google Shape;378;p22"/>
          <p:cNvSpPr txBox="1"/>
          <p:nvPr>
            <p:ph hasCustomPrompt="1" type="title"/>
          </p:nvPr>
        </p:nvSpPr>
        <p:spPr>
          <a:xfrm>
            <a:off x="1828775" y="731397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79" name="Google Shape;379;p22"/>
          <p:cNvSpPr txBox="1"/>
          <p:nvPr>
            <p:ph idx="1" type="subTitle"/>
          </p:nvPr>
        </p:nvSpPr>
        <p:spPr>
          <a:xfrm>
            <a:off x="1828825" y="1600206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22"/>
          <p:cNvSpPr txBox="1"/>
          <p:nvPr>
            <p:ph hasCustomPrompt="1" idx="2" type="title"/>
          </p:nvPr>
        </p:nvSpPr>
        <p:spPr>
          <a:xfrm>
            <a:off x="1828775" y="2052697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1" name="Google Shape;381;p22"/>
          <p:cNvSpPr txBox="1"/>
          <p:nvPr>
            <p:ph idx="3" type="subTitle"/>
          </p:nvPr>
        </p:nvSpPr>
        <p:spPr>
          <a:xfrm>
            <a:off x="1828775" y="29215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22"/>
          <p:cNvSpPr txBox="1"/>
          <p:nvPr>
            <p:ph hasCustomPrompt="1" idx="4" type="title"/>
          </p:nvPr>
        </p:nvSpPr>
        <p:spPr>
          <a:xfrm>
            <a:off x="1828825" y="3373998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3" name="Google Shape;383;p22"/>
          <p:cNvSpPr txBox="1"/>
          <p:nvPr>
            <p:ph idx="5" type="subTitle"/>
          </p:nvPr>
        </p:nvSpPr>
        <p:spPr>
          <a:xfrm>
            <a:off x="1828775" y="4242794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3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387" name="Google Shape;387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8" name="Google Shape;388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389" name="Google Shape;389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0" name="Google Shape;390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1" name="Google Shape;391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2" name="Google Shape;392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93" name="Google Shape;393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94" name="Google Shape;394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5" name="Google Shape;395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96" name="Google Shape;396;p23"/>
          <p:cNvSpPr txBox="1"/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7" name="Google Shape;397;p23"/>
          <p:cNvSpPr txBox="1"/>
          <p:nvPr>
            <p:ph idx="1" type="subTitle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8" name="Google Shape;398;p23"/>
          <p:cNvSpPr txBox="1"/>
          <p:nvPr/>
        </p:nvSpPr>
        <p:spPr>
          <a:xfrm>
            <a:off x="2286020" y="3535412"/>
            <a:ext cx="4572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51" name="Google Shape;51;p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" name="Google Shape;52;p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3" name="Google Shape;53;p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4" name="Google Shape;54;p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55" name="Google Shape;55;p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6" name="Google Shape;56;p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7" name="Google Shape;57;p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" name="Google Shape;58;p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59" name="Google Shape;59;p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0" name="Google Shape;60;p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1" name="Google Shape;61;p4"/>
          <p:cNvSpPr txBox="1"/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715100" y="1417200"/>
            <a:ext cx="7713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66" name="Google Shape;66;p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" name="Google Shape;67;p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68" name="Google Shape;68;p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69" name="Google Shape;69;p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0" name="Google Shape;70;p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1" name="Google Shape;71;p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72" name="Google Shape;72;p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" name="Google Shape;73;p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4" name="Google Shape;74;p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" name="Google Shape;75;p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6" name="Google Shape;76;p5"/>
          <p:cNvSpPr txBox="1"/>
          <p:nvPr>
            <p:ph idx="1" type="subTitle"/>
          </p:nvPr>
        </p:nvSpPr>
        <p:spPr>
          <a:xfrm>
            <a:off x="2639725" y="2147800"/>
            <a:ext cx="1566300" cy="8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" name="Google Shape;77;p5"/>
          <p:cNvSpPr txBox="1"/>
          <p:nvPr>
            <p:ph idx="2" type="subTitle"/>
          </p:nvPr>
        </p:nvSpPr>
        <p:spPr>
          <a:xfrm>
            <a:off x="6682288" y="2147800"/>
            <a:ext cx="1563600" cy="8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3" type="subTitle"/>
          </p:nvPr>
        </p:nvSpPr>
        <p:spPr>
          <a:xfrm>
            <a:off x="2639725" y="2892425"/>
            <a:ext cx="15663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4" type="subTitle"/>
          </p:nvPr>
        </p:nvSpPr>
        <p:spPr>
          <a:xfrm>
            <a:off x="6682288" y="2892425"/>
            <a:ext cx="1563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94" name="Google Shape;94;p6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7"/>
          <p:cNvGrpSpPr/>
          <p:nvPr/>
        </p:nvGrpSpPr>
        <p:grpSpPr>
          <a:xfrm>
            <a:off x="1438985" y="535000"/>
            <a:ext cx="5919000" cy="4425900"/>
            <a:chOff x="274200" y="274200"/>
            <a:chExt cx="5919000" cy="4425900"/>
          </a:xfrm>
        </p:grpSpPr>
        <p:sp>
          <p:nvSpPr>
            <p:cNvPr id="98" name="Google Shape;9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00" name="Google Shape;10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1" name="Google Shape;10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" name="Google Shape;10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3" name="Google Shape;10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04" name="Google Shape;10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" name="Google Shape;10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" name="Google Shape;10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7" name="Google Shape;107;p7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108" name="Google Shape;10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" name="Google Shape;10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1" name="Google Shape;11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2" name="Google Shape;11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" name="Google Shape;11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14" name="Google Shape;11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5" name="Google Shape;11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" name="Google Shape;11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17" name="Google Shape;117;p7"/>
          <p:cNvSpPr txBox="1"/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8"/>
          <p:cNvGrpSpPr/>
          <p:nvPr/>
        </p:nvGrpSpPr>
        <p:grpSpPr>
          <a:xfrm>
            <a:off x="2028115" y="535000"/>
            <a:ext cx="6492300" cy="3749100"/>
            <a:chOff x="1371300" y="742950"/>
            <a:chExt cx="6492300" cy="3749100"/>
          </a:xfrm>
        </p:grpSpPr>
        <p:sp>
          <p:nvSpPr>
            <p:cNvPr id="122" name="Google Shape;12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" name="Google Shape;12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5" name="Google Shape;12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26" name="Google Shape;12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27" name="Google Shape;12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8" name="Google Shape;12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29" name="Google Shape;12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0" name="Google Shape;13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1" name="Google Shape;131;p8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32" name="Google Shape;13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" name="Google Shape;13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5" name="Google Shape;13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36" name="Google Shape;13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7" name="Google Shape;13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8" name="Google Shape;13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9" name="Google Shape;13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0" name="Google Shape;14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64" name="Google Shape;164;p9"/>
          <p:cNvSpPr txBox="1"/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5" name="Google Shape;165;p9"/>
          <p:cNvSpPr txBox="1"/>
          <p:nvPr>
            <p:ph idx="1" type="subTitle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/>
          <p:nvPr>
            <p:ph type="ctrTitle"/>
          </p:nvPr>
        </p:nvSpPr>
        <p:spPr>
          <a:xfrm>
            <a:off x="1556525" y="1064900"/>
            <a:ext cx="5894100" cy="28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PREDICTING THE FUTURE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</a:rPr>
              <a:t>EMPOWERING SMARTER BUSINESS DECISIONS FOR TOP4SPORT</a:t>
            </a:r>
            <a:endParaRPr sz="2300">
              <a:solidFill>
                <a:schemeClr val="lt2"/>
              </a:solidFill>
            </a:endParaRPr>
          </a:p>
        </p:txBody>
      </p:sp>
      <p:sp>
        <p:nvSpPr>
          <p:cNvPr id="407" name="Google Shape;407;p26"/>
          <p:cNvSpPr txBox="1"/>
          <p:nvPr>
            <p:ph idx="1" type="subTitle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JAGVIR DHESI</a:t>
            </a:r>
            <a:endParaRPr/>
          </a:p>
        </p:txBody>
      </p:sp>
      <p:sp>
        <p:nvSpPr>
          <p:cNvPr id="408" name="Google Shape;408;p26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6"/>
          <p:cNvSpPr/>
          <p:nvPr/>
        </p:nvSpPr>
        <p:spPr>
          <a:xfrm>
            <a:off x="1099325" y="425927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0" name="Google Shape;410;p26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11" name="Google Shape;411;p26"/>
            <p:cNvSpPr/>
            <p:nvPr/>
          </p:nvSpPr>
          <p:spPr>
            <a:xfrm>
              <a:off x="6993487" y="3563457"/>
              <a:ext cx="457207" cy="59636"/>
            </a:xfrm>
            <a:custGeom>
              <a:rect b="b" l="l" r="r" t="t"/>
              <a:pathLst>
                <a:path extrusionOk="0" h="952" w="8294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6761147" y="3414805"/>
              <a:ext cx="457196" cy="57149"/>
            </a:xfrm>
            <a:custGeom>
              <a:rect b="b" l="l" r="r" t="t"/>
              <a:pathLst>
                <a:path extrusionOk="0" h="1391" w="11732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26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14" name="Google Shape;414;p26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5" name="Google Shape;415;p26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6" name="Google Shape;416;p26"/>
            <p:cNvSpPr/>
            <p:nvPr/>
          </p:nvSpPr>
          <p:spPr>
            <a:xfrm>
              <a:off x="8009987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8479499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8" name="Google Shape;418;p26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19" name="Google Shape;419;p26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rect b="b" l="l" r="r" t="t"/>
                <a:pathLst>
                  <a:path extrusionOk="0" h="1343" w="21415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6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rect b="b" l="l" r="r" t="t"/>
                <a:pathLst>
                  <a:path extrusionOk="0" h="1367" w="16611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1" name="Google Shape;421;p26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6"/>
          <p:cNvGrpSpPr/>
          <p:nvPr/>
        </p:nvGrpSpPr>
        <p:grpSpPr>
          <a:xfrm>
            <a:off x="7870072" y="1419376"/>
            <a:ext cx="807348" cy="632115"/>
            <a:chOff x="1421638" y="4125629"/>
            <a:chExt cx="374709" cy="374010"/>
          </a:xfrm>
        </p:grpSpPr>
        <p:sp>
          <p:nvSpPr>
            <p:cNvPr id="423" name="Google Shape;423;p26"/>
            <p:cNvSpPr/>
            <p:nvPr/>
          </p:nvSpPr>
          <p:spPr>
            <a:xfrm>
              <a:off x="1421638" y="4265954"/>
              <a:ext cx="374709" cy="233685"/>
            </a:xfrm>
            <a:custGeom>
              <a:rect b="b" l="l" r="r" t="t"/>
              <a:pathLst>
                <a:path extrusionOk="0" h="7359" w="1180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1428052" y="4125629"/>
              <a:ext cx="356958" cy="215585"/>
            </a:xfrm>
            <a:custGeom>
              <a:rect b="b" l="l" r="r" t="t"/>
              <a:pathLst>
                <a:path extrusionOk="0" h="6789" w="11241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425" name="Google Shape;425;p26"/>
          <p:cNvGrpSpPr/>
          <p:nvPr/>
        </p:nvGrpSpPr>
        <p:grpSpPr>
          <a:xfrm>
            <a:off x="184913" y="2406987"/>
            <a:ext cx="1371600" cy="1375875"/>
            <a:chOff x="299013" y="1079125"/>
            <a:chExt cx="1371600" cy="1375875"/>
          </a:xfrm>
        </p:grpSpPr>
        <p:sp>
          <p:nvSpPr>
            <p:cNvPr id="426" name="Google Shape;426;p26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8" name="Google Shape;428;p26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9" name="Google Shape;429;p26"/>
            <p:cNvSpPr/>
            <p:nvPr/>
          </p:nvSpPr>
          <p:spPr>
            <a:xfrm>
              <a:off x="397925" y="1449515"/>
              <a:ext cx="1085400" cy="7242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26"/>
          <p:cNvGrpSpPr/>
          <p:nvPr/>
        </p:nvGrpSpPr>
        <p:grpSpPr>
          <a:xfrm>
            <a:off x="582129" y="2920918"/>
            <a:ext cx="517196" cy="435437"/>
            <a:chOff x="1756921" y="1509739"/>
            <a:chExt cx="345997" cy="345997"/>
          </a:xfrm>
        </p:grpSpPr>
        <p:sp>
          <p:nvSpPr>
            <p:cNvPr id="431" name="Google Shape;431;p26"/>
            <p:cNvSpPr/>
            <p:nvPr/>
          </p:nvSpPr>
          <p:spPr>
            <a:xfrm>
              <a:off x="1756921" y="1509739"/>
              <a:ext cx="345997" cy="345997"/>
            </a:xfrm>
            <a:custGeom>
              <a:rect b="b" l="l" r="r" t="t"/>
              <a:pathLst>
                <a:path extrusionOk="0" h="10871" w="10871">
                  <a:moveTo>
                    <a:pt x="5442" y="0"/>
                  </a:moveTo>
                  <a:cubicBezTo>
                    <a:pt x="3977" y="0"/>
                    <a:pt x="2620" y="572"/>
                    <a:pt x="1596" y="1596"/>
                  </a:cubicBezTo>
                  <a:cubicBezTo>
                    <a:pt x="572" y="2620"/>
                    <a:pt x="1" y="3989"/>
                    <a:pt x="1" y="5441"/>
                  </a:cubicBezTo>
                  <a:cubicBezTo>
                    <a:pt x="1" y="6882"/>
                    <a:pt x="572" y="8251"/>
                    <a:pt x="1596" y="9275"/>
                  </a:cubicBezTo>
                  <a:cubicBezTo>
                    <a:pt x="2620" y="10299"/>
                    <a:pt x="3989" y="10871"/>
                    <a:pt x="5442" y="10871"/>
                  </a:cubicBezTo>
                  <a:cubicBezTo>
                    <a:pt x="6882" y="10871"/>
                    <a:pt x="8252" y="10299"/>
                    <a:pt x="9276" y="9275"/>
                  </a:cubicBezTo>
                  <a:cubicBezTo>
                    <a:pt x="10299" y="8251"/>
                    <a:pt x="10871" y="6882"/>
                    <a:pt x="10871" y="5441"/>
                  </a:cubicBezTo>
                  <a:cubicBezTo>
                    <a:pt x="10871" y="5346"/>
                    <a:pt x="10871" y="5263"/>
                    <a:pt x="10859" y="5156"/>
                  </a:cubicBezTo>
                  <a:cubicBezTo>
                    <a:pt x="10859" y="5060"/>
                    <a:pt x="10788" y="5001"/>
                    <a:pt x="10692" y="5001"/>
                  </a:cubicBezTo>
                  <a:cubicBezTo>
                    <a:pt x="10609" y="5001"/>
                    <a:pt x="10549" y="5084"/>
                    <a:pt x="10549" y="5168"/>
                  </a:cubicBezTo>
                  <a:lnTo>
                    <a:pt x="10549" y="5441"/>
                  </a:lnTo>
                  <a:cubicBezTo>
                    <a:pt x="10549" y="6811"/>
                    <a:pt x="10014" y="8085"/>
                    <a:pt x="9037" y="9049"/>
                  </a:cubicBezTo>
                  <a:cubicBezTo>
                    <a:pt x="8073" y="10025"/>
                    <a:pt x="6787" y="10561"/>
                    <a:pt x="5418" y="10561"/>
                  </a:cubicBezTo>
                  <a:cubicBezTo>
                    <a:pt x="4061" y="10561"/>
                    <a:pt x="2775" y="10025"/>
                    <a:pt x="1810" y="9049"/>
                  </a:cubicBezTo>
                  <a:cubicBezTo>
                    <a:pt x="834" y="8085"/>
                    <a:pt x="298" y="6811"/>
                    <a:pt x="298" y="5441"/>
                  </a:cubicBezTo>
                  <a:cubicBezTo>
                    <a:pt x="298" y="4072"/>
                    <a:pt x="834" y="2786"/>
                    <a:pt x="1810" y="1822"/>
                  </a:cubicBezTo>
                  <a:cubicBezTo>
                    <a:pt x="2775" y="858"/>
                    <a:pt x="4061" y="322"/>
                    <a:pt x="5418" y="322"/>
                  </a:cubicBezTo>
                  <a:cubicBezTo>
                    <a:pt x="6632" y="322"/>
                    <a:pt x="7799" y="750"/>
                    <a:pt x="8728" y="1524"/>
                  </a:cubicBezTo>
                  <a:cubicBezTo>
                    <a:pt x="9633" y="2298"/>
                    <a:pt x="10264" y="3358"/>
                    <a:pt x="10466" y="4513"/>
                  </a:cubicBezTo>
                  <a:cubicBezTo>
                    <a:pt x="10476" y="4594"/>
                    <a:pt x="10547" y="4649"/>
                    <a:pt x="10612" y="4649"/>
                  </a:cubicBezTo>
                  <a:cubicBezTo>
                    <a:pt x="10623" y="4649"/>
                    <a:pt x="10634" y="4647"/>
                    <a:pt x="10645" y="4644"/>
                  </a:cubicBezTo>
                  <a:cubicBezTo>
                    <a:pt x="10740" y="4632"/>
                    <a:pt x="10800" y="4548"/>
                    <a:pt x="10776" y="4465"/>
                  </a:cubicBezTo>
                  <a:cubicBezTo>
                    <a:pt x="10561" y="3239"/>
                    <a:pt x="9907" y="2108"/>
                    <a:pt x="8930" y="1286"/>
                  </a:cubicBezTo>
                  <a:cubicBezTo>
                    <a:pt x="7954" y="465"/>
                    <a:pt x="6716" y="0"/>
                    <a:pt x="5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1781937" y="1535488"/>
              <a:ext cx="295614" cy="295614"/>
            </a:xfrm>
            <a:custGeom>
              <a:rect b="b" l="l" r="r" t="t"/>
              <a:pathLst>
                <a:path extrusionOk="0" h="9288" w="9288">
                  <a:moveTo>
                    <a:pt x="4644" y="1"/>
                  </a:moveTo>
                  <a:cubicBezTo>
                    <a:pt x="3989" y="1"/>
                    <a:pt x="3346" y="132"/>
                    <a:pt x="2751" y="406"/>
                  </a:cubicBezTo>
                  <a:cubicBezTo>
                    <a:pt x="2167" y="656"/>
                    <a:pt x="1667" y="1025"/>
                    <a:pt x="1227" y="1489"/>
                  </a:cubicBezTo>
                  <a:cubicBezTo>
                    <a:pt x="1167" y="1549"/>
                    <a:pt x="1167" y="1656"/>
                    <a:pt x="1251" y="1715"/>
                  </a:cubicBezTo>
                  <a:cubicBezTo>
                    <a:pt x="1278" y="1743"/>
                    <a:pt x="1313" y="1757"/>
                    <a:pt x="1348" y="1757"/>
                  </a:cubicBezTo>
                  <a:cubicBezTo>
                    <a:pt x="1390" y="1757"/>
                    <a:pt x="1433" y="1737"/>
                    <a:pt x="1465" y="1692"/>
                  </a:cubicBezTo>
                  <a:cubicBezTo>
                    <a:pt x="1870" y="1263"/>
                    <a:pt x="2346" y="918"/>
                    <a:pt x="2882" y="680"/>
                  </a:cubicBezTo>
                  <a:cubicBezTo>
                    <a:pt x="3429" y="430"/>
                    <a:pt x="4025" y="310"/>
                    <a:pt x="4644" y="310"/>
                  </a:cubicBezTo>
                  <a:cubicBezTo>
                    <a:pt x="7025" y="310"/>
                    <a:pt x="8966" y="2239"/>
                    <a:pt x="8966" y="4644"/>
                  </a:cubicBezTo>
                  <a:cubicBezTo>
                    <a:pt x="8966" y="7037"/>
                    <a:pt x="7037" y="8978"/>
                    <a:pt x="4644" y="8978"/>
                  </a:cubicBezTo>
                  <a:cubicBezTo>
                    <a:pt x="2263" y="8978"/>
                    <a:pt x="310" y="7037"/>
                    <a:pt x="310" y="4644"/>
                  </a:cubicBezTo>
                  <a:cubicBezTo>
                    <a:pt x="310" y="3799"/>
                    <a:pt x="560" y="2966"/>
                    <a:pt x="1024" y="2263"/>
                  </a:cubicBezTo>
                  <a:cubicBezTo>
                    <a:pt x="1084" y="2192"/>
                    <a:pt x="1072" y="2084"/>
                    <a:pt x="989" y="2037"/>
                  </a:cubicBezTo>
                  <a:cubicBezTo>
                    <a:pt x="963" y="2020"/>
                    <a:pt x="933" y="2012"/>
                    <a:pt x="904" y="2012"/>
                  </a:cubicBezTo>
                  <a:cubicBezTo>
                    <a:pt x="850" y="2012"/>
                    <a:pt x="797" y="2038"/>
                    <a:pt x="774" y="2084"/>
                  </a:cubicBezTo>
                  <a:cubicBezTo>
                    <a:pt x="262" y="2846"/>
                    <a:pt x="0" y="3716"/>
                    <a:pt x="0" y="4644"/>
                  </a:cubicBezTo>
                  <a:cubicBezTo>
                    <a:pt x="0" y="5883"/>
                    <a:pt x="477" y="7049"/>
                    <a:pt x="1346" y="7930"/>
                  </a:cubicBezTo>
                  <a:cubicBezTo>
                    <a:pt x="2227" y="8811"/>
                    <a:pt x="3394" y="9288"/>
                    <a:pt x="4644" y="9288"/>
                  </a:cubicBezTo>
                  <a:cubicBezTo>
                    <a:pt x="5894" y="9288"/>
                    <a:pt x="7049" y="8811"/>
                    <a:pt x="7930" y="7930"/>
                  </a:cubicBezTo>
                  <a:cubicBezTo>
                    <a:pt x="8811" y="7049"/>
                    <a:pt x="9287" y="5894"/>
                    <a:pt x="9287" y="4644"/>
                  </a:cubicBezTo>
                  <a:cubicBezTo>
                    <a:pt x="9287" y="3394"/>
                    <a:pt x="8811" y="2227"/>
                    <a:pt x="7930" y="1346"/>
                  </a:cubicBezTo>
                  <a:cubicBezTo>
                    <a:pt x="7049" y="477"/>
                    <a:pt x="5894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1806954" y="1677980"/>
              <a:ext cx="17441" cy="10630"/>
            </a:xfrm>
            <a:custGeom>
              <a:rect b="b" l="l" r="r" t="t"/>
              <a:pathLst>
                <a:path extrusionOk="0" h="334" w="548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381" y="334"/>
                  </a:lnTo>
                  <a:cubicBezTo>
                    <a:pt x="476" y="334"/>
                    <a:pt x="548" y="251"/>
                    <a:pt x="548" y="167"/>
                  </a:cubicBezTo>
                  <a:cubicBezTo>
                    <a:pt x="548" y="72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1924429" y="1560122"/>
              <a:ext cx="128106" cy="128488"/>
            </a:xfrm>
            <a:custGeom>
              <a:rect b="b" l="l" r="r" t="t"/>
              <a:pathLst>
                <a:path extrusionOk="0" h="4037" w="4025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870"/>
                  </a:lnTo>
                  <a:cubicBezTo>
                    <a:pt x="0" y="3954"/>
                    <a:pt x="72" y="4037"/>
                    <a:pt x="155" y="4037"/>
                  </a:cubicBezTo>
                  <a:lnTo>
                    <a:pt x="3870" y="4037"/>
                  </a:lnTo>
                  <a:cubicBezTo>
                    <a:pt x="3953" y="4037"/>
                    <a:pt x="4024" y="3954"/>
                    <a:pt x="4024" y="3870"/>
                  </a:cubicBezTo>
                  <a:cubicBezTo>
                    <a:pt x="4024" y="3775"/>
                    <a:pt x="3953" y="3704"/>
                    <a:pt x="3870" y="3704"/>
                  </a:cubicBezTo>
                  <a:lnTo>
                    <a:pt x="322" y="3704"/>
                  </a:ln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1924811" y="1788644"/>
              <a:ext cx="10630" cy="17823"/>
            </a:xfrm>
            <a:custGeom>
              <a:rect b="b" l="l" r="r" t="t"/>
              <a:pathLst>
                <a:path extrusionOk="0" h="560" w="334">
                  <a:moveTo>
                    <a:pt x="167" y="0"/>
                  </a:moveTo>
                  <a:cubicBezTo>
                    <a:pt x="71" y="0"/>
                    <a:pt x="0" y="84"/>
                    <a:pt x="0" y="167"/>
                  </a:cubicBezTo>
                  <a:lnTo>
                    <a:pt x="0" y="393"/>
                  </a:lnTo>
                  <a:cubicBezTo>
                    <a:pt x="0" y="488"/>
                    <a:pt x="71" y="560"/>
                    <a:pt x="167" y="560"/>
                  </a:cubicBezTo>
                  <a:cubicBezTo>
                    <a:pt x="250" y="560"/>
                    <a:pt x="333" y="488"/>
                    <a:pt x="333" y="393"/>
                  </a:cubicBezTo>
                  <a:lnTo>
                    <a:pt x="333" y="167"/>
                  </a:lnTo>
                  <a:cubicBezTo>
                    <a:pt x="333" y="84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1841423" y="1594719"/>
              <a:ext cx="16328" cy="15086"/>
            </a:xfrm>
            <a:custGeom>
              <a:rect b="b" l="l" r="r" t="t"/>
              <a:pathLst>
                <a:path extrusionOk="0" h="474" w="513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4"/>
                    <a:pt x="1" y="212"/>
                    <a:pt x="60" y="259"/>
                  </a:cubicBezTo>
                  <a:lnTo>
                    <a:pt x="215" y="426"/>
                  </a:lnTo>
                  <a:cubicBezTo>
                    <a:pt x="239" y="462"/>
                    <a:pt x="286" y="474"/>
                    <a:pt x="334" y="474"/>
                  </a:cubicBezTo>
                  <a:cubicBezTo>
                    <a:pt x="370" y="474"/>
                    <a:pt x="405" y="462"/>
                    <a:pt x="453" y="426"/>
                  </a:cubicBezTo>
                  <a:cubicBezTo>
                    <a:pt x="513" y="366"/>
                    <a:pt x="513" y="259"/>
                    <a:pt x="453" y="212"/>
                  </a:cubicBezTo>
                  <a:lnTo>
                    <a:pt x="286" y="45"/>
                  </a:ln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2002470" y="1756243"/>
              <a:ext cx="16709" cy="15755"/>
            </a:xfrm>
            <a:custGeom>
              <a:rect b="b" l="l" r="r" t="t"/>
              <a:pathLst>
                <a:path extrusionOk="0" h="495" w="525">
                  <a:moveTo>
                    <a:pt x="175" y="0"/>
                  </a:moveTo>
                  <a:cubicBezTo>
                    <a:pt x="132" y="0"/>
                    <a:pt x="90" y="18"/>
                    <a:pt x="60" y="54"/>
                  </a:cubicBezTo>
                  <a:cubicBezTo>
                    <a:pt x="1" y="113"/>
                    <a:pt x="1" y="221"/>
                    <a:pt x="60" y="280"/>
                  </a:cubicBezTo>
                  <a:lnTo>
                    <a:pt x="227" y="447"/>
                  </a:lnTo>
                  <a:cubicBezTo>
                    <a:pt x="251" y="471"/>
                    <a:pt x="298" y="494"/>
                    <a:pt x="346" y="494"/>
                  </a:cubicBezTo>
                  <a:cubicBezTo>
                    <a:pt x="394" y="494"/>
                    <a:pt x="418" y="471"/>
                    <a:pt x="465" y="447"/>
                  </a:cubicBezTo>
                  <a:cubicBezTo>
                    <a:pt x="525" y="387"/>
                    <a:pt x="525" y="280"/>
                    <a:pt x="465" y="221"/>
                  </a:cubicBezTo>
                  <a:lnTo>
                    <a:pt x="298" y="54"/>
                  </a:lnTo>
                  <a:cubicBezTo>
                    <a:pt x="263" y="18"/>
                    <a:pt x="218" y="0"/>
                    <a:pt x="1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2002470" y="1594719"/>
              <a:ext cx="16328" cy="15086"/>
            </a:xfrm>
            <a:custGeom>
              <a:rect b="b" l="l" r="r" t="t"/>
              <a:pathLst>
                <a:path extrusionOk="0" h="474" w="513">
                  <a:moveTo>
                    <a:pt x="340" y="0"/>
                  </a:moveTo>
                  <a:cubicBezTo>
                    <a:pt x="298" y="0"/>
                    <a:pt x="257" y="15"/>
                    <a:pt x="227" y="45"/>
                  </a:cubicBezTo>
                  <a:lnTo>
                    <a:pt x="60" y="212"/>
                  </a:lnTo>
                  <a:cubicBezTo>
                    <a:pt x="1" y="259"/>
                    <a:pt x="1" y="366"/>
                    <a:pt x="60" y="426"/>
                  </a:cubicBezTo>
                  <a:cubicBezTo>
                    <a:pt x="96" y="462"/>
                    <a:pt x="132" y="474"/>
                    <a:pt x="179" y="474"/>
                  </a:cubicBezTo>
                  <a:cubicBezTo>
                    <a:pt x="227" y="474"/>
                    <a:pt x="251" y="462"/>
                    <a:pt x="287" y="426"/>
                  </a:cubicBezTo>
                  <a:lnTo>
                    <a:pt x="453" y="259"/>
                  </a:lnTo>
                  <a:cubicBezTo>
                    <a:pt x="513" y="212"/>
                    <a:pt x="513" y="104"/>
                    <a:pt x="453" y="45"/>
                  </a:cubicBezTo>
                  <a:cubicBezTo>
                    <a:pt x="423" y="15"/>
                    <a:pt x="382" y="0"/>
                    <a:pt x="34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1841041" y="1756530"/>
              <a:ext cx="16709" cy="15468"/>
            </a:xfrm>
            <a:custGeom>
              <a:rect b="b" l="l" r="r" t="t"/>
              <a:pathLst>
                <a:path extrusionOk="0" h="486" w="525">
                  <a:moveTo>
                    <a:pt x="352" y="0"/>
                  </a:moveTo>
                  <a:cubicBezTo>
                    <a:pt x="310" y="0"/>
                    <a:pt x="269" y="15"/>
                    <a:pt x="239" y="45"/>
                  </a:cubicBezTo>
                  <a:lnTo>
                    <a:pt x="72" y="212"/>
                  </a:lnTo>
                  <a:cubicBezTo>
                    <a:pt x="1" y="271"/>
                    <a:pt x="1" y="354"/>
                    <a:pt x="60" y="438"/>
                  </a:cubicBezTo>
                  <a:cubicBezTo>
                    <a:pt x="84" y="462"/>
                    <a:pt x="132" y="485"/>
                    <a:pt x="179" y="485"/>
                  </a:cubicBezTo>
                  <a:cubicBezTo>
                    <a:pt x="227" y="485"/>
                    <a:pt x="251" y="462"/>
                    <a:pt x="298" y="438"/>
                  </a:cubicBezTo>
                  <a:lnTo>
                    <a:pt x="465" y="271"/>
                  </a:lnTo>
                  <a:cubicBezTo>
                    <a:pt x="525" y="212"/>
                    <a:pt x="525" y="104"/>
                    <a:pt x="465" y="45"/>
                  </a:cubicBezTo>
                  <a:cubicBezTo>
                    <a:pt x="435" y="15"/>
                    <a:pt x="394" y="0"/>
                    <a:pt x="3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1816025" y="1632084"/>
              <a:ext cx="17855" cy="13336"/>
            </a:xfrm>
            <a:custGeom>
              <a:rect b="b" l="l" r="r" t="t"/>
              <a:pathLst>
                <a:path extrusionOk="0" h="419" w="561">
                  <a:moveTo>
                    <a:pt x="173" y="0"/>
                  </a:moveTo>
                  <a:cubicBezTo>
                    <a:pt x="110" y="0"/>
                    <a:pt x="51" y="36"/>
                    <a:pt x="25" y="97"/>
                  </a:cubicBezTo>
                  <a:cubicBezTo>
                    <a:pt x="1" y="181"/>
                    <a:pt x="25" y="276"/>
                    <a:pt x="120" y="312"/>
                  </a:cubicBezTo>
                  <a:lnTo>
                    <a:pt x="322" y="395"/>
                  </a:lnTo>
                  <a:cubicBezTo>
                    <a:pt x="334" y="419"/>
                    <a:pt x="370" y="419"/>
                    <a:pt x="382" y="419"/>
                  </a:cubicBezTo>
                  <a:cubicBezTo>
                    <a:pt x="441" y="419"/>
                    <a:pt x="501" y="383"/>
                    <a:pt x="537" y="312"/>
                  </a:cubicBezTo>
                  <a:cubicBezTo>
                    <a:pt x="561" y="228"/>
                    <a:pt x="513" y="133"/>
                    <a:pt x="441" y="97"/>
                  </a:cubicBezTo>
                  <a:lnTo>
                    <a:pt x="239" y="14"/>
                  </a:lnTo>
                  <a:cubicBezTo>
                    <a:pt x="217" y="5"/>
                    <a:pt x="195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2026341" y="1721297"/>
              <a:ext cx="17855" cy="13177"/>
            </a:xfrm>
            <a:custGeom>
              <a:rect b="b" l="l" r="r" t="t"/>
              <a:pathLst>
                <a:path extrusionOk="0" h="414" w="561">
                  <a:moveTo>
                    <a:pt x="179" y="0"/>
                  </a:moveTo>
                  <a:cubicBezTo>
                    <a:pt x="114" y="0"/>
                    <a:pt x="52" y="31"/>
                    <a:pt x="25" y="104"/>
                  </a:cubicBezTo>
                  <a:cubicBezTo>
                    <a:pt x="1" y="176"/>
                    <a:pt x="25" y="283"/>
                    <a:pt x="120" y="307"/>
                  </a:cubicBezTo>
                  <a:lnTo>
                    <a:pt x="322" y="402"/>
                  </a:lnTo>
                  <a:cubicBezTo>
                    <a:pt x="334" y="414"/>
                    <a:pt x="370" y="414"/>
                    <a:pt x="382" y="414"/>
                  </a:cubicBezTo>
                  <a:cubicBezTo>
                    <a:pt x="441" y="414"/>
                    <a:pt x="501" y="378"/>
                    <a:pt x="537" y="307"/>
                  </a:cubicBezTo>
                  <a:cubicBezTo>
                    <a:pt x="560" y="235"/>
                    <a:pt x="537" y="128"/>
                    <a:pt x="441" y="104"/>
                  </a:cubicBezTo>
                  <a:lnTo>
                    <a:pt x="239" y="9"/>
                  </a:lnTo>
                  <a:cubicBezTo>
                    <a:pt x="219" y="3"/>
                    <a:pt x="199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1967619" y="1569702"/>
              <a:ext cx="14036" cy="16996"/>
            </a:xfrm>
            <a:custGeom>
              <a:rect b="b" l="l" r="r" t="t"/>
              <a:pathLst>
                <a:path extrusionOk="0" h="534" w="441">
                  <a:moveTo>
                    <a:pt x="267" y="1"/>
                  </a:moveTo>
                  <a:cubicBezTo>
                    <a:pt x="204" y="1"/>
                    <a:pt x="138" y="32"/>
                    <a:pt x="119" y="105"/>
                  </a:cubicBezTo>
                  <a:lnTo>
                    <a:pt x="24" y="307"/>
                  </a:lnTo>
                  <a:cubicBezTo>
                    <a:pt x="0" y="378"/>
                    <a:pt x="24" y="486"/>
                    <a:pt x="119" y="521"/>
                  </a:cubicBezTo>
                  <a:cubicBezTo>
                    <a:pt x="131" y="521"/>
                    <a:pt x="155" y="533"/>
                    <a:pt x="179" y="533"/>
                  </a:cubicBezTo>
                  <a:cubicBezTo>
                    <a:pt x="239" y="533"/>
                    <a:pt x="298" y="498"/>
                    <a:pt x="322" y="426"/>
                  </a:cubicBezTo>
                  <a:lnTo>
                    <a:pt x="417" y="224"/>
                  </a:lnTo>
                  <a:cubicBezTo>
                    <a:pt x="441" y="140"/>
                    <a:pt x="417" y="45"/>
                    <a:pt x="322" y="9"/>
                  </a:cubicBezTo>
                  <a:cubicBezTo>
                    <a:pt x="305" y="4"/>
                    <a:pt x="286" y="1"/>
                    <a:pt x="2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1877802" y="1780019"/>
              <a:ext cx="14450" cy="16996"/>
            </a:xfrm>
            <a:custGeom>
              <a:rect b="b" l="l" r="r" t="t"/>
              <a:pathLst>
                <a:path extrusionOk="0" h="534" w="454">
                  <a:moveTo>
                    <a:pt x="279" y="1"/>
                  </a:moveTo>
                  <a:cubicBezTo>
                    <a:pt x="216" y="1"/>
                    <a:pt x="147" y="32"/>
                    <a:pt x="120" y="105"/>
                  </a:cubicBezTo>
                  <a:lnTo>
                    <a:pt x="36" y="307"/>
                  </a:lnTo>
                  <a:cubicBezTo>
                    <a:pt x="1" y="378"/>
                    <a:pt x="48" y="486"/>
                    <a:pt x="120" y="509"/>
                  </a:cubicBezTo>
                  <a:cubicBezTo>
                    <a:pt x="144" y="533"/>
                    <a:pt x="167" y="533"/>
                    <a:pt x="179" y="533"/>
                  </a:cubicBezTo>
                  <a:cubicBezTo>
                    <a:pt x="239" y="533"/>
                    <a:pt x="298" y="497"/>
                    <a:pt x="334" y="426"/>
                  </a:cubicBezTo>
                  <a:lnTo>
                    <a:pt x="417" y="224"/>
                  </a:lnTo>
                  <a:cubicBezTo>
                    <a:pt x="453" y="140"/>
                    <a:pt x="417" y="45"/>
                    <a:pt x="334" y="9"/>
                  </a:cubicBezTo>
                  <a:cubicBezTo>
                    <a:pt x="317" y="4"/>
                    <a:pt x="298" y="1"/>
                    <a:pt x="2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1879711" y="1568652"/>
              <a:ext cx="14418" cy="16900"/>
            </a:xfrm>
            <a:custGeom>
              <a:rect b="b" l="l" r="r" t="t"/>
              <a:pathLst>
                <a:path extrusionOk="0" h="531" w="453">
                  <a:moveTo>
                    <a:pt x="169" y="0"/>
                  </a:moveTo>
                  <a:cubicBezTo>
                    <a:pt x="153" y="0"/>
                    <a:pt x="136" y="2"/>
                    <a:pt x="119" y="7"/>
                  </a:cubicBezTo>
                  <a:cubicBezTo>
                    <a:pt x="48" y="42"/>
                    <a:pt x="0" y="138"/>
                    <a:pt x="36" y="221"/>
                  </a:cubicBezTo>
                  <a:lnTo>
                    <a:pt x="119" y="423"/>
                  </a:lnTo>
                  <a:cubicBezTo>
                    <a:pt x="155" y="495"/>
                    <a:pt x="214" y="531"/>
                    <a:pt x="274" y="531"/>
                  </a:cubicBezTo>
                  <a:cubicBezTo>
                    <a:pt x="286" y="531"/>
                    <a:pt x="322" y="531"/>
                    <a:pt x="334" y="519"/>
                  </a:cubicBezTo>
                  <a:cubicBezTo>
                    <a:pt x="405" y="483"/>
                    <a:pt x="453" y="400"/>
                    <a:pt x="417" y="304"/>
                  </a:cubicBezTo>
                  <a:lnTo>
                    <a:pt x="334" y="102"/>
                  </a:lnTo>
                  <a:cubicBezTo>
                    <a:pt x="304" y="43"/>
                    <a:pt x="243" y="0"/>
                    <a:pt x="1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1965709" y="1780846"/>
              <a:ext cx="14068" cy="16900"/>
            </a:xfrm>
            <a:custGeom>
              <a:rect b="b" l="l" r="r" t="t"/>
              <a:pathLst>
                <a:path extrusionOk="0" h="531" w="442">
                  <a:moveTo>
                    <a:pt x="189" y="0"/>
                  </a:moveTo>
                  <a:cubicBezTo>
                    <a:pt x="166" y="0"/>
                    <a:pt x="143" y="6"/>
                    <a:pt x="120" y="19"/>
                  </a:cubicBezTo>
                  <a:cubicBezTo>
                    <a:pt x="37" y="43"/>
                    <a:pt x="1" y="138"/>
                    <a:pt x="25" y="221"/>
                  </a:cubicBezTo>
                  <a:lnTo>
                    <a:pt x="120" y="424"/>
                  </a:lnTo>
                  <a:cubicBezTo>
                    <a:pt x="144" y="483"/>
                    <a:pt x="203" y="531"/>
                    <a:pt x="263" y="531"/>
                  </a:cubicBezTo>
                  <a:cubicBezTo>
                    <a:pt x="275" y="531"/>
                    <a:pt x="310" y="531"/>
                    <a:pt x="322" y="519"/>
                  </a:cubicBezTo>
                  <a:cubicBezTo>
                    <a:pt x="394" y="483"/>
                    <a:pt x="441" y="400"/>
                    <a:pt x="418" y="305"/>
                  </a:cubicBezTo>
                  <a:lnTo>
                    <a:pt x="322" y="102"/>
                  </a:lnTo>
                  <a:cubicBezTo>
                    <a:pt x="305" y="42"/>
                    <a:pt x="250" y="0"/>
                    <a:pt x="1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2026723" y="1633644"/>
              <a:ext cx="17855" cy="13304"/>
            </a:xfrm>
            <a:custGeom>
              <a:rect b="b" l="l" r="r" t="t"/>
              <a:pathLst>
                <a:path extrusionOk="0" h="418" w="561">
                  <a:moveTo>
                    <a:pt x="387" y="0"/>
                  </a:moveTo>
                  <a:cubicBezTo>
                    <a:pt x="366" y="0"/>
                    <a:pt x="345" y="4"/>
                    <a:pt x="322" y="13"/>
                  </a:cubicBezTo>
                  <a:lnTo>
                    <a:pt x="120" y="96"/>
                  </a:lnTo>
                  <a:cubicBezTo>
                    <a:pt x="48" y="132"/>
                    <a:pt x="1" y="215"/>
                    <a:pt x="25" y="310"/>
                  </a:cubicBezTo>
                  <a:cubicBezTo>
                    <a:pt x="60" y="382"/>
                    <a:pt x="120" y="417"/>
                    <a:pt x="179" y="417"/>
                  </a:cubicBezTo>
                  <a:cubicBezTo>
                    <a:pt x="191" y="417"/>
                    <a:pt x="227" y="417"/>
                    <a:pt x="239" y="394"/>
                  </a:cubicBezTo>
                  <a:lnTo>
                    <a:pt x="441" y="310"/>
                  </a:lnTo>
                  <a:cubicBezTo>
                    <a:pt x="513" y="274"/>
                    <a:pt x="560" y="191"/>
                    <a:pt x="537" y="96"/>
                  </a:cubicBezTo>
                  <a:cubicBezTo>
                    <a:pt x="509" y="41"/>
                    <a:pt x="454" y="0"/>
                    <a:pt x="3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1814911" y="1719419"/>
              <a:ext cx="18205" cy="13177"/>
            </a:xfrm>
            <a:custGeom>
              <a:rect b="b" l="l" r="r" t="t"/>
              <a:pathLst>
                <a:path extrusionOk="0" h="414" w="572">
                  <a:moveTo>
                    <a:pt x="382" y="1"/>
                  </a:moveTo>
                  <a:cubicBezTo>
                    <a:pt x="365" y="1"/>
                    <a:pt x="348" y="3"/>
                    <a:pt x="334" y="8"/>
                  </a:cubicBezTo>
                  <a:lnTo>
                    <a:pt x="119" y="104"/>
                  </a:lnTo>
                  <a:cubicBezTo>
                    <a:pt x="48" y="127"/>
                    <a:pt x="0" y="223"/>
                    <a:pt x="36" y="306"/>
                  </a:cubicBezTo>
                  <a:cubicBezTo>
                    <a:pt x="60" y="366"/>
                    <a:pt x="119" y="413"/>
                    <a:pt x="179" y="413"/>
                  </a:cubicBezTo>
                  <a:cubicBezTo>
                    <a:pt x="191" y="413"/>
                    <a:pt x="226" y="413"/>
                    <a:pt x="238" y="389"/>
                  </a:cubicBezTo>
                  <a:lnTo>
                    <a:pt x="453" y="306"/>
                  </a:lnTo>
                  <a:cubicBezTo>
                    <a:pt x="524" y="270"/>
                    <a:pt x="572" y="187"/>
                    <a:pt x="536" y="92"/>
                  </a:cubicBezTo>
                  <a:cubicBezTo>
                    <a:pt x="517" y="35"/>
                    <a:pt x="446" y="1"/>
                    <a:pt x="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5"/>
          <p:cNvSpPr txBox="1"/>
          <p:nvPr>
            <p:ph idx="4294967295" type="ctrTitle"/>
          </p:nvPr>
        </p:nvSpPr>
        <p:spPr>
          <a:xfrm>
            <a:off x="1260925" y="687525"/>
            <a:ext cx="65484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  </a:t>
            </a:r>
            <a:endParaRPr sz="2300">
              <a:solidFill>
                <a:schemeClr val="lt2"/>
              </a:solidFill>
            </a:endParaRPr>
          </a:p>
        </p:txBody>
      </p:sp>
      <p:sp>
        <p:nvSpPr>
          <p:cNvPr id="572" name="Google Shape;572;p35"/>
          <p:cNvSpPr txBox="1"/>
          <p:nvPr/>
        </p:nvSpPr>
        <p:spPr>
          <a:xfrm>
            <a:off x="1970325" y="157900"/>
            <a:ext cx="5477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EDA FINDINGS CONT…</a:t>
            </a:r>
            <a:endParaRPr sz="10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pic>
        <p:nvPicPr>
          <p:cNvPr id="573" name="Google Shape;5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25" y="981200"/>
            <a:ext cx="8576875" cy="36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6"/>
          <p:cNvSpPr txBox="1"/>
          <p:nvPr>
            <p:ph idx="4294967295" type="ctrTitle"/>
          </p:nvPr>
        </p:nvSpPr>
        <p:spPr>
          <a:xfrm>
            <a:off x="1260925" y="687525"/>
            <a:ext cx="65484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  </a:t>
            </a:r>
            <a:endParaRPr sz="2300">
              <a:solidFill>
                <a:schemeClr val="lt2"/>
              </a:solidFill>
            </a:endParaRPr>
          </a:p>
        </p:txBody>
      </p:sp>
      <p:sp>
        <p:nvSpPr>
          <p:cNvPr id="579" name="Google Shape;579;p36"/>
          <p:cNvSpPr txBox="1"/>
          <p:nvPr/>
        </p:nvSpPr>
        <p:spPr>
          <a:xfrm>
            <a:off x="1970325" y="157900"/>
            <a:ext cx="5477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EDA FINDINGS CONT…</a:t>
            </a:r>
            <a:endParaRPr sz="10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pic>
        <p:nvPicPr>
          <p:cNvPr id="580" name="Google Shape;58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00" y="1019425"/>
            <a:ext cx="8551875" cy="36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"/>
          <p:cNvSpPr txBox="1"/>
          <p:nvPr>
            <p:ph type="title"/>
          </p:nvPr>
        </p:nvSpPr>
        <p:spPr>
          <a:xfrm>
            <a:off x="3239750" y="1034575"/>
            <a:ext cx="5471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PROPHET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TIME SERIES MODEL </a:t>
            </a:r>
            <a:endParaRPr/>
          </a:p>
        </p:txBody>
      </p:sp>
      <p:pic>
        <p:nvPicPr>
          <p:cNvPr id="586" name="Google Shape;586;p37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973387" y="1592788"/>
            <a:ext cx="2048675" cy="2048675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37"/>
          <p:cNvSpPr txBox="1"/>
          <p:nvPr/>
        </p:nvSpPr>
        <p:spPr>
          <a:xfrm>
            <a:off x="4169700" y="2415725"/>
            <a:ext cx="3754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Prophet model is known for its flexibility, ease of use, and accuracy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A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dvantage of handling seasonality and holidays in the data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 80% accuracy of model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8"/>
          <p:cNvSpPr txBox="1"/>
          <p:nvPr>
            <p:ph idx="4294967295" type="ctrTitle"/>
          </p:nvPr>
        </p:nvSpPr>
        <p:spPr>
          <a:xfrm>
            <a:off x="1260925" y="687525"/>
            <a:ext cx="65484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  </a:t>
            </a:r>
            <a:endParaRPr sz="2300">
              <a:solidFill>
                <a:schemeClr val="lt2"/>
              </a:solidFill>
            </a:endParaRPr>
          </a:p>
        </p:txBody>
      </p:sp>
      <p:sp>
        <p:nvSpPr>
          <p:cNvPr id="593" name="Google Shape;593;p38"/>
          <p:cNvSpPr txBox="1"/>
          <p:nvPr/>
        </p:nvSpPr>
        <p:spPr>
          <a:xfrm>
            <a:off x="1170225" y="157900"/>
            <a:ext cx="6903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MODEL FORECAST</a:t>
            </a:r>
            <a:endParaRPr sz="10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pic>
        <p:nvPicPr>
          <p:cNvPr id="594" name="Google Shape;5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500" y="850597"/>
            <a:ext cx="6687825" cy="4088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9"/>
          <p:cNvSpPr txBox="1"/>
          <p:nvPr/>
        </p:nvSpPr>
        <p:spPr>
          <a:xfrm>
            <a:off x="340200" y="188650"/>
            <a:ext cx="8497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MODEL </a:t>
            </a:r>
            <a:r>
              <a:rPr lang="en" sz="33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FORECAST</a:t>
            </a:r>
            <a:r>
              <a:rPr lang="en" sz="33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 CONT…</a:t>
            </a:r>
            <a:endParaRPr sz="10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pic>
        <p:nvPicPr>
          <p:cNvPr id="600" name="Google Shape;600;p39"/>
          <p:cNvPicPr preferRelativeResize="0"/>
          <p:nvPr/>
        </p:nvPicPr>
        <p:blipFill rotWithShape="1">
          <a:blip r:embed="rId3">
            <a:alphaModFix/>
          </a:blip>
          <a:srcRect b="0" l="0" r="0" t="6664"/>
          <a:stretch/>
        </p:blipFill>
        <p:spPr>
          <a:xfrm>
            <a:off x="126063" y="1623775"/>
            <a:ext cx="8891850" cy="27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39"/>
          <p:cNvSpPr txBox="1"/>
          <p:nvPr/>
        </p:nvSpPr>
        <p:spPr>
          <a:xfrm>
            <a:off x="3188100" y="1341525"/>
            <a:ext cx="27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One Month March 2021 Forecast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0"/>
          <p:cNvSpPr txBox="1"/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pSp>
        <p:nvGrpSpPr>
          <p:cNvPr id="607" name="Google Shape;607;p40"/>
          <p:cNvGrpSpPr/>
          <p:nvPr/>
        </p:nvGrpSpPr>
        <p:grpSpPr>
          <a:xfrm>
            <a:off x="6526359" y="3028957"/>
            <a:ext cx="1646100" cy="1188900"/>
            <a:chOff x="7403363" y="1047512"/>
            <a:chExt cx="1646100" cy="1188900"/>
          </a:xfrm>
        </p:grpSpPr>
        <p:sp>
          <p:nvSpPr>
            <p:cNvPr id="608" name="Google Shape;608;p40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10" name="Google Shape;610;p40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11" name="Google Shape;611;p40"/>
            <p:cNvSpPr/>
            <p:nvPr/>
          </p:nvSpPr>
          <p:spPr>
            <a:xfrm>
              <a:off x="7540474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8009987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8479499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4" name="Google Shape;614;p40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615" name="Google Shape;615;p40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rect b="b" l="l" r="r" t="t"/>
                <a:pathLst>
                  <a:path extrusionOk="0" h="1343" w="21415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40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rect b="b" l="l" r="r" t="t"/>
                <a:pathLst>
                  <a:path extrusionOk="0" h="1367" w="16611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7" name="Google Shape;617;p40"/>
          <p:cNvGrpSpPr/>
          <p:nvPr/>
        </p:nvGrpSpPr>
        <p:grpSpPr>
          <a:xfrm>
            <a:off x="1446434" y="1210349"/>
            <a:ext cx="493304" cy="493304"/>
            <a:chOff x="6221117" y="3926992"/>
            <a:chExt cx="493304" cy="493304"/>
          </a:xfrm>
        </p:grpSpPr>
        <p:sp>
          <p:nvSpPr>
            <p:cNvPr id="618" name="Google Shape;618;p40"/>
            <p:cNvSpPr/>
            <p:nvPr/>
          </p:nvSpPr>
          <p:spPr>
            <a:xfrm>
              <a:off x="6221117" y="3926992"/>
              <a:ext cx="493304" cy="493304"/>
            </a:xfrm>
            <a:custGeom>
              <a:rect b="b" l="l" r="r" t="t"/>
              <a:pathLst>
                <a:path extrusionOk="0" h="14952" w="14952">
                  <a:moveTo>
                    <a:pt x="1220" y="0"/>
                  </a:moveTo>
                  <a:cubicBezTo>
                    <a:pt x="562" y="0"/>
                    <a:pt x="1" y="561"/>
                    <a:pt x="1" y="1220"/>
                  </a:cubicBezTo>
                  <a:lnTo>
                    <a:pt x="1" y="13732"/>
                  </a:lnTo>
                  <a:cubicBezTo>
                    <a:pt x="1" y="14415"/>
                    <a:pt x="562" y="14951"/>
                    <a:pt x="1220" y="14951"/>
                  </a:cubicBezTo>
                  <a:lnTo>
                    <a:pt x="13732" y="14951"/>
                  </a:lnTo>
                  <a:cubicBezTo>
                    <a:pt x="14391" y="14951"/>
                    <a:pt x="14952" y="14415"/>
                    <a:pt x="14952" y="13732"/>
                  </a:cubicBezTo>
                  <a:lnTo>
                    <a:pt x="14952" y="1220"/>
                  </a:lnTo>
                  <a:cubicBezTo>
                    <a:pt x="14952" y="561"/>
                    <a:pt x="14391" y="0"/>
                    <a:pt x="1373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6307745" y="4013620"/>
              <a:ext cx="320046" cy="320046"/>
            </a:xfrm>
            <a:custGeom>
              <a:rect b="b" l="l" r="r" t="t"/>
              <a:pathLst>
                <a:path extrusionOk="0" h="8513" w="8513">
                  <a:moveTo>
                    <a:pt x="4268" y="3172"/>
                  </a:moveTo>
                  <a:cubicBezTo>
                    <a:pt x="5219" y="3172"/>
                    <a:pt x="5707" y="4342"/>
                    <a:pt x="5024" y="5025"/>
                  </a:cubicBezTo>
                  <a:cubicBezTo>
                    <a:pt x="4804" y="5246"/>
                    <a:pt x="4532" y="5344"/>
                    <a:pt x="4265" y="5344"/>
                  </a:cubicBezTo>
                  <a:cubicBezTo>
                    <a:pt x="3707" y="5344"/>
                    <a:pt x="3171" y="4913"/>
                    <a:pt x="3171" y="4269"/>
                  </a:cubicBezTo>
                  <a:cubicBezTo>
                    <a:pt x="3171" y="3659"/>
                    <a:pt x="3659" y="3172"/>
                    <a:pt x="4268" y="3172"/>
                  </a:cubicBezTo>
                  <a:close/>
                  <a:moveTo>
                    <a:pt x="4707" y="1"/>
                  </a:moveTo>
                  <a:lnTo>
                    <a:pt x="4634" y="757"/>
                  </a:lnTo>
                  <a:cubicBezTo>
                    <a:pt x="4512" y="757"/>
                    <a:pt x="4390" y="733"/>
                    <a:pt x="4268" y="733"/>
                  </a:cubicBezTo>
                  <a:cubicBezTo>
                    <a:pt x="4000" y="733"/>
                    <a:pt x="3756" y="781"/>
                    <a:pt x="3488" y="830"/>
                  </a:cubicBezTo>
                  <a:lnTo>
                    <a:pt x="3317" y="74"/>
                  </a:lnTo>
                  <a:cubicBezTo>
                    <a:pt x="2537" y="269"/>
                    <a:pt x="1805" y="659"/>
                    <a:pt x="1220" y="1245"/>
                  </a:cubicBezTo>
                  <a:lnTo>
                    <a:pt x="1781" y="1781"/>
                  </a:lnTo>
                  <a:cubicBezTo>
                    <a:pt x="1512" y="2074"/>
                    <a:pt x="1293" y="2367"/>
                    <a:pt x="1122" y="2732"/>
                  </a:cubicBezTo>
                  <a:lnTo>
                    <a:pt x="415" y="2391"/>
                  </a:lnTo>
                  <a:cubicBezTo>
                    <a:pt x="146" y="2976"/>
                    <a:pt x="0" y="3611"/>
                    <a:pt x="0" y="4245"/>
                  </a:cubicBezTo>
                  <a:cubicBezTo>
                    <a:pt x="0" y="4415"/>
                    <a:pt x="0" y="4586"/>
                    <a:pt x="24" y="4757"/>
                  </a:cubicBezTo>
                  <a:lnTo>
                    <a:pt x="781" y="4659"/>
                  </a:lnTo>
                  <a:cubicBezTo>
                    <a:pt x="829" y="5050"/>
                    <a:pt x="951" y="5415"/>
                    <a:pt x="1122" y="5757"/>
                  </a:cubicBezTo>
                  <a:lnTo>
                    <a:pt x="415" y="6098"/>
                  </a:lnTo>
                  <a:cubicBezTo>
                    <a:pt x="781" y="6830"/>
                    <a:pt x="1317" y="7440"/>
                    <a:pt x="2024" y="7879"/>
                  </a:cubicBezTo>
                  <a:lnTo>
                    <a:pt x="2439" y="7220"/>
                  </a:lnTo>
                  <a:cubicBezTo>
                    <a:pt x="2756" y="7415"/>
                    <a:pt x="3098" y="7562"/>
                    <a:pt x="3488" y="7659"/>
                  </a:cubicBezTo>
                  <a:lnTo>
                    <a:pt x="3317" y="8415"/>
                  </a:lnTo>
                  <a:cubicBezTo>
                    <a:pt x="3610" y="8464"/>
                    <a:pt x="3951" y="8513"/>
                    <a:pt x="4268" y="8513"/>
                  </a:cubicBezTo>
                  <a:cubicBezTo>
                    <a:pt x="4756" y="8513"/>
                    <a:pt x="5244" y="8415"/>
                    <a:pt x="5707" y="8269"/>
                  </a:cubicBezTo>
                  <a:lnTo>
                    <a:pt x="5439" y="7537"/>
                  </a:lnTo>
                  <a:cubicBezTo>
                    <a:pt x="5805" y="7415"/>
                    <a:pt x="6146" y="7220"/>
                    <a:pt x="6439" y="7001"/>
                  </a:cubicBezTo>
                  <a:lnTo>
                    <a:pt x="6927" y="7610"/>
                  </a:lnTo>
                  <a:cubicBezTo>
                    <a:pt x="7561" y="7098"/>
                    <a:pt x="8024" y="6415"/>
                    <a:pt x="8293" y="5635"/>
                  </a:cubicBezTo>
                  <a:lnTo>
                    <a:pt x="7585" y="5391"/>
                  </a:lnTo>
                  <a:cubicBezTo>
                    <a:pt x="7707" y="5025"/>
                    <a:pt x="7756" y="4659"/>
                    <a:pt x="7780" y="4269"/>
                  </a:cubicBezTo>
                  <a:lnTo>
                    <a:pt x="7976" y="4269"/>
                  </a:lnTo>
                  <a:lnTo>
                    <a:pt x="8512" y="4318"/>
                  </a:lnTo>
                  <a:lnTo>
                    <a:pt x="8512" y="4269"/>
                  </a:lnTo>
                  <a:cubicBezTo>
                    <a:pt x="8512" y="3440"/>
                    <a:pt x="8293" y="2635"/>
                    <a:pt x="7854" y="1952"/>
                  </a:cubicBezTo>
                  <a:lnTo>
                    <a:pt x="7219" y="2367"/>
                  </a:lnTo>
                  <a:cubicBezTo>
                    <a:pt x="7000" y="2050"/>
                    <a:pt x="6756" y="1757"/>
                    <a:pt x="6463" y="1537"/>
                  </a:cubicBezTo>
                  <a:lnTo>
                    <a:pt x="6927" y="928"/>
                  </a:lnTo>
                  <a:cubicBezTo>
                    <a:pt x="6293" y="391"/>
                    <a:pt x="5512" y="74"/>
                    <a:pt x="470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41"/>
          <p:cNvGrpSpPr/>
          <p:nvPr/>
        </p:nvGrpSpPr>
        <p:grpSpPr>
          <a:xfrm>
            <a:off x="5022725" y="1243388"/>
            <a:ext cx="3657590" cy="348347"/>
            <a:chOff x="4572050" y="100025"/>
            <a:chExt cx="3657590" cy="348347"/>
          </a:xfrm>
        </p:grpSpPr>
        <p:sp>
          <p:nvSpPr>
            <p:cNvPr id="625" name="Google Shape;625;p41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4720981" y="137824"/>
              <a:ext cx="328867" cy="270807"/>
            </a:xfrm>
            <a:custGeom>
              <a:rect b="b" l="l" r="r" t="t"/>
              <a:pathLst>
                <a:path extrusionOk="0" h="3489" w="4147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4722884" y="287391"/>
              <a:ext cx="307614" cy="121239"/>
            </a:xfrm>
            <a:custGeom>
              <a:rect b="b" l="l" r="r" t="t"/>
              <a:pathLst>
                <a:path extrusionOk="0" h="1562" w="3879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4610750" y="238182"/>
              <a:ext cx="98732" cy="70089"/>
            </a:xfrm>
            <a:custGeom>
              <a:rect b="b" l="l" r="r" t="t"/>
              <a:pathLst>
                <a:path extrusionOk="0" h="903" w="1245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4610750" y="272256"/>
              <a:ext cx="92943" cy="36015"/>
            </a:xfrm>
            <a:custGeom>
              <a:rect b="b" l="l" r="r" t="t"/>
              <a:pathLst>
                <a:path extrusionOk="0" h="464" w="1172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5043980" y="130295"/>
              <a:ext cx="2541566" cy="289669"/>
            </a:xfrm>
            <a:custGeom>
              <a:rect b="b" l="l" r="r" t="t"/>
              <a:pathLst>
                <a:path extrusionOk="0" h="3732" w="32049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5043980" y="353676"/>
              <a:ext cx="2541566" cy="64423"/>
            </a:xfrm>
            <a:custGeom>
              <a:rect b="b" l="l" r="r" t="t"/>
              <a:pathLst>
                <a:path extrusionOk="0" h="830" w="32049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1"/>
            <p:cNvSpPr/>
            <p:nvPr/>
          </p:nvSpPr>
          <p:spPr>
            <a:xfrm>
              <a:off x="7610613" y="130295"/>
              <a:ext cx="152895" cy="287806"/>
            </a:xfrm>
            <a:custGeom>
              <a:rect b="b" l="l" r="r" t="t"/>
              <a:pathLst>
                <a:path extrusionOk="0" h="3708" w="1928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7610613" y="361205"/>
              <a:ext cx="154798" cy="56894"/>
            </a:xfrm>
            <a:custGeom>
              <a:rect b="b" l="l" r="r" t="t"/>
              <a:pathLst>
                <a:path extrusionOk="0" h="733" w="1952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7788568" y="130295"/>
              <a:ext cx="408170" cy="287806"/>
            </a:xfrm>
            <a:custGeom>
              <a:rect b="b" l="l" r="r" t="t"/>
              <a:pathLst>
                <a:path extrusionOk="0" h="3708" w="5147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7788568" y="224910"/>
              <a:ext cx="396592" cy="193190"/>
            </a:xfrm>
            <a:custGeom>
              <a:rect b="b" l="l" r="r" t="t"/>
              <a:pathLst>
                <a:path extrusionOk="0" h="2489" w="5001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7" name="Google Shape;637;p41"/>
          <p:cNvSpPr txBox="1"/>
          <p:nvPr>
            <p:ph type="title"/>
          </p:nvPr>
        </p:nvSpPr>
        <p:spPr>
          <a:xfrm>
            <a:off x="1279075" y="1546600"/>
            <a:ext cx="7093800" cy="12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73.57 % </a:t>
            </a:r>
            <a:r>
              <a:rPr lang="en" sz="1500"/>
              <a:t>FOR CZECH REPUBLIC</a:t>
            </a:r>
            <a:endParaRPr sz="1500"/>
          </a:p>
        </p:txBody>
      </p:sp>
      <p:sp>
        <p:nvSpPr>
          <p:cNvPr id="638" name="Google Shape;638;p41"/>
          <p:cNvSpPr txBox="1"/>
          <p:nvPr>
            <p:ph idx="1" type="subTitle"/>
          </p:nvPr>
        </p:nvSpPr>
        <p:spPr>
          <a:xfrm>
            <a:off x="1828850" y="3877100"/>
            <a:ext cx="5486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ubik Black"/>
              <a:ea typeface="Rubik Black"/>
              <a:cs typeface="Rubik Black"/>
              <a:sym typeface="Rubik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ubik Black"/>
                <a:ea typeface="Rubik Black"/>
                <a:cs typeface="Rubik Black"/>
                <a:sym typeface="Rubik Black"/>
              </a:rPr>
              <a:t>SALES REVENUE INCREASE IN ONE YEAR  </a:t>
            </a:r>
            <a:endParaRPr sz="1200">
              <a:latin typeface="Rubik Black"/>
              <a:ea typeface="Rubik Black"/>
              <a:cs typeface="Rubik Black"/>
              <a:sym typeface="Rubik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1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41"/>
          <p:cNvSpPr/>
          <p:nvPr/>
        </p:nvSpPr>
        <p:spPr>
          <a:xfrm>
            <a:off x="4354774" y="133502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1"/>
          <p:cNvSpPr txBox="1"/>
          <p:nvPr>
            <p:ph type="title"/>
          </p:nvPr>
        </p:nvSpPr>
        <p:spPr>
          <a:xfrm>
            <a:off x="3002600" y="2487175"/>
            <a:ext cx="4989300" cy="12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50.04</a:t>
            </a:r>
            <a:r>
              <a:rPr lang="en" sz="5000"/>
              <a:t>% </a:t>
            </a:r>
            <a:r>
              <a:rPr lang="en" sz="1500"/>
              <a:t>FOR ALL COUNTRIES</a:t>
            </a:r>
            <a:endParaRPr sz="1500"/>
          </a:p>
        </p:txBody>
      </p:sp>
      <p:sp>
        <p:nvSpPr>
          <p:cNvPr id="642" name="Google Shape;642;p41"/>
          <p:cNvSpPr txBox="1"/>
          <p:nvPr/>
        </p:nvSpPr>
        <p:spPr>
          <a:xfrm>
            <a:off x="941625" y="535000"/>
            <a:ext cx="4081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SALES FORECAST BY COUNTRY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" name="Google Shape;647;p42"/>
          <p:cNvGrpSpPr/>
          <p:nvPr/>
        </p:nvGrpSpPr>
        <p:grpSpPr>
          <a:xfrm>
            <a:off x="5022725" y="1243388"/>
            <a:ext cx="3657590" cy="348347"/>
            <a:chOff x="4572050" y="100025"/>
            <a:chExt cx="3657590" cy="348347"/>
          </a:xfrm>
        </p:grpSpPr>
        <p:sp>
          <p:nvSpPr>
            <p:cNvPr id="648" name="Google Shape;648;p42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2"/>
            <p:cNvSpPr/>
            <p:nvPr/>
          </p:nvSpPr>
          <p:spPr>
            <a:xfrm>
              <a:off x="4720981" y="137824"/>
              <a:ext cx="328867" cy="270807"/>
            </a:xfrm>
            <a:custGeom>
              <a:rect b="b" l="l" r="r" t="t"/>
              <a:pathLst>
                <a:path extrusionOk="0" h="3489" w="4147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2"/>
            <p:cNvSpPr/>
            <p:nvPr/>
          </p:nvSpPr>
          <p:spPr>
            <a:xfrm>
              <a:off x="4722884" y="287391"/>
              <a:ext cx="307614" cy="121239"/>
            </a:xfrm>
            <a:custGeom>
              <a:rect b="b" l="l" r="r" t="t"/>
              <a:pathLst>
                <a:path extrusionOk="0" h="1562" w="3879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2"/>
            <p:cNvSpPr/>
            <p:nvPr/>
          </p:nvSpPr>
          <p:spPr>
            <a:xfrm>
              <a:off x="4610750" y="238182"/>
              <a:ext cx="98732" cy="70089"/>
            </a:xfrm>
            <a:custGeom>
              <a:rect b="b" l="l" r="r" t="t"/>
              <a:pathLst>
                <a:path extrusionOk="0" h="903" w="1245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2"/>
            <p:cNvSpPr/>
            <p:nvPr/>
          </p:nvSpPr>
          <p:spPr>
            <a:xfrm>
              <a:off x="4610750" y="272256"/>
              <a:ext cx="92943" cy="36015"/>
            </a:xfrm>
            <a:custGeom>
              <a:rect b="b" l="l" r="r" t="t"/>
              <a:pathLst>
                <a:path extrusionOk="0" h="464" w="1172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2"/>
            <p:cNvSpPr/>
            <p:nvPr/>
          </p:nvSpPr>
          <p:spPr>
            <a:xfrm>
              <a:off x="5043980" y="130295"/>
              <a:ext cx="2541566" cy="289669"/>
            </a:xfrm>
            <a:custGeom>
              <a:rect b="b" l="l" r="r" t="t"/>
              <a:pathLst>
                <a:path extrusionOk="0" h="3732" w="32049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2"/>
            <p:cNvSpPr/>
            <p:nvPr/>
          </p:nvSpPr>
          <p:spPr>
            <a:xfrm>
              <a:off x="5043980" y="353676"/>
              <a:ext cx="2541566" cy="64423"/>
            </a:xfrm>
            <a:custGeom>
              <a:rect b="b" l="l" r="r" t="t"/>
              <a:pathLst>
                <a:path extrusionOk="0" h="830" w="32049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2"/>
            <p:cNvSpPr/>
            <p:nvPr/>
          </p:nvSpPr>
          <p:spPr>
            <a:xfrm>
              <a:off x="7610613" y="130295"/>
              <a:ext cx="152895" cy="287806"/>
            </a:xfrm>
            <a:custGeom>
              <a:rect b="b" l="l" r="r" t="t"/>
              <a:pathLst>
                <a:path extrusionOk="0" h="3708" w="1928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7610613" y="361205"/>
              <a:ext cx="154798" cy="56894"/>
            </a:xfrm>
            <a:custGeom>
              <a:rect b="b" l="l" r="r" t="t"/>
              <a:pathLst>
                <a:path extrusionOk="0" h="733" w="1952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7788568" y="130295"/>
              <a:ext cx="408170" cy="287806"/>
            </a:xfrm>
            <a:custGeom>
              <a:rect b="b" l="l" r="r" t="t"/>
              <a:pathLst>
                <a:path extrusionOk="0" h="3708" w="5147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2"/>
            <p:cNvSpPr/>
            <p:nvPr/>
          </p:nvSpPr>
          <p:spPr>
            <a:xfrm>
              <a:off x="7788568" y="224910"/>
              <a:ext cx="396592" cy="193190"/>
            </a:xfrm>
            <a:custGeom>
              <a:rect b="b" l="l" r="r" t="t"/>
              <a:pathLst>
                <a:path extrusionOk="0" h="2489" w="5001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0" name="Google Shape;660;p42"/>
          <p:cNvSpPr txBox="1"/>
          <p:nvPr>
            <p:ph type="title"/>
          </p:nvPr>
        </p:nvSpPr>
        <p:spPr>
          <a:xfrm>
            <a:off x="2848400" y="1591725"/>
            <a:ext cx="5387400" cy="12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181.11</a:t>
            </a:r>
            <a:r>
              <a:rPr lang="en" sz="5000"/>
              <a:t> %</a:t>
            </a:r>
            <a:r>
              <a:rPr lang="en" sz="1500"/>
              <a:t> FOR C</a:t>
            </a:r>
            <a:r>
              <a:rPr lang="en" sz="1500"/>
              <a:t>ZECH REPUBLIC</a:t>
            </a:r>
            <a:endParaRPr sz="1500"/>
          </a:p>
        </p:txBody>
      </p:sp>
      <p:sp>
        <p:nvSpPr>
          <p:cNvPr id="661" name="Google Shape;661;p42"/>
          <p:cNvSpPr txBox="1"/>
          <p:nvPr>
            <p:ph idx="1" type="subTitle"/>
          </p:nvPr>
        </p:nvSpPr>
        <p:spPr>
          <a:xfrm>
            <a:off x="1828850" y="3877100"/>
            <a:ext cx="5486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ubik Black"/>
              <a:ea typeface="Rubik Black"/>
              <a:cs typeface="Rubik Black"/>
              <a:sym typeface="Rubik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ubik Black"/>
                <a:ea typeface="Rubik Black"/>
                <a:cs typeface="Rubik Black"/>
                <a:sym typeface="Rubik Black"/>
              </a:rPr>
              <a:t>SALES REVENUE INCREASE FOR RUNNING SHOES IN ONE YEAR  </a:t>
            </a:r>
            <a:endParaRPr sz="1200">
              <a:latin typeface="Rubik Black"/>
              <a:ea typeface="Rubik Black"/>
              <a:cs typeface="Rubik Black"/>
              <a:sym typeface="Rubik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42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42"/>
          <p:cNvSpPr/>
          <p:nvPr/>
        </p:nvSpPr>
        <p:spPr>
          <a:xfrm>
            <a:off x="4354774" y="133502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42"/>
          <p:cNvSpPr txBox="1"/>
          <p:nvPr>
            <p:ph type="title"/>
          </p:nvPr>
        </p:nvSpPr>
        <p:spPr>
          <a:xfrm>
            <a:off x="1188375" y="2469025"/>
            <a:ext cx="4989300" cy="12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80.46</a:t>
            </a:r>
            <a:r>
              <a:rPr lang="en" sz="5000"/>
              <a:t>% </a:t>
            </a:r>
            <a:r>
              <a:rPr lang="en" sz="1500"/>
              <a:t>FOR A</a:t>
            </a:r>
            <a:r>
              <a:rPr lang="en" sz="1500"/>
              <a:t>LL COUNTRIES </a:t>
            </a:r>
            <a:endParaRPr sz="1500"/>
          </a:p>
        </p:txBody>
      </p:sp>
      <p:sp>
        <p:nvSpPr>
          <p:cNvPr id="665" name="Google Shape;665;p42"/>
          <p:cNvSpPr txBox="1"/>
          <p:nvPr/>
        </p:nvSpPr>
        <p:spPr>
          <a:xfrm>
            <a:off x="907150" y="535000"/>
            <a:ext cx="562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SALES FORECAST BY RUNNING SHOES &amp; COUNTRY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3"/>
          <p:cNvSpPr txBox="1"/>
          <p:nvPr>
            <p:ph idx="1" type="subTitle"/>
          </p:nvPr>
        </p:nvSpPr>
        <p:spPr>
          <a:xfrm>
            <a:off x="2286043" y="1694486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Does anyone have any questions?</a:t>
            </a:r>
            <a:endParaRPr b="1" sz="13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dhesijagvir</a:t>
            </a:r>
            <a:r>
              <a:rPr lang="en" sz="1300"/>
              <a:t>@gmail.com </a:t>
            </a:r>
            <a:endParaRPr sz="13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403-702-4230</a:t>
            </a:r>
            <a:endParaRPr sz="13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linkedin.com/in/jagvirdhesi/</a:t>
            </a:r>
            <a:endParaRPr sz="1300"/>
          </a:p>
        </p:txBody>
      </p:sp>
      <p:sp>
        <p:nvSpPr>
          <p:cNvPr id="671" name="Google Shape;671;p43"/>
          <p:cNvSpPr txBox="1"/>
          <p:nvPr>
            <p:ph type="ctrTitle"/>
          </p:nvPr>
        </p:nvSpPr>
        <p:spPr>
          <a:xfrm>
            <a:off x="2286055" y="920928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672" name="Google Shape;672;p43"/>
          <p:cNvGrpSpPr/>
          <p:nvPr/>
        </p:nvGrpSpPr>
        <p:grpSpPr>
          <a:xfrm>
            <a:off x="274188" y="1428844"/>
            <a:ext cx="1827475" cy="1051350"/>
            <a:chOff x="6161988" y="3104373"/>
            <a:chExt cx="1827475" cy="1051350"/>
          </a:xfrm>
        </p:grpSpPr>
        <p:grpSp>
          <p:nvGrpSpPr>
            <p:cNvPr id="673" name="Google Shape;673;p43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674" name="Google Shape;674;p43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5" name="Google Shape;675;p43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676" name="Google Shape;676;p43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677" name="Google Shape;677;p43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78" name="Google Shape;678;p43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679" name="Google Shape;679;p43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rect b="b" l="l" r="r" t="t"/>
                <a:pathLst>
                  <a:path extrusionOk="0" h="1348" w="19319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43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rect b="b" l="l" r="r" t="t"/>
                <a:pathLst>
                  <a:path extrusionOk="0" h="1371" w="19326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43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rect b="b" l="l" r="r" t="t"/>
                <a:pathLst>
                  <a:path extrusionOk="0" h="1372" w="19319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43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rect b="b" l="l" r="r" t="t"/>
                <a:pathLst>
                  <a:path extrusionOk="0" h="12659" w="10294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3" name="Google Shape;683;p43"/>
          <p:cNvGrpSpPr/>
          <p:nvPr/>
        </p:nvGrpSpPr>
        <p:grpSpPr>
          <a:xfrm>
            <a:off x="274211" y="2663294"/>
            <a:ext cx="1823501" cy="1051350"/>
            <a:chOff x="7469486" y="1480344"/>
            <a:chExt cx="1823501" cy="1051350"/>
          </a:xfrm>
        </p:grpSpPr>
        <p:grpSp>
          <p:nvGrpSpPr>
            <p:cNvPr id="684" name="Google Shape;684;p43"/>
            <p:cNvGrpSpPr/>
            <p:nvPr/>
          </p:nvGrpSpPr>
          <p:grpSpPr>
            <a:xfrm>
              <a:off x="7469709" y="1480344"/>
              <a:ext cx="1823279" cy="1051350"/>
              <a:chOff x="278384" y="1278048"/>
              <a:chExt cx="1823279" cy="1051350"/>
            </a:xfrm>
          </p:grpSpPr>
          <p:sp>
            <p:nvSpPr>
              <p:cNvPr id="685" name="Google Shape;685;p43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86" name="Google Shape;686;p43"/>
              <p:cNvGrpSpPr/>
              <p:nvPr/>
            </p:nvGrpSpPr>
            <p:grpSpPr>
              <a:xfrm>
                <a:off x="278384" y="1278048"/>
                <a:ext cx="1737300" cy="960000"/>
                <a:chOff x="7150671" y="2190661"/>
                <a:chExt cx="1737300" cy="960000"/>
              </a:xfrm>
            </p:grpSpPr>
            <p:sp>
              <p:nvSpPr>
                <p:cNvPr id="687" name="Google Shape;687;p43"/>
                <p:cNvSpPr/>
                <p:nvPr/>
              </p:nvSpPr>
              <p:spPr>
                <a:xfrm>
                  <a:off x="7150671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688" name="Google Shape;688;p43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689" name="Google Shape;689;p43"/>
            <p:cNvCxnSpPr/>
            <p:nvPr/>
          </p:nvCxnSpPr>
          <p:spPr>
            <a:xfrm>
              <a:off x="7469486" y="2052225"/>
              <a:ext cx="17241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0" name="Google Shape;690;p43"/>
            <p:cNvSpPr/>
            <p:nvPr/>
          </p:nvSpPr>
          <p:spPr>
            <a:xfrm>
              <a:off x="8031688" y="1782907"/>
              <a:ext cx="599697" cy="538636"/>
            </a:xfrm>
            <a:custGeom>
              <a:rect b="b" l="l" r="r" t="t"/>
              <a:pathLst>
                <a:path extrusionOk="0" h="9990" w="11123">
                  <a:moveTo>
                    <a:pt x="5566" y="0"/>
                  </a:moveTo>
                  <a:cubicBezTo>
                    <a:pt x="4372" y="0"/>
                    <a:pt x="3174" y="424"/>
                    <a:pt x="2220" y="1288"/>
                  </a:cubicBezTo>
                  <a:cubicBezTo>
                    <a:pt x="172" y="3117"/>
                    <a:pt x="1" y="6287"/>
                    <a:pt x="1855" y="8336"/>
                  </a:cubicBezTo>
                  <a:cubicBezTo>
                    <a:pt x="2832" y="9431"/>
                    <a:pt x="4192" y="9989"/>
                    <a:pt x="5560" y="9989"/>
                  </a:cubicBezTo>
                  <a:cubicBezTo>
                    <a:pt x="6752" y="9989"/>
                    <a:pt x="7949" y="9565"/>
                    <a:pt x="8903" y="8702"/>
                  </a:cubicBezTo>
                  <a:cubicBezTo>
                    <a:pt x="10952" y="6873"/>
                    <a:pt x="11123" y="3702"/>
                    <a:pt x="9293" y="1653"/>
                  </a:cubicBezTo>
                  <a:cubicBezTo>
                    <a:pt x="8303" y="559"/>
                    <a:pt x="6936" y="0"/>
                    <a:pt x="556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8111159" y="1873044"/>
              <a:ext cx="448465" cy="440236"/>
            </a:xfrm>
            <a:custGeom>
              <a:rect b="b" l="l" r="r" t="t"/>
              <a:pathLst>
                <a:path extrusionOk="0" h="8165" w="8318">
                  <a:moveTo>
                    <a:pt x="4147" y="0"/>
                  </a:moveTo>
                  <a:cubicBezTo>
                    <a:pt x="1171" y="0"/>
                    <a:pt x="1366" y="3829"/>
                    <a:pt x="1366" y="3829"/>
                  </a:cubicBezTo>
                  <a:lnTo>
                    <a:pt x="2513" y="3829"/>
                  </a:lnTo>
                  <a:cubicBezTo>
                    <a:pt x="2659" y="4098"/>
                    <a:pt x="2854" y="4366"/>
                    <a:pt x="3074" y="4561"/>
                  </a:cubicBezTo>
                  <a:cubicBezTo>
                    <a:pt x="1952" y="4707"/>
                    <a:pt x="879" y="5195"/>
                    <a:pt x="1" y="5951"/>
                  </a:cubicBezTo>
                  <a:cubicBezTo>
                    <a:pt x="1000" y="7427"/>
                    <a:pt x="2580" y="8165"/>
                    <a:pt x="4159" y="8165"/>
                  </a:cubicBezTo>
                  <a:cubicBezTo>
                    <a:pt x="5738" y="8165"/>
                    <a:pt x="7317" y="7427"/>
                    <a:pt x="8317" y="5951"/>
                  </a:cubicBezTo>
                  <a:cubicBezTo>
                    <a:pt x="7439" y="5195"/>
                    <a:pt x="6366" y="4707"/>
                    <a:pt x="5220" y="4561"/>
                  </a:cubicBezTo>
                  <a:cubicBezTo>
                    <a:pt x="5464" y="4366"/>
                    <a:pt x="5659" y="4098"/>
                    <a:pt x="5805" y="3829"/>
                  </a:cubicBezTo>
                  <a:lnTo>
                    <a:pt x="6952" y="3829"/>
                  </a:lnTo>
                  <a:cubicBezTo>
                    <a:pt x="6952" y="3829"/>
                    <a:pt x="7122" y="0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2" name="Google Shape;692;p43"/>
          <p:cNvGrpSpPr/>
          <p:nvPr/>
        </p:nvGrpSpPr>
        <p:grpSpPr>
          <a:xfrm>
            <a:off x="7927951" y="2080033"/>
            <a:ext cx="941841" cy="2789257"/>
            <a:chOff x="6592201" y="2061933"/>
            <a:chExt cx="941841" cy="2789257"/>
          </a:xfrm>
        </p:grpSpPr>
        <p:sp>
          <p:nvSpPr>
            <p:cNvPr id="693" name="Google Shape;693;p43"/>
            <p:cNvSpPr/>
            <p:nvPr/>
          </p:nvSpPr>
          <p:spPr>
            <a:xfrm>
              <a:off x="6592201" y="2061933"/>
              <a:ext cx="941841" cy="2789257"/>
            </a:xfrm>
            <a:custGeom>
              <a:rect b="b" l="l" r="r" t="t"/>
              <a:pathLst>
                <a:path extrusionOk="0" h="24976" w="8343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6592201" y="2061933"/>
              <a:ext cx="941841" cy="2789257"/>
            </a:xfrm>
            <a:custGeom>
              <a:rect b="b" l="l" r="r" t="t"/>
              <a:pathLst>
                <a:path extrusionOk="0" h="24976" w="8343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6636341" y="2105487"/>
              <a:ext cx="853561" cy="2702149"/>
            </a:xfrm>
            <a:custGeom>
              <a:rect b="b" l="l" r="r" t="t"/>
              <a:pathLst>
                <a:path extrusionOk="0" h="24196" w="7561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6754649" y="2707541"/>
              <a:ext cx="614122" cy="286006"/>
            </a:xfrm>
            <a:custGeom>
              <a:rect b="b" l="l" r="r" t="t"/>
              <a:pathLst>
                <a:path extrusionOk="0" h="2561" w="544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66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6754649" y="3028949"/>
              <a:ext cx="614122" cy="286006"/>
            </a:xfrm>
            <a:custGeom>
              <a:rect b="b" l="l" r="r" t="t"/>
              <a:pathLst>
                <a:path extrusionOk="0" h="2561" w="544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6754649" y="3347564"/>
              <a:ext cx="614122" cy="286118"/>
            </a:xfrm>
            <a:custGeom>
              <a:rect b="b" l="l" r="r" t="t"/>
              <a:pathLst>
                <a:path extrusionOk="0" h="2562" w="544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6754649" y="3666292"/>
              <a:ext cx="614122" cy="286118"/>
            </a:xfrm>
            <a:custGeom>
              <a:rect b="b" l="l" r="r" t="t"/>
              <a:pathLst>
                <a:path extrusionOk="0" h="2562" w="544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66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6754649" y="3987700"/>
              <a:ext cx="614122" cy="286118"/>
            </a:xfrm>
            <a:custGeom>
              <a:rect b="b" l="l" r="r" t="t"/>
              <a:pathLst>
                <a:path extrusionOk="0" h="2562" w="544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6754649" y="4306316"/>
              <a:ext cx="614122" cy="286118"/>
            </a:xfrm>
            <a:custGeom>
              <a:rect b="b" l="l" r="r" t="t"/>
              <a:pathLst>
                <a:path extrusionOk="0" h="2562" w="544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6655532" y="2184555"/>
              <a:ext cx="834370" cy="2623081"/>
            </a:xfrm>
            <a:custGeom>
              <a:rect b="b" l="l" r="r" t="t"/>
              <a:pathLst>
                <a:path extrusionOk="0" h="23488" w="7391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43"/>
          <p:cNvGrpSpPr/>
          <p:nvPr/>
        </p:nvGrpSpPr>
        <p:grpSpPr>
          <a:xfrm>
            <a:off x="7141459" y="1885950"/>
            <a:ext cx="603495" cy="1371596"/>
            <a:chOff x="3724575" y="3497700"/>
            <a:chExt cx="603495" cy="1371596"/>
          </a:xfrm>
        </p:grpSpPr>
        <p:sp>
          <p:nvSpPr>
            <p:cNvPr id="704" name="Google Shape;704;p43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3757170" y="3848221"/>
              <a:ext cx="538223" cy="988485"/>
            </a:xfrm>
            <a:custGeom>
              <a:rect b="b" l="l" r="r" t="t"/>
              <a:pathLst>
                <a:path extrusionOk="0" h="11830" w="644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3816342" y="4047922"/>
              <a:ext cx="38779" cy="654255"/>
            </a:xfrm>
            <a:custGeom>
              <a:rect b="b" l="l" r="r" t="t"/>
              <a:pathLst>
                <a:path extrusionOk="0" h="7830" w="464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3871336" y="3530287"/>
              <a:ext cx="309980" cy="285349"/>
            </a:xfrm>
            <a:custGeom>
              <a:rect b="b" l="l" r="r" t="t"/>
              <a:pathLst>
                <a:path extrusionOk="0" h="3415" w="3709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3775557" y="3848221"/>
              <a:ext cx="519836" cy="988485"/>
            </a:xfrm>
            <a:custGeom>
              <a:rect b="b" l="l" r="r" t="t"/>
              <a:pathLst>
                <a:path extrusionOk="0" h="11830" w="622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43"/>
          <p:cNvGrpSpPr/>
          <p:nvPr/>
        </p:nvGrpSpPr>
        <p:grpSpPr>
          <a:xfrm>
            <a:off x="4320650" y="3058999"/>
            <a:ext cx="502800" cy="502800"/>
            <a:chOff x="7536900" y="2615775"/>
            <a:chExt cx="502800" cy="502800"/>
          </a:xfrm>
        </p:grpSpPr>
        <p:grpSp>
          <p:nvGrpSpPr>
            <p:cNvPr id="711" name="Google Shape;711;p43"/>
            <p:cNvGrpSpPr/>
            <p:nvPr/>
          </p:nvGrpSpPr>
          <p:grpSpPr>
            <a:xfrm>
              <a:off x="7628278" y="2728495"/>
              <a:ext cx="320044" cy="277360"/>
              <a:chOff x="6623062" y="2744141"/>
              <a:chExt cx="208105" cy="186110"/>
            </a:xfrm>
          </p:grpSpPr>
          <p:sp>
            <p:nvSpPr>
              <p:cNvPr id="712" name="Google Shape;712;p43"/>
              <p:cNvSpPr/>
              <p:nvPr/>
            </p:nvSpPr>
            <p:spPr>
              <a:xfrm>
                <a:off x="6630256" y="2809710"/>
                <a:ext cx="47809" cy="120540"/>
              </a:xfrm>
              <a:custGeom>
                <a:rect b="b" l="l" r="r" t="t"/>
                <a:pathLst>
                  <a:path extrusionOk="0" h="3787" w="1502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43"/>
              <p:cNvSpPr/>
              <p:nvPr/>
            </p:nvSpPr>
            <p:spPr>
              <a:xfrm>
                <a:off x="6623062" y="2744141"/>
                <a:ext cx="55002" cy="55002"/>
              </a:xfrm>
              <a:custGeom>
                <a:rect b="b" l="l" r="r" t="t"/>
                <a:pathLst>
                  <a:path extrusionOk="0" h="1728" w="1728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43"/>
              <p:cNvSpPr/>
              <p:nvPr/>
            </p:nvSpPr>
            <p:spPr>
              <a:xfrm>
                <a:off x="6703019" y="2809710"/>
                <a:ext cx="128148" cy="120540"/>
              </a:xfrm>
              <a:custGeom>
                <a:rect b="b" l="l" r="r" t="t"/>
                <a:pathLst>
                  <a:path extrusionOk="0" h="3787" w="4026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5" name="Google Shape;715;p43"/>
            <p:cNvSpPr/>
            <p:nvPr/>
          </p:nvSpPr>
          <p:spPr>
            <a:xfrm>
              <a:off x="7536900" y="2615775"/>
              <a:ext cx="502800" cy="502800"/>
            </a:xfrm>
            <a:prstGeom prst="roundRect">
              <a:avLst>
                <a:gd fmla="val 15109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7"/>
          <p:cNvSpPr/>
          <p:nvPr/>
        </p:nvSpPr>
        <p:spPr>
          <a:xfrm>
            <a:off x="829525" y="2616263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7"/>
          <p:cNvSpPr/>
          <p:nvPr/>
        </p:nvSpPr>
        <p:spPr>
          <a:xfrm>
            <a:off x="597185" y="2467611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7"/>
          <p:cNvSpPr/>
          <p:nvPr/>
        </p:nvSpPr>
        <p:spPr>
          <a:xfrm>
            <a:off x="7952773" y="248945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7"/>
          <p:cNvSpPr txBox="1"/>
          <p:nvPr>
            <p:ph idx="4294967295" type="ctrTitle"/>
          </p:nvPr>
        </p:nvSpPr>
        <p:spPr>
          <a:xfrm>
            <a:off x="1625000" y="1874100"/>
            <a:ext cx="5894100" cy="13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WHAT IF YOU COULD PREDICT THE FUTURE OF YOUR BUSINESS?</a:t>
            </a:r>
            <a:endParaRPr sz="23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8"/>
          <p:cNvSpPr txBox="1"/>
          <p:nvPr>
            <p:ph type="title"/>
          </p:nvPr>
        </p:nvSpPr>
        <p:spPr>
          <a:xfrm>
            <a:off x="2957200" y="2228850"/>
            <a:ext cx="5471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OBJECTIVE</a:t>
            </a:r>
            <a:endParaRPr/>
          </a:p>
        </p:txBody>
      </p:sp>
      <p:pic>
        <p:nvPicPr>
          <p:cNvPr id="461" name="Google Shape;461;p28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1055012" y="1547413"/>
            <a:ext cx="2048675" cy="20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29"/>
          <p:cNvGrpSpPr/>
          <p:nvPr/>
        </p:nvGrpSpPr>
        <p:grpSpPr>
          <a:xfrm>
            <a:off x="4171820" y="136470"/>
            <a:ext cx="4318168" cy="4472023"/>
            <a:chOff x="715400" y="1600325"/>
            <a:chExt cx="2418600" cy="2916600"/>
          </a:xfrm>
        </p:grpSpPr>
        <p:sp>
          <p:nvSpPr>
            <p:cNvPr id="467" name="Google Shape;467;p29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8" name="Google Shape;468;p29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469" name="Google Shape;469;p29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70" name="Google Shape;470;p29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471" name="Google Shape;471;p29"/>
          <p:cNvPicPr preferRelativeResize="0"/>
          <p:nvPr/>
        </p:nvPicPr>
        <p:blipFill rotWithShape="1">
          <a:blip r:embed="rId3">
            <a:alphaModFix/>
          </a:blip>
          <a:srcRect b="5926" l="0" r="0" t="0"/>
          <a:stretch/>
        </p:blipFill>
        <p:spPr>
          <a:xfrm>
            <a:off x="4228875" y="452225"/>
            <a:ext cx="4053699" cy="39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29"/>
          <p:cNvSpPr txBox="1"/>
          <p:nvPr/>
        </p:nvSpPr>
        <p:spPr>
          <a:xfrm>
            <a:off x="341525" y="1559850"/>
            <a:ext cx="3754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</a:pPr>
            <a:r>
              <a:rPr b="1" lang="en">
                <a:latin typeface="Rubik"/>
                <a:ea typeface="Rubik"/>
                <a:cs typeface="Rubik"/>
                <a:sym typeface="Rubik"/>
              </a:rPr>
              <a:t>Online e-commerce business based out of Czech Republic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</a:pPr>
            <a:r>
              <a:rPr b="1" lang="en">
                <a:latin typeface="Rubik"/>
                <a:ea typeface="Rubik"/>
                <a:cs typeface="Rubik"/>
                <a:sym typeface="Rubik"/>
              </a:rPr>
              <a:t>Sell sports equipment to 21 European Countries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</a:pPr>
            <a:r>
              <a:rPr b="1" lang="en">
                <a:latin typeface="Rubik"/>
                <a:ea typeface="Rubik"/>
                <a:cs typeface="Rubik"/>
                <a:sym typeface="Rubik"/>
              </a:rPr>
              <a:t>Total Sales Revenue (2019 - 2022) = 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ubik"/>
                <a:ea typeface="Rubik"/>
                <a:cs typeface="Rubik"/>
                <a:sym typeface="Rubik"/>
              </a:rPr>
              <a:t>€ 63,841,995.50</a:t>
            </a:r>
            <a:endParaRPr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73" name="Google Shape;4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563" y="849075"/>
            <a:ext cx="3452727" cy="6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0"/>
          <p:cNvSpPr/>
          <p:nvPr/>
        </p:nvSpPr>
        <p:spPr>
          <a:xfrm>
            <a:off x="829525" y="2616263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0"/>
          <p:cNvSpPr/>
          <p:nvPr/>
        </p:nvSpPr>
        <p:spPr>
          <a:xfrm>
            <a:off x="597185" y="2467611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0"/>
          <p:cNvSpPr/>
          <p:nvPr/>
        </p:nvSpPr>
        <p:spPr>
          <a:xfrm>
            <a:off x="7952773" y="248945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0"/>
          <p:cNvSpPr txBox="1"/>
          <p:nvPr>
            <p:ph idx="4294967295" type="ctrTitle"/>
          </p:nvPr>
        </p:nvSpPr>
        <p:spPr>
          <a:xfrm>
            <a:off x="1672700" y="1948438"/>
            <a:ext cx="5894100" cy="13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WHAT ARE THESE LATEST ADVANCEMENTS?</a:t>
            </a:r>
            <a:endParaRPr sz="23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486;p31"/>
          <p:cNvGrpSpPr/>
          <p:nvPr/>
        </p:nvGrpSpPr>
        <p:grpSpPr>
          <a:xfrm>
            <a:off x="6102151" y="1600325"/>
            <a:ext cx="2418050" cy="2916600"/>
            <a:chOff x="6102151" y="1600325"/>
            <a:chExt cx="2418050" cy="2916600"/>
          </a:xfrm>
        </p:grpSpPr>
        <p:sp>
          <p:nvSpPr>
            <p:cNvPr id="487" name="Google Shape;487;p31"/>
            <p:cNvSpPr/>
            <p:nvPr/>
          </p:nvSpPr>
          <p:spPr>
            <a:xfrm>
              <a:off x="6193101" y="1691825"/>
              <a:ext cx="2327100" cy="282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8" name="Google Shape;488;p31"/>
            <p:cNvGrpSpPr/>
            <p:nvPr/>
          </p:nvGrpSpPr>
          <p:grpSpPr>
            <a:xfrm>
              <a:off x="6102151" y="1600325"/>
              <a:ext cx="2327100" cy="2825100"/>
              <a:chOff x="715400" y="1600325"/>
              <a:chExt cx="2327100" cy="2825100"/>
            </a:xfrm>
          </p:grpSpPr>
          <p:sp>
            <p:nvSpPr>
              <p:cNvPr id="489" name="Google Shape;489;p31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90" name="Google Shape;490;p31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91" name="Google Shape;491;p31"/>
          <p:cNvGrpSpPr/>
          <p:nvPr/>
        </p:nvGrpSpPr>
        <p:grpSpPr>
          <a:xfrm>
            <a:off x="3408500" y="1600325"/>
            <a:ext cx="2418600" cy="2916600"/>
            <a:chOff x="3408500" y="1600325"/>
            <a:chExt cx="2418600" cy="2916600"/>
          </a:xfrm>
        </p:grpSpPr>
        <p:sp>
          <p:nvSpPr>
            <p:cNvPr id="492" name="Google Shape;492;p31"/>
            <p:cNvSpPr/>
            <p:nvPr/>
          </p:nvSpPr>
          <p:spPr>
            <a:xfrm>
              <a:off x="3500000" y="1691825"/>
              <a:ext cx="2327100" cy="282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3" name="Google Shape;493;p31"/>
            <p:cNvGrpSpPr/>
            <p:nvPr/>
          </p:nvGrpSpPr>
          <p:grpSpPr>
            <a:xfrm>
              <a:off x="3408500" y="1600325"/>
              <a:ext cx="2327100" cy="2825100"/>
              <a:chOff x="715400" y="1600325"/>
              <a:chExt cx="2327100" cy="2825100"/>
            </a:xfrm>
          </p:grpSpPr>
          <p:sp>
            <p:nvSpPr>
              <p:cNvPr id="494" name="Google Shape;494;p31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95" name="Google Shape;495;p31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96" name="Google Shape;496;p31"/>
          <p:cNvGrpSpPr/>
          <p:nvPr/>
        </p:nvGrpSpPr>
        <p:grpSpPr>
          <a:xfrm>
            <a:off x="715400" y="1600325"/>
            <a:ext cx="2418600" cy="2916600"/>
            <a:chOff x="715400" y="1600325"/>
            <a:chExt cx="2418600" cy="2916600"/>
          </a:xfrm>
        </p:grpSpPr>
        <p:sp>
          <p:nvSpPr>
            <p:cNvPr id="497" name="Google Shape;497;p31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8" name="Google Shape;498;p31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499" name="Google Shape;499;p31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00" name="Google Shape;500;p31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01" name="Google Shape;501;p31"/>
          <p:cNvSpPr txBox="1"/>
          <p:nvPr>
            <p:ph idx="1" type="subTitle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WHAT?</a:t>
            </a:r>
            <a:endParaRPr/>
          </a:p>
        </p:txBody>
      </p:sp>
      <p:sp>
        <p:nvSpPr>
          <p:cNvPr id="502" name="Google Shape;502;p31"/>
          <p:cNvSpPr txBox="1"/>
          <p:nvPr>
            <p:ph idx="5" type="subTitle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HOW?</a:t>
            </a:r>
            <a:endParaRPr/>
          </a:p>
        </p:txBody>
      </p:sp>
      <p:sp>
        <p:nvSpPr>
          <p:cNvPr id="503" name="Google Shape;503;p31"/>
          <p:cNvSpPr txBox="1"/>
          <p:nvPr>
            <p:ph idx="6" type="subTitle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504" name="Google Shape;504;p31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TIME SERIES ANALYSIS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1"/>
          <p:cNvSpPr txBox="1"/>
          <p:nvPr>
            <p:ph idx="2" type="subTitle"/>
          </p:nvPr>
        </p:nvSpPr>
        <p:spPr>
          <a:xfrm>
            <a:off x="781825" y="3053825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</a:t>
            </a:r>
            <a:r>
              <a:rPr lang="en" sz="1300"/>
              <a:t>s a statistical technique used to analyze patterns and trends in data over time.</a:t>
            </a:r>
            <a:endParaRPr sz="1300"/>
          </a:p>
        </p:txBody>
      </p:sp>
      <p:sp>
        <p:nvSpPr>
          <p:cNvPr id="506" name="Google Shape;506;p31"/>
          <p:cNvSpPr txBox="1"/>
          <p:nvPr>
            <p:ph idx="3" type="subTitle"/>
          </p:nvPr>
        </p:nvSpPr>
        <p:spPr>
          <a:xfrm>
            <a:off x="3475413" y="3008450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</a:t>
            </a:r>
            <a:r>
              <a:rPr lang="en" sz="1300"/>
              <a:t>reaking down data into components, such as trend and seasonality.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These components are then analyzed to identify patterns for predictions.</a:t>
            </a:r>
            <a:endParaRPr sz="1300"/>
          </a:p>
        </p:txBody>
      </p:sp>
      <p:sp>
        <p:nvSpPr>
          <p:cNvPr id="507" name="Google Shape;507;p31"/>
          <p:cNvSpPr txBox="1"/>
          <p:nvPr>
            <p:ph idx="4" type="subTitle"/>
          </p:nvPr>
        </p:nvSpPr>
        <p:spPr>
          <a:xfrm>
            <a:off x="6167801" y="3008458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</a:t>
            </a:r>
            <a:r>
              <a:rPr lang="en" sz="1300"/>
              <a:t>usinesses can optimize their operations </a:t>
            </a:r>
            <a:r>
              <a:rPr lang="en" sz="1300"/>
              <a:t>and resources </a:t>
            </a:r>
            <a:r>
              <a:rPr lang="en" sz="1300"/>
              <a:t>to better meet the needs of their customers and improve their bottom line.</a:t>
            </a:r>
            <a:endParaRPr sz="1300"/>
          </a:p>
        </p:txBody>
      </p:sp>
      <p:sp>
        <p:nvSpPr>
          <p:cNvPr id="508" name="Google Shape;508;p31"/>
          <p:cNvSpPr/>
          <p:nvPr/>
        </p:nvSpPr>
        <p:spPr>
          <a:xfrm>
            <a:off x="7971700" y="1081625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1"/>
          <p:cNvSpPr/>
          <p:nvPr/>
        </p:nvSpPr>
        <p:spPr>
          <a:xfrm>
            <a:off x="7739360" y="932973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0" name="Google Shape;510;p31"/>
          <p:cNvGrpSpPr/>
          <p:nvPr/>
        </p:nvGrpSpPr>
        <p:grpSpPr>
          <a:xfrm>
            <a:off x="7013577" y="2017301"/>
            <a:ext cx="502899" cy="502899"/>
            <a:chOff x="858700" y="1967475"/>
            <a:chExt cx="605100" cy="605100"/>
          </a:xfrm>
        </p:grpSpPr>
        <p:sp>
          <p:nvSpPr>
            <p:cNvPr id="511" name="Google Shape;511;p31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31"/>
          <p:cNvGrpSpPr/>
          <p:nvPr/>
        </p:nvGrpSpPr>
        <p:grpSpPr>
          <a:xfrm>
            <a:off x="4320650" y="2017350"/>
            <a:ext cx="502800" cy="502800"/>
            <a:chOff x="7014301" y="2017350"/>
            <a:chExt cx="502800" cy="502800"/>
          </a:xfrm>
        </p:grpSpPr>
        <p:sp>
          <p:nvSpPr>
            <p:cNvPr id="514" name="Google Shape;514;p31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6" name="Google Shape;516;p31"/>
          <p:cNvSpPr/>
          <p:nvPr/>
        </p:nvSpPr>
        <p:spPr>
          <a:xfrm>
            <a:off x="715160" y="125272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7" name="Google Shape;517;p31"/>
          <p:cNvGrpSpPr/>
          <p:nvPr/>
        </p:nvGrpSpPr>
        <p:grpSpPr>
          <a:xfrm>
            <a:off x="1627550" y="2017350"/>
            <a:ext cx="502800" cy="502800"/>
            <a:chOff x="1627550" y="2017350"/>
            <a:chExt cx="502800" cy="502800"/>
          </a:xfrm>
        </p:grpSpPr>
        <p:sp>
          <p:nvSpPr>
            <p:cNvPr id="518" name="Google Shape;518;p31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31"/>
          <p:cNvGrpSpPr/>
          <p:nvPr/>
        </p:nvGrpSpPr>
        <p:grpSpPr>
          <a:xfrm>
            <a:off x="7034746" y="2061603"/>
            <a:ext cx="460606" cy="414285"/>
            <a:chOff x="-1014134" y="1764365"/>
            <a:chExt cx="460606" cy="414285"/>
          </a:xfrm>
        </p:grpSpPr>
        <p:sp>
          <p:nvSpPr>
            <p:cNvPr id="521" name="Google Shape;521;p31"/>
            <p:cNvSpPr/>
            <p:nvPr/>
          </p:nvSpPr>
          <p:spPr>
            <a:xfrm>
              <a:off x="-987093" y="1771521"/>
              <a:ext cx="211354" cy="187583"/>
            </a:xfrm>
            <a:custGeom>
              <a:rect b="b" l="l" r="r" t="t"/>
              <a:pathLst>
                <a:path extrusionOk="0" h="4222" w="4757">
                  <a:moveTo>
                    <a:pt x="4648" y="1"/>
                  </a:moveTo>
                  <a:cubicBezTo>
                    <a:pt x="2522" y="1"/>
                    <a:pt x="648" y="1402"/>
                    <a:pt x="1" y="3441"/>
                  </a:cubicBezTo>
                  <a:lnTo>
                    <a:pt x="2391" y="4221"/>
                  </a:lnTo>
                  <a:cubicBezTo>
                    <a:pt x="2708" y="3197"/>
                    <a:pt x="3683" y="2490"/>
                    <a:pt x="4757" y="2490"/>
                  </a:cubicBezTo>
                  <a:lnTo>
                    <a:pt x="4757" y="2"/>
                  </a:lnTo>
                  <a:cubicBezTo>
                    <a:pt x="4720" y="1"/>
                    <a:pt x="4684" y="1"/>
                    <a:pt x="46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-1014134" y="1888078"/>
              <a:ext cx="460606" cy="290572"/>
            </a:xfrm>
            <a:custGeom>
              <a:rect b="b" l="l" r="r" t="t"/>
              <a:pathLst>
                <a:path extrusionOk="0" h="6540" w="10367">
                  <a:moveTo>
                    <a:pt x="855" y="1"/>
                  </a:moveTo>
                  <a:lnTo>
                    <a:pt x="855" y="1"/>
                  </a:lnTo>
                  <a:cubicBezTo>
                    <a:pt x="1" y="2635"/>
                    <a:pt x="1440" y="5440"/>
                    <a:pt x="4074" y="6293"/>
                  </a:cubicBezTo>
                  <a:cubicBezTo>
                    <a:pt x="4584" y="6460"/>
                    <a:pt x="5103" y="6539"/>
                    <a:pt x="5614" y="6539"/>
                  </a:cubicBezTo>
                  <a:cubicBezTo>
                    <a:pt x="7715" y="6539"/>
                    <a:pt x="9680" y="5198"/>
                    <a:pt x="10367" y="3098"/>
                  </a:cubicBezTo>
                  <a:lnTo>
                    <a:pt x="7976" y="2318"/>
                  </a:lnTo>
                  <a:cubicBezTo>
                    <a:pt x="7642" y="3380"/>
                    <a:pt x="6657" y="4046"/>
                    <a:pt x="5597" y="4046"/>
                  </a:cubicBezTo>
                  <a:cubicBezTo>
                    <a:pt x="5343" y="4046"/>
                    <a:pt x="5085" y="4008"/>
                    <a:pt x="4830" y="3927"/>
                  </a:cubicBezTo>
                  <a:cubicBezTo>
                    <a:pt x="3513" y="3488"/>
                    <a:pt x="2806" y="2098"/>
                    <a:pt x="3245" y="781"/>
                  </a:cubicBezTo>
                  <a:lnTo>
                    <a:pt x="85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-775723" y="1764365"/>
              <a:ext cx="222194" cy="290483"/>
            </a:xfrm>
            <a:custGeom>
              <a:rect b="b" l="l" r="r" t="t"/>
              <a:pathLst>
                <a:path extrusionOk="0" h="6538" w="5001">
                  <a:moveTo>
                    <a:pt x="45" y="1"/>
                  </a:moveTo>
                  <a:cubicBezTo>
                    <a:pt x="30" y="1"/>
                    <a:pt x="15" y="1"/>
                    <a:pt x="1" y="1"/>
                  </a:cubicBezTo>
                  <a:lnTo>
                    <a:pt x="1" y="2489"/>
                  </a:lnTo>
                  <a:cubicBezTo>
                    <a:pt x="1683" y="2489"/>
                    <a:pt x="2903" y="4147"/>
                    <a:pt x="2366" y="5757"/>
                  </a:cubicBezTo>
                  <a:lnTo>
                    <a:pt x="4757" y="6537"/>
                  </a:lnTo>
                  <a:cubicBezTo>
                    <a:pt x="4927" y="6025"/>
                    <a:pt x="5000" y="5513"/>
                    <a:pt x="5000" y="5001"/>
                  </a:cubicBezTo>
                  <a:cubicBezTo>
                    <a:pt x="5000" y="2235"/>
                    <a:pt x="2781" y="1"/>
                    <a:pt x="45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2"/>
          <p:cNvSpPr txBox="1"/>
          <p:nvPr>
            <p:ph idx="4294967295" type="ctrTitle"/>
          </p:nvPr>
        </p:nvSpPr>
        <p:spPr>
          <a:xfrm>
            <a:off x="1260925" y="687525"/>
            <a:ext cx="65484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PROJECT FLOW  </a:t>
            </a:r>
            <a:endParaRPr sz="2300">
              <a:solidFill>
                <a:schemeClr val="lt2"/>
              </a:solidFill>
            </a:endParaRPr>
          </a:p>
        </p:txBody>
      </p:sp>
      <p:grpSp>
        <p:nvGrpSpPr>
          <p:cNvPr id="529" name="Google Shape;529;p32"/>
          <p:cNvGrpSpPr/>
          <p:nvPr/>
        </p:nvGrpSpPr>
        <p:grpSpPr>
          <a:xfrm>
            <a:off x="2920999" y="1587972"/>
            <a:ext cx="5335546" cy="718818"/>
            <a:chOff x="2558868" y="934650"/>
            <a:chExt cx="6541866" cy="923575"/>
          </a:xfrm>
        </p:grpSpPr>
        <p:sp>
          <p:nvSpPr>
            <p:cNvPr id="530" name="Google Shape;530;p32"/>
            <p:cNvSpPr txBox="1"/>
            <p:nvPr/>
          </p:nvSpPr>
          <p:spPr>
            <a:xfrm>
              <a:off x="2558868" y="1155713"/>
              <a:ext cx="9033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100">
                  <a:solidFill>
                    <a:srgbClr val="EC3A3B"/>
                  </a:solidFill>
                  <a:latin typeface="Rubik"/>
                  <a:ea typeface="Rubik"/>
                  <a:cs typeface="Rubik"/>
                  <a:sym typeface="Rubik"/>
                </a:rPr>
                <a:t>01</a:t>
              </a:r>
              <a:endParaRPr b="1" sz="3100">
                <a:solidFill>
                  <a:srgbClr val="EC3A3B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466375" y="934650"/>
              <a:ext cx="566175" cy="923575"/>
            </a:xfrm>
            <a:custGeom>
              <a:rect b="b" l="l" r="r" t="t"/>
              <a:pathLst>
                <a:path extrusionOk="0" h="36943" w="22647">
                  <a:moveTo>
                    <a:pt x="3869" y="0"/>
                  </a:moveTo>
                  <a:cubicBezTo>
                    <a:pt x="3069" y="0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8"/>
                  </a:lnTo>
                  <a:cubicBezTo>
                    <a:pt x="14919" y="17484"/>
                    <a:pt x="14919" y="19461"/>
                    <a:pt x="13693" y="20675"/>
                  </a:cubicBezTo>
                  <a:lnTo>
                    <a:pt x="1" y="34379"/>
                  </a:lnTo>
                  <a:lnTo>
                    <a:pt x="1655" y="36022"/>
                  </a:lnTo>
                  <a:cubicBezTo>
                    <a:pt x="2269" y="36636"/>
                    <a:pt x="3069" y="36942"/>
                    <a:pt x="3869" y="36942"/>
                  </a:cubicBezTo>
                  <a:cubicBezTo>
                    <a:pt x="4668" y="36942"/>
                    <a:pt x="5465" y="36636"/>
                    <a:pt x="6073" y="36022"/>
                  </a:cubicBezTo>
                  <a:lnTo>
                    <a:pt x="21420" y="20675"/>
                  </a:lnTo>
                  <a:cubicBezTo>
                    <a:pt x="22646" y="19461"/>
                    <a:pt x="22646" y="17484"/>
                    <a:pt x="21420" y="16258"/>
                  </a:cubicBezTo>
                  <a:lnTo>
                    <a:pt x="6073" y="911"/>
                  </a:lnTo>
                  <a:cubicBezTo>
                    <a:pt x="5465" y="304"/>
                    <a:pt x="4668" y="0"/>
                    <a:pt x="386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533650" y="1247050"/>
              <a:ext cx="171775" cy="298550"/>
            </a:xfrm>
            <a:custGeom>
              <a:rect b="b" l="l" r="r" t="t"/>
              <a:pathLst>
                <a:path extrusionOk="0" h="11942" w="6871">
                  <a:moveTo>
                    <a:pt x="1501" y="0"/>
                  </a:moveTo>
                  <a:cubicBezTo>
                    <a:pt x="737" y="0"/>
                    <a:pt x="0" y="597"/>
                    <a:pt x="0" y="1500"/>
                  </a:cubicBezTo>
                  <a:lnTo>
                    <a:pt x="0" y="10453"/>
                  </a:lnTo>
                  <a:cubicBezTo>
                    <a:pt x="0" y="11347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1"/>
                  </a:cubicBezTo>
                  <a:lnTo>
                    <a:pt x="5382" y="8656"/>
                  </a:lnTo>
                  <a:cubicBezTo>
                    <a:pt x="6870" y="7179"/>
                    <a:pt x="6870" y="4774"/>
                    <a:pt x="5382" y="3286"/>
                  </a:cubicBezTo>
                  <a:lnTo>
                    <a:pt x="2536" y="440"/>
                  </a:lnTo>
                  <a:cubicBezTo>
                    <a:pt x="2236" y="136"/>
                    <a:pt x="1865" y="0"/>
                    <a:pt x="150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680100" y="1019625"/>
              <a:ext cx="2853050" cy="753400"/>
            </a:xfrm>
            <a:custGeom>
              <a:rect b="b" l="l" r="r" t="t"/>
              <a:pathLst>
                <a:path extrusionOk="0" h="30136" w="114122">
                  <a:moveTo>
                    <a:pt x="0" y="0"/>
                  </a:moveTo>
                  <a:lnTo>
                    <a:pt x="12871" y="12859"/>
                  </a:lnTo>
                  <a:cubicBezTo>
                    <a:pt x="13478" y="13466"/>
                    <a:pt x="13788" y="14276"/>
                    <a:pt x="13788" y="15074"/>
                  </a:cubicBezTo>
                  <a:cubicBezTo>
                    <a:pt x="13788" y="15871"/>
                    <a:pt x="13478" y="16669"/>
                    <a:pt x="12871" y="17276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rgbClr val="EC3A3B"/>
                  </a:solidFill>
                  <a:latin typeface="Rubik"/>
                  <a:ea typeface="Rubik"/>
                  <a:cs typeface="Rubik"/>
                  <a:sym typeface="Rubik"/>
                </a:rPr>
                <a:t>Exploratory Data Analysis</a:t>
              </a:r>
              <a:endParaRPr sz="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4" name="Google Shape;534;p32"/>
            <p:cNvSpPr txBox="1"/>
            <p:nvPr/>
          </p:nvSpPr>
          <p:spPr>
            <a:xfrm>
              <a:off x="6332935" y="1181522"/>
              <a:ext cx="2767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EC3A3B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1660073" y="2291704"/>
            <a:ext cx="4599246" cy="718643"/>
            <a:chOff x="1012858" y="1837425"/>
            <a:chExt cx="5639095" cy="923350"/>
          </a:xfrm>
        </p:grpSpPr>
        <p:sp>
          <p:nvSpPr>
            <p:cNvPr id="536" name="Google Shape;536;p32"/>
            <p:cNvSpPr txBox="1"/>
            <p:nvPr/>
          </p:nvSpPr>
          <p:spPr>
            <a:xfrm>
              <a:off x="5682953" y="2058510"/>
              <a:ext cx="9690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rgbClr val="69E781"/>
                  </a:solidFill>
                  <a:latin typeface="Rubik"/>
                  <a:ea typeface="Rubik"/>
                  <a:cs typeface="Rubik"/>
                  <a:sym typeface="Rubik"/>
                </a:rPr>
                <a:t>02</a:t>
              </a:r>
              <a:endParaRPr b="1" sz="2800">
                <a:solidFill>
                  <a:srgbClr val="69E78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5111825" y="1837425"/>
              <a:ext cx="565850" cy="923350"/>
            </a:xfrm>
            <a:custGeom>
              <a:rect b="b" l="l" r="r" t="t"/>
              <a:pathLst>
                <a:path extrusionOk="0" h="36934" w="22634">
                  <a:moveTo>
                    <a:pt x="18766" y="1"/>
                  </a:moveTo>
                  <a:cubicBezTo>
                    <a:pt x="17967" y="1"/>
                    <a:pt x="17169" y="304"/>
                    <a:pt x="16562" y="912"/>
                  </a:cubicBezTo>
                  <a:lnTo>
                    <a:pt x="1215" y="16259"/>
                  </a:lnTo>
                  <a:cubicBezTo>
                    <a:pt x="0" y="17473"/>
                    <a:pt x="0" y="19462"/>
                    <a:pt x="1215" y="20676"/>
                  </a:cubicBezTo>
                  <a:lnTo>
                    <a:pt x="16562" y="36023"/>
                  </a:lnTo>
                  <a:cubicBezTo>
                    <a:pt x="17169" y="36630"/>
                    <a:pt x="17967" y="36934"/>
                    <a:pt x="18766" y="36934"/>
                  </a:cubicBezTo>
                  <a:cubicBezTo>
                    <a:pt x="19565" y="36934"/>
                    <a:pt x="20366" y="36630"/>
                    <a:pt x="20979" y="36023"/>
                  </a:cubicBezTo>
                  <a:lnTo>
                    <a:pt x="22634" y="34368"/>
                  </a:lnTo>
                  <a:lnTo>
                    <a:pt x="8942" y="20676"/>
                  </a:lnTo>
                  <a:cubicBezTo>
                    <a:pt x="7716" y="19462"/>
                    <a:pt x="7716" y="17473"/>
                    <a:pt x="8942" y="16259"/>
                  </a:cubicBezTo>
                  <a:lnTo>
                    <a:pt x="22634" y="2567"/>
                  </a:lnTo>
                  <a:lnTo>
                    <a:pt x="20979" y="912"/>
                  </a:lnTo>
                  <a:cubicBezTo>
                    <a:pt x="20366" y="304"/>
                    <a:pt x="19565" y="1"/>
                    <a:pt x="1876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5438650" y="2149825"/>
              <a:ext cx="171775" cy="298575"/>
            </a:xfrm>
            <a:custGeom>
              <a:rect b="b" l="l" r="r" t="t"/>
              <a:pathLst>
                <a:path extrusionOk="0" h="11943" w="6871">
                  <a:moveTo>
                    <a:pt x="5372" y="0"/>
                  </a:moveTo>
                  <a:cubicBezTo>
                    <a:pt x="5006" y="0"/>
                    <a:pt x="4635" y="137"/>
                    <a:pt x="4334" y="441"/>
                  </a:cubicBezTo>
                  <a:lnTo>
                    <a:pt x="1489" y="3286"/>
                  </a:lnTo>
                  <a:cubicBezTo>
                    <a:pt x="0" y="4763"/>
                    <a:pt x="0" y="7168"/>
                    <a:pt x="1489" y="8656"/>
                  </a:cubicBezTo>
                  <a:lnTo>
                    <a:pt x="4334" y="11502"/>
                  </a:lnTo>
                  <a:cubicBezTo>
                    <a:pt x="4635" y="11806"/>
                    <a:pt x="5006" y="11942"/>
                    <a:pt x="5372" y="11942"/>
                  </a:cubicBezTo>
                  <a:cubicBezTo>
                    <a:pt x="6135" y="11942"/>
                    <a:pt x="6870" y="11348"/>
                    <a:pt x="6870" y="10454"/>
                  </a:cubicBezTo>
                  <a:lnTo>
                    <a:pt x="6870" y="1489"/>
                  </a:lnTo>
                  <a:cubicBezTo>
                    <a:pt x="6870" y="595"/>
                    <a:pt x="6135" y="0"/>
                    <a:pt x="537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2610900" y="1922425"/>
              <a:ext cx="2853075" cy="753375"/>
            </a:xfrm>
            <a:custGeom>
              <a:rect b="b" l="l" r="r" t="t"/>
              <a:pathLst>
                <a:path extrusionOk="0" h="30135" w="114123">
                  <a:moveTo>
                    <a:pt x="14836" y="0"/>
                  </a:moveTo>
                  <a:lnTo>
                    <a:pt x="1" y="15061"/>
                  </a:lnTo>
                  <a:lnTo>
                    <a:pt x="14836" y="30135"/>
                  </a:lnTo>
                  <a:lnTo>
                    <a:pt x="114122" y="30135"/>
                  </a:lnTo>
                  <a:lnTo>
                    <a:pt x="101252" y="17276"/>
                  </a:lnTo>
                  <a:cubicBezTo>
                    <a:pt x="100644" y="16669"/>
                    <a:pt x="100335" y="15871"/>
                    <a:pt x="100335" y="15061"/>
                  </a:cubicBezTo>
                  <a:cubicBezTo>
                    <a:pt x="100335" y="14264"/>
                    <a:pt x="100644" y="13466"/>
                    <a:pt x="101252" y="12859"/>
                  </a:cubicBezTo>
                  <a:lnTo>
                    <a:pt x="11411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500">
                  <a:solidFill>
                    <a:srgbClr val="69E781"/>
                  </a:solidFill>
                  <a:latin typeface="Rubik"/>
                  <a:ea typeface="Rubik"/>
                  <a:cs typeface="Rubik"/>
                  <a:sym typeface="Rubik"/>
                </a:rPr>
                <a:t>TIME SERIES MODELS</a:t>
              </a:r>
              <a:endParaRPr sz="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0" name="Google Shape;540;p32"/>
            <p:cNvSpPr txBox="1"/>
            <p:nvPr/>
          </p:nvSpPr>
          <p:spPr>
            <a:xfrm>
              <a:off x="1012858" y="2084304"/>
              <a:ext cx="1598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69E78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grpSp>
        <p:nvGrpSpPr>
          <p:cNvPr id="541" name="Google Shape;541;p32"/>
          <p:cNvGrpSpPr/>
          <p:nvPr/>
        </p:nvGrpSpPr>
        <p:grpSpPr>
          <a:xfrm>
            <a:off x="2921000" y="2995260"/>
            <a:ext cx="5083589" cy="718643"/>
            <a:chOff x="2558870" y="2780700"/>
            <a:chExt cx="6232944" cy="923350"/>
          </a:xfrm>
        </p:grpSpPr>
        <p:sp>
          <p:nvSpPr>
            <p:cNvPr id="542" name="Google Shape;542;p32"/>
            <p:cNvSpPr txBox="1"/>
            <p:nvPr/>
          </p:nvSpPr>
          <p:spPr>
            <a:xfrm>
              <a:off x="2558870" y="3001778"/>
              <a:ext cx="9033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rgbClr val="FCBD24"/>
                  </a:solidFill>
                  <a:latin typeface="Rubik"/>
                  <a:ea typeface="Rubik"/>
                  <a:cs typeface="Rubik"/>
                  <a:sym typeface="Rubik"/>
                </a:rPr>
                <a:t>03</a:t>
              </a:r>
              <a:endParaRPr b="1" sz="2800">
                <a:solidFill>
                  <a:srgbClr val="FCBD24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3466375" y="2780700"/>
              <a:ext cx="566175" cy="923350"/>
            </a:xfrm>
            <a:custGeom>
              <a:rect b="b" l="l" r="r" t="t"/>
              <a:pathLst>
                <a:path extrusionOk="0" h="36934" w="22647">
                  <a:moveTo>
                    <a:pt x="3869" y="1"/>
                  </a:moveTo>
                  <a:cubicBezTo>
                    <a:pt x="3069" y="1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9"/>
                  </a:lnTo>
                  <a:cubicBezTo>
                    <a:pt x="14919" y="17485"/>
                    <a:pt x="14919" y="19461"/>
                    <a:pt x="13693" y="20676"/>
                  </a:cubicBezTo>
                  <a:lnTo>
                    <a:pt x="1" y="34368"/>
                  </a:lnTo>
                  <a:lnTo>
                    <a:pt x="1655" y="36023"/>
                  </a:lnTo>
                  <a:cubicBezTo>
                    <a:pt x="2269" y="36630"/>
                    <a:pt x="3069" y="36934"/>
                    <a:pt x="3869" y="36934"/>
                  </a:cubicBezTo>
                  <a:cubicBezTo>
                    <a:pt x="4668" y="36934"/>
                    <a:pt x="5465" y="36630"/>
                    <a:pt x="6073" y="36023"/>
                  </a:cubicBezTo>
                  <a:lnTo>
                    <a:pt x="21420" y="20676"/>
                  </a:lnTo>
                  <a:cubicBezTo>
                    <a:pt x="22646" y="19461"/>
                    <a:pt x="22646" y="17485"/>
                    <a:pt x="21420" y="16259"/>
                  </a:cubicBezTo>
                  <a:lnTo>
                    <a:pt x="6073" y="911"/>
                  </a:lnTo>
                  <a:cubicBezTo>
                    <a:pt x="5465" y="304"/>
                    <a:pt x="4668" y="1"/>
                    <a:pt x="386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3533650" y="3093100"/>
              <a:ext cx="171775" cy="298575"/>
            </a:xfrm>
            <a:custGeom>
              <a:rect b="b" l="l" r="r" t="t"/>
              <a:pathLst>
                <a:path extrusionOk="0" h="11943" w="6871">
                  <a:moveTo>
                    <a:pt x="1499" y="0"/>
                  </a:moveTo>
                  <a:cubicBezTo>
                    <a:pt x="736" y="0"/>
                    <a:pt x="0" y="595"/>
                    <a:pt x="0" y="1488"/>
                  </a:cubicBezTo>
                  <a:lnTo>
                    <a:pt x="0" y="10454"/>
                  </a:lnTo>
                  <a:cubicBezTo>
                    <a:pt x="0" y="11348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2"/>
                  </a:cubicBezTo>
                  <a:lnTo>
                    <a:pt x="5382" y="8656"/>
                  </a:lnTo>
                  <a:cubicBezTo>
                    <a:pt x="6870" y="7180"/>
                    <a:pt x="6870" y="4775"/>
                    <a:pt x="5382" y="3286"/>
                  </a:cubicBezTo>
                  <a:lnTo>
                    <a:pt x="2536" y="441"/>
                  </a:lnTo>
                  <a:cubicBezTo>
                    <a:pt x="2236" y="136"/>
                    <a:pt x="1864" y="0"/>
                    <a:pt x="149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3680100" y="2865675"/>
              <a:ext cx="2853050" cy="753400"/>
            </a:xfrm>
            <a:custGeom>
              <a:rect b="b" l="l" r="r" t="t"/>
              <a:pathLst>
                <a:path extrusionOk="0" h="30136" w="114122">
                  <a:moveTo>
                    <a:pt x="0" y="1"/>
                  </a:moveTo>
                  <a:lnTo>
                    <a:pt x="12871" y="12860"/>
                  </a:lnTo>
                  <a:cubicBezTo>
                    <a:pt x="13478" y="13467"/>
                    <a:pt x="13788" y="14265"/>
                    <a:pt x="13788" y="15074"/>
                  </a:cubicBezTo>
                  <a:cubicBezTo>
                    <a:pt x="13788" y="15872"/>
                    <a:pt x="13478" y="16670"/>
                    <a:pt x="12871" y="17277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600">
                  <a:solidFill>
                    <a:srgbClr val="FCBD2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FORECASTING &amp; VISUALIZATION</a:t>
              </a:r>
              <a:endParaRPr b="1" sz="1600">
                <a:solidFill>
                  <a:srgbClr val="FCBD2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6" name="Google Shape;546;p32"/>
            <p:cNvSpPr txBox="1"/>
            <p:nvPr/>
          </p:nvSpPr>
          <p:spPr>
            <a:xfrm>
              <a:off x="6470714" y="3001778"/>
              <a:ext cx="232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FCBD2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47" name="Google Shape;547;p32"/>
          <p:cNvGrpSpPr/>
          <p:nvPr/>
        </p:nvGrpSpPr>
        <p:grpSpPr>
          <a:xfrm>
            <a:off x="1614700" y="3698818"/>
            <a:ext cx="4571931" cy="718818"/>
            <a:chOff x="957227" y="3683275"/>
            <a:chExt cx="5605604" cy="923575"/>
          </a:xfrm>
        </p:grpSpPr>
        <p:sp>
          <p:nvSpPr>
            <p:cNvPr id="548" name="Google Shape;548;p32"/>
            <p:cNvSpPr txBox="1"/>
            <p:nvPr/>
          </p:nvSpPr>
          <p:spPr>
            <a:xfrm>
              <a:off x="5682031" y="3904440"/>
              <a:ext cx="8808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rgbClr val="4949E7"/>
                  </a:solidFill>
                  <a:latin typeface="Rubik"/>
                  <a:ea typeface="Rubik"/>
                  <a:cs typeface="Rubik"/>
                  <a:sym typeface="Rubik"/>
                </a:rPr>
                <a:t>04</a:t>
              </a:r>
              <a:endParaRPr b="1" sz="2700">
                <a:solidFill>
                  <a:srgbClr val="4949E7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5111825" y="3683275"/>
              <a:ext cx="565850" cy="923575"/>
            </a:xfrm>
            <a:custGeom>
              <a:rect b="b" l="l" r="r" t="t"/>
              <a:pathLst>
                <a:path extrusionOk="0" h="36943" w="22634">
                  <a:moveTo>
                    <a:pt x="18766" y="0"/>
                  </a:moveTo>
                  <a:cubicBezTo>
                    <a:pt x="17967" y="0"/>
                    <a:pt x="17169" y="307"/>
                    <a:pt x="16562" y="920"/>
                  </a:cubicBezTo>
                  <a:lnTo>
                    <a:pt x="1215" y="16267"/>
                  </a:lnTo>
                  <a:cubicBezTo>
                    <a:pt x="0" y="17482"/>
                    <a:pt x="0" y="19458"/>
                    <a:pt x="1215" y="20684"/>
                  </a:cubicBezTo>
                  <a:lnTo>
                    <a:pt x="16562" y="36031"/>
                  </a:lnTo>
                  <a:cubicBezTo>
                    <a:pt x="17169" y="36639"/>
                    <a:pt x="17967" y="36942"/>
                    <a:pt x="18766" y="36942"/>
                  </a:cubicBezTo>
                  <a:cubicBezTo>
                    <a:pt x="19565" y="36942"/>
                    <a:pt x="20366" y="36639"/>
                    <a:pt x="20979" y="36031"/>
                  </a:cubicBezTo>
                  <a:lnTo>
                    <a:pt x="22634" y="34377"/>
                  </a:lnTo>
                  <a:lnTo>
                    <a:pt x="8942" y="20684"/>
                  </a:lnTo>
                  <a:cubicBezTo>
                    <a:pt x="7716" y="19458"/>
                    <a:pt x="7716" y="17482"/>
                    <a:pt x="8942" y="16267"/>
                  </a:cubicBezTo>
                  <a:lnTo>
                    <a:pt x="22634" y="2563"/>
                  </a:lnTo>
                  <a:lnTo>
                    <a:pt x="20979" y="920"/>
                  </a:lnTo>
                  <a:cubicBezTo>
                    <a:pt x="20366" y="307"/>
                    <a:pt x="19565" y="0"/>
                    <a:pt x="1876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5438650" y="3995875"/>
              <a:ext cx="171775" cy="298575"/>
            </a:xfrm>
            <a:custGeom>
              <a:rect b="b" l="l" r="r" t="t"/>
              <a:pathLst>
                <a:path extrusionOk="0" h="11943" w="6871">
                  <a:moveTo>
                    <a:pt x="5372" y="1"/>
                  </a:moveTo>
                  <a:cubicBezTo>
                    <a:pt x="5006" y="1"/>
                    <a:pt x="4635" y="137"/>
                    <a:pt x="4334" y="441"/>
                  </a:cubicBezTo>
                  <a:lnTo>
                    <a:pt x="1489" y="3287"/>
                  </a:lnTo>
                  <a:cubicBezTo>
                    <a:pt x="0" y="4763"/>
                    <a:pt x="0" y="7168"/>
                    <a:pt x="1489" y="8657"/>
                  </a:cubicBezTo>
                  <a:lnTo>
                    <a:pt x="4334" y="11502"/>
                  </a:lnTo>
                  <a:cubicBezTo>
                    <a:pt x="4635" y="11807"/>
                    <a:pt x="5006" y="11943"/>
                    <a:pt x="5372" y="11943"/>
                  </a:cubicBezTo>
                  <a:cubicBezTo>
                    <a:pt x="6135" y="11943"/>
                    <a:pt x="6870" y="11348"/>
                    <a:pt x="6870" y="10454"/>
                  </a:cubicBezTo>
                  <a:lnTo>
                    <a:pt x="6870" y="1489"/>
                  </a:lnTo>
                  <a:cubicBezTo>
                    <a:pt x="6870" y="595"/>
                    <a:pt x="6135" y="1"/>
                    <a:pt x="5372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2610900" y="3768475"/>
              <a:ext cx="2853075" cy="753400"/>
            </a:xfrm>
            <a:custGeom>
              <a:rect b="b" l="l" r="r" t="t"/>
              <a:pathLst>
                <a:path extrusionOk="0" h="30136" w="114123">
                  <a:moveTo>
                    <a:pt x="14836" y="0"/>
                  </a:moveTo>
                  <a:lnTo>
                    <a:pt x="1" y="15062"/>
                  </a:lnTo>
                  <a:lnTo>
                    <a:pt x="14836" y="30135"/>
                  </a:lnTo>
                  <a:lnTo>
                    <a:pt x="114122" y="30135"/>
                  </a:lnTo>
                  <a:lnTo>
                    <a:pt x="101252" y="17276"/>
                  </a:lnTo>
                  <a:cubicBezTo>
                    <a:pt x="100644" y="16669"/>
                    <a:pt x="100335" y="15860"/>
                    <a:pt x="100335" y="15062"/>
                  </a:cubicBezTo>
                  <a:cubicBezTo>
                    <a:pt x="100335" y="14264"/>
                    <a:pt x="100644" y="13466"/>
                    <a:pt x="101252" y="12859"/>
                  </a:cubicBezTo>
                  <a:lnTo>
                    <a:pt x="11411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600">
                  <a:solidFill>
                    <a:srgbClr val="4949E7"/>
                  </a:solidFill>
                  <a:latin typeface="Rubik"/>
                  <a:ea typeface="Rubik"/>
                  <a:cs typeface="Rubik"/>
                  <a:sym typeface="Rubik"/>
                </a:rPr>
                <a:t>RESULTS</a:t>
              </a:r>
              <a:endParaRPr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2" name="Google Shape;552;p32"/>
            <p:cNvSpPr txBox="1"/>
            <p:nvPr/>
          </p:nvSpPr>
          <p:spPr>
            <a:xfrm>
              <a:off x="957227" y="3934537"/>
              <a:ext cx="1653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4949E7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3"/>
          <p:cNvSpPr txBox="1"/>
          <p:nvPr>
            <p:ph idx="4294967295" type="ctrTitle"/>
          </p:nvPr>
        </p:nvSpPr>
        <p:spPr>
          <a:xfrm>
            <a:off x="1260925" y="687525"/>
            <a:ext cx="65484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  </a:t>
            </a:r>
            <a:endParaRPr sz="2300">
              <a:solidFill>
                <a:schemeClr val="lt2"/>
              </a:solidFill>
            </a:endParaRPr>
          </a:p>
        </p:txBody>
      </p:sp>
      <p:pic>
        <p:nvPicPr>
          <p:cNvPr id="558" name="Google Shape;5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75" y="925825"/>
            <a:ext cx="8595599" cy="3682679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33"/>
          <p:cNvSpPr txBox="1"/>
          <p:nvPr/>
        </p:nvSpPr>
        <p:spPr>
          <a:xfrm>
            <a:off x="1970325" y="157900"/>
            <a:ext cx="5477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EDA FINDINGS</a:t>
            </a:r>
            <a:endParaRPr sz="10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4"/>
          <p:cNvSpPr txBox="1"/>
          <p:nvPr>
            <p:ph idx="4294967295" type="ctrTitle"/>
          </p:nvPr>
        </p:nvSpPr>
        <p:spPr>
          <a:xfrm>
            <a:off x="1260925" y="687525"/>
            <a:ext cx="65484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  </a:t>
            </a:r>
            <a:endParaRPr sz="2300">
              <a:solidFill>
                <a:schemeClr val="lt2"/>
              </a:solidFill>
            </a:endParaRPr>
          </a:p>
        </p:txBody>
      </p:sp>
      <p:sp>
        <p:nvSpPr>
          <p:cNvPr id="565" name="Google Shape;565;p34"/>
          <p:cNvSpPr txBox="1"/>
          <p:nvPr/>
        </p:nvSpPr>
        <p:spPr>
          <a:xfrm>
            <a:off x="1970325" y="157900"/>
            <a:ext cx="5477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EDA FINDINGS CONT…</a:t>
            </a:r>
            <a:endParaRPr sz="10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pic>
        <p:nvPicPr>
          <p:cNvPr id="566" name="Google Shape;5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50" y="1037800"/>
            <a:ext cx="8579531" cy="36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