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87166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36C7FA-360C-40E8-86B3-F0E5DCAB053E}"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1160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210445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2451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223913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1326349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242984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385255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314416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56536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209035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36C7FA-360C-40E8-86B3-F0E5DCAB053E}"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94594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36C7FA-360C-40E8-86B3-F0E5DCAB053E}"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101918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124101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235015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A36C7FA-360C-40E8-86B3-F0E5DCAB053E}" type="datetimeFigureOut">
              <a:rPr lang="en-US" smtClean="0"/>
              <a:t>9/30/2019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310678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36C7FA-360C-40E8-86B3-F0E5DCAB053E}"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596F9-951F-45F1-A7CF-7BB4D0FEAB95}" type="slidenum">
              <a:rPr lang="en-US" smtClean="0"/>
              <a:t>‹#›</a:t>
            </a:fld>
            <a:endParaRPr lang="en-US"/>
          </a:p>
        </p:txBody>
      </p:sp>
    </p:spTree>
    <p:extLst>
      <p:ext uri="{BB962C8B-B14F-4D97-AF65-F5344CB8AC3E}">
        <p14:creationId xmlns:p14="http://schemas.microsoft.com/office/powerpoint/2010/main" val="67517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36C7FA-360C-40E8-86B3-F0E5DCAB053E}" type="datetimeFigureOut">
              <a:rPr lang="en-US" smtClean="0"/>
              <a:t>9/30/2019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A596F9-951F-45F1-A7CF-7BB4D0FEAB95}" type="slidenum">
              <a:rPr lang="en-US" smtClean="0"/>
              <a:t>‹#›</a:t>
            </a:fld>
            <a:endParaRPr lang="en-US"/>
          </a:p>
        </p:txBody>
      </p:sp>
    </p:spTree>
    <p:extLst>
      <p:ext uri="{BB962C8B-B14F-4D97-AF65-F5344CB8AC3E}">
        <p14:creationId xmlns:p14="http://schemas.microsoft.com/office/powerpoint/2010/main" val="11383364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Finding Similarity between Toronto and New York</a:t>
            </a:r>
            <a:endParaRPr lang="en-US" dirty="0"/>
          </a:p>
        </p:txBody>
      </p:sp>
    </p:spTree>
    <p:extLst>
      <p:ext uri="{BB962C8B-B14F-4D97-AF65-F5344CB8AC3E}">
        <p14:creationId xmlns:p14="http://schemas.microsoft.com/office/powerpoint/2010/main" val="264275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prediction is valuable for People </a:t>
            </a:r>
            <a:r>
              <a:rPr lang="en-US" dirty="0"/>
              <a:t>across various walks of life.</a:t>
            </a:r>
            <a:endParaRPr lang="en-US" dirty="0"/>
          </a:p>
        </p:txBody>
      </p:sp>
      <p:sp>
        <p:nvSpPr>
          <p:cNvPr id="3" name="Content Placeholder 2"/>
          <p:cNvSpPr>
            <a:spLocks noGrp="1"/>
          </p:cNvSpPr>
          <p:nvPr>
            <p:ph idx="1"/>
          </p:nvPr>
        </p:nvSpPr>
        <p:spPr>
          <a:xfrm>
            <a:off x="875201" y="2805085"/>
            <a:ext cx="8946541" cy="3330243"/>
          </a:xfrm>
        </p:spPr>
        <p:txBody>
          <a:bodyPr>
            <a:normAutofit lnSpcReduction="10000"/>
          </a:bodyPr>
          <a:lstStyle/>
          <a:p>
            <a:r>
              <a:rPr lang="en-US" dirty="0"/>
              <a:t>This Analysis is very useful for anyone who is trying to analyze the two cities in terms of the diversity of avenues these two cities offer. This is one of the problem we can try to research through this</a:t>
            </a:r>
            <a:r>
              <a:rPr lang="en-US" dirty="0" smtClean="0"/>
              <a:t>.</a:t>
            </a:r>
          </a:p>
          <a:p>
            <a:r>
              <a:rPr lang="en-US" dirty="0" smtClean="0"/>
              <a:t>We can also infer the Business Idea which would flourish the best in two cities.</a:t>
            </a:r>
          </a:p>
          <a:p>
            <a:pPr marL="0" indent="0">
              <a:buNone/>
            </a:pPr>
            <a:endParaRPr lang="en-US" dirty="0"/>
          </a:p>
          <a:p>
            <a:pPr marL="0" indent="0">
              <a:buNone/>
            </a:pPr>
            <a:r>
              <a:rPr lang="en-US" b="1" dirty="0" smtClean="0"/>
              <a:t>Assumption:</a:t>
            </a:r>
          </a:p>
          <a:p>
            <a:pPr marL="0" indent="0">
              <a:buNone/>
            </a:pPr>
            <a:r>
              <a:rPr lang="en-US" dirty="0" smtClean="0"/>
              <a:t>The neighborhoods </a:t>
            </a:r>
            <a:r>
              <a:rPr lang="en-US" dirty="0"/>
              <a:t>which have the maximum number of venues would be the most visited and most popular place to </a:t>
            </a:r>
            <a:r>
              <a:rPr lang="en-US" dirty="0" smtClean="0"/>
              <a:t>live</a:t>
            </a:r>
            <a:endParaRPr lang="en-US" dirty="0"/>
          </a:p>
          <a:p>
            <a:pPr marL="0" indent="0">
              <a:buNone/>
            </a:pPr>
            <a:endParaRPr lang="en-US" b="1" dirty="0"/>
          </a:p>
        </p:txBody>
      </p:sp>
    </p:spTree>
    <p:extLst>
      <p:ext uri="{BB962C8B-B14F-4D97-AF65-F5344CB8AC3E}">
        <p14:creationId xmlns:p14="http://schemas.microsoft.com/office/powerpoint/2010/main" val="149922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Content Placeholder 2"/>
          <p:cNvSpPr>
            <a:spLocks noGrp="1"/>
          </p:cNvSpPr>
          <p:nvPr>
            <p:ph idx="1"/>
          </p:nvPr>
        </p:nvSpPr>
        <p:spPr/>
        <p:txBody>
          <a:bodyPr>
            <a:normAutofit lnSpcReduction="10000"/>
          </a:bodyPr>
          <a:lstStyle/>
          <a:p>
            <a:r>
              <a:rPr lang="en-US" dirty="0"/>
              <a:t>The Data for the two cities will be taken from a New York Data set </a:t>
            </a:r>
            <a:r>
              <a:rPr lang="en-US" b="1" i="1" u="sng" dirty="0" smtClean="0">
                <a:hlinkClick r:id="rId2"/>
              </a:rPr>
              <a:t>here</a:t>
            </a:r>
            <a:endParaRPr lang="en-US" dirty="0" smtClean="0"/>
          </a:p>
          <a:p>
            <a:r>
              <a:rPr lang="en-US" dirty="0" smtClean="0"/>
              <a:t>We </a:t>
            </a:r>
            <a:r>
              <a:rPr lang="en-US" dirty="0"/>
              <a:t>will scrapping the Wikipedia Page </a:t>
            </a:r>
            <a:r>
              <a:rPr lang="en-US" u="sng" dirty="0">
                <a:hlinkClick r:id="rId3"/>
              </a:rPr>
              <a:t>https://en.wikipedia.org/wiki/List_of_postal_codes_of_Canada:_M,</a:t>
            </a:r>
            <a:r>
              <a:rPr lang="en-US" dirty="0"/>
              <a:t> for Toronto and will be combining the Geo-</a:t>
            </a:r>
            <a:r>
              <a:rPr lang="en-US" dirty="0" err="1"/>
              <a:t>spacial</a:t>
            </a:r>
            <a:r>
              <a:rPr lang="en-US" dirty="0"/>
              <a:t> data for Toronto from the link </a:t>
            </a:r>
            <a:r>
              <a:rPr lang="en-US" i="1" u="sng" dirty="0">
                <a:hlinkClick r:id="rId4"/>
              </a:rPr>
              <a:t>here</a:t>
            </a:r>
            <a:r>
              <a:rPr lang="en-US" dirty="0"/>
              <a:t>.</a:t>
            </a:r>
          </a:p>
          <a:p>
            <a:r>
              <a:rPr lang="en-US" dirty="0"/>
              <a:t>In addition </a:t>
            </a:r>
            <a:r>
              <a:rPr lang="en-US" dirty="0" smtClean="0"/>
              <a:t>we </a:t>
            </a:r>
            <a:r>
              <a:rPr lang="en-US" dirty="0"/>
              <a:t>are going to use data from Four-Square which is going to give us the details of the </a:t>
            </a:r>
            <a:r>
              <a:rPr lang="en-US" dirty="0" smtClean="0"/>
              <a:t>venues.</a:t>
            </a:r>
          </a:p>
          <a:p>
            <a:r>
              <a:rPr lang="en-US" dirty="0" smtClean="0"/>
              <a:t>Some neighbor hoods have same names across boroughs, so will be concatenating them with borough.</a:t>
            </a:r>
          </a:p>
          <a:p>
            <a:r>
              <a:rPr lang="en-US" dirty="0" smtClean="0"/>
              <a:t>Using only first 100 neighborhoods for comparison from each city, New York has huge data.</a:t>
            </a:r>
            <a:endParaRPr lang="en-US" dirty="0"/>
          </a:p>
        </p:txBody>
      </p:sp>
    </p:spTree>
    <p:extLst>
      <p:ext uri="{BB962C8B-B14F-4D97-AF65-F5344CB8AC3E}">
        <p14:creationId xmlns:p14="http://schemas.microsoft.com/office/powerpoint/2010/main" val="255718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45691"/>
            <a:ext cx="8946541" cy="5658464"/>
          </a:xfrm>
        </p:spPr>
        <p:txBody>
          <a:bodyPr/>
          <a:lstStyle/>
          <a:p>
            <a:r>
              <a:rPr lang="en-US" dirty="0" smtClean="0"/>
              <a:t>Most famous 5 neighborhoods in Toronto</a:t>
            </a:r>
            <a:endParaRPr lang="en-US" dirty="0"/>
          </a:p>
        </p:txBody>
      </p:sp>
      <p:pic>
        <p:nvPicPr>
          <p:cNvPr id="4" name="Picture 3"/>
          <p:cNvPicPr/>
          <p:nvPr/>
        </p:nvPicPr>
        <p:blipFill>
          <a:blip r:embed="rId2"/>
          <a:stretch>
            <a:fillRect/>
          </a:stretch>
        </p:blipFill>
        <p:spPr>
          <a:xfrm>
            <a:off x="189423" y="1563175"/>
            <a:ext cx="3025725" cy="1762125"/>
          </a:xfrm>
          <a:prstGeom prst="rect">
            <a:avLst/>
          </a:prstGeom>
        </p:spPr>
      </p:pic>
      <p:pic>
        <p:nvPicPr>
          <p:cNvPr id="5" name="Picture 4"/>
          <p:cNvPicPr/>
          <p:nvPr/>
        </p:nvPicPr>
        <p:blipFill>
          <a:blip r:embed="rId3"/>
          <a:stretch>
            <a:fillRect/>
          </a:stretch>
        </p:blipFill>
        <p:spPr>
          <a:xfrm>
            <a:off x="3465871" y="1563175"/>
            <a:ext cx="8509820" cy="4980193"/>
          </a:xfrm>
          <a:prstGeom prst="rect">
            <a:avLst/>
          </a:prstGeom>
        </p:spPr>
      </p:pic>
    </p:spTree>
    <p:extLst>
      <p:ext uri="{BB962C8B-B14F-4D97-AF65-F5344CB8AC3E}">
        <p14:creationId xmlns:p14="http://schemas.microsoft.com/office/powerpoint/2010/main" val="148066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19432"/>
            <a:ext cx="8946541" cy="5628968"/>
          </a:xfrm>
        </p:spPr>
        <p:txBody>
          <a:bodyPr/>
          <a:lstStyle/>
          <a:p>
            <a:r>
              <a:rPr lang="en-US" dirty="0"/>
              <a:t>Most famous 5 neighborhoods in </a:t>
            </a:r>
            <a:r>
              <a:rPr lang="en-US" dirty="0" smtClean="0"/>
              <a:t>New York</a:t>
            </a:r>
            <a:endParaRPr lang="en-US" dirty="0"/>
          </a:p>
        </p:txBody>
      </p:sp>
      <p:pic>
        <p:nvPicPr>
          <p:cNvPr id="4" name="Picture 3"/>
          <p:cNvPicPr/>
          <p:nvPr/>
        </p:nvPicPr>
        <p:blipFill>
          <a:blip r:embed="rId2"/>
          <a:stretch>
            <a:fillRect/>
          </a:stretch>
        </p:blipFill>
        <p:spPr>
          <a:xfrm>
            <a:off x="483470" y="1411389"/>
            <a:ext cx="1933575" cy="1704975"/>
          </a:xfrm>
          <a:prstGeom prst="rect">
            <a:avLst/>
          </a:prstGeom>
        </p:spPr>
      </p:pic>
      <p:pic>
        <p:nvPicPr>
          <p:cNvPr id="5" name="Picture 4"/>
          <p:cNvPicPr/>
          <p:nvPr/>
        </p:nvPicPr>
        <p:blipFill>
          <a:blip r:embed="rId3"/>
          <a:stretch>
            <a:fillRect/>
          </a:stretch>
        </p:blipFill>
        <p:spPr>
          <a:xfrm>
            <a:off x="2713703" y="1411389"/>
            <a:ext cx="9085007" cy="5136895"/>
          </a:xfrm>
          <a:prstGeom prst="rect">
            <a:avLst/>
          </a:prstGeom>
        </p:spPr>
      </p:pic>
    </p:spTree>
    <p:extLst>
      <p:ext uri="{BB962C8B-B14F-4D97-AF65-F5344CB8AC3E}">
        <p14:creationId xmlns:p14="http://schemas.microsoft.com/office/powerpoint/2010/main" val="1318631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Ten most popular Venues in Toronto and New York</a:t>
            </a:r>
            <a:endParaRPr lang="en-US" sz="2800" dirty="0"/>
          </a:p>
        </p:txBody>
      </p:sp>
      <p:pic>
        <p:nvPicPr>
          <p:cNvPr id="4" name="Picture 3"/>
          <p:cNvPicPr/>
          <p:nvPr/>
        </p:nvPicPr>
        <p:blipFill rotWithShape="1">
          <a:blip r:embed="rId2"/>
          <a:srcRect l="6250"/>
          <a:stretch/>
        </p:blipFill>
        <p:spPr bwMode="auto">
          <a:xfrm>
            <a:off x="749350" y="1374160"/>
            <a:ext cx="10356186" cy="48791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5475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Clusters of Similar Neighborhoods in Toronto And New York</a:t>
            </a:r>
            <a:endParaRPr lang="en-US" sz="2400" dirty="0"/>
          </a:p>
        </p:txBody>
      </p:sp>
      <p:sp>
        <p:nvSpPr>
          <p:cNvPr id="3" name="Content Placeholder 2"/>
          <p:cNvSpPr>
            <a:spLocks noGrp="1"/>
          </p:cNvSpPr>
          <p:nvPr>
            <p:ph idx="1"/>
          </p:nvPr>
        </p:nvSpPr>
        <p:spPr>
          <a:xfrm>
            <a:off x="646111" y="1173143"/>
            <a:ext cx="8946541" cy="4195481"/>
          </a:xfrm>
        </p:spPr>
        <p:txBody>
          <a:bodyPr>
            <a:normAutofit/>
          </a:bodyPr>
          <a:lstStyle/>
          <a:p>
            <a:r>
              <a:rPr lang="en-US" sz="1400" dirty="0" smtClean="0"/>
              <a:t>Data is divided into 11 Clusters, which will group the similar neighborhoods of both cities. One of the cluster is below where </a:t>
            </a:r>
            <a:r>
              <a:rPr lang="en-US" sz="1400" dirty="0"/>
              <a:t>We can see above that </a:t>
            </a:r>
            <a:r>
              <a:rPr lang="en-US" sz="1400" b="1" dirty="0"/>
              <a:t>L’Amoreaux West</a:t>
            </a:r>
            <a:r>
              <a:rPr lang="en-US" sz="1400" dirty="0"/>
              <a:t> in Scarborough, Toronto is similar to various neighborhoods of New York like </a:t>
            </a:r>
            <a:r>
              <a:rPr lang="en-US" sz="1400" dirty="0" smtClean="0"/>
              <a:t>Marble </a:t>
            </a:r>
            <a:r>
              <a:rPr lang="en-US" sz="1400" dirty="0"/>
              <a:t>Hill, Maspeth, Lefrak City.</a:t>
            </a:r>
            <a:endParaRPr lang="en-US" sz="1400" dirty="0"/>
          </a:p>
        </p:txBody>
      </p:sp>
      <p:pic>
        <p:nvPicPr>
          <p:cNvPr id="4" name="Picture 3"/>
          <p:cNvPicPr/>
          <p:nvPr/>
        </p:nvPicPr>
        <p:blipFill>
          <a:blip r:embed="rId2"/>
          <a:stretch>
            <a:fillRect/>
          </a:stretch>
        </p:blipFill>
        <p:spPr>
          <a:xfrm>
            <a:off x="1074173" y="2033688"/>
            <a:ext cx="10547556" cy="4603087"/>
          </a:xfrm>
          <a:prstGeom prst="rect">
            <a:avLst/>
          </a:prstGeom>
        </p:spPr>
      </p:pic>
    </p:spTree>
    <p:extLst>
      <p:ext uri="{BB962C8B-B14F-4D97-AF65-F5344CB8AC3E}">
        <p14:creationId xmlns:p14="http://schemas.microsoft.com/office/powerpoint/2010/main" val="1507811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US" dirty="0"/>
          </a:p>
        </p:txBody>
      </p:sp>
      <p:sp>
        <p:nvSpPr>
          <p:cNvPr id="3" name="Content Placeholder 2"/>
          <p:cNvSpPr>
            <a:spLocks noGrp="1"/>
          </p:cNvSpPr>
          <p:nvPr>
            <p:ph idx="1"/>
          </p:nvPr>
        </p:nvSpPr>
        <p:spPr/>
        <p:txBody>
          <a:bodyPr/>
          <a:lstStyle/>
          <a:p>
            <a:r>
              <a:rPr lang="en-US" dirty="0" smtClean="0"/>
              <a:t>Captured the similar neighborhoods in Toronto and Canada.</a:t>
            </a:r>
          </a:p>
          <a:p>
            <a:r>
              <a:rPr lang="en-US" dirty="0" smtClean="0"/>
              <a:t>Data gives us the overview of most popular venue categories in both cities.</a:t>
            </a:r>
          </a:p>
          <a:p>
            <a:r>
              <a:rPr lang="en-US" dirty="0" smtClean="0"/>
              <a:t>Manhattan and </a:t>
            </a:r>
            <a:r>
              <a:rPr lang="en-US" dirty="0"/>
              <a:t>Downtown</a:t>
            </a:r>
            <a:r>
              <a:rPr lang="en-US" dirty="0" smtClean="0"/>
              <a:t> are the most venue rich in New York and Toronto respectively.</a:t>
            </a:r>
          </a:p>
          <a:p>
            <a:endParaRPr lang="en-US" dirty="0" smtClean="0"/>
          </a:p>
          <a:p>
            <a:r>
              <a:rPr lang="en-US" dirty="0" smtClean="0"/>
              <a:t>Improvement includes:</a:t>
            </a:r>
          </a:p>
          <a:p>
            <a:pPr lvl="1"/>
            <a:r>
              <a:rPr lang="en-US" dirty="0" smtClean="0"/>
              <a:t>Large Data disparity is there for two cities, if that could be covered up we can have more intense comparison.</a:t>
            </a:r>
            <a:endParaRPr lang="en-US" dirty="0"/>
          </a:p>
        </p:txBody>
      </p:sp>
    </p:spTree>
    <p:extLst>
      <p:ext uri="{BB962C8B-B14F-4D97-AF65-F5344CB8AC3E}">
        <p14:creationId xmlns:p14="http://schemas.microsoft.com/office/powerpoint/2010/main" val="418679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352</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Finding Similarity between Toronto and New York</vt:lpstr>
      <vt:lpstr>This prediction is valuable for People across various walks of life.</vt:lpstr>
      <vt:lpstr>Data acquisition and Cleaning</vt:lpstr>
      <vt:lpstr>PowerPoint Presentation</vt:lpstr>
      <vt:lpstr>PowerPoint Presentation</vt:lpstr>
      <vt:lpstr>Ten most popular Venues in Toronto and New York</vt:lpstr>
      <vt:lpstr>Clusters of Similar Neighborhoods in Toronto And New York</vt:lpstr>
      <vt:lpstr>Conclusion and Future Directions</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Similarity between Toronto and New York</dc:title>
  <dc:creator>Jagjeet Randhawa</dc:creator>
  <cp:lastModifiedBy>Jagjeet Randhawa</cp:lastModifiedBy>
  <cp:revision>8</cp:revision>
  <dcterms:created xsi:type="dcterms:W3CDTF">2019-09-30T11:16:36Z</dcterms:created>
  <dcterms:modified xsi:type="dcterms:W3CDTF">2019-09-30T11:40:39Z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jagjeet.randhawa@ad.infosys.com</vt:lpwstr>
  </property>
  <property fmtid="{D5CDD505-2E9C-101B-9397-08002B2CF9AE}" pid="5" name="MSIP_Label_be4b3411-284d-4d31-bd4f-bc13ef7f1fd6_SetDate">
    <vt:lpwstr>2019-09-30T11:26:29.9552425Z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f9132820-eee9-4428-b58c-7ec11f78f5d7</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jagjeet.randhawa@ad.infosys.com</vt:lpwstr>
  </property>
  <property fmtid="{D5CDD505-2E9C-101B-9397-08002B2CF9AE}" pid="13" name="MSIP_Label_a0819fa7-4367-4500-ba88-dd630d977609_SetDate">
    <vt:lpwstr>2019-09-30T11:26:29.9552425Z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f9132820-eee9-4428-b58c-7ec11f78f5d7</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