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68" r:id="rId2"/>
    <p:sldId id="267" r:id="rId3"/>
    <p:sldId id="271" r:id="rId4"/>
    <p:sldId id="273" r:id="rId5"/>
    <p:sldId id="272" r:id="rId6"/>
    <p:sldId id="274" r:id="rId7"/>
    <p:sldId id="275" r:id="rId8"/>
    <p:sldId id="281" r:id="rId9"/>
    <p:sldId id="282" r:id="rId10"/>
    <p:sldId id="286" r:id="rId11"/>
    <p:sldId id="285" r:id="rId12"/>
    <p:sldId id="284" r:id="rId13"/>
    <p:sldId id="283" r:id="rId14"/>
    <p:sldId id="277" r:id="rId15"/>
    <p:sldId id="278" r:id="rId16"/>
    <p:sldId id="279"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pos="28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107" d="100"/>
          <a:sy n="107" d="100"/>
        </p:scale>
        <p:origin x="1758" y="96"/>
      </p:cViewPr>
      <p:guideLst>
        <p:guide orient="horz" pos="2115"/>
        <p:guide pos="284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12/6/2023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12/6/2023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12/6/2023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panose="020B0600070205080204" charset="-128"/>
          <a:cs typeface="MS PGothic" panose="020B0600070205080204" charset="-128"/>
        </a:defRPr>
      </a:lvl1pPr>
      <a:lvl2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6pPr>
      <a:lvl7pPr marL="9144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7pPr>
      <a:lvl8pPr marL="13716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8pPr>
      <a:lvl9pPr marL="18288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S PGothic" panose="020B0600070205080204" charset="-128"/>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S PGothic" panose="020B0600070205080204" charset="-128"/>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8724" y="1340768"/>
            <a:ext cx="6624736" cy="645160"/>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t>
            </a:r>
          </a:p>
          <a:p>
            <a:endParaRPr lang="en-US" dirty="0"/>
          </a:p>
          <a:p>
            <a:endParaRPr lang="en-US" dirty="0"/>
          </a:p>
        </p:txBody>
      </p:sp>
      <p:sp>
        <p:nvSpPr>
          <p:cNvPr id="6" name="TextBox 5"/>
          <p:cNvSpPr txBox="1"/>
          <p:nvPr/>
        </p:nvSpPr>
        <p:spPr>
          <a:xfrm>
            <a:off x="2178367" y="2315523"/>
            <a:ext cx="4787265" cy="3107690"/>
          </a:xfrm>
          <a:prstGeom prst="rect">
            <a:avLst/>
          </a:prstGeom>
          <a:solidFill>
            <a:schemeClr val="accent6">
              <a:lumMod val="60000"/>
              <a:lumOff val="40000"/>
            </a:schemeClr>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Team Details:</a:t>
            </a:r>
          </a:p>
          <a:p>
            <a:r>
              <a:rPr lang="en-US" sz="2000" dirty="0">
                <a:latin typeface="Times New Roman" panose="02020603050405020304" pitchFamily="18" charset="0"/>
                <a:cs typeface="Times New Roman" panose="02020603050405020304" pitchFamily="18" charset="0"/>
              </a:rPr>
              <a:t>1) Ishit Sharma -2310991851</a:t>
            </a:r>
          </a:p>
          <a:p>
            <a:r>
              <a:rPr lang="en-US" sz="2000" dirty="0">
                <a:latin typeface="Times New Roman" panose="02020603050405020304" pitchFamily="18" charset="0"/>
                <a:cs typeface="Times New Roman" panose="02020603050405020304" pitchFamily="18" charset="0"/>
              </a:rPr>
              <a:t>2) Jagjot Singh-</a:t>
            </a:r>
            <a:r>
              <a:rPr lang="en-US" sz="2000" dirty="0">
                <a:latin typeface="Times New Roman" panose="02020603050405020304" pitchFamily="18" charset="0"/>
                <a:cs typeface="Times New Roman" panose="02020603050405020304" pitchFamily="18" charset="0"/>
                <a:sym typeface="+mn-ea"/>
              </a:rPr>
              <a:t>2310991852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Jai Anand-</a:t>
            </a:r>
            <a:r>
              <a:rPr lang="en-US" sz="2000" dirty="0">
                <a:latin typeface="Times New Roman" panose="02020603050405020304" pitchFamily="18" charset="0"/>
                <a:cs typeface="Times New Roman" panose="02020603050405020304" pitchFamily="18" charset="0"/>
                <a:sym typeface="+mn-ea"/>
              </a:rPr>
              <a:t>2310991853</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Faculty Coordinator:Dr Bhisham Sharma</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94115" y="5752808"/>
            <a:ext cx="6947095" cy="707886"/>
          </a:xfrm>
          <a:prstGeom prst="rect">
            <a:avLst/>
          </a:prstGeom>
          <a:noFill/>
        </p:spPr>
        <p:txBody>
          <a:bodyPr wrap="none" rtlCol="0">
            <a:spAutoFit/>
          </a:bodyPr>
          <a:lstStyle/>
          <a:p>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Institute of Engineering and Technology, </a:t>
            </a:r>
          </a:p>
          <a:p>
            <a:pPr algn="ctr"/>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95605" y="189230"/>
            <a:ext cx="2967355" cy="829945"/>
          </a:xfrm>
          <a:prstGeom prst="rect">
            <a:avLst/>
          </a:prstGeom>
          <a:noFill/>
        </p:spPr>
        <p:txBody>
          <a:bodyPr wrap="square" rtlCol="0">
            <a:spAutoFit/>
          </a:bodyPr>
          <a:lstStyle/>
          <a:p>
            <a:pPr algn="l"/>
            <a:r>
              <a:rPr lang="en-US" sz="2400" b="1">
                <a:latin typeface="Times New Roman" panose="02020603050405020304" pitchFamily="18" charset="0"/>
                <a:cs typeface="Times New Roman" panose="02020603050405020304" pitchFamily="18" charset="0"/>
                <a:sym typeface="+mn-ea"/>
              </a:rPr>
              <a:t>Project Highlights:</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F265D7-36B7-6925-99CA-8638D0EBEC7C}"/>
              </a:ext>
            </a:extLst>
          </p:cNvPr>
          <p:cNvPicPr>
            <a:picLocks noChangeAspect="1"/>
          </p:cNvPicPr>
          <p:nvPr/>
        </p:nvPicPr>
        <p:blipFill>
          <a:blip r:embed="rId2"/>
          <a:stretch>
            <a:fillRect/>
          </a:stretch>
        </p:blipFill>
        <p:spPr>
          <a:xfrm>
            <a:off x="0" y="1200812"/>
            <a:ext cx="9144000" cy="4456375"/>
          </a:xfrm>
          <a:prstGeom prst="rect">
            <a:avLst/>
          </a:prstGeom>
        </p:spPr>
      </p:pic>
    </p:spTree>
    <p:extLst>
      <p:ext uri="{BB962C8B-B14F-4D97-AF65-F5344CB8AC3E}">
        <p14:creationId xmlns:p14="http://schemas.microsoft.com/office/powerpoint/2010/main" val="1016672980"/>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95605" y="189230"/>
            <a:ext cx="2967355" cy="829945"/>
          </a:xfrm>
          <a:prstGeom prst="rect">
            <a:avLst/>
          </a:prstGeom>
          <a:noFill/>
        </p:spPr>
        <p:txBody>
          <a:bodyPr wrap="square" rtlCol="0">
            <a:spAutoFit/>
          </a:bodyPr>
          <a:lstStyle/>
          <a:p>
            <a:pPr algn="l"/>
            <a:r>
              <a:rPr lang="en-US" sz="2400" b="1">
                <a:latin typeface="Times New Roman" panose="02020603050405020304" pitchFamily="18" charset="0"/>
                <a:cs typeface="Times New Roman" panose="02020603050405020304" pitchFamily="18" charset="0"/>
                <a:sym typeface="+mn-ea"/>
              </a:rPr>
              <a:t>Project Highlights:</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FF008A-967A-26A8-2D11-22A0E6F81B11}"/>
              </a:ext>
            </a:extLst>
          </p:cNvPr>
          <p:cNvPicPr>
            <a:picLocks noChangeAspect="1"/>
          </p:cNvPicPr>
          <p:nvPr/>
        </p:nvPicPr>
        <p:blipFill>
          <a:blip r:embed="rId2"/>
          <a:stretch>
            <a:fillRect/>
          </a:stretch>
        </p:blipFill>
        <p:spPr>
          <a:xfrm>
            <a:off x="21704" y="1019175"/>
            <a:ext cx="9144000" cy="5120195"/>
          </a:xfrm>
          <a:prstGeom prst="rect">
            <a:avLst/>
          </a:prstGeom>
        </p:spPr>
      </p:pic>
    </p:spTree>
    <p:extLst>
      <p:ext uri="{BB962C8B-B14F-4D97-AF65-F5344CB8AC3E}">
        <p14:creationId xmlns:p14="http://schemas.microsoft.com/office/powerpoint/2010/main" val="1942153535"/>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95605" y="189230"/>
            <a:ext cx="2967355" cy="829945"/>
          </a:xfrm>
          <a:prstGeom prst="rect">
            <a:avLst/>
          </a:prstGeom>
          <a:noFill/>
        </p:spPr>
        <p:txBody>
          <a:bodyPr wrap="square" rtlCol="0">
            <a:spAutoFit/>
          </a:bodyPr>
          <a:lstStyle/>
          <a:p>
            <a:pPr algn="l"/>
            <a:r>
              <a:rPr lang="en-US" sz="2400" b="1">
                <a:latin typeface="Times New Roman" panose="02020603050405020304" pitchFamily="18" charset="0"/>
                <a:cs typeface="Times New Roman" panose="02020603050405020304" pitchFamily="18" charset="0"/>
                <a:sym typeface="+mn-ea"/>
              </a:rPr>
              <a:t>Project Highlights:</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CC8747-2BAE-FDAE-EFB1-160D1EE2BBCA}"/>
              </a:ext>
            </a:extLst>
          </p:cNvPr>
          <p:cNvPicPr>
            <a:picLocks noChangeAspect="1"/>
          </p:cNvPicPr>
          <p:nvPr/>
        </p:nvPicPr>
        <p:blipFill>
          <a:blip r:embed="rId2"/>
          <a:stretch>
            <a:fillRect/>
          </a:stretch>
        </p:blipFill>
        <p:spPr>
          <a:xfrm>
            <a:off x="99388" y="2500183"/>
            <a:ext cx="8945223" cy="1857634"/>
          </a:xfrm>
          <a:prstGeom prst="rect">
            <a:avLst/>
          </a:prstGeom>
        </p:spPr>
      </p:pic>
    </p:spTree>
    <p:extLst>
      <p:ext uri="{BB962C8B-B14F-4D97-AF65-F5344CB8AC3E}">
        <p14:creationId xmlns:p14="http://schemas.microsoft.com/office/powerpoint/2010/main" val="3491962089"/>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95605" y="189230"/>
            <a:ext cx="2967355" cy="829945"/>
          </a:xfrm>
          <a:prstGeom prst="rect">
            <a:avLst/>
          </a:prstGeom>
          <a:noFill/>
        </p:spPr>
        <p:txBody>
          <a:bodyPr wrap="square" rtlCol="0">
            <a:spAutoFit/>
          </a:bodyPr>
          <a:lstStyle/>
          <a:p>
            <a:pPr algn="l"/>
            <a:r>
              <a:rPr lang="en-US" sz="2400" b="1">
                <a:latin typeface="Times New Roman" panose="02020603050405020304" pitchFamily="18" charset="0"/>
                <a:cs typeface="Times New Roman" panose="02020603050405020304" pitchFamily="18" charset="0"/>
                <a:sym typeface="+mn-ea"/>
              </a:rPr>
              <a:t>Project Highlights:</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A24507-C1BC-1B4F-038F-3F54930843B2}"/>
              </a:ext>
            </a:extLst>
          </p:cNvPr>
          <p:cNvPicPr>
            <a:picLocks noChangeAspect="1"/>
          </p:cNvPicPr>
          <p:nvPr/>
        </p:nvPicPr>
        <p:blipFill>
          <a:blip r:embed="rId2"/>
          <a:stretch>
            <a:fillRect/>
          </a:stretch>
        </p:blipFill>
        <p:spPr>
          <a:xfrm>
            <a:off x="251520" y="1049971"/>
            <a:ext cx="6984776" cy="4544313"/>
          </a:xfrm>
          <a:prstGeom prst="rect">
            <a:avLst/>
          </a:prstGeom>
        </p:spPr>
      </p:pic>
    </p:spTree>
    <p:extLst>
      <p:ext uri="{BB962C8B-B14F-4D97-AF65-F5344CB8AC3E}">
        <p14:creationId xmlns:p14="http://schemas.microsoft.com/office/powerpoint/2010/main" val="4050222031"/>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Bonus Feature(optional)</a:t>
            </a:r>
          </a:p>
        </p:txBody>
      </p:sp>
      <p:sp>
        <p:nvSpPr>
          <p:cNvPr id="11" name="Text Box 10"/>
          <p:cNvSpPr txBox="1"/>
          <p:nvPr/>
        </p:nvSpPr>
        <p:spPr>
          <a:xfrm>
            <a:off x="395605" y="1485265"/>
            <a:ext cx="6336030" cy="460375"/>
          </a:xfrm>
          <a:prstGeom prst="rect">
            <a:avLst/>
          </a:prstGeom>
          <a:noFill/>
        </p:spPr>
        <p:txBody>
          <a:bodyPr wrap="none" rtlCol="0">
            <a:spAutoFit/>
          </a:bodyPr>
          <a:lstStyle/>
          <a:p>
            <a:pPr algn="l"/>
            <a:r>
              <a:rPr lang="en-US" sz="24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Businesses can interact with certain profile for promotion.</a:t>
            </a:r>
          </a:p>
        </p:txBody>
      </p:sp>
      <p:sp>
        <p:nvSpPr>
          <p:cNvPr id="13" name="Text Box 12"/>
          <p:cNvSpPr txBox="1"/>
          <p:nvPr/>
        </p:nvSpPr>
        <p:spPr>
          <a:xfrm>
            <a:off x="395605" y="2061210"/>
            <a:ext cx="7933690" cy="460375"/>
          </a:xfrm>
          <a:prstGeom prst="rect">
            <a:avLst/>
          </a:prstGeom>
          <a:noFill/>
        </p:spPr>
        <p:txBody>
          <a:bodyPr wrap="square" rtlCol="0">
            <a:spAutoFit/>
          </a:bodyPr>
          <a:lstStyle/>
          <a:p>
            <a:pPr algn="l"/>
            <a:r>
              <a:rPr lang="en-US" sz="24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User can get direct notifications social  from media platform itself</a:t>
            </a:r>
            <a:r>
              <a:rPr lang="en-US" sz="2400">
                <a:latin typeface="Times New Roman" panose="02020603050405020304" pitchFamily="18" charset="0"/>
                <a:cs typeface="Times New Roman" panose="02020603050405020304" pitchFamily="18" charset="0"/>
                <a:sym typeface="+mn-ea"/>
              </a:rPr>
              <a:t>.</a:t>
            </a:r>
          </a:p>
        </p:txBody>
      </p:sp>
      <p:sp>
        <p:nvSpPr>
          <p:cNvPr id="14" name="Text Box 13"/>
          <p:cNvSpPr txBox="1"/>
          <p:nvPr/>
        </p:nvSpPr>
        <p:spPr>
          <a:xfrm>
            <a:off x="395605" y="2637155"/>
            <a:ext cx="8032115" cy="460375"/>
          </a:xfrm>
          <a:prstGeom prst="rect">
            <a:avLst/>
          </a:prstGeom>
          <a:noFill/>
        </p:spPr>
        <p:txBody>
          <a:bodyPr wrap="square" rtlCol="0">
            <a:spAutoFit/>
          </a:bodyPr>
          <a:lstStyle/>
          <a:p>
            <a:pPr algn="l"/>
            <a:r>
              <a:rPr lang="en-US" sz="2400">
                <a:latin typeface="Times New Roman" panose="02020603050405020304" pitchFamily="18" charset="0"/>
                <a:cs typeface="Times New Roman" panose="02020603050405020304" pitchFamily="18" charset="0"/>
                <a:sym typeface="+mn-ea"/>
              </a:rPr>
              <a:t>•</a:t>
            </a:r>
            <a:r>
              <a:rPr lang="en-US" sz="2000">
                <a:latin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cs typeface="Times New Roman" panose="02020603050405020304" pitchFamily="18" charset="0"/>
                <a:sym typeface="+mn-ea"/>
              </a:rPr>
              <a:t>Dark Mode</a:t>
            </a:r>
          </a:p>
        </p:txBody>
      </p:sp>
      <p:sp>
        <p:nvSpPr>
          <p:cNvPr id="16" name="Text Box 15"/>
          <p:cNvSpPr txBox="1"/>
          <p:nvPr/>
        </p:nvSpPr>
        <p:spPr>
          <a:xfrm>
            <a:off x="395605" y="3141345"/>
            <a:ext cx="3999865" cy="583565"/>
          </a:xfrm>
          <a:prstGeom prst="rect">
            <a:avLst/>
          </a:prstGeom>
          <a:noFill/>
        </p:spPr>
        <p:txBody>
          <a:bodyPr wrap="none" rtlCol="0">
            <a:spAutoFit/>
          </a:bodyPr>
          <a:lstStyle/>
          <a:p>
            <a:pPr algn="l"/>
            <a:r>
              <a:rPr lang="en-US" sz="2400">
                <a:latin typeface="Times New Roman" panose="02020603050405020304" pitchFamily="18" charset="0"/>
                <a:cs typeface="Times New Roman" panose="02020603050405020304" pitchFamily="18" charset="0"/>
                <a:sym typeface="+mn-ea"/>
              </a:rPr>
              <a:t>•</a:t>
            </a:r>
            <a:r>
              <a:rPr lang="en-US" sz="32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rPr>
              <a:t>Trending highlights can be fetched</a:t>
            </a:r>
            <a:r>
              <a:rPr lang="en-US" sz="2400">
                <a:latin typeface="Times New Roman" panose="02020603050405020304" pitchFamily="18" charset="0"/>
                <a:cs typeface="Times New Roman" panose="02020603050405020304" pitchFamily="18" charset="0"/>
              </a:rPr>
              <a:t>.</a:t>
            </a:r>
          </a:p>
        </p:txBody>
      </p:sp>
    </p:spTree>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395536" y="1196752"/>
            <a:ext cx="8136904" cy="6108065"/>
          </a:xfrm>
          <a:prstGeom prst="rect">
            <a:avLst/>
          </a:prstGeom>
        </p:spPr>
        <p:txBody>
          <a:bodyPr wrap="square">
            <a:spAutoFit/>
          </a:bodyPr>
          <a:lstStyle/>
          <a:p>
            <a:pPr>
              <a:spcBef>
                <a:spcPts val="820"/>
              </a:spcBef>
            </a:pPr>
            <a:r>
              <a:rPr lang="en-US" dirty="0">
                <a:effectLst/>
                <a:latin typeface="Times New Roman" panose="02020603050405020304" pitchFamily="18" charset="0"/>
                <a:ea typeface="Times New Roman" panose="02020603050405020304" pitchFamily="18" charset="0"/>
                <a:sym typeface="+mn-ea"/>
              </a:rPr>
              <a:t>In conclusion, the design and development of a Social Media Dashboard offers a tremendous opportunity to delve into the world of web development and user experience design. This beginner-level project allows aspiring developers to put their knowledge of HTML, CSS, and JavaScript .</a:t>
            </a:r>
          </a:p>
          <a:p>
            <a:pPr>
              <a:spcBef>
                <a:spcPts val="820"/>
              </a:spcBef>
            </a:pPr>
            <a:r>
              <a:rPr lang="en-US" dirty="0">
                <a:effectLst/>
                <a:latin typeface="Times New Roman" panose="02020603050405020304" pitchFamily="18" charset="0"/>
                <a:ea typeface="Times New Roman" panose="02020603050405020304" pitchFamily="18" charset="0"/>
                <a:sym typeface="+mn-ea"/>
              </a:rPr>
              <a:t>In summary, our Social Media Dashboard project is meticulously crafted to streamline users' social media management. With essential features like social media tracking and comprehensive analytics reports, our goal is to empower users to make well-informed decisions regarding their online presence. We are dedicated to continuously improving the user experience, taking into account user feedback, and exploring future possibilities like AI integration and enhanced security, all aimed at enhancing users' social well-being.</a:t>
            </a:r>
          </a:p>
          <a:p>
            <a:pPr>
              <a:spcBef>
                <a:spcPts val="820"/>
              </a:spcBef>
            </a:pPr>
            <a:r>
              <a:rPr lang="en-US" dirty="0">
                <a:effectLst/>
                <a:latin typeface="Times New Roman" panose="02020603050405020304" pitchFamily="18" charset="0"/>
                <a:ea typeface="Times New Roman" panose="02020603050405020304" pitchFamily="18" charset="0"/>
                <a:sym typeface="+mn-ea"/>
              </a:rPr>
              <a:t>All in all, this project can serve as a solid foundation for the development of a fully functional Social Media Dashboard. It has the potential to inspire learners to explore new horizons in web development and design, and to create innovative solutions for simplifying the complexities of social media management.</a:t>
            </a:r>
          </a:p>
          <a:p>
            <a:pPr>
              <a:spcBef>
                <a:spcPts val="820"/>
              </a:spcBef>
            </a:pPr>
            <a:endParaRPr lang="en-US" sz="2000" dirty="0">
              <a:effectLst/>
              <a:latin typeface="Times New Roman" panose="02020603050405020304" pitchFamily="18" charset="0"/>
              <a:ea typeface="Times New Roman" panose="02020603050405020304" pitchFamily="18" charset="0"/>
              <a:sym typeface="+mn-ea"/>
            </a:endParaRPr>
          </a:p>
          <a:p>
            <a:pPr>
              <a:spcBef>
                <a:spcPts val="820"/>
              </a:spcBef>
            </a:pPr>
            <a:endParaRPr lang="en-US" sz="2000" dirty="0">
              <a:effectLst/>
              <a:latin typeface="Times New Roman" panose="02020603050405020304" pitchFamily="18" charset="0"/>
              <a:ea typeface="Times New Roman" panose="02020603050405020304" pitchFamily="18" charset="0"/>
              <a:sym typeface="+mn-ea"/>
            </a:endParaRPr>
          </a:p>
          <a:p>
            <a:pPr>
              <a:spcBef>
                <a:spcPts val="820"/>
              </a:spcBef>
            </a:pPr>
            <a:endParaRPr lang="en-US" sz="2000" dirty="0">
              <a:effectLst/>
              <a:latin typeface="Times New Roman" panose="02020603050405020304" pitchFamily="18" charset="0"/>
              <a:ea typeface="Times New Roman" panose="02020603050405020304" pitchFamily="18" charset="0"/>
              <a:sym typeface="+mn-ea"/>
            </a:endParaRPr>
          </a:p>
          <a:p>
            <a:pPr>
              <a:spcBef>
                <a:spcPts val="820"/>
              </a:spcBef>
            </a:pPr>
            <a:endParaRPr lang="en-US" sz="2000" dirty="0">
              <a:effectLst/>
              <a:latin typeface="Times New Roman" panose="02020603050405020304" pitchFamily="18" charset="0"/>
              <a:ea typeface="Times New Roman" panose="02020603050405020304" pitchFamily="18" charset="0"/>
              <a:sym typeface="+mn-ea"/>
            </a:endParaRPr>
          </a:p>
        </p:txBody>
      </p:sp>
    </p:spTree>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References/Links used</a:t>
            </a:r>
          </a:p>
        </p:txBody>
      </p:sp>
      <p:sp>
        <p:nvSpPr>
          <p:cNvPr id="3" name="Rectangle 2"/>
          <p:cNvSpPr/>
          <p:nvPr/>
        </p:nvSpPr>
        <p:spPr>
          <a:xfrm>
            <a:off x="395536" y="1196752"/>
            <a:ext cx="8136904" cy="4031873"/>
          </a:xfrm>
          <a:prstGeom prst="rect">
            <a:avLst/>
          </a:prstGeom>
        </p:spPr>
        <p:txBody>
          <a:bodyPr wrap="square">
            <a:spAutoFit/>
          </a:bodyPr>
          <a:lstStyle/>
          <a:p>
            <a:pPr indent="0">
              <a:buNone/>
            </a:pPr>
            <a:r>
              <a:rPr lang="en-US" sz="3200" dirty="0">
                <a:effectLst/>
                <a:latin typeface="Times New Roman" panose="02020603050405020304" pitchFamily="18" charset="0"/>
                <a:cs typeface="Times New Roman" panose="02020603050405020304" pitchFamily="18" charset="0"/>
                <a:sym typeface="+mn-ea"/>
              </a:rPr>
              <a:t>The following references were consulted in the development of this project:</a:t>
            </a:r>
          </a:p>
          <a:p>
            <a:pPr indent="0">
              <a:buNone/>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https://socialblade.com</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https://github.com</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https://getbootstrap.com</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hlinkClick r:id="rId2"/>
              </a:rPr>
              <a:t>https://www.w3schools.com</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https://chat.openai.com</a:t>
            </a:r>
          </a:p>
        </p:txBody>
      </p:sp>
    </p:spTree>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Table of Contents</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Technical Details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Key Features </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Highlights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Bonus Feature(optional)</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References/Links used</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789" y="18952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5" name="Text Box 4"/>
          <p:cNvSpPr txBox="1"/>
          <p:nvPr/>
        </p:nvSpPr>
        <p:spPr>
          <a:xfrm>
            <a:off x="1979930" y="909320"/>
            <a:ext cx="5741670" cy="521970"/>
          </a:xfrm>
          <a:prstGeom prst="rect">
            <a:avLst/>
          </a:prstGeom>
          <a:noFill/>
        </p:spPr>
        <p:txBody>
          <a:bodyPr wrap="square" rtlCol="0">
            <a:spAutoFit/>
          </a:bodyPr>
          <a:lstStyle/>
          <a:p>
            <a:r>
              <a:rPr lang="en-US" sz="2800" b="1" u="sng">
                <a:latin typeface="Times New Roman" panose="02020603050405020304" pitchFamily="18" charset="0"/>
                <a:cs typeface="Times New Roman" panose="02020603050405020304" pitchFamily="18" charset="0"/>
              </a:rPr>
              <a:t>Social Media Dashboard</a:t>
            </a:r>
          </a:p>
        </p:txBody>
      </p:sp>
      <p:sp>
        <p:nvSpPr>
          <p:cNvPr id="7" name="Text Box 6"/>
          <p:cNvSpPr txBox="1"/>
          <p:nvPr/>
        </p:nvSpPr>
        <p:spPr>
          <a:xfrm>
            <a:off x="35560" y="1431290"/>
            <a:ext cx="5452745" cy="398780"/>
          </a:xfrm>
          <a:prstGeom prst="rect">
            <a:avLst/>
          </a:prstGeom>
          <a:noFill/>
        </p:spPr>
        <p:txBody>
          <a:bodyPr wrap="none" rtlCol="0">
            <a:spAutoFit/>
          </a:bodyPr>
          <a:lstStyle/>
          <a:p>
            <a:r>
              <a:rPr lang="en-US">
                <a:latin typeface="Arial Black" panose="020B0A04020102020204" pitchFamily="34" charset="0"/>
                <a:cs typeface="Arial Black" panose="020B0A04020102020204" pitchFamily="34" charset="0"/>
              </a:rPr>
              <a:t> </a:t>
            </a:r>
            <a:r>
              <a:rPr lang="en-US" b="1">
                <a:latin typeface="Times New Roman" panose="02020603050405020304" pitchFamily="18" charset="0"/>
                <a:cs typeface="Times New Roman" panose="02020603050405020304" pitchFamily="18" charset="0"/>
              </a:rPr>
              <a:t>Made by: </a:t>
            </a:r>
            <a:r>
              <a:rPr lang="en-US" sz="2000" b="1">
                <a:latin typeface="Times New Roman" panose="02020603050405020304" pitchFamily="18" charset="0"/>
                <a:cs typeface="Times New Roman" panose="02020603050405020304" pitchFamily="18" charset="0"/>
              </a:rPr>
              <a:t>Ishit Sharma , Jagjot Singh, Jai Anand</a:t>
            </a:r>
          </a:p>
        </p:txBody>
      </p:sp>
      <p:sp>
        <p:nvSpPr>
          <p:cNvPr id="11" name="Text Box 10"/>
          <p:cNvSpPr txBox="1"/>
          <p:nvPr/>
        </p:nvSpPr>
        <p:spPr>
          <a:xfrm>
            <a:off x="177165" y="1629410"/>
            <a:ext cx="8789035" cy="5107940"/>
          </a:xfrm>
          <a:prstGeom prst="rect">
            <a:avLst/>
          </a:prstGeom>
          <a:noFill/>
        </p:spPr>
        <p:txBody>
          <a:bodyPr wrap="square" rtlCol="0">
            <a:spAutoFit/>
          </a:bodyPr>
          <a:lstStyle/>
          <a:p>
            <a:pPr algn="l"/>
            <a:endParaRPr lang="en-US" b="1">
              <a:latin typeface="Times New Roman" panose="02020603050405020304" pitchFamily="18" charset="0"/>
              <a:cs typeface="Times New Roman" panose="02020603050405020304" pitchFamily="18" charset="0"/>
            </a:endParaRPr>
          </a:p>
          <a:p>
            <a:pPr algn="l"/>
            <a:r>
              <a:rPr lang="en-US" sz="2800" b="1">
                <a:latin typeface="Times New Roman" panose="02020603050405020304" pitchFamily="18" charset="0"/>
                <a:cs typeface="Times New Roman" panose="02020603050405020304" pitchFamily="18" charset="0"/>
              </a:rPr>
              <a:t>Overview:</a:t>
            </a:r>
          </a:p>
          <a:p>
            <a:pPr algn="l"/>
            <a:r>
              <a:rPr lang="en-US" sz="2800">
                <a:latin typeface="Times New Roman" panose="02020603050405020304" pitchFamily="18" charset="0"/>
                <a:cs typeface="Times New Roman" panose="02020603050405020304" pitchFamily="18" charset="0"/>
              </a:rPr>
              <a:t>The Social Media Dashboard project is a comprehensive digital tool designed to simplify and enhance the management and analysis of social media activities for businesses, influencers, and individuals. In today's digital age, managing multiple social media platforms and tracking their performance is crucial for achieving online success and making informed decisions. This project aims to streamline these processes by providing a centralized, user-friendly dashboard for monitoring, analyzing, and optimizing social media presence.</a:t>
            </a:r>
          </a:p>
        </p:txBody>
      </p:sp>
      <p:sp>
        <p:nvSpPr>
          <p:cNvPr id="6" name="Text Box 5"/>
          <p:cNvSpPr txBox="1"/>
          <p:nvPr/>
        </p:nvSpPr>
        <p:spPr>
          <a:xfrm>
            <a:off x="9121775" y="1718310"/>
            <a:ext cx="309880" cy="368300"/>
          </a:xfrm>
          <a:prstGeom prst="rect">
            <a:avLst/>
          </a:prstGeom>
          <a:noFill/>
        </p:spPr>
        <p:txBody>
          <a:bodyPr wrap="none" rtlCol="0">
            <a:spAutoFit/>
          </a:bodyPr>
          <a:lstStyle/>
          <a:p>
            <a:endParaRPr lang="en-US"/>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Problem Statement</a:t>
            </a:r>
          </a:p>
        </p:txBody>
      </p:sp>
      <p:sp>
        <p:nvSpPr>
          <p:cNvPr id="5" name="Text Box 4"/>
          <p:cNvSpPr txBox="1"/>
          <p:nvPr/>
        </p:nvSpPr>
        <p:spPr>
          <a:xfrm>
            <a:off x="0" y="909320"/>
            <a:ext cx="6755765" cy="368300"/>
          </a:xfrm>
          <a:prstGeom prst="rect">
            <a:avLst/>
          </a:prstGeom>
          <a:noFill/>
        </p:spPr>
        <p:txBody>
          <a:bodyPr wrap="square" rtlCol="0">
            <a:spAutoFit/>
            <a:scene3d>
              <a:camera prst="orthographicFront"/>
              <a:lightRig rig="threePt" dir="t"/>
            </a:scene3d>
          </a:bodyPr>
          <a:lstStyle/>
          <a:p>
            <a:pPr algn="l"/>
            <a:r>
              <a:rPr lang="en-US"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"Social Media Dashboard" aims to address the following problem:</a:t>
            </a:r>
          </a:p>
        </p:txBody>
      </p:sp>
      <p:sp>
        <p:nvSpPr>
          <p:cNvPr id="3" name="Text Box 2"/>
          <p:cNvSpPr txBox="1"/>
          <p:nvPr/>
        </p:nvSpPr>
        <p:spPr>
          <a:xfrm>
            <a:off x="2705100" y="1571625"/>
            <a:ext cx="309880" cy="368300"/>
          </a:xfrm>
          <a:prstGeom prst="rect">
            <a:avLst/>
          </a:prstGeom>
          <a:noFill/>
        </p:spPr>
        <p:txBody>
          <a:bodyPr wrap="none" rtlCol="0">
            <a:spAutoFit/>
          </a:bodyPr>
          <a:lstStyle/>
          <a:p>
            <a:endParaRPr lang="en-US"/>
          </a:p>
        </p:txBody>
      </p:sp>
      <p:sp>
        <p:nvSpPr>
          <p:cNvPr id="4" name="Text Box 3"/>
          <p:cNvSpPr txBox="1"/>
          <p:nvPr/>
        </p:nvSpPr>
        <p:spPr>
          <a:xfrm>
            <a:off x="0" y="1277620"/>
            <a:ext cx="4336415" cy="398780"/>
          </a:xfrm>
          <a:prstGeom prst="rect">
            <a:avLst/>
          </a:prstGeom>
          <a:noFill/>
        </p:spPr>
        <p:txBody>
          <a:bodyPr wrap="none" rtlCol="0">
            <a:spAutoFit/>
          </a:bodyPr>
          <a:lstStyle/>
          <a:p>
            <a:pPr algn="l"/>
            <a:r>
              <a:rPr lang="en-US" sz="2000" b="1" u="sng"/>
              <a:t> Background Information and Research:</a:t>
            </a:r>
          </a:p>
        </p:txBody>
      </p:sp>
      <p:sp>
        <p:nvSpPr>
          <p:cNvPr id="6" name="Text Box 5"/>
          <p:cNvSpPr txBox="1"/>
          <p:nvPr/>
        </p:nvSpPr>
        <p:spPr>
          <a:xfrm>
            <a:off x="35560" y="1571625"/>
            <a:ext cx="8926483" cy="1477328"/>
          </a:xfrm>
          <a:prstGeom prst="rect">
            <a:avLst/>
          </a:prstGeom>
          <a:noFill/>
        </p:spPr>
        <p:txBody>
          <a:bodyPr wrap="none" rtlCol="0">
            <a:spAutoFit/>
          </a:bodyPr>
          <a:lstStyle/>
          <a:p>
            <a:pPr algn="l"/>
            <a:r>
              <a:rPr lang="en-US" dirty="0">
                <a:effectLst/>
                <a:latin typeface="Times New Roman" panose="02020603050405020304" pitchFamily="18" charset="0"/>
                <a:cs typeface="Times New Roman" panose="02020603050405020304" pitchFamily="18" charset="0"/>
              </a:rPr>
              <a:t>In recent years, the use of social media has become an integral part of our personal </a:t>
            </a:r>
          </a:p>
          <a:p>
            <a:pPr algn="l"/>
            <a:r>
              <a:rPr lang="en-US" dirty="0">
                <a:effectLst/>
                <a:latin typeface="Times New Roman" panose="02020603050405020304" pitchFamily="18" charset="0"/>
                <a:cs typeface="Times New Roman" panose="02020603050405020304" pitchFamily="18" charset="0"/>
              </a:rPr>
              <a:t>and professional lives. Individuals, businesses, and organizations utilize multiple social media </a:t>
            </a:r>
          </a:p>
          <a:p>
            <a:pPr algn="l"/>
            <a:r>
              <a:rPr lang="en-US" dirty="0">
                <a:effectLst/>
                <a:latin typeface="Times New Roman" panose="02020603050405020304" pitchFamily="18" charset="0"/>
                <a:cs typeface="Times New Roman" panose="02020603050405020304" pitchFamily="18" charset="0"/>
              </a:rPr>
              <a:t>platforms to connect with their audiences, promote products or services, and share content.</a:t>
            </a:r>
          </a:p>
          <a:p>
            <a:pPr algn="l"/>
            <a:r>
              <a:rPr lang="en-US" dirty="0">
                <a:effectLst/>
                <a:latin typeface="Times New Roman" panose="02020603050405020304" pitchFamily="18" charset="0"/>
                <a:cs typeface="Times New Roman" panose="02020603050405020304" pitchFamily="18" charset="0"/>
              </a:rPr>
              <a:t>However, managing multiple social media accounts efficiently has become increasingly </a:t>
            </a:r>
          </a:p>
          <a:p>
            <a:pPr algn="l"/>
            <a:r>
              <a:rPr lang="en-US" dirty="0">
                <a:effectLst/>
                <a:latin typeface="Times New Roman" panose="02020603050405020304" pitchFamily="18" charset="0"/>
                <a:cs typeface="Times New Roman" panose="02020603050405020304" pitchFamily="18" charset="0"/>
              </a:rPr>
              <a:t>challenging due to several factors:</a:t>
            </a:r>
          </a:p>
        </p:txBody>
      </p:sp>
      <p:sp>
        <p:nvSpPr>
          <p:cNvPr id="7" name="Text Box 6"/>
          <p:cNvSpPr txBox="1"/>
          <p:nvPr/>
        </p:nvSpPr>
        <p:spPr>
          <a:xfrm>
            <a:off x="57785" y="2997200"/>
            <a:ext cx="8551545" cy="922020"/>
          </a:xfrm>
          <a:prstGeom prst="rect">
            <a:avLst/>
          </a:prstGeom>
          <a:noFill/>
        </p:spPr>
        <p:txBody>
          <a:bodyPr wrap="none" rtlCol="0">
            <a:spAutoFit/>
          </a:bodyPr>
          <a:lstStyle/>
          <a:p>
            <a:pPr algn="l"/>
            <a:r>
              <a:rPr lang="en-US" b="1" dirty="0">
                <a:latin typeface="Times New Roman" panose="02020603050405020304" pitchFamily="18" charset="0"/>
                <a:cs typeface="Times New Roman" panose="02020603050405020304" pitchFamily="18" charset="0"/>
              </a:rPr>
              <a:t>1) Platform Proliferation:</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number of social media platforms has grown significantly, </a:t>
            </a:r>
          </a:p>
          <a:p>
            <a:pPr algn="l"/>
            <a:r>
              <a:rPr lang="en-US" dirty="0">
                <a:latin typeface="Times New Roman" panose="02020603050405020304" pitchFamily="18" charset="0"/>
                <a:cs typeface="Times New Roman" panose="02020603050405020304" pitchFamily="18" charset="0"/>
              </a:rPr>
              <a:t>each with its own unique </a:t>
            </a:r>
            <a:r>
              <a:rPr lang="en-US" dirty="0" err="1">
                <a:latin typeface="Times New Roman" panose="02020603050405020304" pitchFamily="18" charset="0"/>
                <a:cs typeface="Times New Roman" panose="02020603050405020304" pitchFamily="18" charset="0"/>
              </a:rPr>
              <a:t>features,algorithms</a:t>
            </a:r>
            <a:r>
              <a:rPr lang="en-US" dirty="0">
                <a:latin typeface="Times New Roman" panose="02020603050405020304" pitchFamily="18" charset="0"/>
                <a:cs typeface="Times New Roman" panose="02020603050405020304" pitchFamily="18" charset="0"/>
              </a:rPr>
              <a:t>, and analytics tools. This makes it difficult </a:t>
            </a:r>
          </a:p>
          <a:p>
            <a:pPr algn="l"/>
            <a:r>
              <a:rPr lang="en-US" dirty="0">
                <a:latin typeface="Times New Roman" panose="02020603050405020304" pitchFamily="18" charset="0"/>
                <a:cs typeface="Times New Roman" panose="02020603050405020304" pitchFamily="18" charset="0"/>
              </a:rPr>
              <a:t>for users to keep track of their performance and engagement across all platforms.</a:t>
            </a:r>
          </a:p>
        </p:txBody>
      </p:sp>
      <p:sp>
        <p:nvSpPr>
          <p:cNvPr id="8" name="Text Box 7"/>
          <p:cNvSpPr txBox="1"/>
          <p:nvPr/>
        </p:nvSpPr>
        <p:spPr>
          <a:xfrm>
            <a:off x="0" y="3861435"/>
            <a:ext cx="9057005" cy="922020"/>
          </a:xfrm>
          <a:prstGeom prst="rect">
            <a:avLst/>
          </a:prstGeom>
          <a:noFill/>
        </p:spPr>
        <p:txBody>
          <a:bodyPr wrap="none" rtlCol="0">
            <a:spAutoFit/>
          </a:bodyPr>
          <a:lstStyle/>
          <a:p>
            <a:pPr algn="l"/>
            <a:r>
              <a:rPr lang="en-US" b="1" dirty="0"/>
              <a:t>2) </a:t>
            </a:r>
            <a:r>
              <a:rPr lang="en-US" b="1" dirty="0">
                <a:latin typeface="Times New Roman" panose="02020603050405020304" pitchFamily="18" charset="0"/>
                <a:cs typeface="Times New Roman" panose="02020603050405020304" pitchFamily="18" charset="0"/>
              </a:rPr>
              <a:t>Data Overload: </a:t>
            </a:r>
            <a:r>
              <a:rPr lang="en-US" dirty="0">
                <a:latin typeface="Times New Roman" panose="02020603050405020304" pitchFamily="18" charset="0"/>
                <a:cs typeface="Times New Roman" panose="02020603050405020304" pitchFamily="18" charset="0"/>
              </a:rPr>
              <a:t>Monitoring and analyzing the vast amount of data generated on social media,</a:t>
            </a:r>
          </a:p>
          <a:p>
            <a:pPr algn="l"/>
            <a:r>
              <a:rPr lang="en-US" dirty="0">
                <a:latin typeface="Times New Roman" panose="02020603050405020304" pitchFamily="18" charset="0"/>
                <a:cs typeface="Times New Roman" panose="02020603050405020304" pitchFamily="18" charset="0"/>
              </a:rPr>
              <a:t>such as likes, comments, shares, and impressions, can be overwhelming. Without a centralized </a:t>
            </a:r>
          </a:p>
          <a:p>
            <a:pPr algn="l"/>
            <a:r>
              <a:rPr lang="en-US" dirty="0">
                <a:latin typeface="Times New Roman" panose="02020603050405020304" pitchFamily="18" charset="0"/>
                <a:cs typeface="Times New Roman" panose="02020603050405020304" pitchFamily="18" charset="0"/>
              </a:rPr>
              <a:t>tool, users may miss important insights and trends.</a:t>
            </a:r>
          </a:p>
        </p:txBody>
      </p:sp>
      <p:sp>
        <p:nvSpPr>
          <p:cNvPr id="9" name="Text Box 8"/>
          <p:cNvSpPr txBox="1"/>
          <p:nvPr/>
        </p:nvSpPr>
        <p:spPr>
          <a:xfrm>
            <a:off x="35560" y="4783455"/>
            <a:ext cx="8479155" cy="1753235"/>
          </a:xfrm>
          <a:prstGeom prst="rect">
            <a:avLst/>
          </a:prstGeom>
          <a:noFill/>
        </p:spPr>
        <p:txBody>
          <a:bodyPr wrap="none" rtlCol="0">
            <a:spAutoFit/>
          </a:bodyPr>
          <a:lstStyle/>
          <a:p>
            <a:pPr algn="l"/>
            <a:r>
              <a:rPr lang="en-US" b="1" dirty="0">
                <a:latin typeface="Times New Roman" panose="02020603050405020304" pitchFamily="18" charset="0"/>
                <a:cs typeface="Times New Roman" panose="02020603050405020304" pitchFamily="18" charset="0"/>
              </a:rPr>
              <a:t>3) Inconsistent Branding: </a:t>
            </a:r>
            <a:r>
              <a:rPr lang="en-US" dirty="0">
                <a:latin typeface="Times New Roman" panose="02020603050405020304" pitchFamily="18" charset="0"/>
                <a:cs typeface="Times New Roman" panose="02020603050405020304" pitchFamily="18" charset="0"/>
              </a:rPr>
              <a:t>For businesses and organizations, maintaining a consistent </a:t>
            </a:r>
          </a:p>
          <a:p>
            <a:pPr algn="l"/>
            <a:r>
              <a:rPr lang="en-US" dirty="0">
                <a:latin typeface="Times New Roman" panose="02020603050405020304" pitchFamily="18" charset="0"/>
                <a:cs typeface="Times New Roman" panose="02020603050405020304" pitchFamily="18" charset="0"/>
              </a:rPr>
              <a:t>brand image across different social media platforms is crucial. Failing to do so</a:t>
            </a:r>
          </a:p>
          <a:p>
            <a:pPr algn="l"/>
            <a:r>
              <a:rPr lang="en-US" dirty="0">
                <a:latin typeface="Times New Roman" panose="02020603050405020304" pitchFamily="18" charset="0"/>
                <a:cs typeface="Times New Roman" panose="02020603050405020304" pitchFamily="18" charset="0"/>
              </a:rPr>
              <a:t>can dilute brand identity and impact customer perception.</a:t>
            </a:r>
          </a:p>
          <a:p>
            <a:pPr algn="l"/>
            <a:r>
              <a:rPr lang="en-US" b="1" dirty="0">
                <a:latin typeface="Times New Roman" panose="02020603050405020304" pitchFamily="18" charset="0"/>
                <a:cs typeface="Times New Roman" panose="02020603050405020304" pitchFamily="18" charset="0"/>
                <a:sym typeface="+mn-ea"/>
              </a:rPr>
              <a:t>4) Time-Consuming Tasks: </a:t>
            </a:r>
            <a:r>
              <a:rPr lang="en-US" dirty="0">
                <a:latin typeface="Times New Roman" panose="02020603050405020304" pitchFamily="18" charset="0"/>
                <a:cs typeface="Times New Roman" panose="02020603050405020304" pitchFamily="18" charset="0"/>
                <a:sym typeface="+mn-ea"/>
              </a:rPr>
              <a:t>Posting content, scheduling updates, responding to messages,</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sym typeface="+mn-ea"/>
              </a:rPr>
              <a:t>and analyzing performance metrics require substantial time and effort when managing </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sym typeface="+mn-ea"/>
              </a:rPr>
              <a:t>multiple accounts individually. This can lead to inefficiencies and decreased productivity.</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Technical Details</a:t>
            </a:r>
          </a:p>
        </p:txBody>
      </p:sp>
      <p:sp>
        <p:nvSpPr>
          <p:cNvPr id="3" name="Rectangle 2"/>
          <p:cNvSpPr/>
          <p:nvPr/>
        </p:nvSpPr>
        <p:spPr>
          <a:xfrm>
            <a:off x="179636" y="980852"/>
            <a:ext cx="8136904" cy="5693866"/>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Technology Used:</a:t>
            </a:r>
          </a:p>
          <a:p>
            <a:r>
              <a:rPr lang="en-US" sz="3200" dirty="0">
                <a:latin typeface="Times New Roman" panose="02020603050405020304" pitchFamily="18" charset="0"/>
                <a:cs typeface="Times New Roman" panose="02020603050405020304" pitchFamily="18" charset="0"/>
              </a:rPr>
              <a:t>- Front-end: HTML CSS and Javascript </a:t>
            </a:r>
          </a:p>
          <a:p>
            <a:r>
              <a:rPr lang="en-US" sz="3200" dirty="0">
                <a:latin typeface="Times New Roman" panose="02020603050405020304" pitchFamily="18" charset="0"/>
                <a:cs typeface="Times New Roman" panose="02020603050405020304" pitchFamily="18" charset="0"/>
              </a:rPr>
              <a:t>- Back-end: Fetching Data From </a:t>
            </a:r>
            <a:r>
              <a:rPr lang="en-US" sz="3200" dirty="0" err="1">
                <a:latin typeface="Times New Roman" panose="02020603050405020304" pitchFamily="18" charset="0"/>
                <a:cs typeface="Times New Roman" panose="02020603050405020304" pitchFamily="18" charset="0"/>
              </a:rPr>
              <a:t>ython</a:t>
            </a:r>
            <a:endParaRPr lang="en-US" sz="32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Hosting &amp; Deployment:</a:t>
            </a:r>
          </a:p>
          <a:p>
            <a:r>
              <a:rPr lang="en-US" sz="3200" dirty="0">
                <a:latin typeface="Times New Roman" panose="02020603050405020304" pitchFamily="18" charset="0"/>
                <a:cs typeface="Times New Roman" panose="02020603050405020304" pitchFamily="18" charset="0"/>
              </a:rPr>
              <a:t>  -Flask</a:t>
            </a:r>
          </a:p>
          <a:p>
            <a:r>
              <a:rPr lang="en-US" sz="3200" dirty="0">
                <a:latin typeface="Times New Roman" panose="02020603050405020304" pitchFamily="18" charset="0"/>
                <a:cs typeface="Times New Roman" panose="02020603050405020304" pitchFamily="18" charset="0"/>
              </a:rPr>
              <a:t>  -Node.js</a:t>
            </a:r>
          </a:p>
          <a:p>
            <a:r>
              <a:rPr lang="en-US" sz="3600" b="1" dirty="0">
                <a:latin typeface="Times New Roman" panose="02020603050405020304" pitchFamily="18" charset="0"/>
                <a:cs typeface="Times New Roman" panose="02020603050405020304" pitchFamily="18" charset="0"/>
              </a:rPr>
              <a:t>Security Measures:</a:t>
            </a:r>
          </a:p>
          <a:p>
            <a:r>
              <a:rPr lang="en-US" sz="3200" dirty="0">
                <a:latin typeface="Times New Roman" panose="02020603050405020304" pitchFamily="18" charset="0"/>
                <a:cs typeface="Times New Roman" panose="02020603050405020304" pitchFamily="18" charset="0"/>
              </a:rPr>
              <a:t> -User authentication system</a:t>
            </a:r>
          </a:p>
          <a:p>
            <a:r>
              <a:rPr lang="en-US" sz="3200" dirty="0">
                <a:latin typeface="Times New Roman" panose="02020603050405020304" pitchFamily="18" charset="0"/>
                <a:cs typeface="Times New Roman" panose="02020603050405020304" pitchFamily="18" charset="0"/>
              </a:rPr>
              <a:t> -Data encryption</a:t>
            </a:r>
          </a:p>
          <a:p>
            <a:r>
              <a:rPr lang="en-US" sz="3200" dirty="0">
                <a:latin typeface="Times New Roman" panose="02020603050405020304" pitchFamily="18" charset="0"/>
                <a:cs typeface="Times New Roman" panose="02020603050405020304" pitchFamily="18" charset="0"/>
              </a:rPr>
              <a:t> -Regular security audits</a:t>
            </a:r>
          </a:p>
          <a:p>
            <a:r>
              <a:rPr lang="en-US" sz="3200" dirty="0">
                <a:latin typeface="Times New Roman" panose="02020603050405020304" pitchFamily="18" charset="0"/>
                <a:cs typeface="Times New Roman" panose="02020603050405020304" pitchFamily="18" charset="0"/>
              </a:rPr>
              <a:t> -Using HTPS</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Key Features</a:t>
            </a:r>
          </a:p>
        </p:txBody>
      </p:sp>
      <p:sp>
        <p:nvSpPr>
          <p:cNvPr id="3" name="Rectangle 2"/>
          <p:cNvSpPr/>
          <p:nvPr/>
        </p:nvSpPr>
        <p:spPr>
          <a:xfrm>
            <a:off x="35560" y="836930"/>
            <a:ext cx="8956675" cy="483108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•User Engagement:</a:t>
            </a:r>
            <a:r>
              <a:rPr lang="en-US" sz="2800" dirty="0">
                <a:latin typeface="Times New Roman" panose="02020603050405020304" pitchFamily="18" charset="0"/>
                <a:cs typeface="Times New Roman" panose="02020603050405020304" pitchFamily="18" charset="0"/>
              </a:rPr>
              <a:t> Increasing user engagement by providing a platform for communication, sharing, and interaction.</a:t>
            </a:r>
          </a:p>
          <a:p>
            <a:r>
              <a:rPr lang="en-US" sz="2800" b="1" dirty="0">
                <a:latin typeface="Times New Roman" panose="02020603050405020304" pitchFamily="18" charset="0"/>
                <a:cs typeface="Times New Roman" panose="02020603050405020304" pitchFamily="18" charset="0"/>
              </a:rPr>
              <a:t>•Content Discovery: </a:t>
            </a:r>
            <a:r>
              <a:rPr lang="en-US" sz="2800" dirty="0">
                <a:latin typeface="Times New Roman" panose="02020603050405020304" pitchFamily="18" charset="0"/>
                <a:cs typeface="Times New Roman" panose="02020603050405020304" pitchFamily="18" charset="0"/>
              </a:rPr>
              <a:t>Facilitating content discovery through trending topics and personalized feeds.</a:t>
            </a:r>
          </a:p>
          <a:p>
            <a:r>
              <a:rPr lang="en-US" sz="2800" b="1" dirty="0">
                <a:latin typeface="Times New Roman" panose="02020603050405020304" pitchFamily="18" charset="0"/>
                <a:cs typeface="Times New Roman" panose="02020603050405020304" pitchFamily="18" charset="0"/>
              </a:rPr>
              <a:t>•Connection Building:</a:t>
            </a:r>
            <a:r>
              <a:rPr lang="en-US" sz="2800" dirty="0">
                <a:latin typeface="Times New Roman" panose="02020603050405020304" pitchFamily="18" charset="0"/>
                <a:cs typeface="Times New Roman" panose="02020603050405020304" pitchFamily="18" charset="0"/>
              </a:rPr>
              <a:t> Helping users build and maintain connections with friends and communities.</a:t>
            </a:r>
          </a:p>
          <a:p>
            <a:r>
              <a:rPr lang="en-US" sz="2800" b="1" dirty="0">
                <a:latin typeface="Times New Roman" panose="02020603050405020304" pitchFamily="18" charset="0"/>
                <a:cs typeface="Times New Roman" panose="02020603050405020304" pitchFamily="18" charset="0"/>
              </a:rPr>
              <a:t>•Information Access: </a:t>
            </a:r>
            <a:r>
              <a:rPr lang="en-US" sz="2800" dirty="0">
                <a:latin typeface="Times New Roman" panose="02020603050405020304" pitchFamily="18" charset="0"/>
                <a:cs typeface="Times New Roman" panose="02020603050405020304" pitchFamily="18" charset="0"/>
              </a:rPr>
              <a:t>Offering a centralized source for news, updates, and event information.</a:t>
            </a:r>
          </a:p>
          <a:p>
            <a:r>
              <a:rPr lang="en-US" sz="2800" b="1" dirty="0">
                <a:latin typeface="Times New Roman" panose="02020603050405020304" pitchFamily="18" charset="0"/>
                <a:cs typeface="Times New Roman" panose="02020603050405020304" pitchFamily="18" charset="0"/>
              </a:rPr>
              <a:t>•User Control: </a:t>
            </a:r>
            <a:r>
              <a:rPr lang="en-US" sz="2800" dirty="0">
                <a:latin typeface="Times New Roman" panose="02020603050405020304" pitchFamily="18" charset="0"/>
                <a:cs typeface="Times New Roman" panose="02020603050405020304" pitchFamily="18" charset="0"/>
              </a:rPr>
              <a:t>Giving users control over their data privacy and content sharing.</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Highlights</a:t>
            </a:r>
          </a:p>
        </p:txBody>
      </p:sp>
      <p:pic>
        <p:nvPicPr>
          <p:cNvPr id="5" name="Picture 4" descr="MySocialHub - Google Chrome 09_10_2023 10_06_01"/>
          <p:cNvPicPr>
            <a:picLocks noChangeAspect="1"/>
          </p:cNvPicPr>
          <p:nvPr/>
        </p:nvPicPr>
        <p:blipFill>
          <a:blip r:embed="rId2"/>
          <a:stretch>
            <a:fillRect/>
          </a:stretch>
        </p:blipFill>
        <p:spPr>
          <a:xfrm>
            <a:off x="179705" y="1163320"/>
            <a:ext cx="8691880" cy="4889500"/>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ocialHub - Google Chrome 09_10_2023 10_09_54"/>
          <p:cNvPicPr>
            <a:picLocks noChangeAspect="1"/>
          </p:cNvPicPr>
          <p:nvPr/>
        </p:nvPicPr>
        <p:blipFill>
          <a:blip r:embed="rId2"/>
          <a:srcRect l="-1676" t="10917" r="1676" b="-4681"/>
          <a:stretch>
            <a:fillRect/>
          </a:stretch>
        </p:blipFill>
        <p:spPr>
          <a:xfrm>
            <a:off x="179705" y="1137920"/>
            <a:ext cx="8598535" cy="5251450"/>
          </a:xfrm>
          <a:prstGeom prst="rect">
            <a:avLst/>
          </a:prstGeom>
        </p:spPr>
      </p:pic>
      <p:sp>
        <p:nvSpPr>
          <p:cNvPr id="3" name="Text Box 2"/>
          <p:cNvSpPr txBox="1"/>
          <p:nvPr/>
        </p:nvSpPr>
        <p:spPr>
          <a:xfrm>
            <a:off x="395605" y="189230"/>
            <a:ext cx="4648835" cy="52197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Project Highlights:</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SocialHub - Google Chrome 09_10_2023 10_10_09"/>
          <p:cNvPicPr>
            <a:picLocks noChangeAspect="1"/>
          </p:cNvPicPr>
          <p:nvPr/>
        </p:nvPicPr>
        <p:blipFill>
          <a:blip r:embed="rId2"/>
          <a:srcRect t="9629"/>
          <a:stretch>
            <a:fillRect/>
          </a:stretch>
        </p:blipFill>
        <p:spPr>
          <a:xfrm>
            <a:off x="251460" y="1197610"/>
            <a:ext cx="8358505" cy="5124450"/>
          </a:xfrm>
          <a:prstGeom prst="rect">
            <a:avLst/>
          </a:prstGeom>
        </p:spPr>
      </p:pic>
      <p:sp>
        <p:nvSpPr>
          <p:cNvPr id="4" name="Text Box 3"/>
          <p:cNvSpPr txBox="1"/>
          <p:nvPr/>
        </p:nvSpPr>
        <p:spPr>
          <a:xfrm>
            <a:off x="395605" y="189230"/>
            <a:ext cx="2967355" cy="829945"/>
          </a:xfrm>
          <a:prstGeom prst="rect">
            <a:avLst/>
          </a:prstGeom>
          <a:noFill/>
        </p:spPr>
        <p:txBody>
          <a:bodyPr wrap="square" rtlCol="0">
            <a:spAutoFit/>
          </a:bodyPr>
          <a:lstStyle/>
          <a:p>
            <a:pPr algn="l"/>
            <a:r>
              <a:rPr lang="en-US" sz="2400" b="1">
                <a:latin typeface="Times New Roman" panose="02020603050405020304" pitchFamily="18" charset="0"/>
                <a:cs typeface="Times New Roman" panose="02020603050405020304" pitchFamily="18" charset="0"/>
                <a:sym typeface="+mn-ea"/>
              </a:rPr>
              <a:t>Project Highlights:</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832</Words>
  <Application>Microsoft Office PowerPoint</Application>
  <PresentationFormat>On-screen Show (4:3)</PresentationFormat>
  <Paragraphs>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Jagjot Singh</cp:lastModifiedBy>
  <cp:revision>50</cp:revision>
  <dcterms:created xsi:type="dcterms:W3CDTF">2022-12-12T14:14:00Z</dcterms:created>
  <dcterms:modified xsi:type="dcterms:W3CDTF">2023-12-06T10:17:21Z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63110C63B540422AAB58B4E6CF8672B4</vt:lpwstr>
  </property>
  <property fmtid="{D5CDD505-2E9C-101B-9397-08002B2CF9AE}" pid="3" name="KSOProductBuildVer">
    <vt:lpwstr>1033-11.2.0.11225</vt:lpwstr>
  </property>
</Properties>
</file>