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grandir Wide" charset="1" panose="00000505000000000000"/>
      <p:regular r:id="rId13"/>
    </p:embeddedFont>
    <p:embeddedFont>
      <p:font typeface="Agrandir Wide Italics" charset="1" panose="00000505000000000000"/>
      <p:regular r:id="rId14"/>
    </p:embeddedFont>
    <p:embeddedFont>
      <p:font typeface="Open Sans Extra Bold" charset="1" panose="020B09060308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62" y="106286"/>
            <a:ext cx="18280453" cy="10071984"/>
          </a:xfrm>
          <a:prstGeom prst="rect">
            <a:avLst/>
          </a:prstGeom>
          <a:solidFill>
            <a:srgbClr val="F4F0E9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638987" y="3717394"/>
            <a:ext cx="6277880" cy="5657939"/>
          </a:xfrm>
          <a:custGeom>
            <a:avLst/>
            <a:gdLst/>
            <a:ahLst/>
            <a:cxnLst/>
            <a:rect r="r" b="b" t="t" l="l"/>
            <a:pathLst>
              <a:path h="5657939" w="6277880">
                <a:moveTo>
                  <a:pt x="0" y="0"/>
                </a:moveTo>
                <a:lnTo>
                  <a:pt x="6277880" y="0"/>
                </a:lnTo>
                <a:lnTo>
                  <a:pt x="6277880" y="5657939"/>
                </a:lnTo>
                <a:lnTo>
                  <a:pt x="0" y="56579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20528" y="837433"/>
            <a:ext cx="10633339" cy="5459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48"/>
              </a:lnSpc>
            </a:pPr>
            <a:r>
              <a:rPr lang="en-US" sz="10577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SQL</a:t>
            </a:r>
          </a:p>
          <a:p>
            <a:pPr algn="l">
              <a:lnSpc>
                <a:spcPts val="10048"/>
              </a:lnSpc>
            </a:pPr>
            <a:r>
              <a:rPr lang="en-US" sz="10577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Numeric Data Types</a:t>
            </a:r>
          </a:p>
          <a:p>
            <a:pPr algn="l">
              <a:lnSpc>
                <a:spcPts val="1004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420528" y="8452995"/>
            <a:ext cx="6140522" cy="551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8"/>
              </a:lnSpc>
            </a:pPr>
            <a:r>
              <a:rPr lang="en-US" sz="3322">
                <a:solidFill>
                  <a:srgbClr val="2145B2"/>
                </a:solidFill>
                <a:latin typeface="Agrandir Wide"/>
                <a:ea typeface="Agrandir Wide"/>
                <a:cs typeface="Agrandir Wide"/>
                <a:sym typeface="Agrandir Wide"/>
              </a:rPr>
              <a:t>Jagmeet Singh, MIP-DA-10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20528" y="5398469"/>
            <a:ext cx="8218458" cy="2701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46"/>
              </a:lnSpc>
            </a:pPr>
            <a:r>
              <a:rPr lang="en-US" sz="6042">
                <a:solidFill>
                  <a:srgbClr val="E0CA27"/>
                </a:solidFill>
                <a:latin typeface="Agrandir Wide"/>
                <a:ea typeface="Agrandir Wide"/>
                <a:cs typeface="Agrandir Wide"/>
                <a:sym typeface="Agrandir Wide"/>
              </a:rPr>
              <a:t>Overview of numeric data types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914" y="263828"/>
            <a:ext cx="18284788" cy="9758320"/>
          </a:xfrm>
          <a:prstGeom prst="rect">
            <a:avLst/>
          </a:prstGeom>
          <a:solidFill>
            <a:srgbClr val="F4F0E9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2773768" y="1287965"/>
            <a:ext cx="4005001" cy="7592419"/>
          </a:xfrm>
          <a:custGeom>
            <a:avLst/>
            <a:gdLst/>
            <a:ahLst/>
            <a:cxnLst/>
            <a:rect r="r" b="b" t="t" l="l"/>
            <a:pathLst>
              <a:path h="7592419" w="4005001">
                <a:moveTo>
                  <a:pt x="0" y="0"/>
                </a:moveTo>
                <a:lnTo>
                  <a:pt x="4005001" y="0"/>
                </a:lnTo>
                <a:lnTo>
                  <a:pt x="4005001" y="7592419"/>
                </a:lnTo>
                <a:lnTo>
                  <a:pt x="0" y="75924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427360" y="8066391"/>
            <a:ext cx="2562851" cy="869836"/>
            <a:chOff x="0" y="0"/>
            <a:chExt cx="812800" cy="2758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75866"/>
            </a:xfrm>
            <a:custGeom>
              <a:avLst/>
              <a:gdLst/>
              <a:ahLst/>
              <a:cxnLst/>
              <a:rect r="r" b="b" t="t" l="l"/>
              <a:pathLst>
                <a:path h="275866" w="812800">
                  <a:moveTo>
                    <a:pt x="126875" y="0"/>
                  </a:moveTo>
                  <a:lnTo>
                    <a:pt x="685925" y="0"/>
                  </a:lnTo>
                  <a:cubicBezTo>
                    <a:pt x="755996" y="0"/>
                    <a:pt x="812800" y="56804"/>
                    <a:pt x="812800" y="126875"/>
                  </a:cubicBezTo>
                  <a:lnTo>
                    <a:pt x="812800" y="148991"/>
                  </a:lnTo>
                  <a:cubicBezTo>
                    <a:pt x="812800" y="219062"/>
                    <a:pt x="755996" y="275866"/>
                    <a:pt x="685925" y="275866"/>
                  </a:cubicBezTo>
                  <a:lnTo>
                    <a:pt x="126875" y="275866"/>
                  </a:lnTo>
                  <a:cubicBezTo>
                    <a:pt x="56804" y="275866"/>
                    <a:pt x="0" y="219062"/>
                    <a:pt x="0" y="148991"/>
                  </a:cubicBezTo>
                  <a:lnTo>
                    <a:pt x="0" y="126875"/>
                  </a:lnTo>
                  <a:cubicBezTo>
                    <a:pt x="0" y="56804"/>
                    <a:pt x="56804" y="0"/>
                    <a:pt x="1268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61925"/>
              <a:ext cx="812800" cy="437791"/>
            </a:xfrm>
            <a:prstGeom prst="rect">
              <a:avLst/>
            </a:prstGeom>
          </p:spPr>
          <p:txBody>
            <a:bodyPr anchor="ctr" rtlCol="false" tIns="42187" lIns="42187" bIns="42187" rIns="42187"/>
            <a:lstStyle/>
            <a:p>
              <a:pPr algn="ctr">
                <a:lnSpc>
                  <a:spcPts val="4417"/>
                </a:lnSpc>
              </a:pPr>
              <a:r>
                <a:rPr lang="en-US" sz="3155">
                  <a:solidFill>
                    <a:srgbClr val="2145B2"/>
                  </a:solidFill>
                  <a:latin typeface="Agrandir Wide"/>
                  <a:ea typeface="Agrandir Wide"/>
                  <a:cs typeface="Agrandir Wide"/>
                  <a:sym typeface="Agrandir Wide"/>
                </a:rPr>
                <a:t>Data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190671" y="8066391"/>
            <a:ext cx="3633148" cy="869836"/>
            <a:chOff x="0" y="0"/>
            <a:chExt cx="1152241" cy="2758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52241" cy="275866"/>
            </a:xfrm>
            <a:custGeom>
              <a:avLst/>
              <a:gdLst/>
              <a:ahLst/>
              <a:cxnLst/>
              <a:rect r="r" b="b" t="t" l="l"/>
              <a:pathLst>
                <a:path h="275866" w="1152241">
                  <a:moveTo>
                    <a:pt x="89498" y="0"/>
                  </a:moveTo>
                  <a:lnTo>
                    <a:pt x="1062743" y="0"/>
                  </a:lnTo>
                  <a:cubicBezTo>
                    <a:pt x="1112171" y="0"/>
                    <a:pt x="1152241" y="40070"/>
                    <a:pt x="1152241" y="89498"/>
                  </a:cubicBezTo>
                  <a:lnTo>
                    <a:pt x="1152241" y="186368"/>
                  </a:lnTo>
                  <a:cubicBezTo>
                    <a:pt x="1152241" y="210104"/>
                    <a:pt x="1142812" y="232868"/>
                    <a:pt x="1126028" y="249652"/>
                  </a:cubicBezTo>
                  <a:cubicBezTo>
                    <a:pt x="1109243" y="266437"/>
                    <a:pt x="1086479" y="275866"/>
                    <a:pt x="1062743" y="275866"/>
                  </a:cubicBezTo>
                  <a:lnTo>
                    <a:pt x="89498" y="275866"/>
                  </a:lnTo>
                  <a:cubicBezTo>
                    <a:pt x="65762" y="275866"/>
                    <a:pt x="42998" y="266437"/>
                    <a:pt x="26213" y="249652"/>
                  </a:cubicBezTo>
                  <a:cubicBezTo>
                    <a:pt x="9429" y="232868"/>
                    <a:pt x="0" y="210104"/>
                    <a:pt x="0" y="186368"/>
                  </a:cubicBezTo>
                  <a:lnTo>
                    <a:pt x="0" y="89498"/>
                  </a:lnTo>
                  <a:cubicBezTo>
                    <a:pt x="0" y="65762"/>
                    <a:pt x="9429" y="42998"/>
                    <a:pt x="26213" y="26213"/>
                  </a:cubicBezTo>
                  <a:cubicBezTo>
                    <a:pt x="42998" y="9429"/>
                    <a:pt x="65762" y="0"/>
                    <a:pt x="8949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E0CA27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61925"/>
              <a:ext cx="1152241" cy="437791"/>
            </a:xfrm>
            <a:prstGeom prst="rect">
              <a:avLst/>
            </a:prstGeom>
          </p:spPr>
          <p:txBody>
            <a:bodyPr anchor="ctr" rtlCol="false" tIns="42187" lIns="42187" bIns="42187" rIns="42187"/>
            <a:lstStyle/>
            <a:p>
              <a:pPr algn="ctr">
                <a:lnSpc>
                  <a:spcPts val="4417"/>
                </a:lnSpc>
              </a:pPr>
              <a:r>
                <a:rPr lang="en-US" sz="3155">
                  <a:solidFill>
                    <a:srgbClr val="E0CA27"/>
                  </a:solidFill>
                  <a:latin typeface="Agrandir Wide"/>
                  <a:ea typeface="Agrandir Wide"/>
                  <a:cs typeface="Agrandir Wide"/>
                  <a:sym typeface="Agrandir Wide"/>
                </a:rPr>
                <a:t>TYPES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427360" y="1011822"/>
            <a:ext cx="8413690" cy="1160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71"/>
              </a:lnSpc>
            </a:pPr>
            <a:r>
              <a:rPr lang="en-US" sz="6642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01 - Integers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27360" y="2475491"/>
            <a:ext cx="7301846" cy="1136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5"/>
              </a:lnSpc>
            </a:pPr>
            <a:r>
              <a:rPr lang="en-US" sz="6575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02 - Decimals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27360" y="3972730"/>
            <a:ext cx="11123674" cy="2074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3"/>
              </a:lnSpc>
            </a:pPr>
            <a:r>
              <a:rPr lang="en-US" sz="6520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03 - Floating point     Numbers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632" y="448148"/>
            <a:ext cx="18281684" cy="9394876"/>
          </a:xfrm>
          <a:prstGeom prst="rect">
            <a:avLst/>
          </a:prstGeom>
          <a:solidFill>
            <a:srgbClr val="F4F0E9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893812" y="6140315"/>
            <a:ext cx="9188760" cy="2936286"/>
            <a:chOff x="0" y="0"/>
            <a:chExt cx="3120901" cy="9972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20901" cy="997290"/>
            </a:xfrm>
            <a:custGeom>
              <a:avLst/>
              <a:gdLst/>
              <a:ahLst/>
              <a:cxnLst/>
              <a:rect r="r" b="b" t="t" l="l"/>
              <a:pathLst>
                <a:path h="997290" w="3120901">
                  <a:moveTo>
                    <a:pt x="33702" y="0"/>
                  </a:moveTo>
                  <a:lnTo>
                    <a:pt x="3087200" y="0"/>
                  </a:lnTo>
                  <a:cubicBezTo>
                    <a:pt x="3105812" y="0"/>
                    <a:pt x="3120901" y="15089"/>
                    <a:pt x="3120901" y="33702"/>
                  </a:cubicBezTo>
                  <a:lnTo>
                    <a:pt x="3120901" y="963588"/>
                  </a:lnTo>
                  <a:cubicBezTo>
                    <a:pt x="3120901" y="972527"/>
                    <a:pt x="3117350" y="981099"/>
                    <a:pt x="3111030" y="987419"/>
                  </a:cubicBezTo>
                  <a:cubicBezTo>
                    <a:pt x="3104710" y="993739"/>
                    <a:pt x="3096138" y="997290"/>
                    <a:pt x="3087200" y="997290"/>
                  </a:cubicBezTo>
                  <a:lnTo>
                    <a:pt x="33702" y="997290"/>
                  </a:lnTo>
                  <a:cubicBezTo>
                    <a:pt x="24763" y="997290"/>
                    <a:pt x="16191" y="993739"/>
                    <a:pt x="9871" y="987419"/>
                  </a:cubicBezTo>
                  <a:cubicBezTo>
                    <a:pt x="3551" y="981099"/>
                    <a:pt x="0" y="972527"/>
                    <a:pt x="0" y="963588"/>
                  </a:cubicBezTo>
                  <a:lnTo>
                    <a:pt x="0" y="33702"/>
                  </a:lnTo>
                  <a:cubicBezTo>
                    <a:pt x="0" y="24763"/>
                    <a:pt x="3551" y="16191"/>
                    <a:pt x="9871" y="9871"/>
                  </a:cubicBezTo>
                  <a:cubicBezTo>
                    <a:pt x="16191" y="3551"/>
                    <a:pt x="24763" y="0"/>
                    <a:pt x="337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120901" cy="1025865"/>
            </a:xfrm>
            <a:prstGeom prst="rect">
              <a:avLst/>
            </a:prstGeom>
          </p:spPr>
          <p:txBody>
            <a:bodyPr anchor="ctr" rtlCol="false" tIns="39393" lIns="39393" bIns="39393" rIns="39393"/>
            <a:lstStyle/>
            <a:p>
              <a:pPr algn="ctr">
                <a:lnSpc>
                  <a:spcPts val="206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893812" y="2147835"/>
            <a:ext cx="9790251" cy="4378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6"/>
              </a:lnSpc>
            </a:pPr>
            <a:r>
              <a:rPr lang="en-US" sz="3047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Int</a:t>
            </a:r>
            <a:r>
              <a:rPr lang="en-US" sz="3047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eger data types are used to store whole numbers without decimal points. The commonly used integer types are:</a:t>
            </a:r>
          </a:p>
          <a:p>
            <a:pPr algn="l" marL="658019" indent="-329010" lvl="1">
              <a:lnSpc>
                <a:spcPts val="4266"/>
              </a:lnSpc>
              <a:buFont typeface="Arial"/>
              <a:buChar char="•"/>
            </a:pPr>
            <a:r>
              <a:rPr lang="en-US" sz="3047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INT: A standard integer type.</a:t>
            </a:r>
          </a:p>
          <a:p>
            <a:pPr algn="l" marL="658019" indent="-329010" lvl="1">
              <a:lnSpc>
                <a:spcPts val="4266"/>
              </a:lnSpc>
              <a:buFont typeface="Arial"/>
              <a:buChar char="•"/>
            </a:pPr>
            <a:r>
              <a:rPr lang="en-US" sz="3047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SMALLINT: A smaller range integer type.</a:t>
            </a:r>
          </a:p>
          <a:p>
            <a:pPr algn="l" marL="658019" indent="-329010" lvl="1">
              <a:lnSpc>
                <a:spcPts val="4266"/>
              </a:lnSpc>
              <a:buFont typeface="Arial"/>
              <a:buChar char="•"/>
            </a:pPr>
            <a:r>
              <a:rPr lang="en-US" sz="3047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BIGINT: A larger range integer type.</a:t>
            </a:r>
          </a:p>
          <a:p>
            <a:pPr algn="l" marL="658019" indent="-329010" lvl="1">
              <a:lnSpc>
                <a:spcPts val="4266"/>
              </a:lnSpc>
              <a:buFont typeface="Arial"/>
              <a:buChar char="•"/>
            </a:pPr>
            <a:r>
              <a:rPr lang="en-US" sz="3047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TINYINT: A very small range integer type</a:t>
            </a:r>
          </a:p>
          <a:p>
            <a:pPr algn="l">
              <a:lnSpc>
                <a:spcPts val="426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294204" y="6243574"/>
            <a:ext cx="10580501" cy="320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6"/>
              </a:lnSpc>
            </a:pPr>
            <a:r>
              <a:rPr lang="en-US" sz="2554">
                <a:solidFill>
                  <a:srgbClr val="2145B2"/>
                </a:solidFill>
                <a:latin typeface="Agrandir Wide"/>
                <a:ea typeface="Agrandir Wide"/>
                <a:cs typeface="Agrandir Wide"/>
                <a:sym typeface="Agrandir Wide"/>
              </a:rPr>
              <a:t>CREATE TABLE IntegerExamples (</a:t>
            </a:r>
          </a:p>
          <a:p>
            <a:pPr algn="l">
              <a:lnSpc>
                <a:spcPts val="3576"/>
              </a:lnSpc>
            </a:pPr>
            <a:r>
              <a:rPr lang="en-US" sz="2554">
                <a:solidFill>
                  <a:srgbClr val="2145B2"/>
                </a:solidFill>
                <a:latin typeface="Agrandir Wide"/>
                <a:ea typeface="Agrandir Wide"/>
                <a:cs typeface="Agrandir Wide"/>
                <a:sym typeface="Agrandir Wide"/>
              </a:rPr>
              <a:t>    ID INT,            -- Standard integer</a:t>
            </a:r>
          </a:p>
          <a:p>
            <a:pPr algn="l">
              <a:lnSpc>
                <a:spcPts val="3576"/>
              </a:lnSpc>
            </a:pPr>
            <a:r>
              <a:rPr lang="en-US" sz="2554">
                <a:solidFill>
                  <a:srgbClr val="2145B2"/>
                </a:solidFill>
                <a:latin typeface="Agrandir Wide"/>
                <a:ea typeface="Agrandir Wide"/>
                <a:cs typeface="Agrandir Wide"/>
                <a:sym typeface="Agrandir Wide"/>
              </a:rPr>
              <a:t>    Age SMALLINT,      -- Smaller range integer</a:t>
            </a:r>
          </a:p>
          <a:p>
            <a:pPr algn="l">
              <a:lnSpc>
                <a:spcPts val="3576"/>
              </a:lnSpc>
            </a:pPr>
            <a:r>
              <a:rPr lang="en-US" sz="2554">
                <a:solidFill>
                  <a:srgbClr val="2145B2"/>
                </a:solidFill>
                <a:latin typeface="Agrandir Wide"/>
                <a:ea typeface="Agrandir Wide"/>
                <a:cs typeface="Agrandir Wide"/>
                <a:sym typeface="Agrandir Wide"/>
              </a:rPr>
              <a:t>    Population BIGINT, -- Larger range integer</a:t>
            </a:r>
          </a:p>
          <a:p>
            <a:pPr algn="l">
              <a:lnSpc>
                <a:spcPts val="3576"/>
              </a:lnSpc>
            </a:pPr>
            <a:r>
              <a:rPr lang="en-US" sz="2554">
                <a:solidFill>
                  <a:srgbClr val="2145B2"/>
                </a:solidFill>
                <a:latin typeface="Agrandir Wide"/>
                <a:ea typeface="Agrandir Wide"/>
                <a:cs typeface="Agrandir Wide"/>
                <a:sym typeface="Agrandir Wide"/>
              </a:rPr>
              <a:t>    Status TINYINT     -- Very small range integer</a:t>
            </a:r>
          </a:p>
          <a:p>
            <a:pPr algn="l">
              <a:lnSpc>
                <a:spcPts val="3576"/>
              </a:lnSpc>
            </a:pPr>
            <a:r>
              <a:rPr lang="en-US" sz="2554">
                <a:solidFill>
                  <a:srgbClr val="2145B2"/>
                </a:solidFill>
                <a:latin typeface="Agrandir Wide"/>
                <a:ea typeface="Agrandir Wide"/>
                <a:cs typeface="Agrandir Wide"/>
                <a:sym typeface="Agrandir Wide"/>
              </a:rPr>
              <a:t>);</a:t>
            </a:r>
          </a:p>
          <a:p>
            <a:pPr algn="l">
              <a:lnSpc>
                <a:spcPts val="3576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3874705" y="6842881"/>
            <a:ext cx="2393099" cy="812222"/>
            <a:chOff x="0" y="0"/>
            <a:chExt cx="812800" cy="27586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275866"/>
            </a:xfrm>
            <a:custGeom>
              <a:avLst/>
              <a:gdLst/>
              <a:ahLst/>
              <a:cxnLst/>
              <a:rect r="r" b="b" t="t" l="l"/>
              <a:pathLst>
                <a:path h="275866" w="812800">
                  <a:moveTo>
                    <a:pt x="129404" y="0"/>
                  </a:moveTo>
                  <a:lnTo>
                    <a:pt x="683396" y="0"/>
                  </a:lnTo>
                  <a:cubicBezTo>
                    <a:pt x="717716" y="0"/>
                    <a:pt x="750630" y="13634"/>
                    <a:pt x="774898" y="37902"/>
                  </a:cubicBezTo>
                  <a:cubicBezTo>
                    <a:pt x="799166" y="62170"/>
                    <a:pt x="812800" y="95084"/>
                    <a:pt x="812800" y="129404"/>
                  </a:cubicBezTo>
                  <a:lnTo>
                    <a:pt x="812800" y="146462"/>
                  </a:lnTo>
                  <a:cubicBezTo>
                    <a:pt x="812800" y="217930"/>
                    <a:pt x="754864" y="275866"/>
                    <a:pt x="683396" y="275866"/>
                  </a:cubicBezTo>
                  <a:lnTo>
                    <a:pt x="129404" y="275866"/>
                  </a:lnTo>
                  <a:cubicBezTo>
                    <a:pt x="95084" y="275866"/>
                    <a:pt x="62170" y="262232"/>
                    <a:pt x="37902" y="237964"/>
                  </a:cubicBezTo>
                  <a:cubicBezTo>
                    <a:pt x="13634" y="213696"/>
                    <a:pt x="0" y="180782"/>
                    <a:pt x="0" y="146462"/>
                  </a:cubicBezTo>
                  <a:lnTo>
                    <a:pt x="0" y="129404"/>
                  </a:lnTo>
                  <a:cubicBezTo>
                    <a:pt x="0" y="95084"/>
                    <a:pt x="13634" y="62170"/>
                    <a:pt x="37902" y="37902"/>
                  </a:cubicBezTo>
                  <a:cubicBezTo>
                    <a:pt x="62170" y="13634"/>
                    <a:pt x="95084" y="0"/>
                    <a:pt x="1294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33350"/>
              <a:ext cx="812800" cy="409216"/>
            </a:xfrm>
            <a:prstGeom prst="rect">
              <a:avLst/>
            </a:prstGeom>
          </p:spPr>
          <p:txBody>
            <a:bodyPr anchor="ctr" rtlCol="false" tIns="39393" lIns="39393" bIns="39393" rIns="39393"/>
            <a:lstStyle/>
            <a:p>
              <a:pPr algn="ctr">
                <a:lnSpc>
                  <a:spcPts val="4125"/>
                </a:lnSpc>
              </a:pPr>
              <a:r>
                <a:rPr lang="en-US" sz="2946">
                  <a:solidFill>
                    <a:srgbClr val="2145B2"/>
                  </a:solidFill>
                  <a:latin typeface="Agrandir Wide"/>
                  <a:ea typeface="Agrandir Wide"/>
                  <a:cs typeface="Agrandir Wide"/>
                  <a:sym typeface="Agrandir Wide"/>
                </a:rPr>
                <a:t>Data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45918" y="7878628"/>
            <a:ext cx="3392503" cy="812222"/>
            <a:chOff x="0" y="0"/>
            <a:chExt cx="1152241" cy="27586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52241" cy="275866"/>
            </a:xfrm>
            <a:custGeom>
              <a:avLst/>
              <a:gdLst/>
              <a:ahLst/>
              <a:cxnLst/>
              <a:rect r="r" b="b" t="t" l="l"/>
              <a:pathLst>
                <a:path h="275866" w="1152241">
                  <a:moveTo>
                    <a:pt x="91283" y="0"/>
                  </a:moveTo>
                  <a:lnTo>
                    <a:pt x="1060958" y="0"/>
                  </a:lnTo>
                  <a:cubicBezTo>
                    <a:pt x="1111372" y="0"/>
                    <a:pt x="1152241" y="40869"/>
                    <a:pt x="1152241" y="91283"/>
                  </a:cubicBezTo>
                  <a:lnTo>
                    <a:pt x="1152241" y="184583"/>
                  </a:lnTo>
                  <a:cubicBezTo>
                    <a:pt x="1152241" y="234997"/>
                    <a:pt x="1111372" y="275866"/>
                    <a:pt x="1060958" y="275866"/>
                  </a:cubicBezTo>
                  <a:lnTo>
                    <a:pt x="91283" y="275866"/>
                  </a:lnTo>
                  <a:cubicBezTo>
                    <a:pt x="40869" y="275866"/>
                    <a:pt x="0" y="234997"/>
                    <a:pt x="0" y="184583"/>
                  </a:cubicBezTo>
                  <a:lnTo>
                    <a:pt x="0" y="91283"/>
                  </a:lnTo>
                  <a:cubicBezTo>
                    <a:pt x="0" y="40869"/>
                    <a:pt x="40869" y="0"/>
                    <a:pt x="912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E0CA27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33350"/>
              <a:ext cx="1152241" cy="409216"/>
            </a:xfrm>
            <a:prstGeom prst="rect">
              <a:avLst/>
            </a:prstGeom>
          </p:spPr>
          <p:txBody>
            <a:bodyPr anchor="ctr" rtlCol="false" tIns="39393" lIns="39393" bIns="39393" rIns="39393"/>
            <a:lstStyle/>
            <a:p>
              <a:pPr algn="ctr">
                <a:lnSpc>
                  <a:spcPts val="4125"/>
                </a:lnSpc>
              </a:pPr>
              <a:r>
                <a:rPr lang="en-US" sz="2946">
                  <a:solidFill>
                    <a:srgbClr val="E0CA27"/>
                  </a:solidFill>
                  <a:latin typeface="Agrandir Wide"/>
                  <a:ea typeface="Agrandir Wide"/>
                  <a:cs typeface="Agrandir Wide"/>
                  <a:sym typeface="Agrandir Wide"/>
                </a:rPr>
                <a:t>TYPES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2082572" y="1421299"/>
            <a:ext cx="4471543" cy="3203250"/>
          </a:xfrm>
          <a:custGeom>
            <a:avLst/>
            <a:gdLst/>
            <a:ahLst/>
            <a:cxnLst/>
            <a:rect r="r" b="b" t="t" l="l"/>
            <a:pathLst>
              <a:path h="3203250" w="4471543">
                <a:moveTo>
                  <a:pt x="0" y="0"/>
                </a:moveTo>
                <a:lnTo>
                  <a:pt x="4471543" y="0"/>
                </a:lnTo>
                <a:lnTo>
                  <a:pt x="4471543" y="3203250"/>
                </a:lnTo>
                <a:lnTo>
                  <a:pt x="0" y="3203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93812" y="1287949"/>
            <a:ext cx="8746241" cy="1012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8"/>
              </a:lnSpc>
            </a:pPr>
            <a:r>
              <a:rPr lang="en-US" sz="5814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01 - INTEGERS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789" y="494728"/>
            <a:ext cx="18278076" cy="9296891"/>
          </a:xfrm>
          <a:prstGeom prst="rect">
            <a:avLst/>
          </a:prstGeom>
          <a:solidFill>
            <a:srgbClr val="F4F0E9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437758" y="3157589"/>
            <a:ext cx="8323246" cy="2211938"/>
            <a:chOff x="0" y="0"/>
            <a:chExt cx="2759573" cy="7333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59573" cy="733368"/>
            </a:xfrm>
            <a:custGeom>
              <a:avLst/>
              <a:gdLst/>
              <a:ahLst/>
              <a:cxnLst/>
              <a:rect r="r" b="b" t="t" l="l"/>
              <a:pathLst>
                <a:path h="733368" w="2759573">
                  <a:moveTo>
                    <a:pt x="38136" y="0"/>
                  </a:moveTo>
                  <a:lnTo>
                    <a:pt x="2721436" y="0"/>
                  </a:lnTo>
                  <a:cubicBezTo>
                    <a:pt x="2731551" y="0"/>
                    <a:pt x="2741251" y="4018"/>
                    <a:pt x="2748403" y="11170"/>
                  </a:cubicBezTo>
                  <a:cubicBezTo>
                    <a:pt x="2755555" y="18322"/>
                    <a:pt x="2759573" y="28022"/>
                    <a:pt x="2759573" y="38136"/>
                  </a:cubicBezTo>
                  <a:lnTo>
                    <a:pt x="2759573" y="695232"/>
                  </a:lnTo>
                  <a:cubicBezTo>
                    <a:pt x="2759573" y="705346"/>
                    <a:pt x="2755555" y="715046"/>
                    <a:pt x="2748403" y="722198"/>
                  </a:cubicBezTo>
                  <a:cubicBezTo>
                    <a:pt x="2741251" y="729350"/>
                    <a:pt x="2731551" y="733368"/>
                    <a:pt x="2721436" y="733368"/>
                  </a:cubicBezTo>
                  <a:lnTo>
                    <a:pt x="38136" y="733368"/>
                  </a:lnTo>
                  <a:cubicBezTo>
                    <a:pt x="28022" y="733368"/>
                    <a:pt x="18322" y="729350"/>
                    <a:pt x="11170" y="722198"/>
                  </a:cubicBezTo>
                  <a:cubicBezTo>
                    <a:pt x="4018" y="715046"/>
                    <a:pt x="0" y="705346"/>
                    <a:pt x="0" y="695232"/>
                  </a:cubicBezTo>
                  <a:lnTo>
                    <a:pt x="0" y="38136"/>
                  </a:lnTo>
                  <a:cubicBezTo>
                    <a:pt x="0" y="28022"/>
                    <a:pt x="4018" y="18322"/>
                    <a:pt x="11170" y="11170"/>
                  </a:cubicBezTo>
                  <a:cubicBezTo>
                    <a:pt x="18322" y="4018"/>
                    <a:pt x="28022" y="0"/>
                    <a:pt x="381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759573" cy="761943"/>
            </a:xfrm>
            <a:prstGeom prst="rect">
              <a:avLst/>
            </a:prstGeom>
          </p:spPr>
          <p:txBody>
            <a:bodyPr anchor="ctr" rtlCol="false" tIns="40354" lIns="40354" bIns="40354" rIns="40354"/>
            <a:lstStyle/>
            <a:p>
              <a:pPr algn="ctr">
                <a:lnSpc>
                  <a:spcPts val="211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984430" y="1587090"/>
            <a:ext cx="4282205" cy="7288859"/>
          </a:xfrm>
          <a:custGeom>
            <a:avLst/>
            <a:gdLst/>
            <a:ahLst/>
            <a:cxnLst/>
            <a:rect r="r" b="b" t="t" l="l"/>
            <a:pathLst>
              <a:path h="7288859" w="4282205">
                <a:moveTo>
                  <a:pt x="0" y="0"/>
                </a:moveTo>
                <a:lnTo>
                  <a:pt x="4282205" y="0"/>
                </a:lnTo>
                <a:lnTo>
                  <a:pt x="4282205" y="7288859"/>
                </a:lnTo>
                <a:lnTo>
                  <a:pt x="0" y="7288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86131" y="1216004"/>
            <a:ext cx="6614860" cy="1033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90"/>
              </a:lnSpc>
            </a:pPr>
            <a:r>
              <a:rPr lang="en-US" sz="5956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02 - DECIMALS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37758" y="5440173"/>
            <a:ext cx="10061480" cy="3751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2"/>
              </a:lnSpc>
            </a:pPr>
            <a:r>
              <a:rPr lang="en-US" sz="2616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D</a:t>
            </a:r>
            <a:r>
              <a:rPr lang="en-US" sz="2616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ecimal data types are used to store numbers with fixed precision and scale. These types are suitable for financial calculations where exact precision is required.</a:t>
            </a:r>
          </a:p>
          <a:p>
            <a:pPr algn="l" marL="564846" indent="-282423" lvl="1">
              <a:lnSpc>
                <a:spcPts val="3662"/>
              </a:lnSpc>
              <a:buFont typeface="Arial"/>
              <a:buChar char="•"/>
            </a:pPr>
            <a:r>
              <a:rPr lang="en-US" sz="2616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DECIMAL(p, s): Exact numeric data type with precision p and scale s.</a:t>
            </a:r>
          </a:p>
          <a:p>
            <a:pPr algn="l" marL="564846" indent="-282423" lvl="1">
              <a:lnSpc>
                <a:spcPts val="3662"/>
              </a:lnSpc>
              <a:buFont typeface="Arial"/>
              <a:buChar char="•"/>
            </a:pPr>
            <a:r>
              <a:rPr lang="en-US" sz="2616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NUMERIC(p, s): Similar to DECIMAL, often used interchangeably.</a:t>
            </a:r>
          </a:p>
          <a:p>
            <a:pPr algn="l">
              <a:lnSpc>
                <a:spcPts val="366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943510" y="3366795"/>
            <a:ext cx="8070948" cy="2197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5"/>
              </a:lnSpc>
            </a:pPr>
            <a:r>
              <a:rPr lang="en-US" sz="2934">
                <a:solidFill>
                  <a:srgbClr val="2145B2"/>
                </a:solidFill>
                <a:latin typeface="Agrandir Wide Italics"/>
                <a:ea typeface="Agrandir Wide Italics"/>
                <a:cs typeface="Agrandir Wide Italics"/>
                <a:sym typeface="Agrandir Wide Italics"/>
              </a:rPr>
              <a:t>CREATE TABLE DecimalExamples (</a:t>
            </a:r>
          </a:p>
          <a:p>
            <a:pPr algn="l">
              <a:lnSpc>
                <a:spcPts val="3315"/>
              </a:lnSpc>
            </a:pPr>
            <a:r>
              <a:rPr lang="en-US" sz="2934">
                <a:solidFill>
                  <a:srgbClr val="2145B2"/>
                </a:solidFill>
                <a:latin typeface="Agrandir Wide Italics"/>
                <a:ea typeface="Agrandir Wide Italics"/>
                <a:cs typeface="Agrandir Wide Italics"/>
                <a:sym typeface="Agrandir Wide Italics"/>
              </a:rPr>
              <a:t>    Price DECIMAL(10, 2), </a:t>
            </a:r>
          </a:p>
          <a:p>
            <a:pPr algn="l">
              <a:lnSpc>
                <a:spcPts val="3315"/>
              </a:lnSpc>
            </a:pPr>
            <a:r>
              <a:rPr lang="en-US" sz="2934">
                <a:solidFill>
                  <a:srgbClr val="2145B2"/>
                </a:solidFill>
                <a:latin typeface="Agrandir Wide Italics"/>
                <a:ea typeface="Agrandir Wide Italics"/>
                <a:cs typeface="Agrandir Wide Italics"/>
                <a:sym typeface="Agrandir Wide Italics"/>
              </a:rPr>
              <a:t>    Salary NUMERIC(8, 2)  </a:t>
            </a:r>
          </a:p>
          <a:p>
            <a:pPr algn="l">
              <a:lnSpc>
                <a:spcPts val="3315"/>
              </a:lnSpc>
            </a:pPr>
            <a:r>
              <a:rPr lang="en-US" sz="2934">
                <a:solidFill>
                  <a:srgbClr val="2145B2"/>
                </a:solidFill>
                <a:latin typeface="Agrandir Wide Italics"/>
                <a:ea typeface="Agrandir Wide Italics"/>
                <a:cs typeface="Agrandir Wide Italics"/>
                <a:sym typeface="Agrandir Wide Italics"/>
              </a:rPr>
              <a:t>);</a:t>
            </a:r>
          </a:p>
          <a:p>
            <a:pPr algn="l">
              <a:lnSpc>
                <a:spcPts val="331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079" y="164801"/>
            <a:ext cx="18278375" cy="9960096"/>
          </a:xfrm>
          <a:prstGeom prst="rect">
            <a:avLst/>
          </a:prstGeom>
          <a:solidFill>
            <a:srgbClr val="F4F0E9"/>
          </a:solidFill>
        </p:spPr>
      </p:sp>
      <p:sp>
        <p:nvSpPr>
          <p:cNvPr name="Freeform 3" id="3"/>
          <p:cNvSpPr/>
          <p:nvPr/>
        </p:nvSpPr>
        <p:spPr>
          <a:xfrm flipH="true" flipV="false" rot="0">
            <a:off x="2365284" y="1825366"/>
            <a:ext cx="5693068" cy="4077660"/>
          </a:xfrm>
          <a:custGeom>
            <a:avLst/>
            <a:gdLst/>
            <a:ahLst/>
            <a:cxnLst/>
            <a:rect r="r" b="b" t="t" l="l"/>
            <a:pathLst>
              <a:path h="4077660" w="5693068">
                <a:moveTo>
                  <a:pt x="5693068" y="0"/>
                </a:moveTo>
                <a:lnTo>
                  <a:pt x="0" y="0"/>
                </a:lnTo>
                <a:lnTo>
                  <a:pt x="0" y="4077661"/>
                </a:lnTo>
                <a:lnTo>
                  <a:pt x="5693068" y="4077661"/>
                </a:lnTo>
                <a:lnTo>
                  <a:pt x="569306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94764" y="855177"/>
            <a:ext cx="7453117" cy="874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</a:pPr>
            <a:r>
              <a:rPr lang="en-US" sz="5003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02 - Floating-Point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50951" y="1410717"/>
            <a:ext cx="8660539" cy="5283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54"/>
              </a:lnSpc>
            </a:pPr>
            <a:r>
              <a:rPr lang="en-US" sz="2681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Fl</a:t>
            </a:r>
            <a:r>
              <a:rPr lang="en-US" sz="2681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oating-point data types are used to store approximate numeric values. These are suitable for scientific calculations where precision can vary.</a:t>
            </a:r>
          </a:p>
          <a:p>
            <a:pPr algn="r" marL="578952" indent="-289476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FLOAT: A floating-point number with varying precision.</a:t>
            </a:r>
          </a:p>
          <a:p>
            <a:pPr algn="r" marL="578952" indent="-289476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REAL: A floating-point number with less precision than FLOAT.</a:t>
            </a:r>
          </a:p>
          <a:p>
            <a:pPr algn="r" marL="578952" indent="-289476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DOUBLE PRECISION: A floating-point number with double the precision of REAL.</a:t>
            </a:r>
          </a:p>
          <a:p>
            <a:pPr algn="r">
              <a:lnSpc>
                <a:spcPts val="3754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4538319" y="7240585"/>
            <a:ext cx="2208016" cy="749405"/>
            <a:chOff x="0" y="0"/>
            <a:chExt cx="812800" cy="2758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275866"/>
            </a:xfrm>
            <a:custGeom>
              <a:avLst/>
              <a:gdLst/>
              <a:ahLst/>
              <a:cxnLst/>
              <a:rect r="r" b="b" t="t" l="l"/>
              <a:pathLst>
                <a:path h="275866" w="812800">
                  <a:moveTo>
                    <a:pt x="137933" y="0"/>
                  </a:moveTo>
                  <a:lnTo>
                    <a:pt x="674867" y="0"/>
                  </a:lnTo>
                  <a:cubicBezTo>
                    <a:pt x="711449" y="0"/>
                    <a:pt x="746533" y="14532"/>
                    <a:pt x="772400" y="40400"/>
                  </a:cubicBezTo>
                  <a:cubicBezTo>
                    <a:pt x="798268" y="66267"/>
                    <a:pt x="812800" y="101351"/>
                    <a:pt x="812800" y="137933"/>
                  </a:cubicBezTo>
                  <a:lnTo>
                    <a:pt x="812800" y="137933"/>
                  </a:lnTo>
                  <a:cubicBezTo>
                    <a:pt x="812800" y="214111"/>
                    <a:pt x="751045" y="275866"/>
                    <a:pt x="674867" y="275866"/>
                  </a:cubicBezTo>
                  <a:lnTo>
                    <a:pt x="137933" y="275866"/>
                  </a:lnTo>
                  <a:cubicBezTo>
                    <a:pt x="101351" y="275866"/>
                    <a:pt x="66267" y="261334"/>
                    <a:pt x="40400" y="235466"/>
                  </a:cubicBezTo>
                  <a:cubicBezTo>
                    <a:pt x="14532" y="209599"/>
                    <a:pt x="0" y="174515"/>
                    <a:pt x="0" y="137933"/>
                  </a:cubicBezTo>
                  <a:lnTo>
                    <a:pt x="0" y="137933"/>
                  </a:lnTo>
                  <a:cubicBezTo>
                    <a:pt x="0" y="101351"/>
                    <a:pt x="14532" y="66267"/>
                    <a:pt x="40400" y="40400"/>
                  </a:cubicBezTo>
                  <a:cubicBezTo>
                    <a:pt x="66267" y="14532"/>
                    <a:pt x="101351" y="0"/>
                    <a:pt x="1379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14300"/>
              <a:ext cx="812800" cy="390166"/>
            </a:xfrm>
            <a:prstGeom prst="rect">
              <a:avLst/>
            </a:prstGeom>
          </p:spPr>
          <p:txBody>
            <a:bodyPr anchor="ctr" rtlCol="false" tIns="41843" lIns="41843" bIns="41843" rIns="41843"/>
            <a:lstStyle/>
            <a:p>
              <a:pPr algn="ctr">
                <a:lnSpc>
                  <a:spcPts val="3459"/>
                </a:lnSpc>
              </a:pPr>
              <a:r>
                <a:rPr lang="en-US" sz="2471">
                  <a:solidFill>
                    <a:srgbClr val="2145B2"/>
                  </a:solidFill>
                  <a:latin typeface="Agrandir Wide"/>
                  <a:ea typeface="Agrandir Wide"/>
                  <a:cs typeface="Agrandir Wide"/>
                  <a:sym typeface="Agrandir Wide"/>
                </a:rPr>
                <a:t>Data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681364" y="8196226"/>
            <a:ext cx="3130126" cy="749405"/>
            <a:chOff x="0" y="0"/>
            <a:chExt cx="1152241" cy="27586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52241" cy="275866"/>
            </a:xfrm>
            <a:custGeom>
              <a:avLst/>
              <a:gdLst/>
              <a:ahLst/>
              <a:cxnLst/>
              <a:rect r="r" b="b" t="t" l="l"/>
              <a:pathLst>
                <a:path h="275866" w="1152241">
                  <a:moveTo>
                    <a:pt x="103881" y="0"/>
                  </a:moveTo>
                  <a:lnTo>
                    <a:pt x="1048360" y="0"/>
                  </a:lnTo>
                  <a:cubicBezTo>
                    <a:pt x="1105732" y="0"/>
                    <a:pt x="1152241" y="46509"/>
                    <a:pt x="1152241" y="103881"/>
                  </a:cubicBezTo>
                  <a:lnTo>
                    <a:pt x="1152241" y="171985"/>
                  </a:lnTo>
                  <a:cubicBezTo>
                    <a:pt x="1152241" y="229357"/>
                    <a:pt x="1105732" y="275866"/>
                    <a:pt x="1048360" y="275866"/>
                  </a:cubicBezTo>
                  <a:lnTo>
                    <a:pt x="103881" y="275866"/>
                  </a:lnTo>
                  <a:cubicBezTo>
                    <a:pt x="76330" y="275866"/>
                    <a:pt x="49908" y="264921"/>
                    <a:pt x="30426" y="245440"/>
                  </a:cubicBezTo>
                  <a:cubicBezTo>
                    <a:pt x="10945" y="225958"/>
                    <a:pt x="0" y="199536"/>
                    <a:pt x="0" y="171985"/>
                  </a:cubicBezTo>
                  <a:lnTo>
                    <a:pt x="0" y="103881"/>
                  </a:lnTo>
                  <a:cubicBezTo>
                    <a:pt x="0" y="46509"/>
                    <a:pt x="46509" y="0"/>
                    <a:pt x="1038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E0CA27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14300"/>
              <a:ext cx="1152241" cy="390166"/>
            </a:xfrm>
            <a:prstGeom prst="rect">
              <a:avLst/>
            </a:prstGeom>
          </p:spPr>
          <p:txBody>
            <a:bodyPr anchor="ctr" rtlCol="false" tIns="41843" lIns="41843" bIns="41843" rIns="41843"/>
            <a:lstStyle/>
            <a:p>
              <a:pPr algn="ctr">
                <a:lnSpc>
                  <a:spcPts val="3459"/>
                </a:lnSpc>
              </a:pPr>
              <a:r>
                <a:rPr lang="en-US" sz="2471">
                  <a:solidFill>
                    <a:srgbClr val="E0CA27"/>
                  </a:solidFill>
                  <a:latin typeface="Agrandir Wide"/>
                  <a:ea typeface="Agrandir Wide"/>
                  <a:cs typeface="Agrandir Wide"/>
                  <a:sym typeface="Agrandir Wide"/>
                </a:rPr>
                <a:t>TYPES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942085" y="6537024"/>
            <a:ext cx="10232534" cy="2905930"/>
            <a:chOff x="0" y="0"/>
            <a:chExt cx="3271884" cy="9291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71884" cy="929180"/>
            </a:xfrm>
            <a:custGeom>
              <a:avLst/>
              <a:gdLst/>
              <a:ahLst/>
              <a:cxnLst/>
              <a:rect r="r" b="b" t="t" l="l"/>
              <a:pathLst>
                <a:path h="929180" w="3271884">
                  <a:moveTo>
                    <a:pt x="31777" y="0"/>
                  </a:moveTo>
                  <a:lnTo>
                    <a:pt x="3240107" y="0"/>
                  </a:lnTo>
                  <a:cubicBezTo>
                    <a:pt x="3248535" y="0"/>
                    <a:pt x="3256618" y="3348"/>
                    <a:pt x="3262577" y="9307"/>
                  </a:cubicBezTo>
                  <a:cubicBezTo>
                    <a:pt x="3268537" y="15267"/>
                    <a:pt x="3271884" y="23349"/>
                    <a:pt x="3271884" y="31777"/>
                  </a:cubicBezTo>
                  <a:lnTo>
                    <a:pt x="3271884" y="897403"/>
                  </a:lnTo>
                  <a:cubicBezTo>
                    <a:pt x="3271884" y="914953"/>
                    <a:pt x="3257657" y="929180"/>
                    <a:pt x="3240107" y="929180"/>
                  </a:cubicBezTo>
                  <a:lnTo>
                    <a:pt x="31777" y="929180"/>
                  </a:lnTo>
                  <a:cubicBezTo>
                    <a:pt x="23349" y="929180"/>
                    <a:pt x="15267" y="925832"/>
                    <a:pt x="9307" y="919873"/>
                  </a:cubicBezTo>
                  <a:cubicBezTo>
                    <a:pt x="3348" y="913913"/>
                    <a:pt x="0" y="905831"/>
                    <a:pt x="0" y="897403"/>
                  </a:cubicBezTo>
                  <a:lnTo>
                    <a:pt x="0" y="31777"/>
                  </a:lnTo>
                  <a:cubicBezTo>
                    <a:pt x="0" y="23349"/>
                    <a:pt x="3348" y="15267"/>
                    <a:pt x="9307" y="9307"/>
                  </a:cubicBezTo>
                  <a:cubicBezTo>
                    <a:pt x="15267" y="3348"/>
                    <a:pt x="23349" y="0"/>
                    <a:pt x="317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3271884" cy="976805"/>
            </a:xfrm>
            <a:prstGeom prst="rect">
              <a:avLst/>
            </a:prstGeom>
          </p:spPr>
          <p:txBody>
            <a:bodyPr anchor="ctr" rtlCol="false" tIns="41843" lIns="41843" bIns="41843" rIns="41843"/>
            <a:lstStyle/>
            <a:p>
              <a:pPr algn="ctr">
                <a:lnSpc>
                  <a:spcPts val="3113"/>
                </a:lnSpc>
              </a:pPr>
              <a:r>
                <a:rPr lang="en-US" sz="222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CREATE TABLE FloatingPointExamples (</a:t>
              </a:r>
            </a:p>
            <a:p>
              <a:pPr algn="ctr">
                <a:lnSpc>
                  <a:spcPts val="3113"/>
                </a:lnSpc>
              </a:pPr>
              <a:r>
                <a:rPr lang="en-US" sz="222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Temperature FLOAT,     -- A floating-point number</a:t>
              </a:r>
            </a:p>
            <a:p>
              <a:pPr algn="ctr">
                <a:lnSpc>
                  <a:spcPts val="3113"/>
                </a:lnSpc>
              </a:pPr>
              <a:r>
                <a:rPr lang="en-US" sz="222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       Distance REAL,-- A floating-point number with less precision</a:t>
              </a:r>
            </a:p>
            <a:p>
              <a:pPr algn="ctr">
                <a:lnSpc>
                  <a:spcPts val="3113"/>
                </a:lnSpc>
              </a:pPr>
              <a:r>
                <a:rPr lang="en-US" sz="222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       Mass DOUBLE PRECISION    -- A floating-point number with double precision</a:t>
              </a:r>
            </a:p>
            <a:p>
              <a:pPr algn="ctr">
                <a:lnSpc>
                  <a:spcPts val="3113"/>
                </a:lnSpc>
              </a:pPr>
              <a:r>
                <a:rPr lang="en-US" sz="2223">
                  <a:solidFill>
                    <a:srgbClr val="000000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);</a:t>
              </a:r>
            </a:p>
            <a:p>
              <a:pPr algn="ctr">
                <a:lnSpc>
                  <a:spcPts val="3113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212" y="517475"/>
            <a:ext cx="18286818" cy="9251013"/>
          </a:xfrm>
          <a:prstGeom prst="rect">
            <a:avLst/>
          </a:prstGeom>
          <a:solidFill>
            <a:srgbClr val="F4F0E9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2632544" y="1621337"/>
            <a:ext cx="4621647" cy="4558099"/>
          </a:xfrm>
          <a:custGeom>
            <a:avLst/>
            <a:gdLst/>
            <a:ahLst/>
            <a:cxnLst/>
            <a:rect r="r" b="b" t="t" l="l"/>
            <a:pathLst>
              <a:path h="4558099" w="4621647">
                <a:moveTo>
                  <a:pt x="0" y="0"/>
                </a:moveTo>
                <a:lnTo>
                  <a:pt x="4621647" y="0"/>
                </a:lnTo>
                <a:lnTo>
                  <a:pt x="4621647" y="4558099"/>
                </a:lnTo>
                <a:lnTo>
                  <a:pt x="0" y="4558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77036" y="1001633"/>
            <a:ext cx="10255508" cy="1096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2"/>
              </a:lnSpc>
            </a:pPr>
            <a:r>
              <a:rPr lang="en-US" sz="6308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04 - Conclusions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260788"/>
            <a:ext cx="11603844" cy="6760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4"/>
              </a:lnSpc>
            </a:pPr>
            <a:r>
              <a:rPr lang="en-US" sz="3153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Each</a:t>
            </a:r>
            <a:r>
              <a:rPr lang="en-US" sz="3153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 numeric data type in SQL serves specific purposes depending on the range and precision requirements of the data:</a:t>
            </a:r>
          </a:p>
          <a:p>
            <a:pPr algn="l" marL="680838" indent="-340419" lvl="1">
              <a:lnSpc>
                <a:spcPts val="4414"/>
              </a:lnSpc>
              <a:buFont typeface="Arial"/>
              <a:buChar char="•"/>
            </a:pPr>
            <a:r>
              <a:rPr lang="en-US" sz="3153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Integer Types (INT, SMALLINT, BIGINT, TINYINT): Used for whole numbers without decimals.</a:t>
            </a:r>
          </a:p>
          <a:p>
            <a:pPr algn="l" marL="680838" indent="-340419" lvl="1">
              <a:lnSpc>
                <a:spcPts val="4414"/>
              </a:lnSpc>
              <a:buFont typeface="Arial"/>
              <a:buChar char="•"/>
            </a:pPr>
            <a:r>
              <a:rPr lang="en-US" sz="3153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Decimal Types (DECIMAL, NUMERIC): Used for exact numeric values with fixed precision, suitable for financial calculations.</a:t>
            </a:r>
          </a:p>
          <a:p>
            <a:pPr algn="l" marL="680838" indent="-340419" lvl="1">
              <a:lnSpc>
                <a:spcPts val="4414"/>
              </a:lnSpc>
              <a:buFont typeface="Arial"/>
              <a:buChar char="•"/>
            </a:pPr>
            <a:r>
              <a:rPr lang="en-US" sz="3153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Floating-Point Types (FLOAT, REAL, DOUBLE PRECISION): Used for approximate numeric values, suitable for scientific calculations.</a:t>
            </a:r>
          </a:p>
          <a:p>
            <a:pPr algn="l">
              <a:lnSpc>
                <a:spcPts val="441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0"/>
          </a:xfrm>
          <a:prstGeom prst="rect">
            <a:avLst/>
          </a:prstGeom>
          <a:solidFill>
            <a:srgbClr val="F4F0E9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9655117" y="2704655"/>
            <a:ext cx="8227375" cy="7229806"/>
          </a:xfrm>
          <a:custGeom>
            <a:avLst/>
            <a:gdLst/>
            <a:ahLst/>
            <a:cxnLst/>
            <a:rect r="r" b="b" t="t" l="l"/>
            <a:pathLst>
              <a:path h="7229806" w="8227375">
                <a:moveTo>
                  <a:pt x="0" y="0"/>
                </a:moveTo>
                <a:lnTo>
                  <a:pt x="8227375" y="0"/>
                </a:lnTo>
                <a:lnTo>
                  <a:pt x="8227375" y="7229806"/>
                </a:lnTo>
                <a:lnTo>
                  <a:pt x="0" y="7229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4442" y="159207"/>
            <a:ext cx="9284579" cy="2973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13"/>
              </a:lnSpc>
            </a:pPr>
            <a:r>
              <a:rPr lang="en-US" sz="18585">
                <a:solidFill>
                  <a:srgbClr val="000000"/>
                </a:solidFill>
                <a:latin typeface="Agrandir Wide"/>
                <a:ea typeface="Agrandir Wide"/>
                <a:cs typeface="Agrandir Wide"/>
                <a:sym typeface="Agrandir Wide"/>
              </a:rPr>
              <a:t>Thanks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4442" y="9374706"/>
            <a:ext cx="4206435" cy="55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3383">
                <a:solidFill>
                  <a:srgbClr val="2145B2"/>
                </a:solidFill>
                <a:latin typeface="Agrandir Wide"/>
                <a:ea typeface="Agrandir Wide"/>
                <a:cs typeface="Agrandir Wide"/>
                <a:sym typeface="Agrandir Wide"/>
              </a:rPr>
              <a:t>JAGMEET SINGH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DAGIG7BpWAo</dc:identifier>
  <dcterms:modified xsi:type="dcterms:W3CDTF">2011-08-01T06:04:30Z</dcterms:modified>
  <cp:revision>1</cp:revision>
  <dc:title>Yellow and blue Data Visualization Basics illustrated presentation</dc:title>
</cp:coreProperties>
</file>