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71" r:id="rId8"/>
    <p:sldId id="261" r:id="rId9"/>
    <p:sldId id="262" r:id="rId10"/>
    <p:sldId id="263" r:id="rId11"/>
    <p:sldId id="264" r:id="rId12"/>
    <p:sldId id="265" r:id="rId13"/>
    <p:sldId id="266" r:id="rId14"/>
    <p:sldId id="272" r:id="rId15"/>
    <p:sldId id="273" r:id="rId16"/>
    <p:sldId id="267" r:id="rId17"/>
    <p:sldId id="268" r:id="rId18"/>
    <p:sldId id="274" r:id="rId19"/>
    <p:sldId id="269" r:id="rId20"/>
    <p:sldId id="27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00CC5-55A2-C64E-79F5-E5B3A55E690E}" v="589" dt="2024-05-22T19:09:25.038"/>
  </p1510:revLst>
</p1510:revInfo>
</file>

<file path=ppt/tableStyles.xml><?xml version="1.0" encoding="utf-8"?>
<a:tblStyleLst xmlns:a="http://schemas.openxmlformats.org/drawingml/2006/main" def="{CCD79576-3FFA-4D9A-9F73-AA2050732714}">
  <a:tblStyle styleId="{CCD79576-3FFA-4D9A-9F73-AA205073271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f0abbaae8_1_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df0abbaae8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f1b248f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df1b248f6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f1b248f6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f1b248f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1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45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f0abbaae8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df0abbaae8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2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f0abbaae8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df0abbaae8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f1b248f6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f1b248f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f0abbaae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df0abbaae8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f0abbaae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df0abbaae8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f0abbaae8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df0abbaae8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97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f0abbaae8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df0abbaae8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f0abbaae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f0abbaae8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f0abbaae8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f0abbaae8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gmohan-Prajapati/Realtime-Strategic-Games"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263175" y="1147300"/>
            <a:ext cx="8520600" cy="2649600"/>
          </a:xfrm>
          <a:prstGeom prst="rect">
            <a:avLst/>
          </a:prstGeom>
          <a:noFill/>
          <a:ln>
            <a:noFill/>
          </a:ln>
        </p:spPr>
        <p:txBody>
          <a:bodyPr spcFirstLastPara="1" wrap="square" lIns="91425" tIns="91425" rIns="91425" bIns="91425" anchor="b" anchorCtr="0">
            <a:normAutofit/>
          </a:bodyPr>
          <a:lstStyle/>
          <a:p>
            <a:pPr>
              <a:buSzPct val="100000"/>
            </a:pPr>
            <a:r>
              <a:rPr lang="en" dirty="0"/>
              <a:t>Reinforcement Learning for Real-Time Strategic Games</a:t>
            </a:r>
          </a:p>
          <a:p>
            <a:pPr marL="0" lvl="0" indent="0" algn="ctr" rtl="0">
              <a:lnSpc>
                <a:spcPct val="100000"/>
              </a:lnSpc>
              <a:spcBef>
                <a:spcPts val="0"/>
              </a:spcBef>
              <a:spcAft>
                <a:spcPts val="0"/>
              </a:spcAft>
              <a:buSzPts val="4680"/>
              <a:buNone/>
            </a:pPr>
            <a:endParaRPr lang="en" dirty="0">
              <a:solidFill>
                <a:srgbClr val="000000"/>
              </a:solidFill>
            </a:endParaRPr>
          </a:p>
          <a:p>
            <a:pPr marL="0" lvl="0" indent="0" algn="ctr" rtl="0">
              <a:lnSpc>
                <a:spcPct val="100000"/>
              </a:lnSpc>
              <a:spcBef>
                <a:spcPts val="0"/>
              </a:spcBef>
              <a:spcAft>
                <a:spcPts val="0"/>
              </a:spcAft>
              <a:buSzPct val="100000"/>
              <a:buNone/>
            </a:pPr>
            <a:endParaRPr/>
          </a:p>
        </p:txBody>
      </p:sp>
      <p:sp>
        <p:nvSpPr>
          <p:cNvPr id="100" name="Google Shape;100;p25"/>
          <p:cNvSpPr txBox="1">
            <a:spLocks noGrp="1"/>
          </p:cNvSpPr>
          <p:nvPr>
            <p:ph type="subTitle" idx="1"/>
          </p:nvPr>
        </p:nvSpPr>
        <p:spPr>
          <a:xfrm>
            <a:off x="311700" y="3406700"/>
            <a:ext cx="8520600" cy="792600"/>
          </a:xfrm>
          <a:prstGeom prst="rect">
            <a:avLst/>
          </a:prstGeom>
          <a:noFill/>
          <a:ln>
            <a:noFill/>
          </a:ln>
        </p:spPr>
        <p:txBody>
          <a:bodyPr spcFirstLastPara="1" wrap="square" lIns="91425" tIns="91425" rIns="91425" bIns="91425" anchor="t" anchorCtr="0">
            <a:noAutofit/>
          </a:bodyPr>
          <a:lstStyle/>
          <a:p>
            <a:pPr marL="0" indent="0"/>
            <a:r>
              <a:rPr lang="en" sz="1800" dirty="0"/>
              <a:t>Jagmohan Prajapat (1HK21AI021)</a:t>
            </a:r>
          </a:p>
          <a:p>
            <a:pPr marL="0" indent="0"/>
            <a:r>
              <a:rPr lang="en" sz="1800" dirty="0"/>
              <a:t>Md. Shahid Hussain (1HK21AI033)</a:t>
            </a:r>
          </a:p>
          <a:p>
            <a:pPr marL="0" indent="0"/>
            <a:r>
              <a:rPr lang="en" sz="1800" dirty="0"/>
              <a:t>Md. Fatha (1HK21AI037)</a:t>
            </a:r>
          </a:p>
          <a:p>
            <a:pPr marL="0" indent="0"/>
            <a:r>
              <a:rPr lang="en" sz="1800" dirty="0"/>
              <a:t>Syed Daniyal Ali(1HK21AI057)</a:t>
            </a:r>
          </a:p>
        </p:txBody>
      </p:sp>
      <p:pic>
        <p:nvPicPr>
          <p:cNvPr id="101" name="Google Shape;101;p25"/>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 ARCHITECTURE AND FLOW DIAGRAM</a:t>
            </a:r>
            <a:endParaRPr/>
          </a:p>
        </p:txBody>
      </p:sp>
      <p:sp>
        <p:nvSpPr>
          <p:cNvPr id="156" name="Google Shape;156;p33"/>
          <p:cNvSpPr txBox="1">
            <a:spLocks noGrp="1"/>
          </p:cNvSpPr>
          <p:nvPr>
            <p:ph type="body" idx="1"/>
          </p:nvPr>
        </p:nvSpPr>
        <p:spPr>
          <a:xfrm>
            <a:off x="311700" y="153095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DIAGRAM</a:t>
            </a:r>
            <a:endParaRPr/>
          </a:p>
          <a:p>
            <a:pPr marL="0" lvl="0" indent="0" algn="l" rtl="0">
              <a:lnSpc>
                <a:spcPct val="115000"/>
              </a:lnSpc>
              <a:spcBef>
                <a:spcPts val="1200"/>
              </a:spcBef>
              <a:spcAft>
                <a:spcPts val="1200"/>
              </a:spcAft>
              <a:buSzPts val="1800"/>
              <a:buNone/>
            </a:pPr>
            <a:endParaRPr/>
          </a:p>
        </p:txBody>
      </p:sp>
      <p:pic>
        <p:nvPicPr>
          <p:cNvPr id="157" name="Google Shape;157;p33"/>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163" name="Google Shape;16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 dirty="0"/>
              <a:t>MODULE 1 : Project setup and Planning</a:t>
            </a:r>
            <a:endParaRPr dirty="0"/>
          </a:p>
          <a:p>
            <a:pPr marL="0" indent="0">
              <a:buNone/>
            </a:pPr>
            <a:r>
              <a:rPr lang="en" dirty="0"/>
              <a:t>Module 2 : Game Environment Development</a:t>
            </a:r>
            <a:endParaRPr dirty="0"/>
          </a:p>
          <a:p>
            <a:pPr marL="0" indent="0">
              <a:buNone/>
            </a:pPr>
            <a:r>
              <a:rPr lang="en" dirty="0"/>
              <a:t>Module 3 : Reinforcement Learning Agent Development</a:t>
            </a:r>
            <a:endParaRPr dirty="0"/>
          </a:p>
          <a:p>
            <a:pPr marL="0" indent="0">
              <a:lnSpc>
                <a:spcPct val="114999"/>
              </a:lnSpc>
              <a:buNone/>
            </a:pPr>
            <a:r>
              <a:rPr lang="en" dirty="0"/>
              <a:t>Module 4 : Agent Training</a:t>
            </a:r>
          </a:p>
          <a:p>
            <a:pPr marL="0" indent="0">
              <a:lnSpc>
                <a:spcPct val="114999"/>
              </a:lnSpc>
              <a:buNone/>
            </a:pPr>
            <a:r>
              <a:rPr lang="en" dirty="0"/>
              <a:t>Module 5 : Evaluation and Improvement</a:t>
            </a:r>
          </a:p>
          <a:p>
            <a:pPr marL="0" indent="0">
              <a:lnSpc>
                <a:spcPct val="114999"/>
              </a:lnSpc>
              <a:buNone/>
            </a:pPr>
            <a:r>
              <a:rPr lang="en" dirty="0"/>
              <a:t>Module 6 : Deployment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1: Project Setup and Planning</a:t>
            </a:r>
            <a:endParaRPr lang="en-US" dirty="0"/>
          </a:p>
          <a:p>
            <a:pPr marL="285750" indent="-285750">
              <a:lnSpc>
                <a:spcPct val="114999"/>
              </a:lnSpc>
            </a:pPr>
            <a:r>
              <a:rPr lang="en" dirty="0"/>
              <a:t>Define target RTS game (StarCraft II, custom environment, etc.)</a:t>
            </a:r>
          </a:p>
          <a:p>
            <a:pPr marL="285750" indent="-285750">
              <a:lnSpc>
                <a:spcPct val="114999"/>
              </a:lnSpc>
            </a:pPr>
            <a:r>
              <a:rPr lang="en" dirty="0"/>
              <a:t>Determine performance metrics (win rate, resource management, etc.)</a:t>
            </a:r>
          </a:p>
          <a:p>
            <a:pPr marL="285750" indent="-285750">
              <a:lnSpc>
                <a:spcPct val="114999"/>
              </a:lnSpc>
            </a:pPr>
            <a:r>
              <a:rPr lang="en" dirty="0"/>
              <a:t>Choose development tools and libraries (Python, OpenAI Gym, PySC2, game development framework)</a:t>
            </a:r>
          </a:p>
          <a:p>
            <a:pPr marL="285750" indent="-285750">
              <a:lnSpc>
                <a:spcPct val="114999"/>
              </a:lnSpc>
            </a:pPr>
            <a:r>
              <a:rPr lang="en" dirty="0"/>
              <a:t>Set up version control (Git) for code management and collaboration</a:t>
            </a:r>
          </a:p>
          <a:p>
            <a:pPr marL="0" lvl="0" indent="0" algn="l">
              <a:lnSpc>
                <a:spcPct val="114999"/>
              </a:lnSpc>
              <a:spcBef>
                <a:spcPts val="0"/>
              </a:spcBef>
              <a:spcAft>
                <a:spcPts val="0"/>
              </a:spcAft>
              <a:buNone/>
            </a:pPr>
            <a:endParaRPr lang="en" dirty="0"/>
          </a:p>
          <a:p>
            <a:pPr>
              <a:lnSpc>
                <a:spcPct val="114999"/>
              </a:lnSpc>
              <a:buNone/>
            </a:pPr>
            <a:r>
              <a:rPr lang="en" b="1" dirty="0"/>
              <a:t>Module 2: Game Environment Development</a:t>
            </a:r>
            <a:endParaRPr lang="en" dirty="0"/>
          </a:p>
          <a:p>
            <a:pPr marL="285750" indent="-285750">
              <a:lnSpc>
                <a:spcPct val="114999"/>
              </a:lnSpc>
            </a:pPr>
            <a:r>
              <a:rPr lang="en" dirty="0"/>
              <a:t>Implement the game environment using the chosen framework (Unity, </a:t>
            </a:r>
            <a:r>
              <a:rPr lang="en" dirty="0" err="1"/>
              <a:t>Pygame</a:t>
            </a:r>
            <a:r>
              <a:rPr lang="en" dirty="0"/>
              <a:t>, StarCraft II API)</a:t>
            </a:r>
          </a:p>
          <a:p>
            <a:pPr marL="285750" indent="-285750">
              <a:lnSpc>
                <a:spcPct val="114999"/>
              </a:lnSpc>
            </a:pPr>
            <a:r>
              <a:rPr lang="en" dirty="0"/>
              <a:t>Define interfaces for the agent to interact with the environment </a:t>
            </a:r>
          </a:p>
          <a:p>
            <a:pPr marL="1200150" lvl="1" indent="-285750">
              <a:lnSpc>
                <a:spcPct val="114999"/>
              </a:lnSpc>
            </a:pPr>
            <a:r>
              <a:rPr lang="en" dirty="0"/>
              <a:t>Actions: Represent valid actions the agent can take (movement, attack, build, etc.)</a:t>
            </a:r>
          </a:p>
          <a:p>
            <a:pPr marL="1200150" lvl="1" indent="-285750">
              <a:lnSpc>
                <a:spcPct val="114999"/>
              </a:lnSpc>
            </a:pPr>
            <a:r>
              <a:rPr lang="en" dirty="0"/>
              <a:t>Observations: Specify the information the agent receives about the game state (unit positions, resources, terrain)</a:t>
            </a:r>
          </a:p>
          <a:p>
            <a:pPr marL="1200150" lvl="1" indent="-285750">
              <a:lnSpc>
                <a:spcPct val="114999"/>
              </a:lnSpc>
            </a:pPr>
            <a:r>
              <a:rPr lang="en" dirty="0"/>
              <a:t>Rewards: Design a reward system that incentivizes winning behaviors</a:t>
            </a:r>
          </a:p>
          <a:p>
            <a:pPr marL="0" indent="0">
              <a:lnSpc>
                <a:spcPct val="114999"/>
              </a:lnSpc>
              <a:buNone/>
            </a:pPr>
            <a:endParaRPr lang="en" dirty="0"/>
          </a:p>
          <a:p>
            <a:pPr marL="0" indent="0">
              <a:lnSpc>
                <a:spcPct val="114999"/>
              </a:lnSpc>
              <a:buNone/>
            </a:pP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lnSpcReduction="10000"/>
          </a:bodyPr>
          <a:lstStyle/>
          <a:p>
            <a:pPr>
              <a:lnSpc>
                <a:spcPct val="114999"/>
              </a:lnSpc>
              <a:buNone/>
            </a:pPr>
            <a:r>
              <a:rPr lang="en" b="1" dirty="0"/>
              <a:t>Module 3: Reinforcement Learning Agent Development</a:t>
            </a:r>
            <a:endParaRPr lang="en-US" dirty="0"/>
          </a:p>
          <a:p>
            <a:pPr marL="285750" indent="-285750">
              <a:lnSpc>
                <a:spcPct val="114999"/>
              </a:lnSpc>
            </a:pPr>
            <a:r>
              <a:rPr lang="en" dirty="0"/>
              <a:t>Select the RL algorithm (Q-learning, DQN, PPO, DDPG) based on its suitability for the RTS game</a:t>
            </a:r>
          </a:p>
          <a:p>
            <a:pPr marL="285750" indent="-285750">
              <a:lnSpc>
                <a:spcPct val="114999"/>
              </a:lnSpc>
            </a:pPr>
            <a:r>
              <a:rPr lang="en" dirty="0"/>
              <a:t>Design the state representation: Choose a method to represent the game state as input for the RL agent (e.g., vector of unit counts, resource levels)</a:t>
            </a:r>
          </a:p>
          <a:p>
            <a:pPr marL="285750" indent="-285750">
              <a:lnSpc>
                <a:spcPct val="114999"/>
              </a:lnSpc>
            </a:pPr>
            <a:r>
              <a:rPr lang="en" dirty="0"/>
              <a:t>Define the action space: Specify the set of valid actions the agent can choose from</a:t>
            </a:r>
          </a:p>
          <a:p>
            <a:pPr marL="285750" indent="-285750">
              <a:lnSpc>
                <a:spcPct val="114999"/>
              </a:lnSpc>
            </a:pPr>
            <a:r>
              <a:rPr lang="en" dirty="0"/>
              <a:t>Implement the reward function: Translate game objectives into numerical rewards for the agent (e.g., winning = high reward, losing = low reward)</a:t>
            </a:r>
          </a:p>
          <a:p>
            <a:pPr marL="0" indent="0">
              <a:lnSpc>
                <a:spcPct val="114999"/>
              </a:lnSpc>
              <a:buNone/>
            </a:pPr>
            <a:endParaRPr lang="en" dirty="0"/>
          </a:p>
          <a:p>
            <a:pPr>
              <a:lnSpc>
                <a:spcPct val="114999"/>
              </a:lnSpc>
              <a:buNone/>
            </a:pPr>
            <a:r>
              <a:rPr lang="en" b="1" dirty="0"/>
              <a:t>Module 4: Agent Training</a:t>
            </a:r>
            <a:endParaRPr lang="en" dirty="0"/>
          </a:p>
          <a:p>
            <a:pPr marL="285750" indent="-285750">
              <a:lnSpc>
                <a:spcPct val="114999"/>
              </a:lnSpc>
            </a:pPr>
            <a:r>
              <a:rPr lang="en" dirty="0"/>
              <a:t>Train the agent using the chosen RL algorithm with the defined state representation, action space, and reward function</a:t>
            </a:r>
          </a:p>
          <a:p>
            <a:pPr marL="285750" indent="-285750">
              <a:lnSpc>
                <a:spcPct val="114999"/>
              </a:lnSpc>
            </a:pPr>
            <a:r>
              <a:rPr lang="en" dirty="0"/>
              <a:t>Monitor performance metrics during training (win rate, resource accumulation)</a:t>
            </a:r>
          </a:p>
          <a:p>
            <a:pPr marL="285750" indent="-285750">
              <a:lnSpc>
                <a:spcPct val="114999"/>
              </a:lnSpc>
            </a:pPr>
            <a:r>
              <a:rPr lang="en" dirty="0"/>
              <a:t>Adjust hyperparameters of the RL algorithm to optimize training efficiency and agent performance</a:t>
            </a:r>
          </a:p>
          <a:p>
            <a:pPr marL="0" indent="0">
              <a:lnSpc>
                <a:spcPct val="114999"/>
              </a:lnSpc>
              <a:buNone/>
            </a:pPr>
            <a:endParaRPr lang="en" dirty="0"/>
          </a:p>
        </p:txBody>
      </p:sp>
    </p:spTree>
    <p:extLst>
      <p:ext uri="{BB962C8B-B14F-4D97-AF65-F5344CB8AC3E}">
        <p14:creationId xmlns:p14="http://schemas.microsoft.com/office/powerpoint/2010/main" val="59047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5: Evaluation and Improvement</a:t>
            </a:r>
            <a:endParaRPr lang="en-US" dirty="0"/>
          </a:p>
          <a:p>
            <a:pPr marL="285750" indent="-285750">
              <a:lnSpc>
                <a:spcPct val="114999"/>
              </a:lnSpc>
            </a:pPr>
            <a:r>
              <a:rPr lang="en" dirty="0"/>
              <a:t>Test the trained agent against different opponents and scenarios within the game environment</a:t>
            </a:r>
          </a:p>
          <a:p>
            <a:pPr marL="285750" indent="-285750">
              <a:lnSpc>
                <a:spcPct val="114999"/>
              </a:lnSpc>
            </a:pPr>
            <a:r>
              <a:rPr lang="en" dirty="0"/>
              <a:t>Analyze agent performance and identify areas for improvement (weak strategies, poor resource management)</a:t>
            </a:r>
          </a:p>
          <a:p>
            <a:pPr marL="285750" indent="-285750">
              <a:lnSpc>
                <a:spcPct val="114999"/>
              </a:lnSpc>
            </a:pPr>
            <a:r>
              <a:rPr lang="en" dirty="0"/>
              <a:t>Refine the agent by modifying state representation, action space, reward function, or RL algorithm parameters</a:t>
            </a:r>
          </a:p>
          <a:p>
            <a:pPr>
              <a:lnSpc>
                <a:spcPct val="114999"/>
              </a:lnSpc>
              <a:buNone/>
            </a:pPr>
            <a:r>
              <a:rPr lang="en" b="1" dirty="0"/>
              <a:t>Module 6: Deployment (Optional)</a:t>
            </a:r>
            <a:endParaRPr lang="en" dirty="0"/>
          </a:p>
          <a:p>
            <a:pPr marL="285750" indent="-285750">
              <a:lnSpc>
                <a:spcPct val="114999"/>
              </a:lnSpc>
            </a:pPr>
            <a:r>
              <a:rPr lang="en" dirty="0"/>
              <a:t>If applicable, integrate the trained agent with the target RTS game (e.g., StarCraft II)</a:t>
            </a:r>
          </a:p>
          <a:p>
            <a:pPr marL="285750" indent="-285750">
              <a:lnSpc>
                <a:spcPct val="114999"/>
              </a:lnSpc>
            </a:pPr>
            <a:r>
              <a:rPr lang="en" dirty="0"/>
              <a:t>Develop user interface elements for interacting with the agent and observing its performance</a:t>
            </a:r>
          </a:p>
          <a:p>
            <a:pPr>
              <a:lnSpc>
                <a:spcPct val="114999"/>
              </a:lnSpc>
              <a:buNone/>
            </a:pPr>
            <a:endParaRPr lang="en" b="1" dirty="0"/>
          </a:p>
        </p:txBody>
      </p:sp>
    </p:spTree>
    <p:extLst>
      <p:ext uri="{BB962C8B-B14F-4D97-AF65-F5344CB8AC3E}">
        <p14:creationId xmlns:p14="http://schemas.microsoft.com/office/powerpoint/2010/main" val="196225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ADVANTAGES OF PROPOSED SYSTEM</a:t>
            </a:r>
            <a:endParaRPr/>
          </a:p>
          <a:p>
            <a:pPr marL="0" lvl="0" indent="0" algn="l" rtl="0">
              <a:lnSpc>
                <a:spcPct val="100000"/>
              </a:lnSpc>
              <a:spcBef>
                <a:spcPts val="0"/>
              </a:spcBef>
              <a:spcAft>
                <a:spcPts val="0"/>
              </a:spcAft>
              <a:buSzPct val="111111"/>
              <a:buNone/>
            </a:pPr>
            <a:endParaRPr/>
          </a:p>
        </p:txBody>
      </p:sp>
      <p:sp>
        <p:nvSpPr>
          <p:cNvPr id="175" name="Google Shape;175;p36"/>
          <p:cNvSpPr txBox="1">
            <a:spLocks noGrp="1"/>
          </p:cNvSpPr>
          <p:nvPr>
            <p:ph type="body" idx="1"/>
          </p:nvPr>
        </p:nvSpPr>
        <p:spPr>
          <a:xfrm>
            <a:off x="661000" y="1152475"/>
            <a:ext cx="8171400" cy="3416400"/>
          </a:xfrm>
          <a:prstGeom prst="rect">
            <a:avLst/>
          </a:prstGeom>
          <a:noFill/>
          <a:ln>
            <a:noFill/>
          </a:ln>
        </p:spPr>
        <p:txBody>
          <a:bodyPr spcFirstLastPara="1" wrap="square" lIns="91425" tIns="91425" rIns="91425" bIns="91425" anchor="t" anchorCtr="0">
            <a:normAutofit fontScale="92500" lnSpcReduction="20000"/>
          </a:bodyPr>
          <a:lstStyle/>
          <a:p>
            <a:pPr>
              <a:lnSpc>
                <a:spcPct val="114999"/>
              </a:lnSpc>
              <a:buFont typeface="Wingdings"/>
              <a:buChar char="ü"/>
            </a:pPr>
            <a:r>
              <a:rPr lang="en" dirty="0"/>
              <a:t>Modular Architecture: The modular architecture enables flexibility and adaptability, allowing researchers and developers to customize and extend the framework to suit their specific needs and preferences. </a:t>
            </a:r>
            <a:endParaRPr lang="en-US" dirty="0"/>
          </a:p>
          <a:p>
            <a:pPr>
              <a:lnSpc>
                <a:spcPct val="114999"/>
              </a:lnSpc>
              <a:buFont typeface="Wingdings"/>
              <a:buChar char="ü"/>
            </a:pPr>
            <a:r>
              <a:rPr lang="en" dirty="0"/>
              <a:t>Compatibility with Multiple Games: The framework is designed to interact with various RTS games, providing researchers with a versatile platform for experimentation and evaluation across different game environments. </a:t>
            </a:r>
            <a:endParaRPr lang="en-US" dirty="0"/>
          </a:p>
          <a:p>
            <a:pPr>
              <a:lnSpc>
                <a:spcPct val="114999"/>
              </a:lnSpc>
              <a:buFont typeface="Wingdings"/>
              <a:buChar char="ü"/>
            </a:pPr>
            <a:r>
              <a:rPr lang="en" dirty="0"/>
              <a:t>Algorithmic Flexibility: By supporting a wide range of RL algorithms, the framework allows researchers to explore different approaches and techniques, facilitating innovation and comparison between methods. </a:t>
            </a:r>
            <a:endParaRPr lang="en-US"/>
          </a:p>
          <a:p>
            <a:pPr>
              <a:lnSpc>
                <a:spcPct val="114999"/>
              </a:lnSpc>
              <a:buFont typeface="Wingdings"/>
              <a:buChar char="ü"/>
            </a:pPr>
            <a:r>
              <a:rPr lang="en" dirty="0"/>
              <a:t>Scalability and Efficiency: Emphasizing scalability and efficiency enables training RL agents on large-scale game environments without excessive computational resources, accelerating experimentation and iteration.</a:t>
            </a:r>
            <a:endParaRPr lang="en-US"/>
          </a:p>
        </p:txBody>
      </p:sp>
      <p:pic>
        <p:nvPicPr>
          <p:cNvPr id="176" name="Google Shape;176;p36"/>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Hardware </a:t>
            </a:r>
            <a:r>
              <a:rPr lang="en-US" sz="2500" dirty="0">
                <a:solidFill>
                  <a:schemeClr val="tx1">
                    <a:lumMod val="95000"/>
                    <a:lumOff val="5000"/>
                  </a:schemeClr>
                </a:solidFill>
              </a:rPr>
              <a:t>Requirements</a:t>
            </a:r>
            <a:endParaRPr sz="2500" dirty="0">
              <a:solidFill>
                <a:schemeClr val="tx1">
                  <a:lumMod val="95000"/>
                  <a:lumOff val="5000"/>
                </a:schemeClr>
              </a:solidFill>
            </a:endParaRPr>
          </a:p>
        </p:txBody>
      </p:sp>
      <p:sp>
        <p:nvSpPr>
          <p:cNvPr id="182" name="Google Shape;182;p37"/>
          <p:cNvSpPr txBox="1">
            <a:spLocks noGrp="1"/>
          </p:cNvSpPr>
          <p:nvPr>
            <p:ph type="body" idx="1"/>
          </p:nvPr>
        </p:nvSpPr>
        <p:spPr>
          <a:xfrm>
            <a:off x="415556" y="915275"/>
            <a:ext cx="8526484" cy="3970315"/>
          </a:xfrm>
          <a:prstGeom prst="rect">
            <a:avLst/>
          </a:prstGeom>
        </p:spPr>
        <p:txBody>
          <a:bodyPr spcFirstLastPara="1" wrap="square" lIns="91425" tIns="91425" rIns="91425" bIns="91425" anchor="t" anchorCtr="0">
            <a:normAutofit fontScale="92500" lnSpcReduction="20000"/>
          </a:bodyPr>
          <a:lstStyle/>
          <a:p>
            <a:pPr>
              <a:lnSpc>
                <a:spcPct val="114999"/>
              </a:lnSpc>
              <a:buNone/>
            </a:pPr>
            <a:endParaRPr lang="en-US" dirty="0"/>
          </a:p>
          <a:p>
            <a:pPr marL="285750" indent="-285750">
              <a:lnSpc>
                <a:spcPct val="114999"/>
              </a:lnSpc>
              <a:buFont typeface="Wingdings"/>
              <a:buChar char="ü"/>
            </a:pPr>
            <a:r>
              <a:rPr lang="en-US" b="1" dirty="0"/>
              <a:t>Processor (CPU):</a:t>
            </a:r>
            <a:r>
              <a:rPr lang="en-US" dirty="0"/>
              <a:t> A multi-core processor (e.g., Intel Core i5 or AMD Ryzen 5) with good clock speed is recommended for efficient training of reinforcement learning algorithms. More cores and higher clock speed will allow for faster training, especially for complex algorithms.</a:t>
            </a:r>
            <a:endParaRPr lang="en-US"/>
          </a:p>
          <a:p>
            <a:pPr marL="285750" indent="-285750">
              <a:lnSpc>
                <a:spcPct val="114999"/>
              </a:lnSpc>
              <a:buFont typeface="Wingdings"/>
              <a:buChar char="ü"/>
            </a:pPr>
            <a:r>
              <a:rPr lang="en-US" b="1" dirty="0"/>
              <a:t>Memory (RAM):</a:t>
            </a:r>
            <a:r>
              <a:rPr lang="en-US" dirty="0"/>
              <a:t> At least 8GB of RAM is recommended, but 16GB or more will be beneficial for handling large game environments and deep learning models (if using algorithms like DQN).</a:t>
            </a:r>
          </a:p>
          <a:p>
            <a:pPr marL="285750" indent="-285750">
              <a:lnSpc>
                <a:spcPct val="114999"/>
              </a:lnSpc>
              <a:buFont typeface="Wingdings"/>
              <a:buChar char="ü"/>
            </a:pPr>
            <a:r>
              <a:rPr lang="en-US" b="1" dirty="0"/>
              <a:t>Graphics Processing Unit (GPU):</a:t>
            </a:r>
            <a:r>
              <a:rPr lang="en-US" dirty="0"/>
              <a:t> While not strictly necessary, a dedicated GPU can significantly accelerate training, particularly when using deep learning techniques. NVIDIA GPUs with good CUDA support are preferred for working with popular deep learning frameworks like TensorFlow or </a:t>
            </a:r>
            <a:r>
              <a:rPr lang="en-US" dirty="0" err="1"/>
              <a:t>PyTorch</a:t>
            </a:r>
            <a:r>
              <a:rPr lang="en-US" dirty="0"/>
              <a:t>.</a:t>
            </a:r>
          </a:p>
          <a:p>
            <a:pPr marL="285750" indent="-285750">
              <a:lnSpc>
                <a:spcPct val="114999"/>
              </a:lnSpc>
              <a:buFont typeface="Wingdings"/>
              <a:buChar char="ü"/>
            </a:pPr>
            <a:r>
              <a:rPr lang="en-US" b="1" dirty="0"/>
              <a:t>Storage:</a:t>
            </a:r>
            <a:r>
              <a:rPr lang="en-US" dirty="0"/>
              <a:t> Sufficient storage space (at least 250GB) is needed to accommodate the game environment data, libraries, and potentially large training data generated during the project.</a:t>
            </a:r>
          </a:p>
          <a:p>
            <a:pPr marL="0" lvl="0" indent="0" algn="l">
              <a:lnSpc>
                <a:spcPct val="114999"/>
              </a:lnSpc>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Software </a:t>
            </a:r>
            <a:r>
              <a:rPr lang="en-US" sz="2600" dirty="0">
                <a:solidFill>
                  <a:schemeClr val="tx1">
                    <a:lumMod val="95000"/>
                    <a:lumOff val="5000"/>
                  </a:schemeClr>
                </a:solidFill>
              </a:rPr>
              <a:t>Requirements</a:t>
            </a:r>
            <a:endParaRPr dirty="0">
              <a:solidFill>
                <a:schemeClr val="tx1">
                  <a:lumMod val="95000"/>
                  <a:lumOff val="5000"/>
                </a:schemeClr>
              </a:solidFill>
            </a:endParaRPr>
          </a:p>
        </p:txBody>
      </p:sp>
      <p:sp>
        <p:nvSpPr>
          <p:cNvPr id="182" name="Google Shape;182;p37"/>
          <p:cNvSpPr txBox="1">
            <a:spLocks noGrp="1"/>
          </p:cNvSpPr>
          <p:nvPr>
            <p:ph type="body" idx="1"/>
          </p:nvPr>
        </p:nvSpPr>
        <p:spPr>
          <a:xfrm>
            <a:off x="397972" y="941652"/>
            <a:ext cx="8640783" cy="4005484"/>
          </a:xfrm>
          <a:prstGeom prst="rect">
            <a:avLst/>
          </a:prstGeom>
        </p:spPr>
        <p:txBody>
          <a:bodyPr spcFirstLastPara="1" wrap="square" lIns="91425" tIns="91425" rIns="91425" bIns="91425" anchor="t" anchorCtr="0">
            <a:normAutofit fontScale="85000" lnSpcReduction="10000"/>
          </a:bodyPr>
          <a:lstStyle/>
          <a:p>
            <a:pPr marL="285750" indent="-285750">
              <a:lnSpc>
                <a:spcPct val="114999"/>
              </a:lnSpc>
              <a:buFont typeface="Wingdings"/>
              <a:buChar char="ü"/>
            </a:pPr>
            <a:r>
              <a:rPr lang="en-US" b="1" dirty="0"/>
              <a:t>Operating System:</a:t>
            </a:r>
            <a:r>
              <a:rPr lang="en-US" dirty="0"/>
              <a:t> Windows 10, macOS, or Linux are all viable options. Linux offers good compatibility with many open-source development tools used in machine learning.</a:t>
            </a:r>
          </a:p>
          <a:p>
            <a:pPr marL="285750" indent="-285750">
              <a:lnSpc>
                <a:spcPct val="114999"/>
              </a:lnSpc>
              <a:buFont typeface="Wingdings"/>
              <a:buChar char="ü"/>
            </a:pPr>
            <a:r>
              <a:rPr lang="en-US" b="1" dirty="0"/>
              <a:t>Python (3.x):</a:t>
            </a:r>
            <a:r>
              <a:rPr lang="en-US" dirty="0"/>
              <a:t> The primary programming language for implementing RL algorithms, game logic, and system integration.</a:t>
            </a:r>
          </a:p>
          <a:p>
            <a:pPr marL="285750" indent="-285750">
              <a:lnSpc>
                <a:spcPct val="114999"/>
              </a:lnSpc>
              <a:buFont typeface="Wingdings"/>
              <a:buChar char="ü"/>
            </a:pPr>
            <a:r>
              <a:rPr lang="en-US" b="1" dirty="0"/>
              <a:t>OpenAI Gym:</a:t>
            </a:r>
            <a:r>
              <a:rPr lang="en-US" dirty="0"/>
              <a:t> A toolkit for developing and comparing reinforcement learning algorithms, providing a standardized interface for interacting with game environments.</a:t>
            </a:r>
          </a:p>
          <a:p>
            <a:pPr marL="285750" indent="-285750">
              <a:lnSpc>
                <a:spcPct val="114999"/>
              </a:lnSpc>
              <a:buFont typeface="Wingdings"/>
              <a:buChar char="ü"/>
            </a:pPr>
            <a:r>
              <a:rPr lang="en-US" b="1" dirty="0"/>
              <a:t>Game Development Framework (Optional):</a:t>
            </a:r>
            <a:r>
              <a:rPr lang="en-US" dirty="0"/>
              <a:t> If building a custom RTS environment, a framework like Unity or </a:t>
            </a:r>
            <a:r>
              <a:rPr lang="en-US" dirty="0" err="1"/>
              <a:t>Pygame</a:t>
            </a:r>
            <a:r>
              <a:rPr lang="en-US" dirty="0"/>
              <a:t> can be used. StarCraft II API can be used for integrating the agent with StarCraft II specifically.</a:t>
            </a:r>
          </a:p>
          <a:p>
            <a:pPr marL="285750" indent="-285750">
              <a:lnSpc>
                <a:spcPct val="114999"/>
              </a:lnSpc>
              <a:buFont typeface="Wingdings"/>
              <a:buChar char="ü"/>
            </a:pPr>
            <a:r>
              <a:rPr lang="en-US" b="1" dirty="0"/>
              <a:t>Deep Learning Frameworks (Optional):</a:t>
            </a:r>
            <a:r>
              <a:rPr lang="en-US" dirty="0"/>
              <a:t> TensorFlow or </a:t>
            </a:r>
            <a:r>
              <a:rPr lang="en-US" dirty="0" err="1"/>
              <a:t>PyTorch</a:t>
            </a:r>
            <a:r>
              <a:rPr lang="en-US" dirty="0"/>
              <a:t> are popular choices for implementing neural network models used in RL algorithms like DQN, PPO, or DDPG.</a:t>
            </a:r>
          </a:p>
          <a:p>
            <a:pPr marL="285750" indent="-285750">
              <a:lnSpc>
                <a:spcPct val="114999"/>
              </a:lnSpc>
              <a:buFont typeface="Wingdings"/>
              <a:buChar char="ü"/>
            </a:pPr>
            <a:r>
              <a:rPr lang="en-US" b="1" dirty="0"/>
              <a:t>Version Control System (Git):</a:t>
            </a:r>
            <a:r>
              <a:rPr lang="en-US" dirty="0"/>
              <a:t> Essential for managing code versions and collaborating on the project.</a:t>
            </a:r>
          </a:p>
        </p:txBody>
      </p:sp>
    </p:spTree>
    <p:extLst>
      <p:ext uri="{BB962C8B-B14F-4D97-AF65-F5344CB8AC3E}">
        <p14:creationId xmlns:p14="http://schemas.microsoft.com/office/powerpoint/2010/main" val="54742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Timeline of the project</a:t>
            </a:r>
            <a:endParaRPr/>
          </a:p>
        </p:txBody>
      </p:sp>
      <p:sp>
        <p:nvSpPr>
          <p:cNvPr id="188" name="Google Shape;188;p38"/>
          <p:cNvSpPr txBox="1">
            <a:spLocks noGrp="1"/>
          </p:cNvSpPr>
          <p:nvPr>
            <p:ph type="body" idx="1"/>
          </p:nvPr>
        </p:nvSpPr>
        <p:spPr>
          <a:xfrm>
            <a:off x="438687" y="1020591"/>
            <a:ext cx="8527291" cy="3899976"/>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dirty="0"/>
              <a:t>40-45 Days and may vary </a:t>
            </a:r>
            <a:endParaRPr dirty="0"/>
          </a:p>
        </p:txBody>
      </p:sp>
      <p:pic>
        <p:nvPicPr>
          <p:cNvPr id="189" name="Google Shape;189;p3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195" name="Google Shape;195;p39"/>
          <p:cNvSpPr txBox="1">
            <a:spLocks noGrp="1"/>
          </p:cNvSpPr>
          <p:nvPr>
            <p:ph type="body" idx="1"/>
          </p:nvPr>
        </p:nvSpPr>
        <p:spPr>
          <a:xfrm>
            <a:off x="223777" y="1099721"/>
            <a:ext cx="8520600" cy="3416400"/>
          </a:xfrm>
          <a:prstGeom prst="rect">
            <a:avLst/>
          </a:prstGeom>
        </p:spPr>
        <p:txBody>
          <a:bodyPr spcFirstLastPara="1" wrap="square" lIns="91425" tIns="91425" rIns="91425" bIns="91425" anchor="t" anchorCtr="0">
            <a:normAutofit/>
          </a:bodyPr>
          <a:lstStyle/>
          <a:p>
            <a:pPr marL="0" lvl="0" indent="0" algn="l">
              <a:lnSpc>
                <a:spcPct val="114999"/>
              </a:lnSpc>
              <a:spcBef>
                <a:spcPts val="0"/>
              </a:spcBef>
              <a:spcAft>
                <a:spcPts val="0"/>
              </a:spcAft>
              <a:buNone/>
            </a:pPr>
            <a:r>
              <a:rPr lang="en" dirty="0">
                <a:hlinkClick r:id="rId3"/>
              </a:rPr>
              <a:t>https://github.com/Jagmohan-Prajapati/Realtime-Strategic-Games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6"/>
          <p:cNvPicPr preferRelativeResize="0"/>
          <p:nvPr/>
        </p:nvPicPr>
        <p:blipFill rotWithShape="1">
          <a:blip r:embed="rId3">
            <a:alphaModFix/>
          </a:blip>
          <a:srcRect/>
          <a:stretch/>
        </p:blipFill>
        <p:spPr>
          <a:xfrm>
            <a:off x="8647975" y="77625"/>
            <a:ext cx="436723" cy="436723"/>
          </a:xfrm>
          <a:prstGeom prst="rect">
            <a:avLst/>
          </a:prstGeom>
          <a:noFill/>
          <a:ln>
            <a:noFill/>
          </a:ln>
        </p:spPr>
      </p:pic>
      <p:sp>
        <p:nvSpPr>
          <p:cNvPr id="107" name="Google Shape;10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PROJECT DOMAIN</a:t>
            </a:r>
            <a:endParaRPr/>
          </a:p>
        </p:txBody>
      </p:sp>
      <p:sp>
        <p:nvSpPr>
          <p:cNvPr id="108" name="Google Shape;108;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a:lnSpc>
                <a:spcPct val="114999"/>
              </a:lnSpc>
              <a:spcAft>
                <a:spcPts val="1200"/>
              </a:spcAft>
              <a:buFont typeface="Wingdings"/>
              <a:buChar char="ü"/>
            </a:pPr>
            <a:r>
              <a:rPr lang="en" sz="2400" dirty="0"/>
              <a:t>AI for Real-Time Strategy Games</a:t>
            </a:r>
            <a:endParaRPr lang="en-US" dirty="0"/>
          </a:p>
          <a:p>
            <a:pPr marL="342900">
              <a:lnSpc>
                <a:spcPct val="114999"/>
              </a:lnSpc>
              <a:spcAft>
                <a:spcPts val="1200"/>
              </a:spcAft>
              <a:buFont typeface="Wingdings"/>
              <a:buChar char="ü"/>
            </a:pPr>
            <a:r>
              <a:rPr lang="en" sz="2400" dirty="0"/>
              <a:t>Deep Learning </a:t>
            </a:r>
          </a:p>
          <a:p>
            <a:pPr marL="342900">
              <a:lnSpc>
                <a:spcPct val="114999"/>
              </a:lnSpc>
              <a:spcAft>
                <a:spcPts val="1200"/>
              </a:spcAft>
              <a:buFont typeface="Wingdings"/>
              <a:buChar char="ü"/>
            </a:pPr>
            <a:r>
              <a:rPr lang="en" sz="2400" dirty="0"/>
              <a:t>Transfer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ABSTRACT</a:t>
            </a:r>
            <a:endParaRPr/>
          </a:p>
        </p:txBody>
      </p:sp>
      <p:sp>
        <p:nvSpPr>
          <p:cNvPr id="114" name="Google Shape;1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nSpc>
                <a:spcPct val="114999"/>
              </a:lnSpc>
              <a:buNone/>
            </a:pPr>
            <a:r>
              <a:rPr lang="en" sz="1500" dirty="0">
                <a:solidFill>
                  <a:srgbClr val="1F1F1F"/>
                </a:solidFill>
              </a:rPr>
              <a:t>• </a:t>
            </a:r>
            <a:r>
              <a:rPr lang="en" sz="1500" b="1" dirty="0">
                <a:solidFill>
                  <a:srgbClr val="1F1F1F"/>
                </a:solidFill>
              </a:rPr>
              <a:t>Goal:</a:t>
            </a:r>
            <a:r>
              <a:rPr lang="en" sz="1500" dirty="0">
                <a:solidFill>
                  <a:srgbClr val="1F1F1F"/>
                </a:solidFill>
              </a:rPr>
              <a:t> Develop smart AI for RTS games using Reinforcement Learning (RL). </a:t>
            </a:r>
            <a:endParaRPr lang="en-US" dirty="0">
              <a:solidFill>
                <a:srgbClr val="595959"/>
              </a:solidFill>
            </a:endParaRPr>
          </a:p>
          <a:p>
            <a:pPr>
              <a:lnSpc>
                <a:spcPct val="114999"/>
              </a:lnSpc>
              <a:buNone/>
            </a:pPr>
            <a:r>
              <a:rPr lang="en" sz="1500" dirty="0">
                <a:solidFill>
                  <a:srgbClr val="1F1F1F"/>
                </a:solidFill>
              </a:rPr>
              <a:t>• </a:t>
            </a:r>
            <a:r>
              <a:rPr lang="en" sz="1500" b="1" dirty="0">
                <a:solidFill>
                  <a:srgbClr val="1F1F1F"/>
                </a:solidFill>
              </a:rPr>
              <a:t>Challenges:</a:t>
            </a:r>
            <a:br>
              <a:rPr lang="en" sz="1500" b="1" dirty="0">
                <a:solidFill>
                  <a:srgbClr val="1F1F1F"/>
                </a:solidFill>
              </a:rPr>
            </a:br>
            <a:r>
              <a:rPr lang="en" sz="1500" b="1" dirty="0">
                <a:solidFill>
                  <a:srgbClr val="1F1F1F"/>
                </a:solidFill>
              </a:rPr>
              <a:t> * Representing the game,</a:t>
            </a:r>
            <a:r>
              <a:rPr lang="en" sz="1500" dirty="0">
                <a:solidFill>
                  <a:srgbClr val="1F1F1F"/>
                </a:solidFill>
              </a:rPr>
              <a:t> defining actions, and designing rewards. </a:t>
            </a:r>
            <a:endParaRPr lang="en-US" dirty="0">
              <a:solidFill>
                <a:srgbClr val="595959"/>
              </a:solidFill>
            </a:endParaRPr>
          </a:p>
          <a:p>
            <a:pPr>
              <a:lnSpc>
                <a:spcPct val="114999"/>
              </a:lnSpc>
              <a:buNone/>
            </a:pPr>
            <a:r>
              <a:rPr lang="en" sz="1500" dirty="0">
                <a:solidFill>
                  <a:srgbClr val="1F1F1F"/>
                </a:solidFill>
              </a:rPr>
              <a:t>    * Balancing exploring new tactics and using proven strategies.</a:t>
            </a:r>
            <a:endParaRPr lang="en-US" dirty="0">
              <a:solidFill>
                <a:srgbClr val="595959"/>
              </a:solidFill>
            </a:endParaRPr>
          </a:p>
          <a:p>
            <a:pPr>
              <a:lnSpc>
                <a:spcPct val="114999"/>
              </a:lnSpc>
              <a:buNone/>
            </a:pPr>
            <a:r>
              <a:rPr lang="en" sz="1500" dirty="0">
                <a:solidFill>
                  <a:srgbClr val="1F1F1F"/>
                </a:solidFill>
              </a:rPr>
              <a:t>    * Learning good decision-making rules in real-time with opponents and past actions.</a:t>
            </a:r>
            <a:br>
              <a:rPr lang="en" sz="1500" dirty="0">
                <a:solidFill>
                  <a:srgbClr val="1F1F1F"/>
                </a:solidFill>
              </a:rPr>
            </a:br>
            <a:endParaRPr lang="en" sz="1500" dirty="0">
              <a:solidFill>
                <a:srgbClr val="1F1F1F"/>
              </a:solidFill>
            </a:endParaRPr>
          </a:p>
          <a:p>
            <a:pPr>
              <a:lnSpc>
                <a:spcPct val="114999"/>
              </a:lnSpc>
              <a:buNone/>
            </a:pPr>
            <a:r>
              <a:rPr lang="en" sz="1500" dirty="0">
                <a:solidFill>
                  <a:srgbClr val="1F1F1F"/>
                </a:solidFill>
              </a:rPr>
              <a:t>• </a:t>
            </a:r>
            <a:r>
              <a:rPr lang="en" sz="1500" b="1" dirty="0">
                <a:solidFill>
                  <a:srgbClr val="1F1F1F"/>
                </a:solidFill>
              </a:rPr>
              <a:t>Current Approaches:</a:t>
            </a:r>
            <a:r>
              <a:rPr lang="en" sz="1500" dirty="0">
                <a:solidFill>
                  <a:srgbClr val="1F1F1F"/>
                </a:solidFill>
              </a:rPr>
              <a:t> Deep Q-learning, policy gradients, multi-agent learning, transfer learning.</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Future:</a:t>
            </a:r>
            <a:r>
              <a:rPr lang="en" sz="1500" dirty="0">
                <a:solidFill>
                  <a:srgbClr val="1F1F1F"/>
                </a:solidFill>
              </a:rPr>
              <a:t> Combining RL with other AI techniques and applying it to real-world problems. </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Target Audience:</a:t>
            </a:r>
            <a:r>
              <a:rPr lang="en" sz="1500" dirty="0">
                <a:solidFill>
                  <a:srgbClr val="1F1F1F"/>
                </a:solidFill>
              </a:rPr>
              <a:t> RL for RTS games researchers and practitioners.</a:t>
            </a:r>
            <a:endParaRPr lang="en-US"/>
          </a:p>
          <a:p>
            <a:pPr marL="0" indent="0">
              <a:lnSpc>
                <a:spcPct val="114999"/>
              </a:lnSpc>
              <a:buNone/>
            </a:pPr>
            <a:endParaRPr lang="en" dirty="0"/>
          </a:p>
        </p:txBody>
      </p:sp>
      <p:pic>
        <p:nvPicPr>
          <p:cNvPr id="115" name="Google Shape;115;p27"/>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SCOPE AND OBJECTIVE</a:t>
            </a:r>
            <a:endParaRPr/>
          </a:p>
        </p:txBody>
      </p:sp>
      <p:sp>
        <p:nvSpPr>
          <p:cNvPr id="121" name="Google Shape;121;p28"/>
          <p:cNvSpPr txBox="1">
            <a:spLocks noGrp="1"/>
          </p:cNvSpPr>
          <p:nvPr>
            <p:ph type="body" idx="1"/>
          </p:nvPr>
        </p:nvSpPr>
        <p:spPr>
          <a:xfrm>
            <a:off x="311700" y="1152475"/>
            <a:ext cx="8520600" cy="3627415"/>
          </a:xfrm>
          <a:prstGeom prst="rect">
            <a:avLst/>
          </a:prstGeom>
          <a:noFill/>
          <a:ln>
            <a:noFill/>
          </a:ln>
        </p:spPr>
        <p:txBody>
          <a:bodyPr spcFirstLastPara="1" wrap="square" lIns="91425" tIns="91425" rIns="91425" bIns="91425" anchor="t" anchorCtr="0">
            <a:normAutofit fontScale="85000" lnSpcReduction="20000"/>
          </a:bodyPr>
          <a:lstStyle/>
          <a:p>
            <a:pPr marL="0" indent="0">
              <a:spcAft>
                <a:spcPts val="1200"/>
              </a:spcAft>
              <a:buNone/>
            </a:pPr>
            <a:r>
              <a:rPr lang="en" b="1" dirty="0"/>
              <a:t>Scope: </a:t>
            </a:r>
            <a:endParaRPr lang="en-US" dirty="0"/>
          </a:p>
          <a:p>
            <a:pPr marL="285750" indent="-285750">
              <a:lnSpc>
                <a:spcPct val="114999"/>
              </a:lnSpc>
              <a:spcAft>
                <a:spcPts val="1200"/>
              </a:spcAft>
              <a:buFont typeface="Wingdings"/>
              <a:buChar char="ü"/>
            </a:pPr>
            <a:r>
              <a:rPr lang="en" dirty="0"/>
              <a:t>This research focuses on the application of reinforcement learning (RL) techniques to real-time strategy (RTS) games. </a:t>
            </a:r>
            <a:endParaRPr lang="en"/>
          </a:p>
          <a:p>
            <a:pPr marL="285750" indent="-285750">
              <a:lnSpc>
                <a:spcPct val="114999"/>
              </a:lnSpc>
              <a:spcAft>
                <a:spcPts val="1200"/>
              </a:spcAft>
              <a:buFont typeface="Wingdings"/>
              <a:buChar char="ü"/>
            </a:pPr>
            <a:r>
              <a:rPr lang="en" dirty="0"/>
              <a:t>The study encompasses both single-player and multiplayer RTS games. </a:t>
            </a:r>
          </a:p>
          <a:p>
            <a:pPr marL="285750" indent="-285750">
              <a:lnSpc>
                <a:spcPct val="114999"/>
              </a:lnSpc>
              <a:spcAft>
                <a:spcPts val="1200"/>
              </a:spcAft>
              <a:buFont typeface="Wingdings"/>
              <a:buChar char="ü"/>
            </a:pPr>
            <a:r>
              <a:rPr lang="en" dirty="0"/>
              <a:t>Various RL algorithms, including deep reinforcement learning (DRL), will be explored within the scope of this research. </a:t>
            </a:r>
            <a:endParaRPr lang="en"/>
          </a:p>
          <a:p>
            <a:pPr marL="285750" indent="-285750">
              <a:lnSpc>
                <a:spcPct val="114999"/>
              </a:lnSpc>
              <a:spcAft>
                <a:spcPts val="1200"/>
              </a:spcAft>
              <a:buFont typeface="Wingdings"/>
              <a:buChar char="ü"/>
            </a:pPr>
            <a:r>
              <a:rPr lang="en" dirty="0"/>
              <a:t>The research considers diverse aspects of the domain, such as state representation, action space, reward design, exploration vs. exploitation, adversarial learning, memory, and real-time constraints.</a:t>
            </a:r>
          </a:p>
          <a:p>
            <a:pPr marL="0" indent="0">
              <a:lnSpc>
                <a:spcPct val="114999"/>
              </a:lnSpc>
              <a:spcAft>
                <a:spcPts val="1200"/>
              </a:spcAft>
              <a:buNone/>
            </a:pPr>
            <a:r>
              <a:rPr lang="en" b="1" dirty="0"/>
              <a:t>Objective : </a:t>
            </a:r>
            <a:r>
              <a:rPr lang="en" dirty="0"/>
              <a:t>This project aims to leverage reinforcement learning to create intelligent agents for real-time strategy games</a:t>
            </a:r>
          </a:p>
        </p:txBody>
      </p:sp>
      <p:pic>
        <p:nvPicPr>
          <p:cNvPr id="122" name="Google Shape;122;p2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4244536564"/>
              </p:ext>
            </p:extLst>
          </p:nvPr>
        </p:nvGraphicFramePr>
        <p:xfrm>
          <a:off x="-1227" y="507987"/>
          <a:ext cx="9105148" cy="4563210"/>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49273">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524005">
                <a:tc>
                  <a:txBody>
                    <a:bodyPr/>
                    <a:lstStyle/>
                    <a:p>
                      <a:pPr marL="0" marR="0" lvl="0" indent="0" algn="l">
                        <a:lnSpc>
                          <a:spcPct val="100000"/>
                        </a:lnSpc>
                        <a:spcBef>
                          <a:spcPts val="0"/>
                        </a:spcBef>
                        <a:spcAft>
                          <a:spcPts val="0"/>
                        </a:spcAft>
                        <a:buNone/>
                      </a:pPr>
                      <a:r>
                        <a:rPr lang="en-US" sz="1100" b="0" i="0" u="none" strike="noStrike" cap="none" noProof="0" dirty="0">
                          <a:latin typeface="Arial"/>
                        </a:rPr>
                        <a:t>Deep RTS: A Game Environment for Deep Reinforcement Learning in Real-Time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Arne Andersen, Morten Goodwin, Ole-Christoffer Granmo</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Deep RTS speeds up AI learning in RTS games by 50,000x, offering a flexible environment for complex AI research.</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Current state-of-the-art algorithms in RTS games are unstable and struggle to converge towards optimal policies in environments with multi-reward objectives.</a:t>
                      </a:r>
                      <a:endParaRPr lang="en-US"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Deep RTS bridges </a:t>
                      </a:r>
                      <a:r>
                        <a:rPr lang="en-US" sz="1100" b="0" i="0" u="none" strike="noStrike" cap="none" noProof="0" err="1"/>
                        <a:t>microRTS</a:t>
                      </a:r>
                      <a:r>
                        <a:rPr lang="en-US" sz="1100" b="0" i="0" u="none" strike="noStrike" cap="none" noProof="0" dirty="0"/>
                        <a:t>-StarCraft gap, offering a sweet spot for novel RL in RTS</a:t>
                      </a:r>
                      <a:endParaRPr lang="en-US" sz="1100"/>
                    </a:p>
                  </a:txBody>
                  <a:tcPr marL="91425" marR="91425" marT="91425" marB="91425"/>
                </a:tc>
                <a:extLst>
                  <a:ext uri="{0D108BD9-81ED-4DB2-BD59-A6C34878D82A}">
                    <a16:rowId xmlns:a16="http://schemas.microsoft.com/office/drawing/2014/main" val="10001"/>
                  </a:ext>
                </a:extLst>
              </a:tr>
              <a:tr h="2589932">
                <a:tc>
                  <a:txBody>
                    <a:bodyPr/>
                    <a:lstStyle/>
                    <a:p>
                      <a:pPr marL="0" marR="0" lvl="0" indent="0" algn="l">
                        <a:lnSpc>
                          <a:spcPct val="100000"/>
                        </a:lnSpc>
                        <a:spcBef>
                          <a:spcPts val="0"/>
                        </a:spcBef>
                        <a:spcAft>
                          <a:spcPts val="0"/>
                        </a:spcAft>
                        <a:buNone/>
                      </a:pPr>
                      <a:r>
                        <a:rPr lang="en-US" sz="1100" b="0" i="0" u="none" strike="noStrike" cap="none" noProof="0" dirty="0">
                          <a:latin typeface="Arial"/>
                        </a:rPr>
                        <a:t>High-level Reinforcement Learning in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Christopher Amato and Guy Shani</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The paper explores using reinforcement learning in strategy games, focusing on Civilization IV. It employs a single-agent approach to learn a best response strategy against a fixed player, adapting policies based on game conditions and opponent strategies</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The parameters for learning were chosen based on educated guesses rather than extensive analysis, indicating potential for improvement </a:t>
                      </a:r>
                      <a:endParaRPr lang="en-US" sz="1100"/>
                    </a:p>
                    <a:p>
                      <a:pPr marL="0" marR="0" lvl="0" indent="0" algn="l">
                        <a:lnSpc>
                          <a:spcPct val="100000"/>
                        </a:lnSpc>
                        <a:spcBef>
                          <a:spcPts val="0"/>
                        </a:spcBef>
                        <a:spcAft>
                          <a:spcPts val="0"/>
                        </a:spcAft>
                        <a:buNone/>
                      </a:pPr>
                      <a:r>
                        <a:rPr lang="en-US" sz="1100" b="0" i="0" u="none" strike="noStrike" cap="none" noProof="0" dirty="0">
                          <a:latin typeface="Arial"/>
                        </a:rPr>
                        <a:t>The factored model version of Dyna-Q stops improving after a certain point, suggesting room for further optimization</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Reinforcement learning quickly learns high-quality policies, outperforming random policies and hand-tuned AI strategies in the game </a:t>
                      </a:r>
                      <a:endParaRPr lang="en-US" sz="1100"/>
                    </a:p>
                    <a:p>
                      <a:pPr lvl="0" algn="l">
                        <a:lnSpc>
                          <a:spcPct val="100000"/>
                        </a:lnSpc>
                        <a:spcBef>
                          <a:spcPts val="0"/>
                        </a:spcBef>
                        <a:spcAft>
                          <a:spcPts val="0"/>
                        </a:spcAft>
                        <a:buNone/>
                      </a:pPr>
                      <a:r>
                        <a:rPr lang="en-US" sz="1100" b="0" i="0" u="none" strike="noStrike" cap="none" noProof="0" dirty="0">
                          <a:latin typeface="Arial"/>
                        </a:rPr>
                        <a:t>The approach can adapt to fixed opponents, rapidly improving deficiencies in hard-coded strategies, showcasing the power of reinforcement learning in complex scenarios like strategy games</a:t>
                      </a:r>
                      <a:endParaRPr lang="en-US" sz="110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3196732414"/>
              </p:ext>
            </p:extLst>
          </p:nvPr>
        </p:nvGraphicFramePr>
        <p:xfrm>
          <a:off x="16358" y="402479"/>
          <a:ext cx="9105148" cy="4660832"/>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129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708477">
                <a:tc>
                  <a:txBody>
                    <a:bodyPr/>
                    <a:lstStyle/>
                    <a:p>
                      <a:pPr marL="0" marR="0" lvl="0" indent="0" algn="l">
                        <a:lnSpc>
                          <a:spcPct val="100000"/>
                        </a:lnSpc>
                        <a:spcBef>
                          <a:spcPts val="0"/>
                        </a:spcBef>
                        <a:spcAft>
                          <a:spcPts val="0"/>
                        </a:spcAft>
                        <a:buNone/>
                      </a:pPr>
                      <a:r>
                        <a:rPr lang="en-US" sz="1100" b="0" i="0" u="none" strike="noStrike" cap="none" noProof="0" dirty="0"/>
                        <a:t>Real Time Strategy Games: A Reinforcement Learning Approach</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Harshit Sethy, Amit Patel, and Vineet Padmanabhan</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The paper uses Q-learning &amp; SARSA for RTS with a general reward function, allowing agents to learn and adapt in games like </a:t>
                      </a:r>
                      <a:r>
                        <a:rPr lang="en-US" sz="1100" b="0" i="0" u="none" strike="noStrike" cap="none" noProof="0" dirty="0" err="1"/>
                        <a:t>BattleCity</a:t>
                      </a:r>
                      <a:r>
                        <a:rPr lang="en-US" sz="1100" b="0" i="0" u="none" strike="noStrike" cap="none" noProof="0" dirty="0"/>
                        <a:t> without needing a scripted opponent.</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Case-based learning approaches require expert demonstrations for planning, lack further learning post-training, demand a large number of rules for large state spaces, and lack exploration for optimal solutions</a:t>
                      </a:r>
                      <a:r>
                        <a:rPr lang="en-US" sz="1100" b="0" i="0" u="none" strike="noStrike" cap="none" noProof="0" dirty="0">
                          <a:latin typeface="Arial"/>
                        </a:rPr>
                        <a:t>.</a:t>
                      </a:r>
                      <a:endParaRPr lang="en-US" sz="1100"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This paper proposes an AI for RTS games that learns from opponents, adapting its strategy on the fly. Reinforcement learning allows it to handle various opponents without needing a specific game simulator.</a:t>
                      </a:r>
                      <a:endParaRPr lang="en-US" dirty="0"/>
                    </a:p>
                    <a:p>
                      <a:pPr lvl="0" algn="l">
                        <a:lnSpc>
                          <a:spcPct val="100000"/>
                        </a:lnSpc>
                        <a:spcBef>
                          <a:spcPts val="0"/>
                        </a:spcBef>
                        <a:spcAft>
                          <a:spcPts val="0"/>
                        </a:spcAft>
                        <a:buNone/>
                      </a:pPr>
                      <a:r>
                        <a:rPr lang="en-US" sz="1100" b="0" i="0" u="none" strike="noStrike" cap="none" noProof="0" dirty="0" err="1">
                          <a:latin typeface="Arial"/>
                        </a:rPr>
                        <a:t>pen_spark</a:t>
                      </a:r>
                      <a:endParaRPr lang="en-US" dirty="0" err="1"/>
                    </a:p>
                  </a:txBody>
                  <a:tcPr marL="91425" marR="91425" marT="91425" marB="91425"/>
                </a:tc>
                <a:extLst>
                  <a:ext uri="{0D108BD9-81ED-4DB2-BD59-A6C34878D82A}">
                    <a16:rowId xmlns:a16="http://schemas.microsoft.com/office/drawing/2014/main" val="10001"/>
                  </a:ext>
                </a:extLst>
              </a:tr>
              <a:tr h="2388632">
                <a:tc>
                  <a:txBody>
                    <a:bodyPr/>
                    <a:lstStyle/>
                    <a:p>
                      <a:pPr marL="0" marR="0" lvl="0" indent="0" algn="l">
                        <a:lnSpc>
                          <a:spcPct val="100000"/>
                        </a:lnSpc>
                        <a:spcBef>
                          <a:spcPts val="0"/>
                        </a:spcBef>
                        <a:spcAft>
                          <a:spcPts val="0"/>
                        </a:spcAft>
                        <a:buNone/>
                      </a:pPr>
                      <a:r>
                        <a:rPr lang="en-US" sz="1100" b="0" i="0" u="none" strike="noStrike" cap="none" noProof="0" dirty="0"/>
                        <a:t>Reinforcement Learning for Real-Time Strategy games</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Maximilien Germain and Othmane </a:t>
                      </a:r>
                      <a:r>
                        <a:rPr lang="en-US" sz="1100" b="0" i="0" u="none" strike="noStrike" cap="none" noProof="0" dirty="0" err="1"/>
                        <a:t>Marfoq</a:t>
                      </a:r>
                      <a:endParaRPr dirty="0" err="1"/>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The paper reviews the challenges in designing human-level bots for RTS games, using StarCraft as a test environment. It discusses state-of-the-art methods in StarCraft, including adaptation to opponent strategy and micromanagement tasks</a:t>
                      </a:r>
                      <a:endParaRPr lang="en-US" dirty="0"/>
                    </a:p>
                    <a:p>
                      <a:pPr marL="0" marR="0" lvl="0" indent="0" algn="l">
                        <a:lnSpc>
                          <a:spcPct val="100000"/>
                        </a:lnSpc>
                        <a:spcBef>
                          <a:spcPts val="0"/>
                        </a:spcBef>
                        <a:spcAft>
                          <a:spcPts val="0"/>
                        </a:spcAft>
                        <a:buNone/>
                      </a:pPr>
                      <a:endParaRPr sz="1100" b="0" i="0" u="none" strike="noStrike" cap="none" noProof="0" dirty="0">
                        <a:latin typeface="Arial"/>
                      </a:endParaRPr>
                    </a:p>
                  </a:txBody>
                  <a:tcPr marL="91425" marR="91425" marT="91425" marB="91425"/>
                </a:tc>
                <a:tc>
                  <a:txBody>
                    <a:bodyPr/>
                    <a:lstStyle/>
                    <a:p>
                      <a:pPr marL="0" lvl="0" indent="0" algn="l">
                        <a:lnSpc>
                          <a:spcPct val="100000"/>
                        </a:lnSpc>
                        <a:spcBef>
                          <a:spcPts val="0"/>
                        </a:spcBef>
                        <a:spcAft>
                          <a:spcPts val="0"/>
                        </a:spcAft>
                        <a:buNone/>
                      </a:pPr>
                      <a:r>
                        <a:rPr lang="en-US" sz="1100" b="0" i="0" u="none" strike="noStrike" cap="none" noProof="0" dirty="0"/>
                        <a:t>Difficulty in accurately predicting opponent strategies in real-time.</a:t>
                      </a:r>
                      <a:endParaRPr lang="en-US" dirty="0"/>
                    </a:p>
                    <a:p>
                      <a:pPr marL="0" lvl="0" indent="0" algn="l">
                        <a:lnSpc>
                          <a:spcPct val="100000"/>
                        </a:lnSpc>
                        <a:spcBef>
                          <a:spcPts val="0"/>
                        </a:spcBef>
                        <a:spcAft>
                          <a:spcPts val="0"/>
                        </a:spcAft>
                        <a:buNone/>
                      </a:pPr>
                      <a:r>
                        <a:rPr lang="en-US" sz="1100" b="0" i="0" u="none" strike="noStrike" cap="none" noProof="0" dirty="0"/>
                        <a:t>Lack of methods to adapt current strategies to counter opponents after prediction.</a:t>
                      </a:r>
                      <a:endParaRPr lang="en-US" dirty="0"/>
                    </a:p>
                    <a:p>
                      <a:pPr marL="0" lvl="0" indent="0" algn="l">
                        <a:lnSpc>
                          <a:spcPct val="100000"/>
                        </a:lnSpc>
                        <a:spcBef>
                          <a:spcPts val="0"/>
                        </a:spcBef>
                        <a:spcAft>
                          <a:spcPts val="0"/>
                        </a:spcAft>
                        <a:buNone/>
                      </a:pPr>
                      <a:r>
                        <a:rPr lang="en-US" sz="1100" b="0" i="0" u="none" strike="noStrike" cap="none" noProof="0" dirty="0"/>
                        <a:t>Sparse and delayed reward functions in StarCraft, requiring more exploration</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Introduction of innovative methods like informed e-greedy sampling and Combinatorial Multi-armed Bandits for RTS tasks</a:t>
                      </a:r>
                      <a:endParaRPr lang="en-US" dirty="0"/>
                    </a:p>
                    <a:p>
                      <a:pPr lvl="0" algn="l">
                        <a:lnSpc>
                          <a:spcPct val="100000"/>
                        </a:lnSpc>
                        <a:spcBef>
                          <a:spcPts val="0"/>
                        </a:spcBef>
                        <a:spcAft>
                          <a:spcPts val="0"/>
                        </a:spcAft>
                        <a:buNone/>
                      </a:pPr>
                      <a:r>
                        <a:rPr lang="en-US" sz="1100" b="0" i="0" u="none" strike="noStrike" cap="none" noProof="0" dirty="0"/>
                        <a:t>Successful solutions for micromanagement tasks in StarCraft using reinforcement learning, surpassing hard-coded strategies</a:t>
                      </a:r>
                      <a:endParaRPr lang="en-US" dirty="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3">
            <a:alphaModFix/>
          </a:blip>
          <a:srcRect/>
          <a:stretch/>
        </p:blipFill>
        <p:spPr>
          <a:xfrm>
            <a:off x="8647975" y="77625"/>
            <a:ext cx="436723" cy="436723"/>
          </a:xfrm>
          <a:prstGeom prst="rect">
            <a:avLst/>
          </a:prstGeom>
          <a:noFill/>
          <a:ln>
            <a:noFill/>
          </a:ln>
        </p:spPr>
      </p:pic>
    </p:spTree>
    <p:extLst>
      <p:ext uri="{BB962C8B-B14F-4D97-AF65-F5344CB8AC3E}">
        <p14:creationId xmlns:p14="http://schemas.microsoft.com/office/powerpoint/2010/main" val="203031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EXISTING SYSTEM</a:t>
            </a:r>
            <a:endParaRPr/>
          </a:p>
        </p:txBody>
      </p:sp>
      <p:sp>
        <p:nvSpPr>
          <p:cNvPr id="135" name="Google Shape;135;p30"/>
          <p:cNvSpPr txBox="1">
            <a:spLocks noGrp="1"/>
          </p:cNvSpPr>
          <p:nvPr>
            <p:ph type="body" idx="1"/>
          </p:nvPr>
        </p:nvSpPr>
        <p:spPr>
          <a:xfrm>
            <a:off x="311700" y="1152475"/>
            <a:ext cx="8687653" cy="3803261"/>
          </a:xfrm>
          <a:prstGeom prst="rect">
            <a:avLst/>
          </a:prstGeom>
          <a:noFill/>
          <a:ln>
            <a:noFill/>
          </a:ln>
        </p:spPr>
        <p:txBody>
          <a:bodyPr spcFirstLastPara="1" wrap="square" lIns="91425" tIns="91425" rIns="91425" bIns="91425" anchor="t" anchorCtr="0">
            <a:normAutofit fontScale="92500" lnSpcReduction="10000"/>
          </a:bodyPr>
          <a:lstStyle/>
          <a:p>
            <a:pPr marL="0" indent="0">
              <a:lnSpc>
                <a:spcPct val="114999"/>
              </a:lnSpc>
              <a:buNone/>
            </a:pPr>
            <a:r>
              <a:rPr lang="en" dirty="0"/>
              <a:t>1. OpenAI's "OpenAI Five" for Dota 2: </a:t>
            </a:r>
            <a:endParaRPr lang="en-US" dirty="0"/>
          </a:p>
          <a:p>
            <a:pPr marL="285750" indent="-285750">
              <a:lnSpc>
                <a:spcPct val="114999"/>
              </a:lnSpc>
              <a:buFont typeface="Wingdings"/>
              <a:buChar char="ü"/>
            </a:pPr>
            <a:r>
              <a:rPr lang="en" dirty="0"/>
              <a:t>OpenAI developed "OpenAI Five," a team of five neural networks, to play the popular RTS game Dota 2.</a:t>
            </a:r>
            <a:endParaRPr lang="en-US" dirty="0"/>
          </a:p>
          <a:p>
            <a:pPr marL="285750" indent="-285750">
              <a:lnSpc>
                <a:spcPct val="114999"/>
              </a:lnSpc>
              <a:buFont typeface="Wingdings"/>
              <a:buChar char="ü"/>
            </a:pPr>
            <a:r>
              <a:rPr lang="en" dirty="0"/>
              <a:t>OpenAI Five demonstrated advanced coordination and strategic decision-making, competing against professional human players. </a:t>
            </a:r>
            <a:endParaRPr lang="en-US"/>
          </a:p>
          <a:p>
            <a:pPr marL="0" indent="0">
              <a:lnSpc>
                <a:spcPct val="114999"/>
              </a:lnSpc>
              <a:buNone/>
            </a:pPr>
            <a:r>
              <a:rPr lang="en" dirty="0"/>
              <a:t>2. AlphaStar for StarCraft II:</a:t>
            </a:r>
            <a:endParaRPr lang="en-US" dirty="0"/>
          </a:p>
          <a:p>
            <a:pPr marL="285750" indent="-285750">
              <a:lnSpc>
                <a:spcPct val="114999"/>
              </a:lnSpc>
              <a:buFont typeface="Wingdings"/>
              <a:buChar char="ü"/>
            </a:pPr>
            <a:r>
              <a:rPr lang="en" dirty="0"/>
              <a:t>AlphaStar is an AI system developed by DeepMind for playing StarCraft II.</a:t>
            </a:r>
            <a:endParaRPr lang="en-US" dirty="0"/>
          </a:p>
          <a:p>
            <a:pPr marL="285750" indent="-285750">
              <a:lnSpc>
                <a:spcPct val="114999"/>
              </a:lnSpc>
              <a:buFont typeface="Wingdings"/>
              <a:buChar char="ü"/>
            </a:pPr>
            <a:r>
              <a:rPr lang="en" dirty="0"/>
              <a:t>It achieved Grandmaster level in the game, surpassing 99.8% of human players, and defeated top professional players. </a:t>
            </a:r>
            <a:endParaRPr lang="en-US" dirty="0"/>
          </a:p>
          <a:p>
            <a:pPr marL="0" indent="0">
              <a:lnSpc>
                <a:spcPct val="114999"/>
              </a:lnSpc>
              <a:buNone/>
            </a:pPr>
            <a:r>
              <a:rPr lang="en" dirty="0"/>
              <a:t>3. SC2LE (StarCraft II Learning Environment):</a:t>
            </a:r>
            <a:endParaRPr lang="en-US" dirty="0"/>
          </a:p>
          <a:p>
            <a:pPr marL="285750" indent="-285750">
              <a:lnSpc>
                <a:spcPct val="114999"/>
              </a:lnSpc>
              <a:buFont typeface="Wingdings"/>
              <a:buChar char="ü"/>
            </a:pPr>
            <a:r>
              <a:rPr lang="en" dirty="0"/>
              <a:t>Developed by DeepMind and Blizzard Entertainment, SC2LE provides a platform for training and evaluating AI agents in StarCraft II.</a:t>
            </a:r>
            <a:endParaRPr lang="en-US" dirty="0"/>
          </a:p>
          <a:p>
            <a:pPr marL="285750" indent="-285750">
              <a:lnSpc>
                <a:spcPct val="114999"/>
              </a:lnSpc>
              <a:buFont typeface="Wingdings"/>
              <a:buChar char="ü"/>
            </a:pPr>
            <a:r>
              <a:rPr lang="en" dirty="0"/>
              <a:t>It includes tools for interfacing with the game, collecting data, and training RL models.</a:t>
            </a:r>
            <a:endParaRPr lang="en-US"/>
          </a:p>
        </p:txBody>
      </p:sp>
      <p:pic>
        <p:nvPicPr>
          <p:cNvPr id="136" name="Google Shape;136;p30"/>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DRAWBACKS OF EXISTING SYSTEM</a:t>
            </a:r>
            <a:endParaRPr/>
          </a:p>
          <a:p>
            <a:pPr marL="0" lvl="0" indent="0" algn="l" rtl="0">
              <a:lnSpc>
                <a:spcPct val="100000"/>
              </a:lnSpc>
              <a:spcBef>
                <a:spcPts val="0"/>
              </a:spcBef>
              <a:spcAft>
                <a:spcPts val="0"/>
              </a:spcAft>
              <a:buSzPct val="111111"/>
              <a:buNone/>
            </a:pPr>
            <a:endParaRPr/>
          </a:p>
        </p:txBody>
      </p:sp>
      <p:sp>
        <p:nvSpPr>
          <p:cNvPr id="142" name="Google Shape;142;p31"/>
          <p:cNvSpPr txBox="1">
            <a:spLocks noGrp="1"/>
          </p:cNvSpPr>
          <p:nvPr>
            <p:ph type="body" idx="1"/>
          </p:nvPr>
        </p:nvSpPr>
        <p:spPr>
          <a:xfrm>
            <a:off x="311700" y="1152475"/>
            <a:ext cx="8626107" cy="3847223"/>
          </a:xfrm>
          <a:prstGeom prst="rect">
            <a:avLst/>
          </a:prstGeom>
          <a:noFill/>
          <a:ln>
            <a:noFill/>
          </a:ln>
        </p:spPr>
        <p:txBody>
          <a:bodyPr spcFirstLastPara="1" wrap="square" lIns="91425" tIns="91425" rIns="91425" bIns="91425" anchor="t" anchorCtr="0">
            <a:normAutofit lnSpcReduction="10000"/>
          </a:bodyPr>
          <a:lstStyle/>
          <a:p>
            <a:pPr marL="0" indent="0">
              <a:lnSpc>
                <a:spcPct val="114999"/>
              </a:lnSpc>
              <a:buNone/>
            </a:pPr>
            <a:r>
              <a:rPr lang="en" b="1" dirty="0"/>
              <a:t>1. Complexity and Resource Requirements:</a:t>
            </a:r>
            <a:r>
              <a:rPr lang="en" dirty="0"/>
              <a:t> </a:t>
            </a:r>
            <a:r>
              <a:rPr lang="en" sz="1500" dirty="0"/>
              <a:t>Many existing systems, such as AlphaStar and OpenAI Five, require significant computational resources and infrastructure for training and deployment. This can limit accessibility to researchers and developers with limited resources.</a:t>
            </a:r>
            <a:r>
              <a:rPr lang="en" dirty="0"/>
              <a:t> </a:t>
            </a:r>
            <a:endParaRPr lang="en-US" dirty="0"/>
          </a:p>
          <a:p>
            <a:pPr marL="0" indent="0">
              <a:lnSpc>
                <a:spcPct val="114999"/>
              </a:lnSpc>
              <a:buNone/>
            </a:pPr>
            <a:r>
              <a:rPr lang="en" b="1" dirty="0"/>
              <a:t>2. Domain Specificity: </a:t>
            </a:r>
            <a:r>
              <a:rPr lang="en" sz="1500" dirty="0"/>
              <a:t>Some systems are tailored to specific games, such as Dota 2 or StarCraft II, making it challenging to generalize their approaches to other RTS games. This limits the applicability of the techniques to a broader range of game environments. </a:t>
            </a:r>
            <a:endParaRPr lang="en-US" sz="1500"/>
          </a:p>
          <a:p>
            <a:pPr marL="0" indent="0">
              <a:lnSpc>
                <a:spcPct val="114999"/>
              </a:lnSpc>
              <a:buNone/>
            </a:pPr>
            <a:r>
              <a:rPr lang="en" b="1" dirty="0"/>
              <a:t>3. Lack of Transparency:</a:t>
            </a:r>
            <a:r>
              <a:rPr lang="en" dirty="0"/>
              <a:t> </a:t>
            </a:r>
            <a:r>
              <a:rPr lang="en" sz="1500" dirty="0"/>
              <a:t>The inner workings of some systems, particularly proprietary ones like AlphaStar, may not be fully transparent or accessible to the research community. This can hinder efforts to understand and reproduce their results. </a:t>
            </a:r>
            <a:endParaRPr lang="en-US" sz="1500"/>
          </a:p>
          <a:p>
            <a:pPr marL="0" indent="0">
              <a:lnSpc>
                <a:spcPct val="114999"/>
              </a:lnSpc>
              <a:buNone/>
            </a:pPr>
            <a:r>
              <a:rPr lang="en" b="1" dirty="0"/>
              <a:t>4. Limited Generalization:</a:t>
            </a:r>
            <a:r>
              <a:rPr lang="en" dirty="0"/>
              <a:t> </a:t>
            </a:r>
            <a:r>
              <a:rPr lang="en" sz="1500" dirty="0"/>
              <a:t>While systems like AlphaStar and OpenAI Five have demonstrated impressive performance in specific contexts, their ability to generalize to unseen scenarios or different game versions may be limited. This raises questions about their robustness and adaptability in real-world applications.</a:t>
            </a:r>
            <a:endParaRPr lang="en-US" sz="1500" dirty="0"/>
          </a:p>
        </p:txBody>
      </p:sp>
      <p:pic>
        <p:nvPicPr>
          <p:cNvPr id="143" name="Google Shape;143;p31"/>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118269" y="-33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a:t>
            </a:r>
            <a:endParaRPr/>
          </a:p>
        </p:txBody>
      </p:sp>
      <p:sp>
        <p:nvSpPr>
          <p:cNvPr id="149" name="Google Shape;149;p32"/>
          <p:cNvSpPr txBox="1">
            <a:spLocks noGrp="1"/>
          </p:cNvSpPr>
          <p:nvPr>
            <p:ph type="body" idx="1"/>
          </p:nvPr>
        </p:nvSpPr>
        <p:spPr>
          <a:xfrm>
            <a:off x="223777" y="510637"/>
            <a:ext cx="8793161" cy="4480269"/>
          </a:xfrm>
          <a:prstGeom prst="rect">
            <a:avLst/>
          </a:prstGeom>
          <a:noFill/>
          <a:ln>
            <a:noFill/>
          </a:ln>
        </p:spPr>
        <p:txBody>
          <a:bodyPr spcFirstLastPara="1" wrap="square" lIns="91425" tIns="91425" rIns="91425" bIns="91425" anchor="t" anchorCtr="0">
            <a:normAutofit fontScale="77500" lnSpcReduction="20000"/>
          </a:bodyPr>
          <a:lstStyle/>
          <a:p>
            <a:pPr marL="0" indent="0">
              <a:lnSpc>
                <a:spcPct val="114999"/>
              </a:lnSpc>
              <a:buNone/>
            </a:pPr>
            <a:r>
              <a:rPr lang="en" b="1" dirty="0"/>
              <a:t>1. Modular Architecture: </a:t>
            </a:r>
            <a:endParaRPr lang="en-US" dirty="0"/>
          </a:p>
          <a:p>
            <a:pPr marL="285750" indent="-285750">
              <a:lnSpc>
                <a:spcPct val="114999"/>
              </a:lnSpc>
              <a:buFont typeface="Wingdings"/>
              <a:buChar char="ü"/>
            </a:pPr>
            <a:r>
              <a:rPr lang="en" dirty="0"/>
              <a:t>The system will feature a modular architecture designed to accommodate various RTS games and RL algorithms.</a:t>
            </a:r>
            <a:endParaRPr lang="en-US" dirty="0"/>
          </a:p>
          <a:p>
            <a:pPr marL="285750" indent="-285750">
              <a:lnSpc>
                <a:spcPct val="114999"/>
              </a:lnSpc>
              <a:buFont typeface="Wingdings"/>
              <a:buChar char="ü"/>
            </a:pPr>
            <a:r>
              <a:rPr lang="en" dirty="0"/>
              <a:t>Each module will be loosely coupled, allowing for easy integration and interchangeability of components.</a:t>
            </a:r>
            <a:endParaRPr lang="en-US"/>
          </a:p>
          <a:p>
            <a:pPr marL="0" indent="0">
              <a:lnSpc>
                <a:spcPct val="114999"/>
              </a:lnSpc>
              <a:buNone/>
            </a:pPr>
            <a:r>
              <a:rPr lang="en" b="1" dirty="0"/>
              <a:t>2. Game Interface: </a:t>
            </a:r>
            <a:endParaRPr lang="en-US" dirty="0"/>
          </a:p>
          <a:p>
            <a:pPr marL="285750" indent="-285750">
              <a:lnSpc>
                <a:spcPct val="114999"/>
              </a:lnSpc>
              <a:buFont typeface="Wingdings"/>
              <a:buChar char="ü"/>
            </a:pPr>
            <a:r>
              <a:rPr lang="en" dirty="0"/>
              <a:t>A flexible game interface will be developed to interact with different RTS games, enabling data exchange and control of game states and actions. </a:t>
            </a:r>
            <a:endParaRPr lang="en-US"/>
          </a:p>
          <a:p>
            <a:pPr marL="285750" indent="-285750">
              <a:lnSpc>
                <a:spcPct val="114999"/>
              </a:lnSpc>
              <a:buFont typeface="Wingdings"/>
              <a:buChar char="ü"/>
            </a:pPr>
            <a:r>
              <a:rPr lang="en" dirty="0"/>
              <a:t>This interface will provide hooks for observing game states, executing actions, and collecting rewards, facilitating seamless integration with different game engines and environments. </a:t>
            </a:r>
            <a:endParaRPr lang="en-US"/>
          </a:p>
          <a:p>
            <a:pPr marL="0" indent="0">
              <a:lnSpc>
                <a:spcPct val="114999"/>
              </a:lnSpc>
              <a:buNone/>
            </a:pPr>
            <a:r>
              <a:rPr lang="en" b="1" dirty="0"/>
              <a:t>3. Algorithmic Flexibility:</a:t>
            </a:r>
            <a:r>
              <a:rPr lang="en" dirty="0"/>
              <a:t> </a:t>
            </a:r>
            <a:endParaRPr lang="en-US"/>
          </a:p>
          <a:p>
            <a:pPr marL="285750" indent="-285750">
              <a:lnSpc>
                <a:spcPct val="114999"/>
              </a:lnSpc>
              <a:buFont typeface="Wingdings"/>
              <a:buChar char="ü"/>
            </a:pPr>
            <a:r>
              <a:rPr lang="en" dirty="0"/>
              <a:t>The system will support a wide range of RL algorithms, including deep reinforcement learning (DRL), model-based methods, and multi-agent techniques.</a:t>
            </a:r>
            <a:endParaRPr lang="en-US"/>
          </a:p>
          <a:p>
            <a:pPr marL="285750" indent="-285750">
              <a:lnSpc>
                <a:spcPct val="114999"/>
              </a:lnSpc>
              <a:buFont typeface="Wingdings"/>
              <a:buChar char="ü"/>
            </a:pPr>
            <a:r>
              <a:rPr lang="en" dirty="0"/>
              <a:t>Researchers and developers will have the flexibility to experiment with different algorithms and architectures within the framework.</a:t>
            </a:r>
            <a:endParaRPr lang="en-US"/>
          </a:p>
          <a:p>
            <a:pPr marL="0" indent="0">
              <a:lnSpc>
                <a:spcPct val="114999"/>
              </a:lnSpc>
              <a:buNone/>
            </a:pPr>
            <a:r>
              <a:rPr lang="en" b="1" dirty="0"/>
              <a:t>4. Scalability and Efficiency: </a:t>
            </a:r>
            <a:endParaRPr lang="en-US" dirty="0"/>
          </a:p>
          <a:p>
            <a:pPr marL="285750" indent="-285750">
              <a:lnSpc>
                <a:spcPct val="114999"/>
              </a:lnSpc>
              <a:buFont typeface="Wingdings"/>
              <a:buChar char="ü"/>
            </a:pPr>
            <a:r>
              <a:rPr lang="en" dirty="0"/>
              <a:t>Emphasis will be placed on scalability and efficiency to enable training RL agents on large-scale game environments without excessive computational resources. </a:t>
            </a:r>
            <a:endParaRPr lang="en-US"/>
          </a:p>
          <a:p>
            <a:pPr marL="285750" indent="-285750">
              <a:lnSpc>
                <a:spcPct val="114999"/>
              </a:lnSpc>
              <a:buFont typeface="Wingdings"/>
              <a:buChar char="ü"/>
            </a:pPr>
            <a:r>
              <a:rPr lang="en" dirty="0"/>
              <a:t>Techniques such as distributed training, asynchronous methods, and parameter sharing will be explored to optimize training efficiency.</a:t>
            </a:r>
            <a:endParaRPr lang="en-US" dirty="0"/>
          </a:p>
        </p:txBody>
      </p:sp>
      <p:pic>
        <p:nvPicPr>
          <p:cNvPr id="150" name="Google Shape;150;p32"/>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Simple Light</vt:lpstr>
      <vt:lpstr>Simple Light</vt:lpstr>
      <vt:lpstr>Reinforcement Learning for Real-Time Strategic Games  </vt:lpstr>
      <vt:lpstr>PROJECT DOMAIN</vt:lpstr>
      <vt:lpstr>ABSTRACT</vt:lpstr>
      <vt:lpstr>SCOPE AND OBJECTIVE</vt:lpstr>
      <vt:lpstr>Literature Survey</vt:lpstr>
      <vt:lpstr>Literature Survey</vt:lpstr>
      <vt:lpstr>EXISTING SYSTEM</vt:lpstr>
      <vt:lpstr>DRAWBACKS OF EXISTING SYSTEM </vt:lpstr>
      <vt:lpstr>PROPOSED SYSTEM</vt:lpstr>
      <vt:lpstr>PROPOSED SYSTEM ARCHITECTURE AND FLOW DIAGRAM</vt:lpstr>
      <vt:lpstr>MODULES</vt:lpstr>
      <vt:lpstr>PowerPoint Presentation</vt:lpstr>
      <vt:lpstr>PowerPoint Presentation</vt:lpstr>
      <vt:lpstr>PowerPoint Presentation</vt:lpstr>
      <vt:lpstr>ADVANTAGES OF PROPOSED SYSTEM </vt:lpstr>
      <vt:lpstr>Hardware Requirements</vt:lpstr>
      <vt:lpstr>Software Requirements</vt:lpstr>
      <vt:lpstr>Timeline of the project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dc:title>
  <cp:revision>231</cp:revision>
  <dcterms:modified xsi:type="dcterms:W3CDTF">2024-05-22T19:09:37Z</dcterms:modified>
</cp:coreProperties>
</file>