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314" r:id="rId2"/>
    <p:sldId id="315"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03" r:id="rId43"/>
    <p:sldId id="304" r:id="rId44"/>
    <p:sldId id="296" r:id="rId45"/>
    <p:sldId id="297" r:id="rId46"/>
    <p:sldId id="298" r:id="rId47"/>
    <p:sldId id="299" r:id="rId48"/>
    <p:sldId id="305" r:id="rId49"/>
    <p:sldId id="306" r:id="rId50"/>
    <p:sldId id="307" r:id="rId51"/>
    <p:sldId id="308" r:id="rId52"/>
    <p:sldId id="309" r:id="rId53"/>
    <p:sldId id="310" r:id="rId54"/>
    <p:sldId id="311" r:id="rId55"/>
    <p:sldId id="300" r:id="rId56"/>
    <p:sldId id="301" r:id="rId57"/>
    <p:sldId id="30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C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28" y="-3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4D2FA464-64BA-4461-A1B0-1C4F82B142BE}" type="datetimeFigureOut">
              <a:rPr lang="en-US" smtClean="0"/>
              <a:t>4/3/2022</a:t>
            </a:fld>
            <a:endParaRPr lang="en-US"/>
          </a:p>
        </p:txBody>
      </p:sp>
      <p:sp>
        <p:nvSpPr>
          <p:cNvPr id="16" name="Slide Number Placeholder 15"/>
          <p:cNvSpPr>
            <a:spLocks noGrp="1"/>
          </p:cNvSpPr>
          <p:nvPr>
            <p:ph type="sldNum" sz="quarter" idx="11"/>
          </p:nvPr>
        </p:nvSpPr>
        <p:spPr/>
        <p:txBody>
          <a:bodyPr/>
          <a:lstStyle/>
          <a:p>
            <a:fld id="{2446EBBE-9EA6-4992-8AA9-EC77CD8AD44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A464-64BA-4461-A1B0-1C4F82B142BE}"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EBBE-9EA6-4992-8AA9-EC77CD8AD4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FA464-64BA-4461-A1B0-1C4F82B142BE}"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EBBE-9EA6-4992-8AA9-EC77CD8AD4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D2FA464-64BA-4461-A1B0-1C4F82B142BE}" type="datetimeFigureOut">
              <a:rPr lang="en-US" smtClean="0"/>
              <a:t>4/3/2022</a:t>
            </a:fld>
            <a:endParaRPr lang="en-US"/>
          </a:p>
        </p:txBody>
      </p:sp>
      <p:sp>
        <p:nvSpPr>
          <p:cNvPr id="15" name="Slide Number Placeholder 14"/>
          <p:cNvSpPr>
            <a:spLocks noGrp="1"/>
          </p:cNvSpPr>
          <p:nvPr>
            <p:ph type="sldNum" sz="quarter" idx="11"/>
          </p:nvPr>
        </p:nvSpPr>
        <p:spPr/>
        <p:txBody>
          <a:bodyPr/>
          <a:lstStyle/>
          <a:p>
            <a:fld id="{2446EBBE-9EA6-4992-8AA9-EC77CD8AD440}"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4D2FA464-64BA-4461-A1B0-1C4F82B142BE}" type="datetimeFigureOut">
              <a:rPr lang="en-US" smtClean="0"/>
              <a:t>4/3/2022</a:t>
            </a:fld>
            <a:endParaRPr lang="en-US"/>
          </a:p>
        </p:txBody>
      </p:sp>
      <p:sp>
        <p:nvSpPr>
          <p:cNvPr id="13" name="Slide Number Placeholder 12"/>
          <p:cNvSpPr>
            <a:spLocks noGrp="1"/>
          </p:cNvSpPr>
          <p:nvPr>
            <p:ph type="sldNum" sz="quarter" idx="11"/>
          </p:nvPr>
        </p:nvSpPr>
        <p:spPr/>
        <p:txBody>
          <a:bodyPr/>
          <a:lstStyle/>
          <a:p>
            <a:fld id="{2446EBBE-9EA6-4992-8AA9-EC77CD8AD440}"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D2FA464-64BA-4461-A1B0-1C4F82B142BE}" type="datetimeFigureOut">
              <a:rPr lang="en-US" smtClean="0"/>
              <a:t>4/3/2022</a:t>
            </a:fld>
            <a:endParaRPr lang="en-US"/>
          </a:p>
        </p:txBody>
      </p:sp>
      <p:sp>
        <p:nvSpPr>
          <p:cNvPr id="9" name="Slide Number Placeholder 8"/>
          <p:cNvSpPr>
            <a:spLocks noGrp="1"/>
          </p:cNvSpPr>
          <p:nvPr>
            <p:ph type="sldNum" sz="quarter" idx="11"/>
          </p:nvPr>
        </p:nvSpPr>
        <p:spPr/>
        <p:txBody>
          <a:bodyPr/>
          <a:lstStyle/>
          <a:p>
            <a:fld id="{2446EBBE-9EA6-4992-8AA9-EC77CD8AD44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D2FA464-64BA-4461-A1B0-1C4F82B142BE}" type="datetimeFigureOut">
              <a:rPr lang="en-US" smtClean="0"/>
              <a:t>4/3/2022</a:t>
            </a:fld>
            <a:endParaRPr lang="en-US"/>
          </a:p>
        </p:txBody>
      </p:sp>
      <p:sp>
        <p:nvSpPr>
          <p:cNvPr id="15" name="Slide Number Placeholder 14"/>
          <p:cNvSpPr>
            <a:spLocks noGrp="1"/>
          </p:cNvSpPr>
          <p:nvPr>
            <p:ph type="sldNum" sz="quarter" idx="11"/>
          </p:nvPr>
        </p:nvSpPr>
        <p:spPr/>
        <p:txBody>
          <a:bodyPr/>
          <a:lstStyle/>
          <a:p>
            <a:fld id="{2446EBBE-9EA6-4992-8AA9-EC77CD8AD440}"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4D2FA464-64BA-4461-A1B0-1C4F82B142BE}" type="datetimeFigureOut">
              <a:rPr lang="en-US" smtClean="0"/>
              <a:t>4/3/2022</a:t>
            </a:fld>
            <a:endParaRPr lang="en-US"/>
          </a:p>
        </p:txBody>
      </p:sp>
      <p:sp>
        <p:nvSpPr>
          <p:cNvPr id="8" name="Slide Number Placeholder 7"/>
          <p:cNvSpPr>
            <a:spLocks noGrp="1"/>
          </p:cNvSpPr>
          <p:nvPr>
            <p:ph type="sldNum" sz="quarter" idx="11"/>
          </p:nvPr>
        </p:nvSpPr>
        <p:spPr/>
        <p:txBody>
          <a:bodyPr/>
          <a:lstStyle/>
          <a:p>
            <a:fld id="{2446EBBE-9EA6-4992-8AA9-EC77CD8AD44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2FA464-64BA-4461-A1B0-1C4F82B142BE}" type="datetimeFigureOut">
              <a:rPr lang="en-US" smtClean="0"/>
              <a:t>4/3/2022</a:t>
            </a:fld>
            <a:endParaRPr lang="en-US"/>
          </a:p>
        </p:txBody>
      </p:sp>
      <p:sp>
        <p:nvSpPr>
          <p:cNvPr id="6" name="Slide Number Placeholder 5"/>
          <p:cNvSpPr>
            <a:spLocks noGrp="1"/>
          </p:cNvSpPr>
          <p:nvPr>
            <p:ph type="sldNum" sz="quarter" idx="11"/>
          </p:nvPr>
        </p:nvSpPr>
        <p:spPr/>
        <p:txBody>
          <a:bodyPr/>
          <a:lstStyle/>
          <a:p>
            <a:fld id="{2446EBBE-9EA6-4992-8AA9-EC77CD8AD440}"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4D2FA464-64BA-4461-A1B0-1C4F82B142BE}" type="datetimeFigureOut">
              <a:rPr lang="en-US" smtClean="0"/>
              <a:t>4/3/2022</a:t>
            </a:fld>
            <a:endParaRPr lang="en-US"/>
          </a:p>
        </p:txBody>
      </p:sp>
      <p:sp>
        <p:nvSpPr>
          <p:cNvPr id="16" name="Slide Number Placeholder 15"/>
          <p:cNvSpPr>
            <a:spLocks noGrp="1"/>
          </p:cNvSpPr>
          <p:nvPr>
            <p:ph type="sldNum" sz="quarter" idx="11"/>
          </p:nvPr>
        </p:nvSpPr>
        <p:spPr/>
        <p:txBody>
          <a:bodyPr/>
          <a:lstStyle/>
          <a:p>
            <a:fld id="{2446EBBE-9EA6-4992-8AA9-EC77CD8AD44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D2FA464-64BA-4461-A1B0-1C4F82B142BE}" type="datetimeFigureOut">
              <a:rPr lang="en-US" smtClean="0"/>
              <a:t>4/3/2022</a:t>
            </a:fld>
            <a:endParaRPr lang="en-US"/>
          </a:p>
        </p:txBody>
      </p:sp>
      <p:sp>
        <p:nvSpPr>
          <p:cNvPr id="14" name="Slide Number Placeholder 13"/>
          <p:cNvSpPr>
            <a:spLocks noGrp="1"/>
          </p:cNvSpPr>
          <p:nvPr>
            <p:ph type="sldNum" sz="quarter" idx="11"/>
          </p:nvPr>
        </p:nvSpPr>
        <p:spPr/>
        <p:txBody>
          <a:bodyPr/>
          <a:lstStyle/>
          <a:p>
            <a:fld id="{2446EBBE-9EA6-4992-8AA9-EC77CD8AD440}"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D2FA464-64BA-4461-A1B0-1C4F82B142BE}" type="datetimeFigureOut">
              <a:rPr lang="en-US" smtClean="0"/>
              <a:t>4/3/2022</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446EBBE-9EA6-4992-8AA9-EC77CD8AD44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portfolioticsmoraleda.blogspot.com/2011/04/conclusion_14.html" TargetMode="External"/><Relationship Id="rId2" Type="http://schemas.openxmlformats.org/officeDocument/2006/relationships/image" Target="../media/image46.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vimeo.com/36253802" TargetMode="External"/><Relationship Id="rId2" Type="http://schemas.openxmlformats.org/officeDocument/2006/relationships/image" Target="../media/image4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08365" y="1010906"/>
            <a:ext cx="9745682" cy="1566039"/>
          </a:xfrm>
        </p:spPr>
        <p:txBody>
          <a:bodyPr>
            <a:normAutofit/>
          </a:bodyPr>
          <a:lstStyle/>
          <a:p>
            <a:r>
              <a:rPr lang="en-US" sz="4800" dirty="0"/>
              <a:t>Bank Loan Default Risk Analysis</a:t>
            </a:r>
            <a:br>
              <a:rPr lang="en-US" sz="4800" dirty="0"/>
            </a:br>
            <a:endParaRPr lang="en-US" sz="4800" dirty="0"/>
          </a:p>
        </p:txBody>
      </p:sp>
      <p:sp>
        <p:nvSpPr>
          <p:cNvPr id="4" name="TextBox 3"/>
          <p:cNvSpPr txBox="1"/>
          <p:nvPr/>
        </p:nvSpPr>
        <p:spPr>
          <a:xfrm>
            <a:off x="7089569" y="4785756"/>
            <a:ext cx="4797631" cy="584775"/>
          </a:xfrm>
          <a:prstGeom prst="rect">
            <a:avLst/>
          </a:prstGeom>
          <a:noFill/>
        </p:spPr>
        <p:txBody>
          <a:bodyPr wrap="square" rtlCol="0">
            <a:spAutoFit/>
          </a:bodyPr>
          <a:lstStyle/>
          <a:p>
            <a:r>
              <a:rPr lang="en-US" sz="3200" b="1" dirty="0" smtClean="0"/>
              <a:t>Sardar Jagpreet Singh </a:t>
            </a:r>
            <a:endParaRPr lang="en-US" sz="3200" b="1" dirty="0"/>
          </a:p>
        </p:txBody>
      </p:sp>
    </p:spTree>
    <p:extLst>
      <p:ext uri="{BB962C8B-B14F-4D97-AF65-F5344CB8AC3E}">
        <p14:creationId xmlns:p14="http://schemas.microsoft.com/office/powerpoint/2010/main" val="417192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2C29D45-A36C-4E04-87FE-C7DC982B0460}"/>
              </a:ext>
            </a:extLst>
          </p:cNvPr>
          <p:cNvSpPr txBox="1"/>
          <p:nvPr/>
        </p:nvSpPr>
        <p:spPr>
          <a:xfrm>
            <a:off x="581025" y="276225"/>
            <a:ext cx="7753350" cy="646331"/>
          </a:xfrm>
          <a:prstGeom prst="rect">
            <a:avLst/>
          </a:prstGeom>
          <a:noFill/>
        </p:spPr>
        <p:txBody>
          <a:bodyPr wrap="square" rtlCol="0">
            <a:spAutoFit/>
          </a:bodyPr>
          <a:lstStyle/>
          <a:p>
            <a:r>
              <a:rPr lang="en-US" sz="3600" dirty="0"/>
              <a:t>Data Imputations Strategy:</a:t>
            </a:r>
          </a:p>
        </p:txBody>
      </p:sp>
      <p:sp>
        <p:nvSpPr>
          <p:cNvPr id="3" name="TextBox 2">
            <a:extLst>
              <a:ext uri="{FF2B5EF4-FFF2-40B4-BE49-F238E27FC236}">
                <a16:creationId xmlns="" xmlns:a16="http://schemas.microsoft.com/office/drawing/2014/main" id="{924F13CE-C8D6-47ED-8C88-3A6E5CD0F88A}"/>
              </a:ext>
            </a:extLst>
          </p:cNvPr>
          <p:cNvSpPr txBox="1"/>
          <p:nvPr/>
        </p:nvSpPr>
        <p:spPr>
          <a:xfrm>
            <a:off x="495300" y="1104900"/>
            <a:ext cx="10925175" cy="1754326"/>
          </a:xfrm>
          <a:prstGeom prst="rect">
            <a:avLst/>
          </a:prstGeom>
          <a:noFill/>
        </p:spPr>
        <p:txBody>
          <a:bodyPr wrap="square" rtlCol="0">
            <a:spAutoFit/>
          </a:bodyPr>
          <a:lstStyle/>
          <a:p>
            <a:r>
              <a:rPr lang="en-US" b="1" u="sng" dirty="0"/>
              <a:t>Categorical Data Imputation Strategy:</a:t>
            </a:r>
          </a:p>
          <a:p>
            <a:endParaRPr lang="en-US" b="1" dirty="0"/>
          </a:p>
          <a:p>
            <a:pPr marL="342900" indent="-342900">
              <a:buFont typeface="+mj-lt"/>
              <a:buAutoNum type="arabicPeriod"/>
            </a:pPr>
            <a:r>
              <a:rPr lang="en-US" dirty="0"/>
              <a:t>To impute null values in categorical variables which has lower null percentage, mode() is used to impute the most frequent items.</a:t>
            </a:r>
          </a:p>
          <a:p>
            <a:pPr marL="342900" indent="-342900">
              <a:buFont typeface="+mj-lt"/>
              <a:buAutoNum type="arabicPeriod"/>
            </a:pPr>
            <a:r>
              <a:rPr lang="en-US" dirty="0"/>
              <a:t>To impute null values in categorical variables which has higher null percentage, a new category is created.</a:t>
            </a:r>
          </a:p>
          <a:p>
            <a:endParaRPr lang="en-US" dirty="0"/>
          </a:p>
        </p:txBody>
      </p:sp>
      <p:sp>
        <p:nvSpPr>
          <p:cNvPr id="4" name="TextBox 3">
            <a:extLst>
              <a:ext uri="{FF2B5EF4-FFF2-40B4-BE49-F238E27FC236}">
                <a16:creationId xmlns="" xmlns:a16="http://schemas.microsoft.com/office/drawing/2014/main" id="{137B4E7E-F42C-4660-921E-60F10A9E6FFD}"/>
              </a:ext>
            </a:extLst>
          </p:cNvPr>
          <p:cNvSpPr txBox="1"/>
          <p:nvPr/>
        </p:nvSpPr>
        <p:spPr>
          <a:xfrm>
            <a:off x="495300" y="3219450"/>
            <a:ext cx="11258550" cy="1200329"/>
          </a:xfrm>
          <a:prstGeom prst="rect">
            <a:avLst/>
          </a:prstGeom>
          <a:noFill/>
        </p:spPr>
        <p:txBody>
          <a:bodyPr wrap="square" rtlCol="0">
            <a:spAutoFit/>
          </a:bodyPr>
          <a:lstStyle/>
          <a:p>
            <a:r>
              <a:rPr lang="en-US" b="1" u="sng" dirty="0"/>
              <a:t>Numerical Data Imputation Strategy:</a:t>
            </a:r>
          </a:p>
          <a:p>
            <a:endParaRPr lang="en-US" dirty="0"/>
          </a:p>
          <a:p>
            <a:pPr marL="342900" indent="-342900">
              <a:buFont typeface="+mj-lt"/>
              <a:buAutoNum type="arabicPeriod"/>
            </a:pPr>
            <a:r>
              <a:rPr lang="en-US" dirty="0"/>
              <a:t>To impute null values in numerical variables which has lower null percentage, median() is used as there are no outliers in the columns.</a:t>
            </a:r>
          </a:p>
        </p:txBody>
      </p:sp>
    </p:spTree>
    <p:extLst>
      <p:ext uri="{BB962C8B-B14F-4D97-AF65-F5344CB8AC3E}">
        <p14:creationId xmlns:p14="http://schemas.microsoft.com/office/powerpoint/2010/main" val="156902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C1EAD42-8F22-4300-A8CB-79E9F292BC78}"/>
              </a:ext>
            </a:extLst>
          </p:cNvPr>
          <p:cNvSpPr txBox="1"/>
          <p:nvPr/>
        </p:nvSpPr>
        <p:spPr>
          <a:xfrm>
            <a:off x="809625" y="657225"/>
            <a:ext cx="10706100" cy="646331"/>
          </a:xfrm>
          <a:prstGeom prst="rect">
            <a:avLst/>
          </a:prstGeom>
          <a:noFill/>
        </p:spPr>
        <p:txBody>
          <a:bodyPr wrap="square" rtlCol="0">
            <a:spAutoFit/>
          </a:bodyPr>
          <a:lstStyle/>
          <a:p>
            <a:r>
              <a:rPr lang="en-US" sz="3600" dirty="0"/>
              <a:t>Implied Imputation Technique on Missing Values</a:t>
            </a:r>
          </a:p>
        </p:txBody>
      </p:sp>
      <p:sp>
        <p:nvSpPr>
          <p:cNvPr id="3" name="TextBox 2">
            <a:extLst>
              <a:ext uri="{FF2B5EF4-FFF2-40B4-BE49-F238E27FC236}">
                <a16:creationId xmlns="" xmlns:a16="http://schemas.microsoft.com/office/drawing/2014/main" id="{B273786B-5B74-4E38-B19A-44246B4342DC}"/>
              </a:ext>
            </a:extLst>
          </p:cNvPr>
          <p:cNvSpPr txBox="1"/>
          <p:nvPr/>
        </p:nvSpPr>
        <p:spPr>
          <a:xfrm>
            <a:off x="923925" y="1495425"/>
            <a:ext cx="10448925" cy="3693319"/>
          </a:xfrm>
          <a:prstGeom prst="rect">
            <a:avLst/>
          </a:prstGeom>
          <a:noFill/>
        </p:spPr>
        <p:txBody>
          <a:bodyPr wrap="square" rtlCol="0">
            <a:spAutoFit/>
          </a:bodyPr>
          <a:lstStyle/>
          <a:p>
            <a:r>
              <a:rPr lang="en-US" b="1" u="sng" dirty="0"/>
              <a:t>Categorical Attributes:</a:t>
            </a:r>
          </a:p>
          <a:p>
            <a:endParaRPr lang="en-US" dirty="0"/>
          </a:p>
          <a:p>
            <a:pPr marL="342900" indent="-342900">
              <a:buFont typeface="+mj-lt"/>
              <a:buAutoNum type="arabicPeriod"/>
            </a:pPr>
            <a:r>
              <a:rPr lang="en-US" dirty="0"/>
              <a:t>Variable “NAME_TYPE_SUITE” has missing values of 0.42%. Hence we have used mode strategy to fill missing values with most frequent category.</a:t>
            </a:r>
          </a:p>
          <a:p>
            <a:pPr marL="342900" indent="-342900">
              <a:buFont typeface="+mj-lt"/>
              <a:buAutoNum type="arabicPeriod"/>
            </a:pPr>
            <a:r>
              <a:rPr lang="en-US" dirty="0"/>
              <a:t>Feature “OCCUPATION_TYPE”  has a higher null percentage of 31.35%. As the null percentage is very high we have created a new category “Unknown” and updated missing values with “Unknown” category.</a:t>
            </a:r>
          </a:p>
          <a:p>
            <a:endParaRPr lang="en-US" dirty="0"/>
          </a:p>
          <a:p>
            <a:r>
              <a:rPr lang="en-US" b="1" u="sng" dirty="0"/>
              <a:t>Numerical Attributes:</a:t>
            </a:r>
          </a:p>
          <a:p>
            <a:endParaRPr lang="en-US" dirty="0"/>
          </a:p>
          <a:p>
            <a:pPr marL="342900" indent="-342900">
              <a:buFont typeface="+mj-lt"/>
              <a:buAutoNum type="arabicPeriod"/>
            </a:pPr>
            <a:r>
              <a:rPr lang="en-US" dirty="0"/>
              <a:t>Impute numerical variables with the median as there are no outliers that can be seen from results of describe() and mean() returns decimal values and these columns represent number of enquiries made which cannot be decimal:</a:t>
            </a:r>
          </a:p>
          <a:p>
            <a:pPr marL="342900" indent="-342900">
              <a:buFont typeface="+mj-lt"/>
              <a:buAutoNum type="arabicPeriod"/>
            </a:pPr>
            <a:endParaRPr lang="en-US" dirty="0"/>
          </a:p>
        </p:txBody>
      </p:sp>
    </p:spTree>
    <p:extLst>
      <p:ext uri="{BB962C8B-B14F-4D97-AF65-F5344CB8AC3E}">
        <p14:creationId xmlns:p14="http://schemas.microsoft.com/office/powerpoint/2010/main" val="384230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 xmlns:a16="http://schemas.microsoft.com/office/drawing/2014/main" id="{2E9AB26E-A7D2-4F59-8E30-15810B2E2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12" y="646331"/>
            <a:ext cx="10963707" cy="4506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B59D92B-1AD4-4B72-BF2F-A8360465622E}"/>
              </a:ext>
            </a:extLst>
          </p:cNvPr>
          <p:cNvSpPr txBox="1"/>
          <p:nvPr/>
        </p:nvSpPr>
        <p:spPr>
          <a:xfrm>
            <a:off x="0" y="5257562"/>
            <a:ext cx="12058650" cy="1600438"/>
          </a:xfrm>
          <a:prstGeom prst="rect">
            <a:avLst/>
          </a:prstGeom>
          <a:noFill/>
        </p:spPr>
        <p:txBody>
          <a:bodyPr wrap="square" rtlCol="0">
            <a:spAutoFit/>
          </a:bodyPr>
          <a:lstStyle/>
          <a:p>
            <a:r>
              <a:rPr lang="en-US" b="1" i="0" u="sng" dirty="0">
                <a:effectLst/>
                <a:latin typeface="+mj-lt"/>
              </a:rPr>
              <a:t>Insight: </a:t>
            </a:r>
          </a:p>
          <a:p>
            <a:pPr marL="285750" indent="-285750">
              <a:buFont typeface="Arial" panose="020B0604020202020204" pitchFamily="34" charset="0"/>
              <a:buChar char="•"/>
            </a:pPr>
            <a:r>
              <a:rPr lang="en-US" sz="1600" b="0" i="0" dirty="0">
                <a:effectLst/>
                <a:latin typeface="+mj-lt"/>
              </a:rPr>
              <a:t>It can be seen that in current application data AMT_ANNUITY, AMT_CREDIT, AMT_GOODS_PRICE,CNT_CHILDREN have some number of outliers. AMT_INCOME_TOTAL has huge number of outliers which indicate that few of the loan applicants have high income when compared to the others. </a:t>
            </a:r>
          </a:p>
          <a:p>
            <a:pPr marL="285750" indent="-285750">
              <a:buFont typeface="Arial" panose="020B0604020202020204" pitchFamily="34" charset="0"/>
              <a:buChar char="•"/>
            </a:pPr>
            <a:r>
              <a:rPr lang="en-US" sz="1600" b="0" i="0" dirty="0">
                <a:effectLst/>
                <a:latin typeface="+mj-lt"/>
              </a:rPr>
              <a:t>DAYS_BIRTH has no outliers which means the data available is reliable. DAYS_EMPLOYED has outlier values around 350000(days) which is around 958 years which is impossible and hence this has to be incorrect entry.</a:t>
            </a:r>
            <a:endParaRPr lang="en-US" sz="1600" dirty="0">
              <a:latin typeface="+mj-lt"/>
            </a:endParaRPr>
          </a:p>
        </p:txBody>
      </p:sp>
      <p:sp>
        <p:nvSpPr>
          <p:cNvPr id="3" name="TextBox 2">
            <a:extLst>
              <a:ext uri="{FF2B5EF4-FFF2-40B4-BE49-F238E27FC236}">
                <a16:creationId xmlns="" xmlns:a16="http://schemas.microsoft.com/office/drawing/2014/main" id="{C72D04C0-954D-499C-8E4A-FCB389BC39FF}"/>
              </a:ext>
            </a:extLst>
          </p:cNvPr>
          <p:cNvSpPr txBox="1"/>
          <p:nvPr/>
        </p:nvSpPr>
        <p:spPr>
          <a:xfrm>
            <a:off x="161924" y="0"/>
            <a:ext cx="10115550" cy="646331"/>
          </a:xfrm>
          <a:prstGeom prst="rect">
            <a:avLst/>
          </a:prstGeom>
          <a:noFill/>
        </p:spPr>
        <p:txBody>
          <a:bodyPr wrap="square" rtlCol="0">
            <a:spAutoFit/>
          </a:bodyPr>
          <a:lstStyle/>
          <a:p>
            <a:r>
              <a:rPr lang="en-US" sz="3600" dirty="0"/>
              <a:t>Identifying Outliers:</a:t>
            </a:r>
          </a:p>
        </p:txBody>
      </p:sp>
    </p:spTree>
    <p:extLst>
      <p:ext uri="{BB962C8B-B14F-4D97-AF65-F5344CB8AC3E}">
        <p14:creationId xmlns:p14="http://schemas.microsoft.com/office/powerpoint/2010/main" val="212169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534D3EC-F25C-48EA-97AF-06AF77B7B69A}"/>
              </a:ext>
            </a:extLst>
          </p:cNvPr>
          <p:cNvSpPr txBox="1"/>
          <p:nvPr/>
        </p:nvSpPr>
        <p:spPr>
          <a:xfrm>
            <a:off x="514350" y="171450"/>
            <a:ext cx="9277350" cy="646331"/>
          </a:xfrm>
          <a:prstGeom prst="rect">
            <a:avLst/>
          </a:prstGeom>
          <a:noFill/>
        </p:spPr>
        <p:txBody>
          <a:bodyPr wrap="square" rtlCol="0">
            <a:spAutoFit/>
          </a:bodyPr>
          <a:lstStyle/>
          <a:p>
            <a:r>
              <a:rPr lang="en-US" sz="3600" dirty="0"/>
              <a:t>Data Analysis:</a:t>
            </a:r>
          </a:p>
        </p:txBody>
      </p:sp>
      <p:sp>
        <p:nvSpPr>
          <p:cNvPr id="3" name="TextBox 2">
            <a:extLst>
              <a:ext uri="{FF2B5EF4-FFF2-40B4-BE49-F238E27FC236}">
                <a16:creationId xmlns="" xmlns:a16="http://schemas.microsoft.com/office/drawing/2014/main" id="{F4CAD620-87D0-4A5F-B61F-46B13AFA3A8F}"/>
              </a:ext>
            </a:extLst>
          </p:cNvPr>
          <p:cNvSpPr txBox="1"/>
          <p:nvPr/>
        </p:nvSpPr>
        <p:spPr>
          <a:xfrm>
            <a:off x="514350" y="933450"/>
            <a:ext cx="11277600" cy="3416320"/>
          </a:xfrm>
          <a:prstGeom prst="rect">
            <a:avLst/>
          </a:prstGeom>
          <a:noFill/>
        </p:spPr>
        <p:txBody>
          <a:bodyPr wrap="square" rtlCol="0">
            <a:spAutoFit/>
          </a:bodyPr>
          <a:lstStyle/>
          <a:p>
            <a:r>
              <a:rPr lang="en-US" b="1" u="sng" dirty="0"/>
              <a:t>Strategy:</a:t>
            </a:r>
          </a:p>
          <a:p>
            <a:r>
              <a:rPr lang="en-US" dirty="0"/>
              <a:t>The data analysis flow has been planned in following way :</a:t>
            </a:r>
          </a:p>
          <a:p>
            <a:endParaRPr lang="en-US" dirty="0"/>
          </a:p>
          <a:p>
            <a:pPr marL="342900" indent="-342900">
              <a:buFont typeface="+mj-lt"/>
              <a:buAutoNum type="arabicPeriod"/>
            </a:pPr>
            <a:r>
              <a:rPr lang="en-US" dirty="0"/>
              <a:t>Imbalance in Data</a:t>
            </a:r>
          </a:p>
          <a:p>
            <a:pPr marL="342900" indent="-342900">
              <a:buFont typeface="+mj-lt"/>
              <a:buAutoNum type="arabicPeriod"/>
            </a:pPr>
            <a:r>
              <a:rPr lang="en-US" dirty="0"/>
              <a:t>Categorical Data Analysis</a:t>
            </a:r>
          </a:p>
          <a:p>
            <a:pPr marL="342900" indent="-342900">
              <a:buFont typeface="+mj-lt"/>
              <a:buAutoNum type="arabicPeriod"/>
            </a:pPr>
            <a:r>
              <a:rPr lang="en-US" dirty="0"/>
              <a:t>Categorical segmented Univariate Analysis</a:t>
            </a:r>
          </a:p>
          <a:p>
            <a:pPr marL="342900" indent="-342900">
              <a:buFont typeface="+mj-lt"/>
              <a:buAutoNum type="arabicPeriod"/>
            </a:pPr>
            <a:r>
              <a:rPr lang="en-US" dirty="0"/>
              <a:t>Categorical Bi/Multivariate analysis</a:t>
            </a:r>
          </a:p>
          <a:p>
            <a:pPr marL="342900" indent="-342900">
              <a:buFont typeface="+mj-lt"/>
              <a:buAutoNum type="arabicPeriod"/>
            </a:pPr>
            <a:r>
              <a:rPr lang="en-US" dirty="0"/>
              <a:t>Numeric Data Analysis</a:t>
            </a:r>
          </a:p>
          <a:p>
            <a:pPr marL="342900" indent="-342900">
              <a:buFont typeface="+mj-lt"/>
              <a:buAutoNum type="arabicPeriod"/>
            </a:pPr>
            <a:r>
              <a:rPr lang="en-US" dirty="0"/>
              <a:t>Bi-furcation of databased based on TARGET data</a:t>
            </a:r>
          </a:p>
          <a:p>
            <a:pPr marL="342900" indent="-342900">
              <a:buFont typeface="+mj-lt"/>
              <a:buAutoNum type="arabicPeriod"/>
            </a:pPr>
            <a:r>
              <a:rPr lang="en-US" dirty="0"/>
              <a:t>Correlation Matrix</a:t>
            </a:r>
          </a:p>
          <a:p>
            <a:pPr marL="342900" indent="-342900">
              <a:buFont typeface="+mj-lt"/>
              <a:buAutoNum type="arabicPeriod"/>
            </a:pPr>
            <a:r>
              <a:rPr lang="en-US" dirty="0"/>
              <a:t>Numerical segmented Univariate Analysis</a:t>
            </a:r>
          </a:p>
          <a:p>
            <a:pPr marL="342900" indent="-342900">
              <a:buFont typeface="+mj-lt"/>
              <a:buAutoNum type="arabicPeriod"/>
            </a:pPr>
            <a:r>
              <a:rPr lang="en-US" dirty="0"/>
              <a:t>Numerical Bi/Multivariate analysis</a:t>
            </a:r>
          </a:p>
        </p:txBody>
      </p:sp>
    </p:spTree>
    <p:extLst>
      <p:ext uri="{BB962C8B-B14F-4D97-AF65-F5344CB8AC3E}">
        <p14:creationId xmlns:p14="http://schemas.microsoft.com/office/powerpoint/2010/main" val="154069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 xmlns:a16="http://schemas.microsoft.com/office/drawing/2014/main" id="{6E37A008-C062-496D-8174-23E73FFBC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409700"/>
            <a:ext cx="6991350" cy="3009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A29441E-FFFB-442D-8F6D-E74AD5488737}"/>
              </a:ext>
            </a:extLst>
          </p:cNvPr>
          <p:cNvSpPr txBox="1"/>
          <p:nvPr/>
        </p:nvSpPr>
        <p:spPr>
          <a:xfrm>
            <a:off x="542925" y="171450"/>
            <a:ext cx="10296525" cy="646331"/>
          </a:xfrm>
          <a:prstGeom prst="rect">
            <a:avLst/>
          </a:prstGeom>
          <a:noFill/>
        </p:spPr>
        <p:txBody>
          <a:bodyPr wrap="square" rtlCol="0">
            <a:spAutoFit/>
          </a:bodyPr>
          <a:lstStyle/>
          <a:p>
            <a:r>
              <a:rPr lang="en-US" sz="3600" dirty="0"/>
              <a:t>Imbalance Analysis</a:t>
            </a:r>
          </a:p>
        </p:txBody>
      </p:sp>
      <p:sp>
        <p:nvSpPr>
          <p:cNvPr id="3" name="TextBox 2">
            <a:extLst>
              <a:ext uri="{FF2B5EF4-FFF2-40B4-BE49-F238E27FC236}">
                <a16:creationId xmlns="" xmlns:a16="http://schemas.microsoft.com/office/drawing/2014/main" id="{5796F025-6A5F-4F1E-9987-8725AC4AA524}"/>
              </a:ext>
            </a:extLst>
          </p:cNvPr>
          <p:cNvSpPr txBox="1"/>
          <p:nvPr/>
        </p:nvSpPr>
        <p:spPr>
          <a:xfrm>
            <a:off x="542925" y="4810125"/>
            <a:ext cx="11201400" cy="1200329"/>
          </a:xfrm>
          <a:prstGeom prst="rect">
            <a:avLst/>
          </a:prstGeom>
          <a:noFill/>
        </p:spPr>
        <p:txBody>
          <a:bodyPr wrap="square" rtlCol="0">
            <a:spAutoFit/>
          </a:bodyPr>
          <a:lstStyle/>
          <a:p>
            <a:r>
              <a:rPr lang="en-US" u="sng" dirty="0"/>
              <a:t>Insights:</a:t>
            </a:r>
          </a:p>
          <a:p>
            <a:pPr marL="342900" indent="-342900">
              <a:buFont typeface="+mj-lt"/>
              <a:buAutoNum type="arabicPeriod"/>
            </a:pPr>
            <a:r>
              <a:rPr lang="en-US" dirty="0"/>
              <a:t>Above graph clearly shows that 91.93% applicants have repaid their loans and 8.07% are defaulters shown in red bar.</a:t>
            </a:r>
          </a:p>
          <a:p>
            <a:pPr marL="342900" indent="-342900">
              <a:buFont typeface="+mj-lt"/>
              <a:buAutoNum type="arabicPeriod"/>
            </a:pPr>
            <a:r>
              <a:rPr lang="en-US" dirty="0"/>
              <a:t>The ratio of Re-payer and Defaulter is 11.39 : 1(approximately)</a:t>
            </a:r>
          </a:p>
        </p:txBody>
      </p:sp>
    </p:spTree>
    <p:extLst>
      <p:ext uri="{BB962C8B-B14F-4D97-AF65-F5344CB8AC3E}">
        <p14:creationId xmlns:p14="http://schemas.microsoft.com/office/powerpoint/2010/main" val="209304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1D136EE-AF13-48CF-B281-AB18E2D1845B}"/>
              </a:ext>
            </a:extLst>
          </p:cNvPr>
          <p:cNvSpPr txBox="1"/>
          <p:nvPr/>
        </p:nvSpPr>
        <p:spPr>
          <a:xfrm>
            <a:off x="476250" y="142875"/>
            <a:ext cx="10306050" cy="646331"/>
          </a:xfrm>
          <a:prstGeom prst="rect">
            <a:avLst/>
          </a:prstGeom>
          <a:noFill/>
        </p:spPr>
        <p:txBody>
          <a:bodyPr wrap="square" rtlCol="0">
            <a:spAutoFit/>
          </a:bodyPr>
          <a:lstStyle/>
          <a:p>
            <a:r>
              <a:rPr lang="en-US" sz="3600" i="0" dirty="0">
                <a:effectLst/>
                <a:latin typeface="Helvetica Neue"/>
              </a:rPr>
              <a:t>Categorical Variables Analysis</a:t>
            </a:r>
            <a:endParaRPr lang="en-US" sz="3600" dirty="0"/>
          </a:p>
        </p:txBody>
      </p:sp>
      <p:pic>
        <p:nvPicPr>
          <p:cNvPr id="7170" name="Picture 2">
            <a:extLst>
              <a:ext uri="{FF2B5EF4-FFF2-40B4-BE49-F238E27FC236}">
                <a16:creationId xmlns="" xmlns:a16="http://schemas.microsoft.com/office/drawing/2014/main" id="{7CC899C1-4656-476D-9966-07B0FDD39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076325"/>
            <a:ext cx="7810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41495121-2633-45AA-97FC-468026BCC48C}"/>
              </a:ext>
            </a:extLst>
          </p:cNvPr>
          <p:cNvSpPr txBox="1"/>
          <p:nvPr/>
        </p:nvSpPr>
        <p:spPr>
          <a:xfrm>
            <a:off x="590550" y="5476875"/>
            <a:ext cx="10467975" cy="923330"/>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b="0" i="0" dirty="0">
                <a:effectLst/>
                <a:latin typeface="Helvetica Neue"/>
              </a:rPr>
              <a:t>Contract type: Revolving loans are just a small fraction (10%) from the total number of loans; in the same time, a larger amount of Revolving loans, comparing with their frequency, are not repaid.</a:t>
            </a:r>
            <a:endParaRPr lang="en-US" b="1" u="sng" dirty="0"/>
          </a:p>
        </p:txBody>
      </p:sp>
    </p:spTree>
    <p:extLst>
      <p:ext uri="{BB962C8B-B14F-4D97-AF65-F5344CB8AC3E}">
        <p14:creationId xmlns:p14="http://schemas.microsoft.com/office/powerpoint/2010/main" val="37490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86DD076-6B4C-410E-9A5C-FC2500158581}"/>
              </a:ext>
            </a:extLst>
          </p:cNvPr>
          <p:cNvSpPr txBox="1"/>
          <p:nvPr/>
        </p:nvSpPr>
        <p:spPr>
          <a:xfrm>
            <a:off x="428625" y="200025"/>
            <a:ext cx="10372725" cy="646331"/>
          </a:xfrm>
          <a:prstGeom prst="rect">
            <a:avLst/>
          </a:prstGeom>
          <a:noFill/>
        </p:spPr>
        <p:txBody>
          <a:bodyPr wrap="square" rtlCol="0">
            <a:spAutoFit/>
          </a:bodyPr>
          <a:lstStyle/>
          <a:p>
            <a:r>
              <a:rPr lang="en-US" sz="3600" dirty="0"/>
              <a:t>Gender vs Defaulters</a:t>
            </a:r>
          </a:p>
        </p:txBody>
      </p:sp>
      <p:pic>
        <p:nvPicPr>
          <p:cNvPr id="8194" name="Picture 2">
            <a:extLst>
              <a:ext uri="{FF2B5EF4-FFF2-40B4-BE49-F238E27FC236}">
                <a16:creationId xmlns="" xmlns:a16="http://schemas.microsoft.com/office/drawing/2014/main" id="{4C12B239-99F7-4973-8EF9-45E759CC0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62050"/>
            <a:ext cx="8191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314D584-9C84-46A0-9EBA-54809FE0E776}"/>
              </a:ext>
            </a:extLst>
          </p:cNvPr>
          <p:cNvSpPr txBox="1"/>
          <p:nvPr/>
        </p:nvSpPr>
        <p:spPr>
          <a:xfrm>
            <a:off x="590550" y="5610225"/>
            <a:ext cx="11087100" cy="1200329"/>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The number of female clients are double then the male clients.</a:t>
            </a:r>
          </a:p>
          <a:p>
            <a:pPr marL="342900" indent="-342900">
              <a:buFont typeface="+mj-lt"/>
              <a:buAutoNum type="arabicPeriod"/>
            </a:pPr>
            <a:r>
              <a:rPr lang="en-US" dirty="0"/>
              <a:t>Based on the percentage of defaulted credits male have a higher chance of not returning their loans (10%), comparing with women(7%).</a:t>
            </a:r>
          </a:p>
        </p:txBody>
      </p:sp>
    </p:spTree>
    <p:extLst>
      <p:ext uri="{BB962C8B-B14F-4D97-AF65-F5344CB8AC3E}">
        <p14:creationId xmlns:p14="http://schemas.microsoft.com/office/powerpoint/2010/main" val="403132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3F3E086-3825-48B2-93CF-5B81BC2EEC2D}"/>
              </a:ext>
            </a:extLst>
          </p:cNvPr>
          <p:cNvSpPr txBox="1"/>
          <p:nvPr/>
        </p:nvSpPr>
        <p:spPr>
          <a:xfrm>
            <a:off x="609600" y="314325"/>
            <a:ext cx="10982325" cy="646331"/>
          </a:xfrm>
          <a:prstGeom prst="rect">
            <a:avLst/>
          </a:prstGeom>
          <a:noFill/>
        </p:spPr>
        <p:txBody>
          <a:bodyPr wrap="square" rtlCol="0">
            <a:spAutoFit/>
          </a:bodyPr>
          <a:lstStyle/>
          <a:p>
            <a:r>
              <a:rPr lang="en-US" sz="3600" dirty="0"/>
              <a:t>Target vs Client owns a car</a:t>
            </a:r>
          </a:p>
        </p:txBody>
      </p:sp>
      <p:sp>
        <p:nvSpPr>
          <p:cNvPr id="3" name="TextBox 2">
            <a:extLst>
              <a:ext uri="{FF2B5EF4-FFF2-40B4-BE49-F238E27FC236}">
                <a16:creationId xmlns="" xmlns:a16="http://schemas.microsoft.com/office/drawing/2014/main" id="{86F48AB0-1219-4751-8A7D-E88F68B7E508}"/>
              </a:ext>
            </a:extLst>
          </p:cNvPr>
          <p:cNvSpPr txBox="1"/>
          <p:nvPr/>
        </p:nvSpPr>
        <p:spPr>
          <a:xfrm>
            <a:off x="609600" y="5410200"/>
            <a:ext cx="10982325" cy="1200329"/>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Clients who own a car are half in number of the clients who don’t own a car, But, based on the percentage of defaulters, there is no correlation between owning a car and the loan repayment as in both the cases the default percentage is almost same. </a:t>
            </a:r>
          </a:p>
        </p:txBody>
      </p:sp>
      <p:pic>
        <p:nvPicPr>
          <p:cNvPr id="9224" name="Picture 8">
            <a:extLst>
              <a:ext uri="{FF2B5EF4-FFF2-40B4-BE49-F238E27FC236}">
                <a16:creationId xmlns="" xmlns:a16="http://schemas.microsoft.com/office/drawing/2014/main" id="{6A377937-D420-4720-98D3-11CA8330A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37553"/>
            <a:ext cx="81915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BF2B77D-1EC6-45F2-BFBB-8EA51F9C70E1}"/>
              </a:ext>
            </a:extLst>
          </p:cNvPr>
          <p:cNvSpPr txBox="1"/>
          <p:nvPr/>
        </p:nvSpPr>
        <p:spPr>
          <a:xfrm>
            <a:off x="914400" y="285750"/>
            <a:ext cx="10058400" cy="646331"/>
          </a:xfrm>
          <a:prstGeom prst="rect">
            <a:avLst/>
          </a:prstGeom>
          <a:noFill/>
        </p:spPr>
        <p:txBody>
          <a:bodyPr wrap="square" rtlCol="0">
            <a:spAutoFit/>
          </a:bodyPr>
          <a:lstStyle/>
          <a:p>
            <a:r>
              <a:rPr lang="en-US" sz="3600" dirty="0"/>
              <a:t>Target vs Own Realty:</a:t>
            </a:r>
          </a:p>
        </p:txBody>
      </p:sp>
      <p:pic>
        <p:nvPicPr>
          <p:cNvPr id="10242" name="Picture 2">
            <a:extLst>
              <a:ext uri="{FF2B5EF4-FFF2-40B4-BE49-F238E27FC236}">
                <a16:creationId xmlns="" xmlns:a16="http://schemas.microsoft.com/office/drawing/2014/main" id="{A05533BD-7C74-4A31-970F-63E35D69B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81100"/>
            <a:ext cx="8191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81A974A8-CF91-419D-B0CC-15E9144661F8}"/>
              </a:ext>
            </a:extLst>
          </p:cNvPr>
          <p:cNvSpPr txBox="1"/>
          <p:nvPr/>
        </p:nvSpPr>
        <p:spPr>
          <a:xfrm>
            <a:off x="733425" y="5505450"/>
            <a:ext cx="10925175" cy="1200329"/>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b="0" i="0" dirty="0">
                <a:effectLst/>
                <a:latin typeface="Helvetica Neue"/>
              </a:rPr>
              <a:t>The clients who own real estate are more than double of the ones that don't own. But the defaulting rate of both categories are around the same (~8%). Thus there is no correlation between owning a reality and defaulting the loan.</a:t>
            </a:r>
            <a:endParaRPr lang="en-US" b="1" u="sng" dirty="0"/>
          </a:p>
        </p:txBody>
      </p:sp>
    </p:spTree>
    <p:extLst>
      <p:ext uri="{BB962C8B-B14F-4D97-AF65-F5344CB8AC3E}">
        <p14:creationId xmlns:p14="http://schemas.microsoft.com/office/powerpoint/2010/main" val="45968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 xmlns:a16="http://schemas.microsoft.com/office/drawing/2014/main" id="{C8B55153-994E-4D86-9EEB-1F41AB9C6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117" y="881094"/>
            <a:ext cx="7621608" cy="54094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A6E2A805-93C7-4C5C-9722-4DB6A23CF7DB}"/>
              </a:ext>
            </a:extLst>
          </p:cNvPr>
          <p:cNvSpPr txBox="1"/>
          <p:nvPr/>
        </p:nvSpPr>
        <p:spPr>
          <a:xfrm>
            <a:off x="295275" y="104775"/>
            <a:ext cx="11468100" cy="646331"/>
          </a:xfrm>
          <a:prstGeom prst="rect">
            <a:avLst/>
          </a:prstGeom>
          <a:noFill/>
        </p:spPr>
        <p:txBody>
          <a:bodyPr wrap="square" rtlCol="0">
            <a:spAutoFit/>
          </a:bodyPr>
          <a:lstStyle/>
          <a:p>
            <a:r>
              <a:rPr lang="en-US" sz="3600" dirty="0"/>
              <a:t>Target vs Housing Type:</a:t>
            </a:r>
          </a:p>
        </p:txBody>
      </p:sp>
      <p:sp>
        <p:nvSpPr>
          <p:cNvPr id="4" name="TextBox 3">
            <a:extLst>
              <a:ext uri="{FF2B5EF4-FFF2-40B4-BE49-F238E27FC236}">
                <a16:creationId xmlns="" xmlns:a16="http://schemas.microsoft.com/office/drawing/2014/main" id="{6A2994BE-99F6-43B0-913B-7C8E32466E2F}"/>
              </a:ext>
            </a:extLst>
          </p:cNvPr>
          <p:cNvSpPr txBox="1"/>
          <p:nvPr/>
        </p:nvSpPr>
        <p:spPr>
          <a:xfrm>
            <a:off x="200025" y="885825"/>
            <a:ext cx="3619500" cy="2862322"/>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Majority of people live in House/Apartment.</a:t>
            </a:r>
          </a:p>
          <a:p>
            <a:pPr marL="342900" indent="-342900">
              <a:buFont typeface="+mj-lt"/>
              <a:buAutoNum type="arabicPeriod"/>
            </a:pPr>
            <a:r>
              <a:rPr lang="en-US" dirty="0"/>
              <a:t>People living in office apartments have lowest default rate</a:t>
            </a:r>
          </a:p>
          <a:p>
            <a:pPr marL="342900" indent="-342900">
              <a:buFont typeface="+mj-lt"/>
              <a:buAutoNum type="arabicPeriod"/>
            </a:pPr>
            <a:r>
              <a:rPr lang="en-US" dirty="0"/>
              <a:t>People living with parents(11.5%) and living in rented apartments(&gt;12%) have higher probability of defaulting.</a:t>
            </a:r>
          </a:p>
        </p:txBody>
      </p:sp>
    </p:spTree>
    <p:extLst>
      <p:ext uri="{BB962C8B-B14F-4D97-AF65-F5344CB8AC3E}">
        <p14:creationId xmlns:p14="http://schemas.microsoft.com/office/powerpoint/2010/main" val="27823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62727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C68332-8A1E-44A8-91D3-AE54FDF9D893}"/>
              </a:ext>
            </a:extLst>
          </p:cNvPr>
          <p:cNvSpPr txBox="1"/>
          <p:nvPr/>
        </p:nvSpPr>
        <p:spPr>
          <a:xfrm>
            <a:off x="476250" y="66675"/>
            <a:ext cx="10125075" cy="646331"/>
          </a:xfrm>
          <a:prstGeom prst="rect">
            <a:avLst/>
          </a:prstGeom>
          <a:noFill/>
        </p:spPr>
        <p:txBody>
          <a:bodyPr wrap="square" rtlCol="0">
            <a:spAutoFit/>
          </a:bodyPr>
          <a:lstStyle/>
          <a:p>
            <a:r>
              <a:rPr lang="en-US" sz="3600" dirty="0"/>
              <a:t>Target vs Family Status:</a:t>
            </a:r>
          </a:p>
        </p:txBody>
      </p:sp>
      <p:pic>
        <p:nvPicPr>
          <p:cNvPr id="12290" name="Picture 2">
            <a:extLst>
              <a:ext uri="{FF2B5EF4-FFF2-40B4-BE49-F238E27FC236}">
                <a16:creationId xmlns="" xmlns:a16="http://schemas.microsoft.com/office/drawing/2014/main" id="{E5837DC4-0F56-43CA-B891-859C02E13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850" y="713006"/>
            <a:ext cx="8191500" cy="5476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67F311B8-28CF-45D5-959B-FFA052DFA3D0}"/>
              </a:ext>
            </a:extLst>
          </p:cNvPr>
          <p:cNvSpPr txBox="1"/>
          <p:nvPr/>
        </p:nvSpPr>
        <p:spPr>
          <a:xfrm>
            <a:off x="219075" y="1123950"/>
            <a:ext cx="3276600" cy="3416320"/>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Most of the people who have taken loan are married, followed by single/not married and civil marriage.</a:t>
            </a:r>
          </a:p>
          <a:p>
            <a:pPr marL="342900" indent="-342900">
              <a:buFont typeface="+mj-lt"/>
              <a:buAutoNum type="arabicPeriod"/>
            </a:pPr>
            <a:r>
              <a:rPr lang="en-US" dirty="0"/>
              <a:t>In term of percentage of non repayment of loan, Civil Marriage has the highest percentage of non repayment (10%), with widow the lowest(exception being Unknow.</a:t>
            </a:r>
          </a:p>
        </p:txBody>
      </p:sp>
    </p:spTree>
    <p:extLst>
      <p:ext uri="{BB962C8B-B14F-4D97-AF65-F5344CB8AC3E}">
        <p14:creationId xmlns:p14="http://schemas.microsoft.com/office/powerpoint/2010/main" val="3409230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 xmlns:a16="http://schemas.microsoft.com/office/drawing/2014/main" id="{B097556B-5878-4E96-8EAD-E57E8F741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549" y="114300"/>
            <a:ext cx="5767449" cy="64883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34005B5A-30F4-411E-821D-26AEB152D17E}"/>
              </a:ext>
            </a:extLst>
          </p:cNvPr>
          <p:cNvSpPr txBox="1"/>
          <p:nvPr/>
        </p:nvSpPr>
        <p:spPr>
          <a:xfrm>
            <a:off x="247650" y="114300"/>
            <a:ext cx="5448300" cy="646331"/>
          </a:xfrm>
          <a:prstGeom prst="rect">
            <a:avLst/>
          </a:prstGeom>
          <a:noFill/>
        </p:spPr>
        <p:txBody>
          <a:bodyPr wrap="square" rtlCol="0">
            <a:spAutoFit/>
          </a:bodyPr>
          <a:lstStyle/>
          <a:p>
            <a:r>
              <a:rPr lang="en-US" sz="3600" dirty="0"/>
              <a:t>Target vs Income Type:</a:t>
            </a:r>
          </a:p>
        </p:txBody>
      </p:sp>
      <p:sp>
        <p:nvSpPr>
          <p:cNvPr id="3" name="TextBox 2">
            <a:extLst>
              <a:ext uri="{FF2B5EF4-FFF2-40B4-BE49-F238E27FC236}">
                <a16:creationId xmlns="" xmlns:a16="http://schemas.microsoft.com/office/drawing/2014/main" id="{8DF3E4E0-9C1D-4402-BE3C-4834175B90F6}"/>
              </a:ext>
            </a:extLst>
          </p:cNvPr>
          <p:cNvSpPr txBox="1"/>
          <p:nvPr/>
        </p:nvSpPr>
        <p:spPr>
          <a:xfrm>
            <a:off x="247650" y="1085850"/>
            <a:ext cx="5448300" cy="3970318"/>
          </a:xfrm>
          <a:prstGeom prst="rect">
            <a:avLst/>
          </a:prstGeom>
          <a:noFill/>
        </p:spPr>
        <p:txBody>
          <a:bodyPr wrap="square" rtlCol="0">
            <a:spAutoFit/>
          </a:bodyPr>
          <a:lstStyle/>
          <a:p>
            <a:r>
              <a:rPr lang="en-US" b="1" u="sng" dirty="0"/>
              <a:t>Insights:</a:t>
            </a:r>
          </a:p>
          <a:p>
            <a:endParaRPr lang="en-US" b="1" u="sng" dirty="0"/>
          </a:p>
          <a:p>
            <a:pPr marL="342900" indent="-342900">
              <a:buFont typeface="+mj-lt"/>
              <a:buAutoNum type="arabicPeriod"/>
            </a:pPr>
            <a:r>
              <a:rPr lang="en-US" b="0" i="0" dirty="0">
                <a:effectLst/>
                <a:latin typeface="Helvetica Neue"/>
              </a:rPr>
              <a:t>Most of applicants for loans have income type as Working, followed by Commercial associate, Pensioner and State servant.</a:t>
            </a:r>
          </a:p>
          <a:p>
            <a:pPr marL="342900" indent="-342900">
              <a:buFont typeface="+mj-lt"/>
              <a:buAutoNum type="arabicPeriod"/>
            </a:pPr>
            <a:r>
              <a:rPr lang="en-US" b="0" i="0" dirty="0">
                <a:effectLst/>
                <a:latin typeface="Helvetica Neue"/>
              </a:rPr>
              <a:t>The applicants with the type of income Maternity leave have almost 40% ratio of not returning loans, followed by Unemployed (37%). The rest of types of incomes are under the average of 10% for not returning loans.</a:t>
            </a:r>
          </a:p>
          <a:p>
            <a:pPr marL="342900" indent="-342900">
              <a:buFont typeface="+mj-lt"/>
              <a:buAutoNum type="arabicPeriod"/>
            </a:pPr>
            <a:r>
              <a:rPr lang="en-US" b="0" i="0" dirty="0">
                <a:effectLst/>
                <a:latin typeface="Helvetica Neue"/>
              </a:rPr>
              <a:t>Student and Businessmen, though less in numbers do not have any default record. Thus these two category are safest for providing loan.</a:t>
            </a:r>
          </a:p>
          <a:p>
            <a:pPr marL="342900" indent="-342900">
              <a:buFont typeface="+mj-lt"/>
              <a:buAutoNum type="arabicPeriod"/>
            </a:pPr>
            <a:endParaRPr lang="en-US" dirty="0"/>
          </a:p>
        </p:txBody>
      </p:sp>
    </p:spTree>
    <p:extLst>
      <p:ext uri="{BB962C8B-B14F-4D97-AF65-F5344CB8AC3E}">
        <p14:creationId xmlns:p14="http://schemas.microsoft.com/office/powerpoint/2010/main" val="160877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 xmlns:a16="http://schemas.microsoft.com/office/drawing/2014/main" id="{58D4D474-530E-4DC4-A29B-A1B1558DD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895350"/>
            <a:ext cx="8191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2CA08F14-03A3-4B66-9C7F-24711E7FBE39}"/>
              </a:ext>
            </a:extLst>
          </p:cNvPr>
          <p:cNvSpPr txBox="1"/>
          <p:nvPr/>
        </p:nvSpPr>
        <p:spPr>
          <a:xfrm>
            <a:off x="342900" y="228600"/>
            <a:ext cx="10201275" cy="666750"/>
          </a:xfrm>
          <a:prstGeom prst="rect">
            <a:avLst/>
          </a:prstGeom>
          <a:noFill/>
        </p:spPr>
        <p:txBody>
          <a:bodyPr wrap="square" rtlCol="0">
            <a:spAutoFit/>
          </a:bodyPr>
          <a:lstStyle/>
          <a:p>
            <a:r>
              <a:rPr lang="en-US" sz="3600" dirty="0"/>
              <a:t>Target vs Region Rating:</a:t>
            </a:r>
          </a:p>
        </p:txBody>
      </p:sp>
      <p:sp>
        <p:nvSpPr>
          <p:cNvPr id="3" name="TextBox 2">
            <a:extLst>
              <a:ext uri="{FF2B5EF4-FFF2-40B4-BE49-F238E27FC236}">
                <a16:creationId xmlns="" xmlns:a16="http://schemas.microsoft.com/office/drawing/2014/main" id="{0B16621D-DC96-4A60-95D5-F691C71844D9}"/>
              </a:ext>
            </a:extLst>
          </p:cNvPr>
          <p:cNvSpPr txBox="1"/>
          <p:nvPr/>
        </p:nvSpPr>
        <p:spPr>
          <a:xfrm>
            <a:off x="495300" y="5124450"/>
            <a:ext cx="10934700" cy="2031325"/>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Most of the applicants are living in Region Rating 2 place.</a:t>
            </a:r>
          </a:p>
          <a:p>
            <a:pPr marL="342900" indent="-342900">
              <a:buFont typeface="+mj-lt"/>
              <a:buAutoNum type="arabicPeriod"/>
            </a:pPr>
            <a:r>
              <a:rPr lang="en-US" b="0" i="0" dirty="0">
                <a:effectLst/>
                <a:latin typeface="Helvetica Neue"/>
              </a:rPr>
              <a:t>Region Rating 3 has the highest default rate (11%)</a:t>
            </a:r>
          </a:p>
          <a:p>
            <a:pPr marL="342900" indent="-342900">
              <a:buFont typeface="+mj-lt"/>
              <a:buAutoNum type="arabicPeriod"/>
            </a:pPr>
            <a:r>
              <a:rPr lang="en-US" b="0" i="0" dirty="0">
                <a:effectLst/>
                <a:latin typeface="Helvetica Neue"/>
              </a:rPr>
              <a:t>Applicant living in Region Rating 1 has the lowest probability of defaulting, thus safer for approving loans</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288168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 xmlns:a16="http://schemas.microsoft.com/office/drawing/2014/main" id="{5E079BA7-E654-4B6A-BC42-BB5241F0A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68" y="123825"/>
            <a:ext cx="6776853" cy="6629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02711F80-80C8-449D-AD43-4AE995FC2BDD}"/>
              </a:ext>
            </a:extLst>
          </p:cNvPr>
          <p:cNvSpPr txBox="1"/>
          <p:nvPr/>
        </p:nvSpPr>
        <p:spPr>
          <a:xfrm>
            <a:off x="161925" y="123825"/>
            <a:ext cx="4876800" cy="646331"/>
          </a:xfrm>
          <a:prstGeom prst="rect">
            <a:avLst/>
          </a:prstGeom>
          <a:noFill/>
        </p:spPr>
        <p:txBody>
          <a:bodyPr wrap="square" rtlCol="0">
            <a:spAutoFit/>
          </a:bodyPr>
          <a:lstStyle/>
          <a:p>
            <a:r>
              <a:rPr lang="en-US" sz="3600" dirty="0"/>
              <a:t>Target vs Occupation:</a:t>
            </a:r>
          </a:p>
        </p:txBody>
      </p:sp>
      <p:sp>
        <p:nvSpPr>
          <p:cNvPr id="5" name="TextBox 4">
            <a:extLst>
              <a:ext uri="{FF2B5EF4-FFF2-40B4-BE49-F238E27FC236}">
                <a16:creationId xmlns="" xmlns:a16="http://schemas.microsoft.com/office/drawing/2014/main" id="{007BD6EC-2CF6-4967-9012-C8709984A271}"/>
              </a:ext>
            </a:extLst>
          </p:cNvPr>
          <p:cNvSpPr txBox="1"/>
          <p:nvPr/>
        </p:nvSpPr>
        <p:spPr>
          <a:xfrm>
            <a:off x="161925" y="952500"/>
            <a:ext cx="4648200" cy="3139321"/>
          </a:xfrm>
          <a:prstGeom prst="rect">
            <a:avLst/>
          </a:prstGeom>
          <a:noFill/>
        </p:spPr>
        <p:txBody>
          <a:bodyPr wrap="square" rtlCol="0">
            <a:spAutoFit/>
          </a:bodyPr>
          <a:lstStyle/>
          <a:p>
            <a:r>
              <a:rPr lang="en-US" b="1" u="sng" dirty="0"/>
              <a:t>Insights:</a:t>
            </a:r>
          </a:p>
          <a:p>
            <a:endParaRPr lang="en-US" b="1" u="sng" dirty="0"/>
          </a:p>
          <a:p>
            <a:pPr marL="342900" indent="-342900">
              <a:buFont typeface="+mj-lt"/>
              <a:buAutoNum type="arabicPeriod"/>
            </a:pPr>
            <a:r>
              <a:rPr lang="en-US" b="0" i="0" dirty="0">
                <a:effectLst/>
                <a:latin typeface="Helvetica Neue"/>
              </a:rPr>
              <a:t>Most of the loans are taken by Laborers, followed by Sales staff. IT staff take the lowest amount of loans.</a:t>
            </a:r>
          </a:p>
          <a:p>
            <a:pPr marL="342900" indent="-342900">
              <a:buFont typeface="+mj-lt"/>
              <a:buAutoNum type="arabicPeriod"/>
            </a:pPr>
            <a:r>
              <a:rPr lang="en-US" b="0" i="0" dirty="0">
                <a:effectLst/>
                <a:latin typeface="Helvetica Neue"/>
              </a:rPr>
              <a:t>The category with highest percent of not repaid loans are Low-skill Laborers (above 17%), followed by Drivers and Waiters/barmen staff, Security staff, Laborers and Cooking staff.</a:t>
            </a:r>
          </a:p>
          <a:p>
            <a:pPr marL="342900" indent="-342900">
              <a:buFont typeface="+mj-lt"/>
              <a:buAutoNum type="arabicPeriod"/>
            </a:pPr>
            <a:endParaRPr lang="en-US" dirty="0"/>
          </a:p>
        </p:txBody>
      </p:sp>
    </p:spTree>
    <p:extLst>
      <p:ext uri="{BB962C8B-B14F-4D97-AF65-F5344CB8AC3E}">
        <p14:creationId xmlns:p14="http://schemas.microsoft.com/office/powerpoint/2010/main" val="135765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 xmlns:a16="http://schemas.microsoft.com/office/drawing/2014/main" id="{84544C1F-D2C0-46B6-89C2-DF65AC48F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9" y="828676"/>
            <a:ext cx="11434762" cy="5876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E79E5A0-B05D-4AC8-AA20-C4655B0CCE7F}"/>
              </a:ext>
            </a:extLst>
          </p:cNvPr>
          <p:cNvSpPr txBox="1"/>
          <p:nvPr/>
        </p:nvSpPr>
        <p:spPr>
          <a:xfrm>
            <a:off x="295275" y="85725"/>
            <a:ext cx="8858250" cy="646331"/>
          </a:xfrm>
          <a:prstGeom prst="rect">
            <a:avLst/>
          </a:prstGeom>
          <a:noFill/>
        </p:spPr>
        <p:txBody>
          <a:bodyPr wrap="square" rtlCol="0">
            <a:spAutoFit/>
          </a:bodyPr>
          <a:lstStyle/>
          <a:p>
            <a:r>
              <a:rPr lang="en-US" sz="3600" dirty="0"/>
              <a:t>Target vs Organization Type:</a:t>
            </a:r>
          </a:p>
        </p:txBody>
      </p:sp>
    </p:spTree>
    <p:extLst>
      <p:ext uri="{BB962C8B-B14F-4D97-AF65-F5344CB8AC3E}">
        <p14:creationId xmlns:p14="http://schemas.microsoft.com/office/powerpoint/2010/main" val="353473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109A24-D6AC-47D1-BAE2-24E93BC80673}"/>
              </a:ext>
            </a:extLst>
          </p:cNvPr>
          <p:cNvSpPr txBox="1"/>
          <p:nvPr/>
        </p:nvSpPr>
        <p:spPr>
          <a:xfrm>
            <a:off x="581025" y="419100"/>
            <a:ext cx="9353550" cy="4524315"/>
          </a:xfrm>
          <a:prstGeom prst="rect">
            <a:avLst/>
          </a:prstGeom>
          <a:noFill/>
        </p:spPr>
        <p:txBody>
          <a:bodyPr wrap="square" rtlCol="0">
            <a:spAutoFit/>
          </a:bodyPr>
          <a:lstStyle/>
          <a:p>
            <a:r>
              <a:rPr lang="en-US" b="1" u="sng" dirty="0"/>
              <a:t>Insights:</a:t>
            </a:r>
          </a:p>
          <a:p>
            <a:endParaRPr lang="en-US" dirty="0"/>
          </a:p>
          <a:p>
            <a:pPr marL="342900" indent="-342900">
              <a:buFont typeface="+mj-lt"/>
              <a:buAutoNum type="arabicPeriod"/>
            </a:pPr>
            <a:r>
              <a:rPr lang="en-US" b="0" i="0" dirty="0">
                <a:effectLst/>
                <a:latin typeface="Helvetica Neue"/>
              </a:rPr>
              <a:t>Organizations with highest percent of loans not repaid are Transport: type 3 (16%), Industry: type 13 (13.5%), Industry: type 8 (12.5%) and Restaurant (less than 12%). Self employed people have relative high defaulting rate, and thus should be avoided to be approved for loan or provide loan with higher interest rate to mitigate the risk of defaulting.</a:t>
            </a:r>
          </a:p>
          <a:p>
            <a:pPr marL="342900" indent="-342900">
              <a:buFont typeface="+mj-lt"/>
              <a:buAutoNum type="arabicPeriod"/>
            </a:pPr>
            <a:r>
              <a:rPr lang="en-US" b="0" i="0" dirty="0">
                <a:effectLst/>
                <a:latin typeface="Helvetica Neue"/>
              </a:rPr>
              <a:t>Most of the people application for loan are from Business Entity Type 3</a:t>
            </a:r>
          </a:p>
          <a:p>
            <a:pPr marL="342900" indent="-342900">
              <a:buFont typeface="+mj-lt"/>
              <a:buAutoNum type="arabicPeriod"/>
            </a:pPr>
            <a:r>
              <a:rPr lang="en-US" b="0" i="0" dirty="0">
                <a:effectLst/>
                <a:latin typeface="Helvetica Neue"/>
              </a:rPr>
              <a:t>For a very high number of applications, Organization type information is unavailable(XNA).</a:t>
            </a:r>
          </a:p>
          <a:p>
            <a:endParaRPr lang="en-US" dirty="0"/>
          </a:p>
          <a:p>
            <a:r>
              <a:rPr lang="en-US" b="0" i="0" dirty="0">
                <a:effectLst/>
                <a:latin typeface="Helvetica Neue"/>
              </a:rPr>
              <a:t>It can be seen that following category of organization type has lesser defaulters thus safer for providing loans:</a:t>
            </a:r>
          </a:p>
          <a:p>
            <a:pPr marL="342900" indent="-342900">
              <a:buFont typeface="+mj-lt"/>
              <a:buAutoNum type="arabicPeriod"/>
            </a:pPr>
            <a:r>
              <a:rPr lang="en-US" b="0" i="0" dirty="0">
                <a:effectLst/>
                <a:latin typeface="Helvetica Neue"/>
              </a:rPr>
              <a:t>Trade Type 4 and 5</a:t>
            </a:r>
          </a:p>
          <a:p>
            <a:pPr marL="342900" indent="-342900">
              <a:buFont typeface="+mj-lt"/>
              <a:buAutoNum type="arabicPeriod"/>
            </a:pPr>
            <a:r>
              <a:rPr lang="en-US" b="0" i="0" dirty="0">
                <a:effectLst/>
                <a:latin typeface="Helvetica Neue"/>
              </a:rPr>
              <a:t>Industry type 8</a:t>
            </a:r>
          </a:p>
          <a:p>
            <a:pPr marL="342900" indent="-342900">
              <a:buFont typeface="+mj-lt"/>
              <a:buAutoNum type="arabicPeriod"/>
            </a:pPr>
            <a:endParaRPr lang="en-US" dirty="0"/>
          </a:p>
        </p:txBody>
      </p:sp>
    </p:spTree>
    <p:extLst>
      <p:ext uri="{BB962C8B-B14F-4D97-AF65-F5344CB8AC3E}">
        <p14:creationId xmlns:p14="http://schemas.microsoft.com/office/powerpoint/2010/main" val="166288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 xmlns:a16="http://schemas.microsoft.com/office/drawing/2014/main" id="{7D20A4CF-5291-481E-960B-DD7159904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14425"/>
            <a:ext cx="8191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5F4F8D36-0B8E-4F35-8CDE-18DF09FBAC91}"/>
              </a:ext>
            </a:extLst>
          </p:cNvPr>
          <p:cNvSpPr txBox="1"/>
          <p:nvPr/>
        </p:nvSpPr>
        <p:spPr>
          <a:xfrm>
            <a:off x="447675" y="142875"/>
            <a:ext cx="9953625" cy="646331"/>
          </a:xfrm>
          <a:prstGeom prst="rect">
            <a:avLst/>
          </a:prstGeom>
          <a:noFill/>
        </p:spPr>
        <p:txBody>
          <a:bodyPr wrap="square" rtlCol="0">
            <a:spAutoFit/>
          </a:bodyPr>
          <a:lstStyle/>
          <a:p>
            <a:r>
              <a:rPr lang="en-US" sz="3600" dirty="0"/>
              <a:t>Target vs Flag Document 3:</a:t>
            </a:r>
          </a:p>
        </p:txBody>
      </p:sp>
      <p:sp>
        <p:nvSpPr>
          <p:cNvPr id="3" name="TextBox 2">
            <a:extLst>
              <a:ext uri="{FF2B5EF4-FFF2-40B4-BE49-F238E27FC236}">
                <a16:creationId xmlns="" xmlns:a16="http://schemas.microsoft.com/office/drawing/2014/main" id="{736C8909-06A1-4862-9DA0-E1EFA7757C7A}"/>
              </a:ext>
            </a:extLst>
          </p:cNvPr>
          <p:cNvSpPr txBox="1"/>
          <p:nvPr/>
        </p:nvSpPr>
        <p:spPr>
          <a:xfrm>
            <a:off x="238125" y="5457825"/>
            <a:ext cx="11125200" cy="1200329"/>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b="0" i="0" dirty="0">
                <a:effectLst/>
                <a:latin typeface="Helvetica Neue"/>
              </a:rPr>
              <a:t>There is no significant correlation between </a:t>
            </a:r>
            <a:r>
              <a:rPr lang="en-US" b="0" i="0" dirty="0" err="1">
                <a:effectLst/>
                <a:latin typeface="Helvetica Neue"/>
              </a:rPr>
              <a:t>repayers</a:t>
            </a:r>
            <a:r>
              <a:rPr lang="en-US" b="0" i="0" dirty="0">
                <a:effectLst/>
                <a:latin typeface="Helvetica Neue"/>
              </a:rPr>
              <a:t> and defaulters in terms of submitting document 3 as we see even if applicants have submitted the document, they have defaulted a slightly more (~9%) than who have not submitted the document (6%)</a:t>
            </a:r>
            <a:endParaRPr lang="en-US" b="1" u="sng" dirty="0"/>
          </a:p>
        </p:txBody>
      </p:sp>
    </p:spTree>
    <p:extLst>
      <p:ext uri="{BB962C8B-B14F-4D97-AF65-F5344CB8AC3E}">
        <p14:creationId xmlns:p14="http://schemas.microsoft.com/office/powerpoint/2010/main" val="590107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647CDA6-8903-41C8-8339-73727C57FD39}"/>
              </a:ext>
            </a:extLst>
          </p:cNvPr>
          <p:cNvSpPr txBox="1"/>
          <p:nvPr/>
        </p:nvSpPr>
        <p:spPr>
          <a:xfrm>
            <a:off x="533400" y="190500"/>
            <a:ext cx="9896475" cy="646331"/>
          </a:xfrm>
          <a:prstGeom prst="rect">
            <a:avLst/>
          </a:prstGeom>
          <a:noFill/>
        </p:spPr>
        <p:txBody>
          <a:bodyPr wrap="square" rtlCol="0">
            <a:spAutoFit/>
          </a:bodyPr>
          <a:lstStyle/>
          <a:p>
            <a:r>
              <a:rPr lang="en-US" sz="3600" dirty="0"/>
              <a:t>Target vs Age Group:</a:t>
            </a:r>
          </a:p>
        </p:txBody>
      </p:sp>
      <p:pic>
        <p:nvPicPr>
          <p:cNvPr id="18434" name="Picture 2">
            <a:extLst>
              <a:ext uri="{FF2B5EF4-FFF2-40B4-BE49-F238E27FC236}">
                <a16:creationId xmlns="" xmlns:a16="http://schemas.microsoft.com/office/drawing/2014/main" id="{5C393DE8-AF7D-4F06-889A-23A55054D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7" y="1123950"/>
            <a:ext cx="8086725" cy="4095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1E8CFA27-A82F-4077-AD67-F48D508E10D9}"/>
              </a:ext>
            </a:extLst>
          </p:cNvPr>
          <p:cNvSpPr txBox="1"/>
          <p:nvPr/>
        </p:nvSpPr>
        <p:spPr>
          <a:xfrm>
            <a:off x="314325" y="5219700"/>
            <a:ext cx="10915650" cy="1200329"/>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People in the age group range 20-40 have higher probability of defaulting</a:t>
            </a:r>
          </a:p>
          <a:p>
            <a:pPr marL="342900" indent="-342900">
              <a:buFont typeface="+mj-lt"/>
              <a:buAutoNum type="arabicPeriod"/>
            </a:pPr>
            <a:r>
              <a:rPr lang="en-US" b="0" i="0" dirty="0">
                <a:effectLst/>
                <a:latin typeface="Helvetica Neue"/>
              </a:rPr>
              <a:t>People above age of 50 have low probability of </a:t>
            </a:r>
            <a:r>
              <a:rPr lang="en-US" b="0" i="0" dirty="0" err="1">
                <a:effectLst/>
                <a:latin typeface="Helvetica Neue"/>
              </a:rPr>
              <a:t>defailting</a:t>
            </a:r>
            <a:endParaRPr lang="en-US" b="0" i="0" dirty="0">
              <a:effectLst/>
              <a:latin typeface="Helvetica Neue"/>
            </a:endParaRPr>
          </a:p>
          <a:p>
            <a:pPr marL="342900" indent="-342900">
              <a:buFont typeface="+mj-lt"/>
              <a:buAutoNum type="arabicPeriod"/>
            </a:pPr>
            <a:endParaRPr lang="en-US" b="1" u="sng" dirty="0"/>
          </a:p>
        </p:txBody>
      </p:sp>
    </p:spTree>
    <p:extLst>
      <p:ext uri="{BB962C8B-B14F-4D97-AF65-F5344CB8AC3E}">
        <p14:creationId xmlns:p14="http://schemas.microsoft.com/office/powerpoint/2010/main" val="786161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 xmlns:a16="http://schemas.microsoft.com/office/drawing/2014/main" id="{D2FB5A73-635A-4DDC-B1CA-6C2A530ED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7" y="1114425"/>
            <a:ext cx="8201025" cy="409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E0ABBAE-2511-427A-AD64-7AF5AC69B414}"/>
              </a:ext>
            </a:extLst>
          </p:cNvPr>
          <p:cNvSpPr txBox="1"/>
          <p:nvPr/>
        </p:nvSpPr>
        <p:spPr>
          <a:xfrm>
            <a:off x="457200" y="152400"/>
            <a:ext cx="9648825" cy="646331"/>
          </a:xfrm>
          <a:prstGeom prst="rect">
            <a:avLst/>
          </a:prstGeom>
          <a:noFill/>
        </p:spPr>
        <p:txBody>
          <a:bodyPr wrap="square" rtlCol="0">
            <a:spAutoFit/>
          </a:bodyPr>
          <a:lstStyle/>
          <a:p>
            <a:r>
              <a:rPr lang="en-US" sz="3600" dirty="0"/>
              <a:t>Target vs Employment Year:</a:t>
            </a:r>
          </a:p>
        </p:txBody>
      </p:sp>
      <p:sp>
        <p:nvSpPr>
          <p:cNvPr id="3" name="TextBox 2">
            <a:extLst>
              <a:ext uri="{FF2B5EF4-FFF2-40B4-BE49-F238E27FC236}">
                <a16:creationId xmlns="" xmlns:a16="http://schemas.microsoft.com/office/drawing/2014/main" id="{BC1CF006-6C8D-43AD-B559-C270AF7EDCCE}"/>
              </a:ext>
            </a:extLst>
          </p:cNvPr>
          <p:cNvSpPr txBox="1"/>
          <p:nvPr/>
        </p:nvSpPr>
        <p:spPr>
          <a:xfrm>
            <a:off x="314325" y="5314950"/>
            <a:ext cx="10687050" cy="1754326"/>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Majority of the applicants have been employed in between 0-5 years. The defaulting rating of this group is also the highest which is 10%</a:t>
            </a:r>
          </a:p>
          <a:p>
            <a:pPr marL="342900" indent="-342900">
              <a:buFont typeface="+mj-lt"/>
              <a:buAutoNum type="arabicPeriod"/>
            </a:pPr>
            <a:r>
              <a:rPr lang="en-US" b="0" i="0" dirty="0">
                <a:effectLst/>
                <a:latin typeface="Helvetica Neue"/>
              </a:rPr>
              <a:t>With increase of employment year, defaulting rate is gradually decreasing with people having 40+ year experience having less than 1% default rate</a:t>
            </a:r>
          </a:p>
          <a:p>
            <a:pPr marL="342900" indent="-342900">
              <a:buFont typeface="+mj-lt"/>
              <a:buAutoNum type="arabicPeriod"/>
            </a:pPr>
            <a:endParaRPr lang="en-US" dirty="0"/>
          </a:p>
        </p:txBody>
      </p:sp>
    </p:spTree>
    <p:extLst>
      <p:ext uri="{BB962C8B-B14F-4D97-AF65-F5344CB8AC3E}">
        <p14:creationId xmlns:p14="http://schemas.microsoft.com/office/powerpoint/2010/main" val="1592350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 xmlns:a16="http://schemas.microsoft.com/office/drawing/2014/main" id="{194324DE-DFFC-4C19-995A-77F5C248A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140" y="88322"/>
            <a:ext cx="6934860" cy="664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F4776217-9A29-4A97-8F95-C5D96035BCE2}"/>
              </a:ext>
            </a:extLst>
          </p:cNvPr>
          <p:cNvSpPr txBox="1"/>
          <p:nvPr/>
        </p:nvSpPr>
        <p:spPr>
          <a:xfrm>
            <a:off x="304800" y="171450"/>
            <a:ext cx="4514850" cy="1200329"/>
          </a:xfrm>
          <a:prstGeom prst="rect">
            <a:avLst/>
          </a:prstGeom>
          <a:noFill/>
        </p:spPr>
        <p:txBody>
          <a:bodyPr wrap="square" rtlCol="0">
            <a:spAutoFit/>
          </a:bodyPr>
          <a:lstStyle/>
          <a:p>
            <a:r>
              <a:rPr lang="en-US" sz="3600" dirty="0"/>
              <a:t>Target vs Amount Credit Range:</a:t>
            </a:r>
          </a:p>
        </p:txBody>
      </p:sp>
      <p:sp>
        <p:nvSpPr>
          <p:cNvPr id="3" name="TextBox 2">
            <a:extLst>
              <a:ext uri="{FF2B5EF4-FFF2-40B4-BE49-F238E27FC236}">
                <a16:creationId xmlns="" xmlns:a16="http://schemas.microsoft.com/office/drawing/2014/main" id="{F647EDD4-544E-4A0D-AA31-4CB4B69777D8}"/>
              </a:ext>
            </a:extLst>
          </p:cNvPr>
          <p:cNvSpPr txBox="1"/>
          <p:nvPr/>
        </p:nvSpPr>
        <p:spPr>
          <a:xfrm>
            <a:off x="304800" y="1571625"/>
            <a:ext cx="4514850" cy="2308324"/>
          </a:xfrm>
          <a:prstGeom prst="rect">
            <a:avLst/>
          </a:prstGeom>
          <a:noFill/>
        </p:spPr>
        <p:txBody>
          <a:bodyPr wrap="square" rtlCol="0">
            <a:spAutoFit/>
          </a:bodyPr>
          <a:lstStyle/>
          <a:p>
            <a:r>
              <a:rPr lang="en-US" b="1" u="sng" dirty="0"/>
              <a:t>Insights:</a:t>
            </a:r>
          </a:p>
          <a:p>
            <a:endParaRPr lang="en-US" dirty="0"/>
          </a:p>
          <a:p>
            <a:pPr marL="342900" indent="-342900">
              <a:buFont typeface="+mj-lt"/>
              <a:buAutoNum type="arabicPeriod"/>
            </a:pPr>
            <a:r>
              <a:rPr lang="en-US" b="0" i="0" dirty="0">
                <a:effectLst/>
                <a:latin typeface="Helvetica Neue"/>
              </a:rPr>
              <a:t>More than 80% of the loan provided are for amount less than 900,000.</a:t>
            </a:r>
          </a:p>
          <a:p>
            <a:pPr marL="342900" indent="-342900">
              <a:buFont typeface="+mj-lt"/>
              <a:buAutoNum type="arabicPeriod"/>
            </a:pPr>
            <a:r>
              <a:rPr lang="en-US" b="0" i="0" dirty="0">
                <a:effectLst/>
                <a:latin typeface="Helvetica Neue"/>
              </a:rPr>
              <a:t>People who get loan for 300-600k tend to default more than others.</a:t>
            </a:r>
          </a:p>
          <a:p>
            <a:pPr marL="342900" indent="-342900">
              <a:buFont typeface="+mj-lt"/>
              <a:buAutoNum type="arabicPeriod"/>
            </a:pPr>
            <a:endParaRPr lang="en-US" b="0" i="0" dirty="0">
              <a:effectLst/>
              <a:latin typeface="Helvetica Neue"/>
            </a:endParaRPr>
          </a:p>
          <a:p>
            <a:pPr marL="342900" indent="-342900">
              <a:buFont typeface="+mj-lt"/>
              <a:buAutoNum type="arabicPeriod"/>
            </a:pPr>
            <a:endParaRPr lang="en-US" dirty="0"/>
          </a:p>
        </p:txBody>
      </p:sp>
    </p:spTree>
    <p:extLst>
      <p:ext uri="{BB962C8B-B14F-4D97-AF65-F5344CB8AC3E}">
        <p14:creationId xmlns:p14="http://schemas.microsoft.com/office/powerpoint/2010/main" val="415188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480D373-D7D5-4ACA-B981-32DD606B4EE6}"/>
              </a:ext>
            </a:extLst>
          </p:cNvPr>
          <p:cNvSpPr txBox="1"/>
          <p:nvPr/>
        </p:nvSpPr>
        <p:spPr>
          <a:xfrm>
            <a:off x="590550" y="438150"/>
            <a:ext cx="10839450" cy="2862322"/>
          </a:xfrm>
          <a:prstGeom prst="rect">
            <a:avLst/>
          </a:prstGeom>
          <a:noFill/>
        </p:spPr>
        <p:txBody>
          <a:bodyPr wrap="square" rtlCol="0">
            <a:spAutoFit/>
          </a:bodyPr>
          <a:lstStyle/>
          <a:p>
            <a:r>
              <a:rPr lang="en-US" sz="4400" b="1" dirty="0"/>
              <a:t>Basic Information of Dataset:</a:t>
            </a:r>
          </a:p>
          <a:p>
            <a:endParaRPr lang="en-US" sz="1400" b="1" dirty="0"/>
          </a:p>
          <a:p>
            <a:endParaRPr lang="en-US" sz="1400" b="1" dirty="0"/>
          </a:p>
          <a:p>
            <a:pPr marL="342900" indent="-342900">
              <a:buFont typeface="+mj-lt"/>
              <a:buAutoNum type="arabicPeriod"/>
            </a:pPr>
            <a:r>
              <a:rPr lang="en-US" dirty="0"/>
              <a:t>Dataset contains historical information about loan applications and their repayment status.</a:t>
            </a:r>
          </a:p>
          <a:p>
            <a:pPr marL="342900" indent="-342900">
              <a:buFont typeface="+mj-lt"/>
              <a:buAutoNum type="arabicPeriod"/>
            </a:pPr>
            <a:r>
              <a:rPr lang="en-US" dirty="0"/>
              <a:t>This Dataset contains 122 Columns</a:t>
            </a:r>
          </a:p>
          <a:p>
            <a:pPr marL="342900" indent="-342900">
              <a:buFont typeface="+mj-lt"/>
              <a:buAutoNum type="arabicPeriod"/>
            </a:pPr>
            <a:r>
              <a:rPr lang="en-US" dirty="0"/>
              <a:t>Total no of rows(applicants) are 307,511</a:t>
            </a:r>
          </a:p>
          <a:p>
            <a:pPr marL="342900" indent="-342900">
              <a:buFont typeface="+mj-lt"/>
              <a:buAutoNum type="arabicPeriod"/>
            </a:pPr>
            <a:r>
              <a:rPr lang="en-US" dirty="0"/>
              <a:t>There are missing vales in this dataset. Imputation techniques of filling missing data discussed with each attribute and removed if attributes are not required.</a:t>
            </a:r>
          </a:p>
          <a:p>
            <a:pPr marL="342900" indent="-342900">
              <a:buFont typeface="+mj-lt"/>
              <a:buAutoNum type="arabicPeriod"/>
            </a:pPr>
            <a:endParaRPr lang="en-US" dirty="0"/>
          </a:p>
        </p:txBody>
      </p:sp>
    </p:spTree>
    <p:extLst>
      <p:ext uri="{BB962C8B-B14F-4D97-AF65-F5344CB8AC3E}">
        <p14:creationId xmlns:p14="http://schemas.microsoft.com/office/powerpoint/2010/main" val="535487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a:extLst>
              <a:ext uri="{FF2B5EF4-FFF2-40B4-BE49-F238E27FC236}">
                <a16:creationId xmlns="" xmlns:a16="http://schemas.microsoft.com/office/drawing/2014/main" id="{CD406A03-94DC-4D43-9BFE-3A2B77BC2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952500"/>
            <a:ext cx="7810500" cy="409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F04BDF40-874C-4B46-9925-F1ED6C976865}"/>
              </a:ext>
            </a:extLst>
          </p:cNvPr>
          <p:cNvSpPr txBox="1"/>
          <p:nvPr/>
        </p:nvSpPr>
        <p:spPr>
          <a:xfrm>
            <a:off x="533400" y="152400"/>
            <a:ext cx="9296400" cy="646331"/>
          </a:xfrm>
          <a:prstGeom prst="rect">
            <a:avLst/>
          </a:prstGeom>
          <a:noFill/>
        </p:spPr>
        <p:txBody>
          <a:bodyPr wrap="square" rtlCol="0">
            <a:spAutoFit/>
          </a:bodyPr>
          <a:lstStyle/>
          <a:p>
            <a:r>
              <a:rPr lang="en-US" sz="3600" dirty="0"/>
              <a:t>Target vs Children Count:</a:t>
            </a:r>
          </a:p>
        </p:txBody>
      </p:sp>
      <p:sp>
        <p:nvSpPr>
          <p:cNvPr id="3" name="TextBox 2">
            <a:extLst>
              <a:ext uri="{FF2B5EF4-FFF2-40B4-BE49-F238E27FC236}">
                <a16:creationId xmlns="" xmlns:a16="http://schemas.microsoft.com/office/drawing/2014/main" id="{6192F4A9-DBCE-43BB-BE4B-1B982C234B59}"/>
              </a:ext>
            </a:extLst>
          </p:cNvPr>
          <p:cNvSpPr txBox="1"/>
          <p:nvPr/>
        </p:nvSpPr>
        <p:spPr>
          <a:xfrm>
            <a:off x="381000" y="5238750"/>
            <a:ext cx="11134725" cy="1754326"/>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Most of the applicants do not have children</a:t>
            </a:r>
          </a:p>
          <a:p>
            <a:pPr marL="342900" indent="-342900">
              <a:buFont typeface="+mj-lt"/>
              <a:buAutoNum type="arabicPeriod"/>
            </a:pPr>
            <a:r>
              <a:rPr lang="en-US" b="0" i="0" dirty="0">
                <a:effectLst/>
                <a:latin typeface="Helvetica Neue"/>
              </a:rPr>
              <a:t>Very few clients have more than 3 children.</a:t>
            </a:r>
          </a:p>
          <a:p>
            <a:pPr marL="342900" indent="-342900">
              <a:buFont typeface="+mj-lt"/>
              <a:buAutoNum type="arabicPeriod"/>
            </a:pPr>
            <a:r>
              <a:rPr lang="en-US" b="0" i="0" dirty="0">
                <a:effectLst/>
                <a:latin typeface="Helvetica Neue"/>
              </a:rPr>
              <a:t>Client who have more than 4 children has a very high default rate with child count 9 and 11 showing 100% default rate</a:t>
            </a:r>
          </a:p>
          <a:p>
            <a:pPr marL="342900" indent="-342900">
              <a:buFont typeface="+mj-lt"/>
              <a:buAutoNum type="arabicPeriod"/>
            </a:pPr>
            <a:endParaRPr lang="en-US" dirty="0"/>
          </a:p>
        </p:txBody>
      </p:sp>
    </p:spTree>
    <p:extLst>
      <p:ext uri="{BB962C8B-B14F-4D97-AF65-F5344CB8AC3E}">
        <p14:creationId xmlns:p14="http://schemas.microsoft.com/office/powerpoint/2010/main" val="1124551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 xmlns:a16="http://schemas.microsoft.com/office/drawing/2014/main" id="{C31E7E83-BB3D-4895-969A-6BD6BC7C5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734" y="133350"/>
            <a:ext cx="8071263" cy="66414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C90F5108-3EA0-4079-9CED-120A8FCCBB41}"/>
              </a:ext>
            </a:extLst>
          </p:cNvPr>
          <p:cNvSpPr txBox="1"/>
          <p:nvPr/>
        </p:nvSpPr>
        <p:spPr>
          <a:xfrm>
            <a:off x="152400" y="133350"/>
            <a:ext cx="4552950" cy="1200329"/>
          </a:xfrm>
          <a:prstGeom prst="rect">
            <a:avLst/>
          </a:prstGeom>
          <a:noFill/>
        </p:spPr>
        <p:txBody>
          <a:bodyPr wrap="square" rtlCol="0">
            <a:spAutoFit/>
          </a:bodyPr>
          <a:lstStyle/>
          <a:p>
            <a:r>
              <a:rPr lang="en-US" sz="3600" dirty="0"/>
              <a:t>Target vs Family Members Count:</a:t>
            </a:r>
          </a:p>
        </p:txBody>
      </p:sp>
      <p:sp>
        <p:nvSpPr>
          <p:cNvPr id="3" name="TextBox 2">
            <a:extLst>
              <a:ext uri="{FF2B5EF4-FFF2-40B4-BE49-F238E27FC236}">
                <a16:creationId xmlns="" xmlns:a16="http://schemas.microsoft.com/office/drawing/2014/main" id="{43332658-C24F-460E-97F3-7084E7DC4DFE}"/>
              </a:ext>
            </a:extLst>
          </p:cNvPr>
          <p:cNvSpPr txBox="1"/>
          <p:nvPr/>
        </p:nvSpPr>
        <p:spPr>
          <a:xfrm>
            <a:off x="152400" y="1666875"/>
            <a:ext cx="3543300" cy="1754326"/>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Family member follows the same trend as children where having more family members increases the risk of defaulting</a:t>
            </a:r>
            <a:endParaRPr lang="en-US" b="1" u="sng" dirty="0"/>
          </a:p>
        </p:txBody>
      </p:sp>
    </p:spTree>
    <p:extLst>
      <p:ext uri="{BB962C8B-B14F-4D97-AF65-F5344CB8AC3E}">
        <p14:creationId xmlns:p14="http://schemas.microsoft.com/office/powerpoint/2010/main" val="390894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 xmlns:a16="http://schemas.microsoft.com/office/drawing/2014/main" id="{EAE70FD0-EB26-4B8C-9721-873E8422E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6" y="1324154"/>
            <a:ext cx="8066088" cy="3943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D9190779-8877-47E4-B08F-8DBA8DEE888D}"/>
              </a:ext>
            </a:extLst>
          </p:cNvPr>
          <p:cNvSpPr txBox="1"/>
          <p:nvPr/>
        </p:nvSpPr>
        <p:spPr>
          <a:xfrm>
            <a:off x="285750" y="123825"/>
            <a:ext cx="10591800" cy="1200329"/>
          </a:xfrm>
          <a:prstGeom prst="rect">
            <a:avLst/>
          </a:prstGeom>
          <a:noFill/>
        </p:spPr>
        <p:txBody>
          <a:bodyPr wrap="square" rtlCol="0">
            <a:spAutoFit/>
          </a:bodyPr>
          <a:lstStyle/>
          <a:p>
            <a:r>
              <a:rPr lang="en-US" sz="3600" dirty="0"/>
              <a:t>Bi variate Categorical Analysis.</a:t>
            </a:r>
          </a:p>
          <a:p>
            <a:endParaRPr lang="en-US" sz="3600" dirty="0"/>
          </a:p>
        </p:txBody>
      </p:sp>
      <p:sp>
        <p:nvSpPr>
          <p:cNvPr id="3" name="TextBox 2">
            <a:extLst>
              <a:ext uri="{FF2B5EF4-FFF2-40B4-BE49-F238E27FC236}">
                <a16:creationId xmlns="" xmlns:a16="http://schemas.microsoft.com/office/drawing/2014/main" id="{A4A10339-5D0E-4313-BEAD-C248F5314C06}"/>
              </a:ext>
            </a:extLst>
          </p:cNvPr>
          <p:cNvSpPr txBox="1"/>
          <p:nvPr/>
        </p:nvSpPr>
        <p:spPr>
          <a:xfrm>
            <a:off x="285750" y="5286375"/>
            <a:ext cx="11449050" cy="1200329"/>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b="0" i="0" dirty="0">
                <a:effectLst/>
                <a:latin typeface="Helvetica Neue"/>
              </a:rPr>
              <a:t>It can be seen that business man's income is the highest and the estimated range with default 95% confidence level seem to indicate that the income of a business man could be in the range of slightly close to 4 lakhs and slightly above 10 lakhs</a:t>
            </a:r>
            <a:endParaRPr lang="en-US" b="1" u="sng" dirty="0"/>
          </a:p>
        </p:txBody>
      </p:sp>
      <p:sp>
        <p:nvSpPr>
          <p:cNvPr id="4" name="TextBox 3">
            <a:extLst>
              <a:ext uri="{FF2B5EF4-FFF2-40B4-BE49-F238E27FC236}">
                <a16:creationId xmlns="" xmlns:a16="http://schemas.microsoft.com/office/drawing/2014/main" id="{6AAA84FB-5B61-48FC-B558-AFEBA7AB5342}"/>
              </a:ext>
            </a:extLst>
          </p:cNvPr>
          <p:cNvSpPr txBox="1"/>
          <p:nvPr/>
        </p:nvSpPr>
        <p:spPr>
          <a:xfrm>
            <a:off x="285750" y="647700"/>
            <a:ext cx="11725275" cy="646331"/>
          </a:xfrm>
          <a:prstGeom prst="rect">
            <a:avLst/>
          </a:prstGeom>
          <a:noFill/>
        </p:spPr>
        <p:txBody>
          <a:bodyPr wrap="square" rtlCol="0">
            <a:spAutoFit/>
          </a:bodyPr>
          <a:lstStyle/>
          <a:p>
            <a:r>
              <a:rPr lang="en-US" sz="3600" dirty="0"/>
              <a:t>Income Type, Total Income vs Target</a:t>
            </a:r>
          </a:p>
        </p:txBody>
      </p:sp>
    </p:spTree>
    <p:extLst>
      <p:ext uri="{BB962C8B-B14F-4D97-AF65-F5344CB8AC3E}">
        <p14:creationId xmlns:p14="http://schemas.microsoft.com/office/powerpoint/2010/main" val="2705386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A3DD20C-9C5C-4406-9C17-FFD56D59097F}"/>
              </a:ext>
            </a:extLst>
          </p:cNvPr>
          <p:cNvSpPr txBox="1"/>
          <p:nvPr/>
        </p:nvSpPr>
        <p:spPr>
          <a:xfrm>
            <a:off x="685800" y="447675"/>
            <a:ext cx="10496550" cy="1200329"/>
          </a:xfrm>
          <a:prstGeom prst="rect">
            <a:avLst/>
          </a:prstGeom>
          <a:noFill/>
        </p:spPr>
        <p:txBody>
          <a:bodyPr wrap="square" rtlCol="0">
            <a:spAutoFit/>
          </a:bodyPr>
          <a:lstStyle/>
          <a:p>
            <a:r>
              <a:rPr lang="en-US" sz="3600" dirty="0"/>
              <a:t>Top 10 Correlation between Numerical Attributes, Re-payers:</a:t>
            </a:r>
          </a:p>
        </p:txBody>
      </p:sp>
      <p:pic>
        <p:nvPicPr>
          <p:cNvPr id="4" name="Picture 3">
            <a:extLst>
              <a:ext uri="{FF2B5EF4-FFF2-40B4-BE49-F238E27FC236}">
                <a16:creationId xmlns="" xmlns:a16="http://schemas.microsoft.com/office/drawing/2014/main" id="{7CFCEDE7-B16C-4186-A443-EACABA6D1A5D}"/>
              </a:ext>
            </a:extLst>
          </p:cNvPr>
          <p:cNvPicPr>
            <a:picLocks noChangeAspect="1"/>
          </p:cNvPicPr>
          <p:nvPr/>
        </p:nvPicPr>
        <p:blipFill>
          <a:blip r:embed="rId2"/>
          <a:stretch>
            <a:fillRect/>
          </a:stretch>
        </p:blipFill>
        <p:spPr>
          <a:xfrm>
            <a:off x="3638550" y="1648004"/>
            <a:ext cx="4781550" cy="3533775"/>
          </a:xfrm>
          <a:prstGeom prst="rect">
            <a:avLst/>
          </a:prstGeom>
        </p:spPr>
      </p:pic>
    </p:spTree>
    <p:extLst>
      <p:ext uri="{BB962C8B-B14F-4D97-AF65-F5344CB8AC3E}">
        <p14:creationId xmlns:p14="http://schemas.microsoft.com/office/powerpoint/2010/main" val="96193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 xmlns:a16="http://schemas.microsoft.com/office/drawing/2014/main" id="{9736DC4A-9D57-4FA2-AC37-7B73C90A9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011" y="171450"/>
            <a:ext cx="7144987" cy="6374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18332AD4-3193-4E01-8EAB-8DBFFBD67B36}"/>
              </a:ext>
            </a:extLst>
          </p:cNvPr>
          <p:cNvSpPr txBox="1"/>
          <p:nvPr/>
        </p:nvSpPr>
        <p:spPr>
          <a:xfrm>
            <a:off x="200025" y="171450"/>
            <a:ext cx="4305300" cy="1754326"/>
          </a:xfrm>
          <a:prstGeom prst="rect">
            <a:avLst/>
          </a:prstGeom>
          <a:noFill/>
        </p:spPr>
        <p:txBody>
          <a:bodyPr wrap="square" rtlCol="0">
            <a:spAutoFit/>
          </a:bodyPr>
          <a:lstStyle/>
          <a:p>
            <a:r>
              <a:rPr lang="en-US" sz="3600" dirty="0"/>
              <a:t>Correlation Heatmap of Re-Payers:</a:t>
            </a:r>
          </a:p>
        </p:txBody>
      </p:sp>
      <p:sp>
        <p:nvSpPr>
          <p:cNvPr id="3" name="TextBox 2">
            <a:extLst>
              <a:ext uri="{FF2B5EF4-FFF2-40B4-BE49-F238E27FC236}">
                <a16:creationId xmlns="" xmlns:a16="http://schemas.microsoft.com/office/drawing/2014/main" id="{F10B4165-C27A-49F9-8023-934AEE827F63}"/>
              </a:ext>
            </a:extLst>
          </p:cNvPr>
          <p:cNvSpPr txBox="1"/>
          <p:nvPr/>
        </p:nvSpPr>
        <p:spPr>
          <a:xfrm>
            <a:off x="200025" y="1920018"/>
            <a:ext cx="4229100" cy="3693319"/>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Correlating factors amongst re-payers:</a:t>
            </a:r>
          </a:p>
          <a:p>
            <a:pPr marL="342900" indent="-342900">
              <a:buFont typeface="+mj-lt"/>
              <a:buAutoNum type="arabicPeriod"/>
            </a:pPr>
            <a:r>
              <a:rPr lang="en-US" b="0" i="0" dirty="0">
                <a:effectLst/>
                <a:latin typeface="Helvetica Neue"/>
              </a:rPr>
              <a:t>Credit amount is highly correlated with</a:t>
            </a:r>
            <a:r>
              <a:rPr lang="en-US" i="0" dirty="0">
                <a:effectLst/>
                <a:latin typeface="Helvetica Neue"/>
              </a:rPr>
              <a:t>:</a:t>
            </a:r>
          </a:p>
          <a:p>
            <a:pPr marL="800100" lvl="1" indent="-342900">
              <a:buFont typeface="+mj-lt"/>
              <a:buAutoNum type="arabicPeriod"/>
            </a:pPr>
            <a:r>
              <a:rPr lang="en-US" dirty="0">
                <a:latin typeface="Helvetica Neue"/>
              </a:rPr>
              <a:t>A</a:t>
            </a:r>
            <a:r>
              <a:rPr lang="en-US" b="0" i="0" dirty="0">
                <a:effectLst/>
                <a:latin typeface="Helvetica Neue"/>
              </a:rPr>
              <a:t>mount of goods price.</a:t>
            </a:r>
          </a:p>
          <a:p>
            <a:pPr marL="800100" lvl="1" indent="-342900">
              <a:buFont typeface="+mj-lt"/>
              <a:buAutoNum type="arabicPeriod"/>
            </a:pPr>
            <a:r>
              <a:rPr lang="en-US" b="0" i="0" dirty="0">
                <a:effectLst/>
                <a:latin typeface="Helvetica Neue"/>
              </a:rPr>
              <a:t>loan annuity</a:t>
            </a:r>
          </a:p>
          <a:p>
            <a:pPr marL="800100" lvl="1" indent="-342900">
              <a:buFont typeface="+mj-lt"/>
              <a:buAutoNum type="arabicPeriod"/>
            </a:pPr>
            <a:r>
              <a:rPr lang="en-US" b="0" i="0" dirty="0">
                <a:effectLst/>
                <a:latin typeface="Helvetica Neue"/>
              </a:rPr>
              <a:t>total income</a:t>
            </a:r>
            <a:endParaRPr lang="en-US" dirty="0">
              <a:latin typeface="Helvetica Neue"/>
            </a:endParaRPr>
          </a:p>
          <a:p>
            <a:pPr marL="342900" indent="-342900">
              <a:buFont typeface="+mj-lt"/>
              <a:buAutoNum type="arabicPeriod"/>
            </a:pPr>
            <a:r>
              <a:rPr lang="en-US" b="0" i="0" dirty="0">
                <a:effectLst/>
                <a:latin typeface="Helvetica Neue"/>
              </a:rPr>
              <a:t>We can also see that re-payers have high correlation in number of days employed.</a:t>
            </a:r>
          </a:p>
          <a:p>
            <a:pPr lvl="1"/>
            <a:endParaRPr lang="en-US" b="0" i="0" dirty="0">
              <a:effectLst/>
              <a:latin typeface="Helvetica Neue"/>
            </a:endParaRPr>
          </a:p>
          <a:p>
            <a:pPr marL="800100" lvl="1" indent="-342900">
              <a:buFont typeface="+mj-lt"/>
              <a:buAutoNum type="arabicPeriod"/>
            </a:pPr>
            <a:endParaRPr lang="en-US" dirty="0"/>
          </a:p>
        </p:txBody>
      </p:sp>
    </p:spTree>
    <p:extLst>
      <p:ext uri="{BB962C8B-B14F-4D97-AF65-F5344CB8AC3E}">
        <p14:creationId xmlns:p14="http://schemas.microsoft.com/office/powerpoint/2010/main" val="289547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18903C-06AE-4996-9FDB-76952B13941A}"/>
              </a:ext>
            </a:extLst>
          </p:cNvPr>
          <p:cNvSpPr txBox="1"/>
          <p:nvPr/>
        </p:nvSpPr>
        <p:spPr>
          <a:xfrm>
            <a:off x="219075" y="266700"/>
            <a:ext cx="11544300" cy="1754326"/>
          </a:xfrm>
          <a:prstGeom prst="rect">
            <a:avLst/>
          </a:prstGeom>
          <a:noFill/>
        </p:spPr>
        <p:txBody>
          <a:bodyPr wrap="square" rtlCol="0">
            <a:spAutoFit/>
          </a:bodyPr>
          <a:lstStyle/>
          <a:p>
            <a:r>
              <a:rPr lang="en-US" sz="3600" dirty="0"/>
              <a:t>Top 10 Correlation between Numerical Attributes, Defaulters:</a:t>
            </a:r>
          </a:p>
          <a:p>
            <a:endParaRPr lang="en-US" sz="3600" dirty="0"/>
          </a:p>
        </p:txBody>
      </p:sp>
      <p:pic>
        <p:nvPicPr>
          <p:cNvPr id="4" name="Picture 3">
            <a:extLst>
              <a:ext uri="{FF2B5EF4-FFF2-40B4-BE49-F238E27FC236}">
                <a16:creationId xmlns="" xmlns:a16="http://schemas.microsoft.com/office/drawing/2014/main" id="{63281AF0-23A0-4A7B-A3AE-8C4A6FAE428B}"/>
              </a:ext>
            </a:extLst>
          </p:cNvPr>
          <p:cNvPicPr>
            <a:picLocks noChangeAspect="1"/>
          </p:cNvPicPr>
          <p:nvPr/>
        </p:nvPicPr>
        <p:blipFill>
          <a:blip r:embed="rId2"/>
          <a:stretch>
            <a:fillRect/>
          </a:stretch>
        </p:blipFill>
        <p:spPr>
          <a:xfrm>
            <a:off x="3076575" y="1467029"/>
            <a:ext cx="6038850" cy="3448050"/>
          </a:xfrm>
          <a:prstGeom prst="rect">
            <a:avLst/>
          </a:prstGeom>
        </p:spPr>
      </p:pic>
    </p:spTree>
    <p:extLst>
      <p:ext uri="{BB962C8B-B14F-4D97-AF65-F5344CB8AC3E}">
        <p14:creationId xmlns:p14="http://schemas.microsoft.com/office/powerpoint/2010/main" val="110946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 xmlns:a16="http://schemas.microsoft.com/office/drawing/2014/main" id="{0D819FB1-2C7C-4E17-9214-ED4F0DB18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660" y="171450"/>
            <a:ext cx="6242462" cy="6609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E95D22DE-A27A-48BD-B2C0-8AD955F7866F}"/>
              </a:ext>
            </a:extLst>
          </p:cNvPr>
          <p:cNvSpPr txBox="1"/>
          <p:nvPr/>
        </p:nvSpPr>
        <p:spPr>
          <a:xfrm>
            <a:off x="200025" y="171450"/>
            <a:ext cx="4395726" cy="1077218"/>
          </a:xfrm>
          <a:prstGeom prst="rect">
            <a:avLst/>
          </a:prstGeom>
          <a:noFill/>
        </p:spPr>
        <p:txBody>
          <a:bodyPr wrap="square" rtlCol="0">
            <a:spAutoFit/>
          </a:bodyPr>
          <a:lstStyle/>
          <a:p>
            <a:r>
              <a:rPr lang="en-US" sz="3200" dirty="0"/>
              <a:t>Correlation Heatmap of Defaulters:</a:t>
            </a:r>
          </a:p>
        </p:txBody>
      </p:sp>
      <p:sp>
        <p:nvSpPr>
          <p:cNvPr id="2" name="TextBox 1">
            <a:extLst>
              <a:ext uri="{FF2B5EF4-FFF2-40B4-BE49-F238E27FC236}">
                <a16:creationId xmlns="" xmlns:a16="http://schemas.microsoft.com/office/drawing/2014/main" id="{09135F80-0BD7-4CD0-BA2F-614CE8A7616C}"/>
              </a:ext>
            </a:extLst>
          </p:cNvPr>
          <p:cNvSpPr txBox="1"/>
          <p:nvPr/>
        </p:nvSpPr>
        <p:spPr>
          <a:xfrm>
            <a:off x="200025" y="1286054"/>
            <a:ext cx="5514975" cy="5909310"/>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Credit amount is highly correlated with amount of goods price which is same as re-payers.</a:t>
            </a:r>
          </a:p>
          <a:p>
            <a:pPr marL="342900" indent="-342900">
              <a:buFont typeface="+mj-lt"/>
              <a:buAutoNum type="arabicPeriod"/>
            </a:pPr>
            <a:r>
              <a:rPr lang="en-US" b="0" i="0" dirty="0">
                <a:effectLst/>
                <a:latin typeface="Helvetica Neue"/>
              </a:rPr>
              <a:t>But the loan annuity correlation with credit amount has slightly reduced in defaulters(0.75) when compared to re-payers(0.77)</a:t>
            </a:r>
          </a:p>
          <a:p>
            <a:pPr marL="342900" indent="-342900">
              <a:buFont typeface="+mj-lt"/>
              <a:buAutoNum type="arabicPeriod"/>
            </a:pPr>
            <a:r>
              <a:rPr lang="en-US" b="0" i="0" dirty="0">
                <a:effectLst/>
                <a:latin typeface="Helvetica Neue"/>
              </a:rPr>
              <a:t>We can also see that re-payers have high correlation in number of days employed(0.62) when compared to defaulters(0.58).</a:t>
            </a:r>
          </a:p>
          <a:p>
            <a:pPr marL="342900" indent="-342900">
              <a:buFont typeface="+mj-lt"/>
              <a:buAutoNum type="arabicPeriod"/>
            </a:pPr>
            <a:r>
              <a:rPr lang="en-US" b="0" i="0" dirty="0">
                <a:effectLst/>
                <a:latin typeface="Helvetica Neue"/>
              </a:rPr>
              <a:t>There is a severe drop in the correlation between total income of the client and the credit amount(0.038) amongst defaulters whereas it is 0.342 among re-payers.</a:t>
            </a:r>
            <a:endParaRPr lang="en-US" dirty="0">
              <a:latin typeface="Helvetica Neue"/>
            </a:endParaRPr>
          </a:p>
          <a:p>
            <a:pPr marL="342900" indent="-342900">
              <a:buFont typeface="+mj-lt"/>
              <a:buAutoNum type="arabicPeriod"/>
            </a:pPr>
            <a:r>
              <a:rPr lang="en-US" b="0" i="0" dirty="0" err="1">
                <a:effectLst/>
                <a:latin typeface="Helvetica Neue"/>
              </a:rPr>
              <a:t>Days_birth</a:t>
            </a:r>
            <a:r>
              <a:rPr lang="en-US" b="0" i="0" dirty="0">
                <a:effectLst/>
                <a:latin typeface="Helvetica Neue"/>
              </a:rPr>
              <a:t> and number of children correlation has reduced to 0.259 in defaulters when compared to 0.337 in re-payers.</a:t>
            </a:r>
          </a:p>
          <a:p>
            <a:pPr marL="342900" indent="-342900">
              <a:buFont typeface="+mj-lt"/>
              <a:buAutoNum type="arabicPeriod"/>
            </a:pPr>
            <a:r>
              <a:rPr lang="en-US" b="0" i="0" dirty="0">
                <a:effectLst/>
                <a:latin typeface="Helvetica Neue"/>
              </a:rPr>
              <a:t>There is a slight increase in defaulted to observed count in social circle among defaulters(0.264) when compared to re-payers(0.254)</a:t>
            </a:r>
          </a:p>
          <a:p>
            <a:endParaRPr lang="en-US" b="1" u="sng" dirty="0"/>
          </a:p>
        </p:txBody>
      </p:sp>
    </p:spTree>
    <p:extLst>
      <p:ext uri="{BB962C8B-B14F-4D97-AF65-F5344CB8AC3E}">
        <p14:creationId xmlns:p14="http://schemas.microsoft.com/office/powerpoint/2010/main" val="143127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 xmlns:a16="http://schemas.microsoft.com/office/drawing/2014/main" id="{A36382B3-0CCE-491E-A200-6D5C2BE58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583" y="774298"/>
            <a:ext cx="10012507" cy="58224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BA451515-3945-452F-864C-753C87EDECB8}"/>
              </a:ext>
            </a:extLst>
          </p:cNvPr>
          <p:cNvSpPr txBox="1"/>
          <p:nvPr/>
        </p:nvSpPr>
        <p:spPr>
          <a:xfrm>
            <a:off x="285750" y="0"/>
            <a:ext cx="11306175" cy="646331"/>
          </a:xfrm>
          <a:prstGeom prst="rect">
            <a:avLst/>
          </a:prstGeom>
          <a:noFill/>
        </p:spPr>
        <p:txBody>
          <a:bodyPr wrap="square" rtlCol="0">
            <a:spAutoFit/>
          </a:bodyPr>
          <a:lstStyle/>
          <a:p>
            <a:r>
              <a:rPr lang="en-US" sz="3600" i="0" dirty="0">
                <a:effectLst/>
                <a:latin typeface="Helvetica Neue"/>
              </a:rPr>
              <a:t>Numerical Univariate Analysis</a:t>
            </a:r>
            <a:endParaRPr lang="en-US" sz="3600" dirty="0"/>
          </a:p>
        </p:txBody>
      </p:sp>
    </p:spTree>
    <p:extLst>
      <p:ext uri="{BB962C8B-B14F-4D97-AF65-F5344CB8AC3E}">
        <p14:creationId xmlns:p14="http://schemas.microsoft.com/office/powerpoint/2010/main" val="3376476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E747E28-B843-452E-9CC3-8F9471B90506}"/>
              </a:ext>
            </a:extLst>
          </p:cNvPr>
          <p:cNvSpPr txBox="1"/>
          <p:nvPr/>
        </p:nvSpPr>
        <p:spPr>
          <a:xfrm>
            <a:off x="485775" y="428625"/>
            <a:ext cx="10172700" cy="2308324"/>
          </a:xfrm>
          <a:prstGeom prst="rect">
            <a:avLst/>
          </a:prstGeom>
          <a:noFill/>
        </p:spPr>
        <p:txBody>
          <a:bodyPr wrap="square" rtlCol="0">
            <a:spAutoFit/>
          </a:bodyPr>
          <a:lstStyle/>
          <a:p>
            <a:r>
              <a:rPr lang="en-US" b="1" u="sng" dirty="0"/>
              <a:t>Insights:</a:t>
            </a:r>
          </a:p>
          <a:p>
            <a:endParaRPr lang="en-US" b="1" u="sng" dirty="0"/>
          </a:p>
          <a:p>
            <a:pPr marL="342900" indent="-342900">
              <a:buFont typeface="+mj-lt"/>
              <a:buAutoNum type="arabicPeriod"/>
            </a:pPr>
            <a:r>
              <a:rPr lang="en-US" b="0" i="0" dirty="0">
                <a:effectLst/>
                <a:latin typeface="Helvetica Neue"/>
              </a:rPr>
              <a:t>Most no of loans are given for goods price below 10 lakhs</a:t>
            </a:r>
          </a:p>
          <a:p>
            <a:pPr marL="342900" indent="-342900">
              <a:buFont typeface="+mj-lt"/>
              <a:buAutoNum type="arabicPeriod"/>
            </a:pPr>
            <a:r>
              <a:rPr lang="en-US" b="0" i="0" dirty="0">
                <a:effectLst/>
                <a:latin typeface="Helvetica Neue"/>
              </a:rPr>
              <a:t>Most people pay annuity below 50000 for the credit loan</a:t>
            </a:r>
          </a:p>
          <a:p>
            <a:pPr marL="342900" indent="-342900">
              <a:buFont typeface="+mj-lt"/>
              <a:buAutoNum type="arabicPeriod"/>
            </a:pPr>
            <a:r>
              <a:rPr lang="en-US" b="0" i="0" dirty="0">
                <a:effectLst/>
                <a:latin typeface="Helvetica Neue"/>
              </a:rPr>
              <a:t>Credit amount of the loan is mostly less then 10 lakhs</a:t>
            </a:r>
          </a:p>
          <a:p>
            <a:pPr marL="342900" indent="-342900">
              <a:buFont typeface="+mj-lt"/>
              <a:buAutoNum type="arabicPeriod"/>
            </a:pPr>
            <a:r>
              <a:rPr lang="en-US" b="0" i="0" dirty="0">
                <a:effectLst/>
                <a:latin typeface="Helvetica Neue"/>
              </a:rPr>
              <a:t>The re-payers and defaulters distribution overlap in all the plots and hence we cannot use any of these variables in isolation to make a decision</a:t>
            </a:r>
          </a:p>
          <a:p>
            <a:pPr marL="342900" indent="-342900">
              <a:buFont typeface="+mj-lt"/>
              <a:buAutoNum type="arabicPeriod"/>
            </a:pPr>
            <a:endParaRPr lang="en-US" dirty="0"/>
          </a:p>
        </p:txBody>
      </p:sp>
    </p:spTree>
    <p:extLst>
      <p:ext uri="{BB962C8B-B14F-4D97-AF65-F5344CB8AC3E}">
        <p14:creationId xmlns:p14="http://schemas.microsoft.com/office/powerpoint/2010/main" val="3348069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8D1E997-0321-4C0A-B465-741179F2615C}"/>
              </a:ext>
            </a:extLst>
          </p:cNvPr>
          <p:cNvSpPr txBox="1"/>
          <p:nvPr/>
        </p:nvSpPr>
        <p:spPr>
          <a:xfrm>
            <a:off x="619125" y="400050"/>
            <a:ext cx="10353675" cy="646331"/>
          </a:xfrm>
          <a:prstGeom prst="rect">
            <a:avLst/>
          </a:prstGeom>
          <a:noFill/>
        </p:spPr>
        <p:txBody>
          <a:bodyPr wrap="square" rtlCol="0">
            <a:spAutoFit/>
          </a:bodyPr>
          <a:lstStyle/>
          <a:p>
            <a:r>
              <a:rPr lang="en-US" sz="3600" dirty="0"/>
              <a:t>Target vs Goods Price, Credit:</a:t>
            </a:r>
          </a:p>
        </p:txBody>
      </p:sp>
      <p:pic>
        <p:nvPicPr>
          <p:cNvPr id="27650" name="Picture 2">
            <a:extLst>
              <a:ext uri="{FF2B5EF4-FFF2-40B4-BE49-F238E27FC236}">
                <a16:creationId xmlns="" xmlns:a16="http://schemas.microsoft.com/office/drawing/2014/main" id="{64B24772-9CFF-46EB-9E9E-593E85B3C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1366838"/>
            <a:ext cx="5448300" cy="4338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B6D602B4-BCFD-4D4B-8A51-65B5912D2E51}"/>
              </a:ext>
            </a:extLst>
          </p:cNvPr>
          <p:cNvSpPr txBox="1"/>
          <p:nvPr/>
        </p:nvSpPr>
        <p:spPr>
          <a:xfrm>
            <a:off x="552450" y="5857875"/>
            <a:ext cx="11134725" cy="646331"/>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dirty="0">
                <a:latin typeface="+mj-lt"/>
              </a:rPr>
              <a:t> When the credit amount goes beyond 3M, there is an increase in defaulters.</a:t>
            </a:r>
          </a:p>
        </p:txBody>
      </p:sp>
    </p:spTree>
    <p:extLst>
      <p:ext uri="{BB962C8B-B14F-4D97-AF65-F5344CB8AC3E}">
        <p14:creationId xmlns:p14="http://schemas.microsoft.com/office/powerpoint/2010/main" val="135421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26C935DE-A9F3-442D-9BAD-4328290FD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1" y="584775"/>
            <a:ext cx="9793244" cy="44335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DF74103-5ED9-4245-8F4A-F89AB06BF444}"/>
              </a:ext>
            </a:extLst>
          </p:cNvPr>
          <p:cNvSpPr txBox="1"/>
          <p:nvPr/>
        </p:nvSpPr>
        <p:spPr>
          <a:xfrm>
            <a:off x="481011" y="0"/>
            <a:ext cx="10982325" cy="584775"/>
          </a:xfrm>
          <a:prstGeom prst="rect">
            <a:avLst/>
          </a:prstGeom>
          <a:noFill/>
        </p:spPr>
        <p:txBody>
          <a:bodyPr wrap="square" rtlCol="0">
            <a:spAutoFit/>
          </a:bodyPr>
          <a:lstStyle/>
          <a:p>
            <a:r>
              <a:rPr lang="en-US" sz="3200" dirty="0"/>
              <a:t>Missing Values Information:</a:t>
            </a:r>
          </a:p>
        </p:txBody>
      </p:sp>
      <p:sp>
        <p:nvSpPr>
          <p:cNvPr id="6" name="TextBox 5">
            <a:extLst>
              <a:ext uri="{FF2B5EF4-FFF2-40B4-BE49-F238E27FC236}">
                <a16:creationId xmlns="" xmlns:a16="http://schemas.microsoft.com/office/drawing/2014/main" id="{CC199BE9-8D3C-40B8-8879-A701E4C0210F}"/>
              </a:ext>
            </a:extLst>
          </p:cNvPr>
          <p:cNvSpPr txBox="1"/>
          <p:nvPr/>
        </p:nvSpPr>
        <p:spPr>
          <a:xfrm>
            <a:off x="352424" y="5441930"/>
            <a:ext cx="11239500" cy="1200329"/>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In the above graph we can clearly see that there are many columns with missing values more than 40% as marked above the red line and less than 40% marked below the red line.</a:t>
            </a:r>
          </a:p>
          <a:p>
            <a:pPr marL="342900" indent="-342900">
              <a:buFont typeface="+mj-lt"/>
              <a:buAutoNum type="arabicPeriod"/>
            </a:pPr>
            <a:r>
              <a:rPr lang="en-US" dirty="0"/>
              <a:t>There are 49  columns with more than 40% of missing values</a:t>
            </a:r>
          </a:p>
        </p:txBody>
      </p:sp>
    </p:spTree>
    <p:extLst>
      <p:ext uri="{BB962C8B-B14F-4D97-AF65-F5344CB8AC3E}">
        <p14:creationId xmlns:p14="http://schemas.microsoft.com/office/powerpoint/2010/main" val="87409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 xmlns:a16="http://schemas.microsoft.com/office/drawing/2014/main" id="{F7E4861E-4153-464E-B7DE-7B52B92310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A4F48FA3-3A18-4A0A-AAFA-06758258B423}"/>
              </a:ext>
            </a:extLst>
          </p:cNvPr>
          <p:cNvPicPr>
            <a:picLocks noChangeAspect="1"/>
          </p:cNvPicPr>
          <p:nvPr/>
        </p:nvPicPr>
        <p:blipFill>
          <a:blip r:embed="rId2"/>
          <a:stretch>
            <a:fillRect/>
          </a:stretch>
        </p:blipFill>
        <p:spPr>
          <a:xfrm>
            <a:off x="4352925" y="85725"/>
            <a:ext cx="7677150" cy="6686550"/>
          </a:xfrm>
          <a:prstGeom prst="rect">
            <a:avLst/>
          </a:prstGeom>
        </p:spPr>
      </p:pic>
      <p:sp>
        <p:nvSpPr>
          <p:cNvPr id="7" name="TextBox 6">
            <a:extLst>
              <a:ext uri="{FF2B5EF4-FFF2-40B4-BE49-F238E27FC236}">
                <a16:creationId xmlns="" xmlns:a16="http://schemas.microsoft.com/office/drawing/2014/main" id="{FB62E480-DD3A-42E0-A187-BDA80B4534EC}"/>
              </a:ext>
            </a:extLst>
          </p:cNvPr>
          <p:cNvSpPr txBox="1"/>
          <p:nvPr/>
        </p:nvSpPr>
        <p:spPr>
          <a:xfrm>
            <a:off x="200025" y="161925"/>
            <a:ext cx="4086225" cy="1754326"/>
          </a:xfrm>
          <a:prstGeom prst="rect">
            <a:avLst/>
          </a:prstGeom>
          <a:noFill/>
        </p:spPr>
        <p:txBody>
          <a:bodyPr wrap="square" rtlCol="0">
            <a:spAutoFit/>
          </a:bodyPr>
          <a:lstStyle/>
          <a:p>
            <a:r>
              <a:rPr lang="en-US" sz="3600" dirty="0"/>
              <a:t>Amount Variable vs Loan Repayment Status:</a:t>
            </a:r>
          </a:p>
        </p:txBody>
      </p:sp>
      <p:sp>
        <p:nvSpPr>
          <p:cNvPr id="8" name="TextBox 7">
            <a:extLst>
              <a:ext uri="{FF2B5EF4-FFF2-40B4-BE49-F238E27FC236}">
                <a16:creationId xmlns="" xmlns:a16="http://schemas.microsoft.com/office/drawing/2014/main" id="{B2B35837-D1B5-4BB9-904C-63D12E6BFFC5}"/>
              </a:ext>
            </a:extLst>
          </p:cNvPr>
          <p:cNvSpPr txBox="1"/>
          <p:nvPr/>
        </p:nvSpPr>
        <p:spPr>
          <a:xfrm>
            <a:off x="200025" y="2095500"/>
            <a:ext cx="4086225" cy="3416320"/>
          </a:xfrm>
          <a:prstGeom prst="rect">
            <a:avLst/>
          </a:prstGeom>
          <a:noFill/>
        </p:spPr>
        <p:txBody>
          <a:bodyPr wrap="square" rtlCol="0">
            <a:spAutoFit/>
          </a:bodyPr>
          <a:lstStyle/>
          <a:p>
            <a:r>
              <a:rPr lang="en-US" b="1" u="sng" dirty="0"/>
              <a:t>Insights:</a:t>
            </a:r>
          </a:p>
          <a:p>
            <a:pPr marL="342900" indent="-342900">
              <a:buFont typeface="+mj-lt"/>
              <a:buAutoNum type="arabicPeriod"/>
            </a:pPr>
            <a:r>
              <a:rPr lang="en-US" b="0" i="0" dirty="0">
                <a:effectLst/>
                <a:latin typeface="Helvetica Neue"/>
              </a:rPr>
              <a:t>When </a:t>
            </a:r>
            <a:r>
              <a:rPr lang="en-US" b="0" i="0" dirty="0" err="1">
                <a:effectLst/>
                <a:latin typeface="Helvetica Neue"/>
              </a:rPr>
              <a:t>amt_annuity</a:t>
            </a:r>
            <a:r>
              <a:rPr lang="en-US" b="0" i="0" dirty="0">
                <a:effectLst/>
                <a:latin typeface="Helvetica Neue"/>
              </a:rPr>
              <a:t> &gt;15000 </a:t>
            </a:r>
            <a:r>
              <a:rPr lang="en-US" b="0" i="0" dirty="0" err="1">
                <a:effectLst/>
                <a:latin typeface="Helvetica Neue"/>
              </a:rPr>
              <a:t>amt_goods_price</a:t>
            </a:r>
            <a:r>
              <a:rPr lang="en-US" b="0" i="0" dirty="0">
                <a:effectLst/>
                <a:latin typeface="Helvetica Neue"/>
              </a:rPr>
              <a:t>&gt; 3M, there is a lesser chance of defaulters</a:t>
            </a:r>
          </a:p>
          <a:p>
            <a:pPr marL="342900" indent="-342900">
              <a:buFont typeface="+mj-lt"/>
              <a:buAutoNum type="arabicPeriod"/>
            </a:pPr>
            <a:r>
              <a:rPr lang="en-US" b="0" i="0" dirty="0">
                <a:effectLst/>
                <a:latin typeface="Helvetica Neue"/>
              </a:rPr>
              <a:t>AMT_CREDIT and AMT_GOODS_PRICE are highly correlated as based on the scatterplot where most of the data are consolidated in form of a line</a:t>
            </a:r>
          </a:p>
          <a:p>
            <a:pPr marL="342900" indent="-342900">
              <a:buFont typeface="+mj-lt"/>
              <a:buAutoNum type="arabicPeriod"/>
            </a:pPr>
            <a:r>
              <a:rPr lang="en-US" b="0" i="0" dirty="0">
                <a:effectLst/>
                <a:latin typeface="Helvetica Neue"/>
              </a:rPr>
              <a:t>There are very less defaulters for AMT_CREDIT &gt;3M</a:t>
            </a:r>
          </a:p>
          <a:p>
            <a:pPr marL="342900" indent="-342900">
              <a:buFont typeface="+mj-lt"/>
              <a:buAutoNum type="arabicPeriod"/>
            </a:pPr>
            <a:endParaRPr lang="en-US" dirty="0"/>
          </a:p>
        </p:txBody>
      </p:sp>
    </p:spTree>
    <p:extLst>
      <p:ext uri="{BB962C8B-B14F-4D97-AF65-F5344CB8AC3E}">
        <p14:creationId xmlns:p14="http://schemas.microsoft.com/office/powerpoint/2010/main" val="180335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7B1EC5-6B3F-44FB-AB62-EF1A51C9DD43}"/>
              </a:ext>
            </a:extLst>
          </p:cNvPr>
          <p:cNvSpPr txBox="1"/>
          <p:nvPr/>
        </p:nvSpPr>
        <p:spPr>
          <a:xfrm>
            <a:off x="1304925" y="1381125"/>
            <a:ext cx="9591675" cy="646331"/>
          </a:xfrm>
          <a:prstGeom prst="rect">
            <a:avLst/>
          </a:prstGeom>
          <a:noFill/>
        </p:spPr>
        <p:txBody>
          <a:bodyPr wrap="square" rtlCol="0">
            <a:spAutoFit/>
          </a:bodyPr>
          <a:lstStyle/>
          <a:p>
            <a:r>
              <a:rPr lang="en-US" sz="3600" b="1" dirty="0"/>
              <a:t>Previous Dataset Analysis</a:t>
            </a:r>
          </a:p>
        </p:txBody>
      </p:sp>
      <p:sp>
        <p:nvSpPr>
          <p:cNvPr id="3" name="TextBox 2">
            <a:extLst>
              <a:ext uri="{FF2B5EF4-FFF2-40B4-BE49-F238E27FC236}">
                <a16:creationId xmlns="" xmlns:a16="http://schemas.microsoft.com/office/drawing/2014/main" id="{4A7542B9-5478-4479-8C0D-FF93772EE2D3}"/>
              </a:ext>
            </a:extLst>
          </p:cNvPr>
          <p:cNvSpPr txBox="1"/>
          <p:nvPr/>
        </p:nvSpPr>
        <p:spPr>
          <a:xfrm>
            <a:off x="1924050" y="2247900"/>
            <a:ext cx="7534275" cy="1754326"/>
          </a:xfrm>
          <a:prstGeom prst="rect">
            <a:avLst/>
          </a:prstGeom>
          <a:noFill/>
        </p:spPr>
        <p:txBody>
          <a:bodyPr wrap="square" rtlCol="0">
            <a:spAutoFit/>
          </a:bodyPr>
          <a:lstStyle/>
          <a:p>
            <a:pPr marL="342900" indent="-342900">
              <a:buFont typeface="+mj-lt"/>
              <a:buAutoNum type="arabicPeriod"/>
            </a:pPr>
            <a:r>
              <a:rPr lang="en-US" dirty="0"/>
              <a:t>Previous Dataset has 37 Columns</a:t>
            </a:r>
          </a:p>
          <a:p>
            <a:pPr marL="342900" indent="-342900">
              <a:buFont typeface="+mj-lt"/>
              <a:buAutoNum type="arabicPeriod"/>
            </a:pPr>
            <a:r>
              <a:rPr lang="en-US" dirty="0"/>
              <a:t>Dataset contains 1,670,214 rows</a:t>
            </a:r>
          </a:p>
          <a:p>
            <a:pPr marL="342900" indent="-342900">
              <a:buFont typeface="+mj-lt"/>
              <a:buAutoNum type="arabicPeriod"/>
            </a:pPr>
            <a:r>
              <a:rPr lang="en-US" dirty="0"/>
              <a:t>Dataset has missing values</a:t>
            </a:r>
          </a:p>
          <a:p>
            <a:endParaRPr lang="en-US" dirty="0"/>
          </a:p>
          <a:p>
            <a:endParaRPr lang="en-US" dirty="0"/>
          </a:p>
          <a:p>
            <a:r>
              <a:rPr lang="en-US" dirty="0"/>
              <a:t>We have applied all the steps which we have done with Application Dataset.</a:t>
            </a:r>
          </a:p>
        </p:txBody>
      </p:sp>
    </p:spTree>
    <p:extLst>
      <p:ext uri="{BB962C8B-B14F-4D97-AF65-F5344CB8AC3E}">
        <p14:creationId xmlns:p14="http://schemas.microsoft.com/office/powerpoint/2010/main" val="2895873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 xmlns:a16="http://schemas.microsoft.com/office/drawing/2014/main" id="{18CBA758-1DFD-4DF8-A2AC-CABCA8F8C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 y="652463"/>
            <a:ext cx="11477625" cy="5095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16574F17-90FB-40FD-8712-095128CDCD21}"/>
              </a:ext>
            </a:extLst>
          </p:cNvPr>
          <p:cNvSpPr txBox="1"/>
          <p:nvPr/>
        </p:nvSpPr>
        <p:spPr>
          <a:xfrm>
            <a:off x="390525" y="0"/>
            <a:ext cx="8477250" cy="523220"/>
          </a:xfrm>
          <a:prstGeom prst="rect">
            <a:avLst/>
          </a:prstGeom>
          <a:noFill/>
        </p:spPr>
        <p:txBody>
          <a:bodyPr wrap="square" rtlCol="0">
            <a:spAutoFit/>
          </a:bodyPr>
          <a:lstStyle/>
          <a:p>
            <a:r>
              <a:rPr lang="en-US" sz="2800" dirty="0"/>
              <a:t>Percentage of missing values in previous Dataset.</a:t>
            </a:r>
          </a:p>
        </p:txBody>
      </p:sp>
      <p:sp>
        <p:nvSpPr>
          <p:cNvPr id="3" name="TextBox 2">
            <a:extLst>
              <a:ext uri="{FF2B5EF4-FFF2-40B4-BE49-F238E27FC236}">
                <a16:creationId xmlns="" xmlns:a16="http://schemas.microsoft.com/office/drawing/2014/main" id="{E3817B74-7F6D-4ADA-9109-D58DA11DF1C0}"/>
              </a:ext>
            </a:extLst>
          </p:cNvPr>
          <p:cNvSpPr txBox="1"/>
          <p:nvPr/>
        </p:nvSpPr>
        <p:spPr>
          <a:xfrm>
            <a:off x="352425" y="5758359"/>
            <a:ext cx="11768138" cy="923330"/>
          </a:xfrm>
          <a:prstGeom prst="rect">
            <a:avLst/>
          </a:prstGeom>
          <a:noFill/>
        </p:spPr>
        <p:txBody>
          <a:bodyPr wrap="square" rtlCol="0">
            <a:spAutoFit/>
          </a:bodyPr>
          <a:lstStyle/>
          <a:p>
            <a:r>
              <a:rPr lang="en-US" b="1" dirty="0"/>
              <a:t>Insights:</a:t>
            </a:r>
          </a:p>
          <a:p>
            <a:pPr marL="342900" indent="-342900">
              <a:buFont typeface="+mj-lt"/>
              <a:buAutoNum type="arabicPeriod"/>
            </a:pPr>
            <a:r>
              <a:rPr lang="en-US" dirty="0"/>
              <a:t>As we can see a red line on the above graph,  columns above the red line are having null values more than 40%  and below the red line are less than 40% missing values.</a:t>
            </a:r>
          </a:p>
        </p:txBody>
      </p:sp>
    </p:spTree>
    <p:extLst>
      <p:ext uri="{BB962C8B-B14F-4D97-AF65-F5344CB8AC3E}">
        <p14:creationId xmlns:p14="http://schemas.microsoft.com/office/powerpoint/2010/main" val="3836085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732045E-8ED9-4EBC-B6CA-EB2FACE75CBF}"/>
              </a:ext>
            </a:extLst>
          </p:cNvPr>
          <p:cNvSpPr txBox="1"/>
          <p:nvPr/>
        </p:nvSpPr>
        <p:spPr>
          <a:xfrm>
            <a:off x="447675" y="171450"/>
            <a:ext cx="8286750" cy="646331"/>
          </a:xfrm>
          <a:prstGeom prst="rect">
            <a:avLst/>
          </a:prstGeom>
          <a:noFill/>
        </p:spPr>
        <p:txBody>
          <a:bodyPr wrap="square" rtlCol="0">
            <a:spAutoFit/>
          </a:bodyPr>
          <a:lstStyle/>
          <a:p>
            <a:r>
              <a:rPr lang="en-US" sz="3600" dirty="0"/>
              <a:t>Imputing Null values</a:t>
            </a:r>
          </a:p>
        </p:txBody>
      </p:sp>
      <p:sp>
        <p:nvSpPr>
          <p:cNvPr id="3" name="TextBox 2">
            <a:extLst>
              <a:ext uri="{FF2B5EF4-FFF2-40B4-BE49-F238E27FC236}">
                <a16:creationId xmlns="" xmlns:a16="http://schemas.microsoft.com/office/drawing/2014/main" id="{779315A9-850A-4122-BD8D-2CA0727ADA7E}"/>
              </a:ext>
            </a:extLst>
          </p:cNvPr>
          <p:cNvSpPr txBox="1"/>
          <p:nvPr/>
        </p:nvSpPr>
        <p:spPr>
          <a:xfrm>
            <a:off x="447675" y="1200150"/>
            <a:ext cx="11229975" cy="1477328"/>
          </a:xfrm>
          <a:prstGeom prst="rect">
            <a:avLst/>
          </a:prstGeom>
          <a:noFill/>
        </p:spPr>
        <p:txBody>
          <a:bodyPr wrap="square" rtlCol="0">
            <a:spAutoFit/>
          </a:bodyPr>
          <a:lstStyle/>
          <a:p>
            <a:r>
              <a:rPr lang="en-US" dirty="0"/>
              <a:t>Strategy for Missing Values:</a:t>
            </a:r>
          </a:p>
          <a:p>
            <a:r>
              <a:rPr lang="en-US" dirty="0"/>
              <a:t>1. To impute null values in numerical column, we analyzed the loan status and assigned values.</a:t>
            </a:r>
          </a:p>
          <a:p>
            <a:r>
              <a:rPr lang="en-US" dirty="0"/>
              <a:t>2. To impute null values in continuous variables, we plotted the distribution of the columns and used</a:t>
            </a:r>
          </a:p>
          <a:p>
            <a:r>
              <a:rPr lang="en-US" dirty="0"/>
              <a:t>    . median if the distribution is skewed</a:t>
            </a:r>
          </a:p>
          <a:p>
            <a:r>
              <a:rPr lang="en-US" dirty="0"/>
              <a:t>    . mode if the distribution pattern is preserved.</a:t>
            </a:r>
          </a:p>
        </p:txBody>
      </p:sp>
    </p:spTree>
    <p:extLst>
      <p:ext uri="{BB962C8B-B14F-4D97-AF65-F5344CB8AC3E}">
        <p14:creationId xmlns:p14="http://schemas.microsoft.com/office/powerpoint/2010/main" val="1610391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 xmlns:a16="http://schemas.microsoft.com/office/drawing/2014/main" id="{BB1E7148-4349-41EA-B414-1ABB621E8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7" y="900113"/>
            <a:ext cx="4124325"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5191474-F0C4-4CC2-A16D-A5C5E403D7FE}"/>
              </a:ext>
            </a:extLst>
          </p:cNvPr>
          <p:cNvSpPr txBox="1"/>
          <p:nvPr/>
        </p:nvSpPr>
        <p:spPr>
          <a:xfrm>
            <a:off x="257175" y="0"/>
            <a:ext cx="9753600" cy="646331"/>
          </a:xfrm>
          <a:prstGeom prst="rect">
            <a:avLst/>
          </a:prstGeom>
          <a:noFill/>
        </p:spPr>
        <p:txBody>
          <a:bodyPr wrap="square" rtlCol="0">
            <a:spAutoFit/>
          </a:bodyPr>
          <a:lstStyle/>
          <a:p>
            <a:r>
              <a:rPr lang="en-US" sz="3600" dirty="0"/>
              <a:t>Column “ AMT_ANNUITY” Missing Values</a:t>
            </a:r>
          </a:p>
        </p:txBody>
      </p:sp>
      <p:sp>
        <p:nvSpPr>
          <p:cNvPr id="3" name="TextBox 2">
            <a:extLst>
              <a:ext uri="{FF2B5EF4-FFF2-40B4-BE49-F238E27FC236}">
                <a16:creationId xmlns="" xmlns:a16="http://schemas.microsoft.com/office/drawing/2014/main" id="{D20CB95D-CB95-43BD-A909-5CAF445E3AB4}"/>
              </a:ext>
            </a:extLst>
          </p:cNvPr>
          <p:cNvSpPr txBox="1"/>
          <p:nvPr/>
        </p:nvSpPr>
        <p:spPr>
          <a:xfrm>
            <a:off x="409575" y="5210175"/>
            <a:ext cx="11582400" cy="646331"/>
          </a:xfrm>
          <a:prstGeom prst="rect">
            <a:avLst/>
          </a:prstGeom>
          <a:noFill/>
        </p:spPr>
        <p:txBody>
          <a:bodyPr wrap="square" rtlCol="0">
            <a:spAutoFit/>
          </a:bodyPr>
          <a:lstStyle/>
          <a:p>
            <a:r>
              <a:rPr lang="en-US" b="1" i="0" dirty="0">
                <a:effectLst/>
                <a:latin typeface="Helvetica Neue"/>
              </a:rPr>
              <a:t>Insight:</a:t>
            </a:r>
            <a:r>
              <a:rPr lang="en-US" b="0" i="0" dirty="0">
                <a:effectLst/>
                <a:latin typeface="Helvetica Neue"/>
              </a:rPr>
              <a:t> There is a single peak at the left side of the distribution and it indicates the presence of outliers and hence imputing with mean would not be the right approach and hence imputing with median.</a:t>
            </a:r>
            <a:endParaRPr lang="en-US" dirty="0"/>
          </a:p>
        </p:txBody>
      </p:sp>
    </p:spTree>
    <p:extLst>
      <p:ext uri="{BB962C8B-B14F-4D97-AF65-F5344CB8AC3E}">
        <p14:creationId xmlns:p14="http://schemas.microsoft.com/office/powerpoint/2010/main" val="2734198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 xmlns:a16="http://schemas.microsoft.com/office/drawing/2014/main" id="{F3D1E1EA-04EE-4CAE-B66A-AC967B4B8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8" y="1395413"/>
            <a:ext cx="4124325"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12751F25-46D9-40C3-9C10-8562DC24D544}"/>
              </a:ext>
            </a:extLst>
          </p:cNvPr>
          <p:cNvSpPr txBox="1"/>
          <p:nvPr/>
        </p:nvSpPr>
        <p:spPr>
          <a:xfrm>
            <a:off x="466725" y="247650"/>
            <a:ext cx="11210925" cy="646331"/>
          </a:xfrm>
          <a:prstGeom prst="rect">
            <a:avLst/>
          </a:prstGeom>
          <a:noFill/>
        </p:spPr>
        <p:txBody>
          <a:bodyPr wrap="square" rtlCol="0">
            <a:spAutoFit/>
          </a:bodyPr>
          <a:lstStyle/>
          <a:p>
            <a:r>
              <a:rPr lang="en-US" sz="3600" dirty="0"/>
              <a:t>Missing Values filled with Median</a:t>
            </a:r>
          </a:p>
        </p:txBody>
      </p:sp>
      <p:sp>
        <p:nvSpPr>
          <p:cNvPr id="3" name="TextBox 2">
            <a:extLst>
              <a:ext uri="{FF2B5EF4-FFF2-40B4-BE49-F238E27FC236}">
                <a16:creationId xmlns="" xmlns:a16="http://schemas.microsoft.com/office/drawing/2014/main" id="{83556C86-26EF-4480-8068-11E3FA42574D}"/>
              </a:ext>
            </a:extLst>
          </p:cNvPr>
          <p:cNvSpPr txBox="1"/>
          <p:nvPr/>
        </p:nvSpPr>
        <p:spPr>
          <a:xfrm>
            <a:off x="561975" y="5462588"/>
            <a:ext cx="10344150" cy="923330"/>
          </a:xfrm>
          <a:prstGeom prst="rect">
            <a:avLst/>
          </a:prstGeom>
          <a:noFill/>
        </p:spPr>
        <p:txBody>
          <a:bodyPr wrap="square" rtlCol="0">
            <a:spAutoFit/>
          </a:bodyPr>
          <a:lstStyle/>
          <a:p>
            <a:r>
              <a:rPr lang="en-US" b="1" dirty="0"/>
              <a:t>Insights:</a:t>
            </a:r>
          </a:p>
          <a:p>
            <a:pPr marL="285750" indent="-285750">
              <a:buFont typeface="Arial" panose="020B0604020202020204" pitchFamily="34" charset="0"/>
              <a:buChar char="•"/>
            </a:pPr>
            <a:r>
              <a:rPr lang="en-US" b="0" i="0" dirty="0">
                <a:effectLst/>
                <a:latin typeface="Helvetica Neue"/>
              </a:rPr>
              <a:t>There are several peaks along the distribution. Let's impute using the mode, mean and median and see if the distribution is still about the same.</a:t>
            </a:r>
            <a:endParaRPr lang="en-US" dirty="0"/>
          </a:p>
        </p:txBody>
      </p:sp>
    </p:spTree>
    <p:extLst>
      <p:ext uri="{BB962C8B-B14F-4D97-AF65-F5344CB8AC3E}">
        <p14:creationId xmlns:p14="http://schemas.microsoft.com/office/powerpoint/2010/main" val="1403779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 xmlns:a16="http://schemas.microsoft.com/office/drawing/2014/main" id="{FF57716B-4558-4285-B1C1-AA952619A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51726"/>
            <a:ext cx="11067618" cy="5725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4617551-42A8-4A3F-8198-5B503E3B2630}"/>
              </a:ext>
            </a:extLst>
          </p:cNvPr>
          <p:cNvSpPr txBox="1"/>
          <p:nvPr/>
        </p:nvSpPr>
        <p:spPr>
          <a:xfrm>
            <a:off x="409575" y="0"/>
            <a:ext cx="10715625" cy="646331"/>
          </a:xfrm>
          <a:prstGeom prst="rect">
            <a:avLst/>
          </a:prstGeom>
          <a:noFill/>
        </p:spPr>
        <p:txBody>
          <a:bodyPr wrap="square" rtlCol="0">
            <a:spAutoFit/>
          </a:bodyPr>
          <a:lstStyle/>
          <a:p>
            <a:r>
              <a:rPr lang="en-US" sz="3600" dirty="0"/>
              <a:t>AMT_GOODS_PRICE Actual vs Imputed Data</a:t>
            </a:r>
          </a:p>
        </p:txBody>
      </p:sp>
      <p:sp>
        <p:nvSpPr>
          <p:cNvPr id="3" name="TextBox 2">
            <a:extLst>
              <a:ext uri="{FF2B5EF4-FFF2-40B4-BE49-F238E27FC236}">
                <a16:creationId xmlns="" xmlns:a16="http://schemas.microsoft.com/office/drawing/2014/main" id="{C66290C1-8E53-4C5A-9213-8A6ECE9BCF8C}"/>
              </a:ext>
            </a:extLst>
          </p:cNvPr>
          <p:cNvSpPr txBox="1"/>
          <p:nvPr/>
        </p:nvSpPr>
        <p:spPr>
          <a:xfrm>
            <a:off x="609600" y="6477000"/>
            <a:ext cx="10972800" cy="369332"/>
          </a:xfrm>
          <a:prstGeom prst="rect">
            <a:avLst/>
          </a:prstGeom>
          <a:noFill/>
        </p:spPr>
        <p:txBody>
          <a:bodyPr wrap="square" rtlCol="0">
            <a:spAutoFit/>
          </a:bodyPr>
          <a:lstStyle/>
          <a:p>
            <a:r>
              <a:rPr lang="en-US" b="1" i="0" dirty="0">
                <a:solidFill>
                  <a:srgbClr val="000000"/>
                </a:solidFill>
                <a:effectLst/>
                <a:latin typeface="Helvetica Neue"/>
              </a:rPr>
              <a:t>Insight:</a:t>
            </a:r>
            <a:r>
              <a:rPr lang="en-US" b="0" i="0" dirty="0">
                <a:solidFill>
                  <a:srgbClr val="000000"/>
                </a:solidFill>
                <a:effectLst/>
                <a:latin typeface="Helvetica Neue"/>
              </a:rPr>
              <a:t> The original distribution is closer with the distribution of data imputed with mode in this case</a:t>
            </a:r>
            <a:endParaRPr lang="en-US" dirty="0"/>
          </a:p>
        </p:txBody>
      </p:sp>
    </p:spTree>
    <p:extLst>
      <p:ext uri="{BB962C8B-B14F-4D97-AF65-F5344CB8AC3E}">
        <p14:creationId xmlns:p14="http://schemas.microsoft.com/office/powerpoint/2010/main" val="3175830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 xmlns:a16="http://schemas.microsoft.com/office/drawing/2014/main" id="{350B8617-1BEE-4C1F-8E0E-34A196CC2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646331"/>
            <a:ext cx="11907922" cy="40669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85E11B16-FB2A-4037-B7D0-1FA90DF91F90}"/>
              </a:ext>
            </a:extLst>
          </p:cNvPr>
          <p:cNvSpPr txBox="1"/>
          <p:nvPr/>
        </p:nvSpPr>
        <p:spPr>
          <a:xfrm>
            <a:off x="161925" y="0"/>
            <a:ext cx="8286750" cy="646331"/>
          </a:xfrm>
          <a:prstGeom prst="rect">
            <a:avLst/>
          </a:prstGeom>
          <a:noFill/>
        </p:spPr>
        <p:txBody>
          <a:bodyPr wrap="square" rtlCol="0">
            <a:spAutoFit/>
          </a:bodyPr>
          <a:lstStyle/>
          <a:p>
            <a:r>
              <a:rPr lang="en-US" sz="3600" dirty="0"/>
              <a:t>Identifying Outliers:</a:t>
            </a:r>
          </a:p>
        </p:txBody>
      </p:sp>
      <p:sp>
        <p:nvSpPr>
          <p:cNvPr id="9" name="TextBox 8">
            <a:extLst>
              <a:ext uri="{FF2B5EF4-FFF2-40B4-BE49-F238E27FC236}">
                <a16:creationId xmlns="" xmlns:a16="http://schemas.microsoft.com/office/drawing/2014/main" id="{1E9E4F0B-476F-49C5-9E7C-726B9A60B376}"/>
              </a:ext>
            </a:extLst>
          </p:cNvPr>
          <p:cNvSpPr txBox="1"/>
          <p:nvPr/>
        </p:nvSpPr>
        <p:spPr>
          <a:xfrm>
            <a:off x="76200" y="4827011"/>
            <a:ext cx="11858625" cy="2308324"/>
          </a:xfrm>
          <a:prstGeom prst="rect">
            <a:avLst/>
          </a:prstGeom>
          <a:noFill/>
        </p:spPr>
        <p:txBody>
          <a:bodyPr wrap="square" rtlCol="0">
            <a:spAutoFit/>
          </a:bodyPr>
          <a:lstStyle/>
          <a:p>
            <a:pPr algn="l"/>
            <a:r>
              <a:rPr lang="en-US" b="1" i="0" dirty="0">
                <a:effectLst/>
                <a:latin typeface="Helvetica Neue"/>
              </a:rPr>
              <a:t>Insight</a:t>
            </a:r>
            <a:r>
              <a:rPr lang="en-US" i="0" dirty="0">
                <a:effectLst/>
                <a:latin typeface="Helvetica Neue"/>
              </a:rPr>
              <a:t>: It can be seen that in previous application data</a:t>
            </a:r>
          </a:p>
          <a:p>
            <a:pPr algn="l">
              <a:buFont typeface="+mj-lt"/>
              <a:buAutoNum type="arabicPeriod"/>
            </a:pPr>
            <a:r>
              <a:rPr lang="en-US" i="0" dirty="0">
                <a:effectLst/>
                <a:latin typeface="Helvetica Neue"/>
              </a:rPr>
              <a:t>AMT_ANNUITY, AMT_APPLICATION, AMT_CREDIT, AMT_GOODS_PRICE, SELLERPLACE_AREA have huge number of outliers.</a:t>
            </a:r>
          </a:p>
          <a:p>
            <a:pPr algn="l">
              <a:buFont typeface="+mj-lt"/>
              <a:buAutoNum type="arabicPeriod"/>
            </a:pPr>
            <a:r>
              <a:rPr lang="en-US" i="0" dirty="0">
                <a:effectLst/>
                <a:latin typeface="Helvetica Neue"/>
              </a:rPr>
              <a:t>CNT_PAYMENT has few outlier values.</a:t>
            </a:r>
          </a:p>
          <a:p>
            <a:pPr algn="l">
              <a:buFont typeface="+mj-lt"/>
              <a:buAutoNum type="arabicPeriod"/>
            </a:pPr>
            <a:r>
              <a:rPr lang="en-US" i="0" dirty="0">
                <a:effectLst/>
                <a:latin typeface="Helvetica Neue"/>
              </a:rPr>
              <a:t>SK_ID_CURR is an ID column and hence no outliers.</a:t>
            </a:r>
          </a:p>
          <a:p>
            <a:pPr algn="l">
              <a:buFont typeface="+mj-lt"/>
              <a:buAutoNum type="arabicPeriod"/>
            </a:pPr>
            <a:r>
              <a:rPr lang="en-US" i="0" dirty="0">
                <a:effectLst/>
                <a:latin typeface="Helvetica Neue"/>
              </a:rPr>
              <a:t>DAYS_DECISION has little number of outliers indicating that these previous applications decisions were taken long back.</a:t>
            </a:r>
          </a:p>
          <a:p>
            <a:endParaRPr lang="en-US" dirty="0"/>
          </a:p>
        </p:txBody>
      </p:sp>
    </p:spTree>
    <p:extLst>
      <p:ext uri="{BB962C8B-B14F-4D97-AF65-F5344CB8AC3E}">
        <p14:creationId xmlns:p14="http://schemas.microsoft.com/office/powerpoint/2010/main" val="1263743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5B36D2C-0427-42EF-B68D-9FA41EAB49C5}"/>
              </a:ext>
            </a:extLst>
          </p:cNvPr>
          <p:cNvSpPr txBox="1"/>
          <p:nvPr/>
        </p:nvSpPr>
        <p:spPr>
          <a:xfrm>
            <a:off x="361950" y="190500"/>
            <a:ext cx="10991850" cy="646331"/>
          </a:xfrm>
          <a:prstGeom prst="rect">
            <a:avLst/>
          </a:prstGeom>
          <a:noFill/>
        </p:spPr>
        <p:txBody>
          <a:bodyPr wrap="square" rtlCol="0">
            <a:spAutoFit/>
          </a:bodyPr>
          <a:lstStyle/>
          <a:p>
            <a:r>
              <a:rPr lang="en-US" sz="3600" i="0" dirty="0">
                <a:effectLst/>
                <a:latin typeface="Helvetica Neue"/>
              </a:rPr>
              <a:t>Plotting Contract Status vs purpose of the loan:</a:t>
            </a:r>
            <a:endParaRPr lang="en-US" sz="3600" dirty="0"/>
          </a:p>
        </p:txBody>
      </p:sp>
      <p:pic>
        <p:nvPicPr>
          <p:cNvPr id="34818" name="Picture 2">
            <a:extLst>
              <a:ext uri="{FF2B5EF4-FFF2-40B4-BE49-F238E27FC236}">
                <a16:creationId xmlns="" xmlns:a16="http://schemas.microsoft.com/office/drawing/2014/main" id="{A4FE603D-9761-4003-B279-6AF888F02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027331"/>
            <a:ext cx="11582400" cy="564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690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 xmlns:a16="http://schemas.microsoft.com/office/drawing/2014/main" id="{8073DE62-BF4A-41AA-80E0-32A6B7D98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29" y="175228"/>
            <a:ext cx="10719542" cy="49396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D7798FD2-7BCE-4002-847F-F1A64781332A}"/>
              </a:ext>
            </a:extLst>
          </p:cNvPr>
          <p:cNvSpPr txBox="1"/>
          <p:nvPr/>
        </p:nvSpPr>
        <p:spPr>
          <a:xfrm>
            <a:off x="123825" y="5114925"/>
            <a:ext cx="11944350" cy="2031325"/>
          </a:xfrm>
          <a:prstGeom prst="rect">
            <a:avLst/>
          </a:prstGeom>
          <a:noFill/>
        </p:spPr>
        <p:txBody>
          <a:bodyPr wrap="square" rtlCol="0">
            <a:spAutoFit/>
          </a:bodyPr>
          <a:lstStyle/>
          <a:p>
            <a:pPr algn="l"/>
            <a:r>
              <a:rPr lang="en-US" i="0" dirty="0">
                <a:effectLst/>
                <a:latin typeface="Helvetica Neue"/>
              </a:rPr>
              <a:t>Inferences:</a:t>
            </a:r>
          </a:p>
          <a:p>
            <a:pPr algn="l">
              <a:buFont typeface="+mj-lt"/>
              <a:buAutoNum type="arabicPeriod"/>
            </a:pPr>
            <a:r>
              <a:rPr lang="en-US" i="0" dirty="0">
                <a:effectLst/>
                <a:latin typeface="Helvetica Neue"/>
              </a:rPr>
              <a:t>Loan purpose has high number of unknown values (XAP, XNA)</a:t>
            </a:r>
          </a:p>
          <a:p>
            <a:pPr algn="l">
              <a:buFont typeface="+mj-lt"/>
              <a:buAutoNum type="arabicPeriod"/>
            </a:pPr>
            <a:r>
              <a:rPr lang="en-US" i="0" dirty="0">
                <a:effectLst/>
                <a:latin typeface="Helvetica Neue"/>
              </a:rPr>
              <a:t>Loan taken for the purpose of Repairs seems to have highest default rate</a:t>
            </a:r>
          </a:p>
          <a:p>
            <a:pPr algn="l">
              <a:buFont typeface="+mj-lt"/>
              <a:buAutoNum type="arabicPeriod"/>
            </a:pPr>
            <a:r>
              <a:rPr lang="en-US" i="0" dirty="0">
                <a:effectLst/>
                <a:latin typeface="Helvetica Neue"/>
              </a:rPr>
              <a:t>A very high number application have been rejected by bank or refused by client which has purpose as repair or other. This shows that purpose repair is taken as high risk by bank and either they are rejected or bank offers very high loan interest rate which is not feasible by the clients, thus they refuse the loan.</a:t>
            </a:r>
          </a:p>
          <a:p>
            <a:endParaRPr lang="en-US" dirty="0"/>
          </a:p>
        </p:txBody>
      </p:sp>
    </p:spTree>
    <p:extLst>
      <p:ext uri="{BB962C8B-B14F-4D97-AF65-F5344CB8AC3E}">
        <p14:creationId xmlns:p14="http://schemas.microsoft.com/office/powerpoint/2010/main" val="237713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33E6F5F-DECD-4A5C-B817-9A6775A9EEC4}"/>
              </a:ext>
            </a:extLst>
          </p:cNvPr>
          <p:cNvPicPr>
            <a:picLocks noChangeAspect="1"/>
          </p:cNvPicPr>
          <p:nvPr/>
        </p:nvPicPr>
        <p:blipFill>
          <a:blip r:embed="rId2"/>
          <a:stretch>
            <a:fillRect/>
          </a:stretch>
        </p:blipFill>
        <p:spPr>
          <a:xfrm>
            <a:off x="2281237" y="1404937"/>
            <a:ext cx="6557963" cy="1928813"/>
          </a:xfrm>
          <a:prstGeom prst="rect">
            <a:avLst/>
          </a:prstGeom>
        </p:spPr>
      </p:pic>
      <p:sp>
        <p:nvSpPr>
          <p:cNvPr id="4" name="TextBox 3">
            <a:extLst>
              <a:ext uri="{FF2B5EF4-FFF2-40B4-BE49-F238E27FC236}">
                <a16:creationId xmlns="" xmlns:a16="http://schemas.microsoft.com/office/drawing/2014/main" id="{362D8A3D-33F8-4567-8D96-DED1A684F0D6}"/>
              </a:ext>
            </a:extLst>
          </p:cNvPr>
          <p:cNvSpPr txBox="1"/>
          <p:nvPr/>
        </p:nvSpPr>
        <p:spPr>
          <a:xfrm>
            <a:off x="952499" y="295275"/>
            <a:ext cx="10410825" cy="1200329"/>
          </a:xfrm>
          <a:prstGeom prst="rect">
            <a:avLst/>
          </a:prstGeom>
          <a:noFill/>
        </p:spPr>
        <p:txBody>
          <a:bodyPr wrap="square" rtlCol="0">
            <a:spAutoFit/>
          </a:bodyPr>
          <a:lstStyle/>
          <a:p>
            <a:r>
              <a:rPr lang="en-US" sz="3600" dirty="0"/>
              <a:t>Analyzing columns and deleting unnecessary columns</a:t>
            </a:r>
          </a:p>
        </p:txBody>
      </p:sp>
      <p:sp>
        <p:nvSpPr>
          <p:cNvPr id="5" name="TextBox 4">
            <a:extLst>
              <a:ext uri="{FF2B5EF4-FFF2-40B4-BE49-F238E27FC236}">
                <a16:creationId xmlns="" xmlns:a16="http://schemas.microsoft.com/office/drawing/2014/main" id="{F0DB21A1-A216-482D-904B-0A441A728251}"/>
              </a:ext>
            </a:extLst>
          </p:cNvPr>
          <p:cNvSpPr txBox="1"/>
          <p:nvPr/>
        </p:nvSpPr>
        <p:spPr>
          <a:xfrm>
            <a:off x="619125" y="3857625"/>
            <a:ext cx="11115675" cy="1754326"/>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To remove unnecessary columns, first we have to identify is their any correlation exists with independent variable and dependent variable. Here TARGET is a dependent variable and rest are independent variable.</a:t>
            </a:r>
          </a:p>
          <a:p>
            <a:pPr marL="342900" indent="-342900">
              <a:buFont typeface="+mj-lt"/>
              <a:buAutoNum type="arabicPeriod"/>
            </a:pPr>
            <a:r>
              <a:rPr lang="en-US" dirty="0"/>
              <a:t>We can clearly see that there is no correlation between independent variables and dependent variables.</a:t>
            </a:r>
          </a:p>
          <a:p>
            <a:pPr marL="342900" indent="-342900">
              <a:buFont typeface="+mj-lt"/>
              <a:buAutoNum type="arabicPeriod"/>
            </a:pPr>
            <a:r>
              <a:rPr lang="en-US" dirty="0"/>
              <a:t>We can conclude that above three independent variables are not relevant for our analysis.</a:t>
            </a:r>
          </a:p>
          <a:p>
            <a:pPr marL="342900" indent="-342900">
              <a:buFont typeface="+mj-lt"/>
              <a:buAutoNum type="arabicPeriod"/>
            </a:pPr>
            <a:r>
              <a:rPr lang="en-US" dirty="0"/>
              <a:t>Next slide shows clearly about the correlation in more pictorial way.</a:t>
            </a:r>
          </a:p>
        </p:txBody>
      </p:sp>
    </p:spTree>
    <p:extLst>
      <p:ext uri="{BB962C8B-B14F-4D97-AF65-F5344CB8AC3E}">
        <p14:creationId xmlns:p14="http://schemas.microsoft.com/office/powerpoint/2010/main" val="2693999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 xmlns:a16="http://schemas.microsoft.com/office/drawing/2014/main" id="{948FD83E-387B-44C8-BF32-910C8A75C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604838"/>
            <a:ext cx="8115300" cy="4243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8994955B-CD75-4181-8D76-D8A85ABCBB1B}"/>
              </a:ext>
            </a:extLst>
          </p:cNvPr>
          <p:cNvSpPr txBox="1"/>
          <p:nvPr/>
        </p:nvSpPr>
        <p:spPr>
          <a:xfrm>
            <a:off x="314325" y="0"/>
            <a:ext cx="11706225" cy="646331"/>
          </a:xfrm>
          <a:prstGeom prst="rect">
            <a:avLst/>
          </a:prstGeom>
          <a:noFill/>
        </p:spPr>
        <p:txBody>
          <a:bodyPr wrap="square" rtlCol="0">
            <a:spAutoFit/>
          </a:bodyPr>
          <a:lstStyle/>
          <a:p>
            <a:r>
              <a:rPr lang="en-US" sz="3600" dirty="0"/>
              <a:t>Contract Status</a:t>
            </a:r>
          </a:p>
        </p:txBody>
      </p:sp>
      <p:sp>
        <p:nvSpPr>
          <p:cNvPr id="3" name="TextBox 2">
            <a:extLst>
              <a:ext uri="{FF2B5EF4-FFF2-40B4-BE49-F238E27FC236}">
                <a16:creationId xmlns="" xmlns:a16="http://schemas.microsoft.com/office/drawing/2014/main" id="{90EE3397-EF8E-4E6E-B5B3-FFE02483962B}"/>
              </a:ext>
            </a:extLst>
          </p:cNvPr>
          <p:cNvSpPr txBox="1"/>
          <p:nvPr/>
        </p:nvSpPr>
        <p:spPr>
          <a:xfrm>
            <a:off x="523875" y="4991100"/>
            <a:ext cx="11496675" cy="2031325"/>
          </a:xfrm>
          <a:prstGeom prst="rect">
            <a:avLst/>
          </a:prstGeom>
          <a:noFill/>
        </p:spPr>
        <p:txBody>
          <a:bodyPr wrap="square" rtlCol="0">
            <a:spAutoFit/>
          </a:bodyPr>
          <a:lstStyle/>
          <a:p>
            <a:pPr algn="l"/>
            <a:r>
              <a:rPr lang="en-US" b="1" i="0" dirty="0">
                <a:effectLst/>
                <a:latin typeface="Helvetica Neue"/>
              </a:rPr>
              <a:t>Inferences:</a:t>
            </a:r>
            <a:endParaRPr lang="en-US" b="0" i="0" dirty="0">
              <a:effectLst/>
              <a:latin typeface="Helvetica Neue"/>
            </a:endParaRPr>
          </a:p>
          <a:p>
            <a:pPr algn="l">
              <a:buFont typeface="+mj-lt"/>
              <a:buAutoNum type="arabicPeriod"/>
            </a:pPr>
            <a:r>
              <a:rPr lang="en-US" b="0" i="0" dirty="0">
                <a:effectLst/>
                <a:latin typeface="Helvetica Neue"/>
              </a:rPr>
              <a:t>90% of the previously cancelled client have actually repaid the loan. Revisiting the interest rates would increase business opportunity for these clients</a:t>
            </a:r>
          </a:p>
          <a:p>
            <a:pPr algn="l">
              <a:buFont typeface="+mj-lt"/>
              <a:buAutoNum type="arabicPeriod"/>
            </a:pPr>
            <a:r>
              <a:rPr lang="en-US" b="0" i="0" dirty="0">
                <a:effectLst/>
                <a:latin typeface="Helvetica Neue"/>
              </a:rPr>
              <a:t>88% of the clients who have been previously refused a loan has paid back the loan in current case.</a:t>
            </a:r>
          </a:p>
          <a:p>
            <a:pPr algn="l">
              <a:buFont typeface="+mj-lt"/>
              <a:buAutoNum type="arabicPeriod"/>
            </a:pPr>
            <a:r>
              <a:rPr lang="en-US" b="0" i="0" dirty="0">
                <a:effectLst/>
                <a:latin typeface="Helvetica Neue"/>
              </a:rPr>
              <a:t>Refusal reason should be recorded for further analysis as these clients would turn into potential repaying customer.</a:t>
            </a:r>
          </a:p>
          <a:p>
            <a:endParaRPr lang="en-US" dirty="0"/>
          </a:p>
        </p:txBody>
      </p:sp>
    </p:spTree>
    <p:extLst>
      <p:ext uri="{BB962C8B-B14F-4D97-AF65-F5344CB8AC3E}">
        <p14:creationId xmlns:p14="http://schemas.microsoft.com/office/powerpoint/2010/main" val="1198075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 xmlns:a16="http://schemas.microsoft.com/office/drawing/2014/main" id="{C475FD4D-62C2-4C35-92B4-6C3DA48FF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1681163"/>
            <a:ext cx="5467350" cy="2809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742FAE34-160F-441C-B1E2-3E54250FB870}"/>
              </a:ext>
            </a:extLst>
          </p:cNvPr>
          <p:cNvSpPr txBox="1"/>
          <p:nvPr/>
        </p:nvSpPr>
        <p:spPr>
          <a:xfrm>
            <a:off x="733425" y="371475"/>
            <a:ext cx="11229975" cy="646331"/>
          </a:xfrm>
          <a:prstGeom prst="rect">
            <a:avLst/>
          </a:prstGeom>
          <a:noFill/>
        </p:spPr>
        <p:txBody>
          <a:bodyPr wrap="square" rtlCol="0">
            <a:spAutoFit/>
          </a:bodyPr>
          <a:lstStyle/>
          <a:p>
            <a:r>
              <a:rPr lang="en-US" sz="3600" dirty="0"/>
              <a:t>Total Income vs Contract Status</a:t>
            </a:r>
          </a:p>
        </p:txBody>
      </p:sp>
      <p:sp>
        <p:nvSpPr>
          <p:cNvPr id="3" name="TextBox 2">
            <a:extLst>
              <a:ext uri="{FF2B5EF4-FFF2-40B4-BE49-F238E27FC236}">
                <a16:creationId xmlns="" xmlns:a16="http://schemas.microsoft.com/office/drawing/2014/main" id="{B2299263-F9AE-4650-9DBA-2A3D388A1BEE}"/>
              </a:ext>
            </a:extLst>
          </p:cNvPr>
          <p:cNvSpPr txBox="1"/>
          <p:nvPr/>
        </p:nvSpPr>
        <p:spPr>
          <a:xfrm>
            <a:off x="609600" y="4905375"/>
            <a:ext cx="11229975" cy="646331"/>
          </a:xfrm>
          <a:prstGeom prst="rect">
            <a:avLst/>
          </a:prstGeom>
          <a:noFill/>
        </p:spPr>
        <p:txBody>
          <a:bodyPr wrap="square" rtlCol="0">
            <a:spAutoFit/>
          </a:bodyPr>
          <a:lstStyle/>
          <a:p>
            <a:r>
              <a:rPr lang="en-US" b="1" i="0" dirty="0">
                <a:effectLst/>
                <a:latin typeface="Helvetica Neue"/>
              </a:rPr>
              <a:t>Inferences</a:t>
            </a:r>
            <a:r>
              <a:rPr lang="en-US" i="0" dirty="0">
                <a:effectLst/>
                <a:latin typeface="Helvetica Neue"/>
              </a:rPr>
              <a:t>: The point plot show that the people who have not used offer earlier have defaulted even when there average income is higher than others.</a:t>
            </a:r>
            <a:endParaRPr lang="en-US" dirty="0"/>
          </a:p>
        </p:txBody>
      </p:sp>
    </p:spTree>
    <p:extLst>
      <p:ext uri="{BB962C8B-B14F-4D97-AF65-F5344CB8AC3E}">
        <p14:creationId xmlns:p14="http://schemas.microsoft.com/office/powerpoint/2010/main" val="1976690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 xmlns:a16="http://schemas.microsoft.com/office/drawing/2014/main" id="{DBD82A82-AB57-4ACB-B7FF-9E075C4B2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476375"/>
            <a:ext cx="55626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F6D8F276-FD3B-479B-A2FE-542993A04FEA}"/>
              </a:ext>
            </a:extLst>
          </p:cNvPr>
          <p:cNvSpPr txBox="1"/>
          <p:nvPr/>
        </p:nvSpPr>
        <p:spPr>
          <a:xfrm>
            <a:off x="342900" y="209550"/>
            <a:ext cx="11449050" cy="646331"/>
          </a:xfrm>
          <a:prstGeom prst="rect">
            <a:avLst/>
          </a:prstGeom>
          <a:noFill/>
        </p:spPr>
        <p:txBody>
          <a:bodyPr wrap="square" rtlCol="0">
            <a:spAutoFit/>
          </a:bodyPr>
          <a:lstStyle/>
          <a:p>
            <a:r>
              <a:rPr lang="en-US" sz="3600" dirty="0"/>
              <a:t>Defaulted in last 60 Days vs Contract Status</a:t>
            </a:r>
          </a:p>
        </p:txBody>
      </p:sp>
      <p:sp>
        <p:nvSpPr>
          <p:cNvPr id="4" name="TextBox 3">
            <a:extLst>
              <a:ext uri="{FF2B5EF4-FFF2-40B4-BE49-F238E27FC236}">
                <a16:creationId xmlns="" xmlns:a16="http://schemas.microsoft.com/office/drawing/2014/main" id="{1B36D03A-920B-4602-A912-051666902AE2}"/>
              </a:ext>
            </a:extLst>
          </p:cNvPr>
          <p:cNvSpPr txBox="1"/>
          <p:nvPr/>
        </p:nvSpPr>
        <p:spPr>
          <a:xfrm>
            <a:off x="342900" y="4629150"/>
            <a:ext cx="10982325" cy="646331"/>
          </a:xfrm>
          <a:prstGeom prst="rect">
            <a:avLst/>
          </a:prstGeom>
          <a:noFill/>
        </p:spPr>
        <p:txBody>
          <a:bodyPr wrap="square" rtlCol="0">
            <a:spAutoFit/>
          </a:bodyPr>
          <a:lstStyle/>
          <a:p>
            <a:r>
              <a:rPr lang="en-US" b="1" i="0" dirty="0">
                <a:effectLst/>
                <a:latin typeface="Helvetica Neue"/>
              </a:rPr>
              <a:t>Inferences:</a:t>
            </a:r>
            <a:r>
              <a:rPr lang="en-US" b="0" i="0" dirty="0">
                <a:effectLst/>
                <a:latin typeface="Helvetica Neue"/>
              </a:rPr>
              <a:t> Clients who have average of 0.13 or higher DEF_60_CNT_SOCIAL_CIRCLE score tend to default more and hence client's social circle has to be analyzed before providing the loan.</a:t>
            </a:r>
            <a:endParaRPr lang="en-US" dirty="0"/>
          </a:p>
        </p:txBody>
      </p:sp>
    </p:spTree>
    <p:extLst>
      <p:ext uri="{BB962C8B-B14F-4D97-AF65-F5344CB8AC3E}">
        <p14:creationId xmlns:p14="http://schemas.microsoft.com/office/powerpoint/2010/main" val="3717505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CC229C2-1275-425A-A354-ABB753509A5E}"/>
              </a:ext>
            </a:extLst>
          </p:cNvPr>
          <p:cNvSpPr txBox="1"/>
          <p:nvPr/>
        </p:nvSpPr>
        <p:spPr>
          <a:xfrm>
            <a:off x="276226" y="1457325"/>
            <a:ext cx="9839324" cy="1862048"/>
          </a:xfrm>
          <a:prstGeom prst="rect">
            <a:avLst/>
          </a:prstGeom>
          <a:noFill/>
        </p:spPr>
        <p:txBody>
          <a:bodyPr wrap="square" rtlCol="0">
            <a:spAutoFit/>
          </a:bodyPr>
          <a:lstStyle/>
          <a:p>
            <a:pPr algn="ctr"/>
            <a:r>
              <a:rPr lang="en-US" sz="11500" dirty="0">
                <a:solidFill>
                  <a:srgbClr val="C00000"/>
                </a:solidFill>
              </a:rPr>
              <a:t>Conclusions.!</a:t>
            </a:r>
            <a:endParaRPr lang="en-US" sz="3600" dirty="0">
              <a:solidFill>
                <a:srgbClr val="C00000"/>
              </a:solidFill>
            </a:endParaRPr>
          </a:p>
        </p:txBody>
      </p:sp>
      <p:sp>
        <p:nvSpPr>
          <p:cNvPr id="3" name="Rectangle 2">
            <a:extLst>
              <a:ext uri="{FF2B5EF4-FFF2-40B4-BE49-F238E27FC236}">
                <a16:creationId xmlns="" xmlns:a16="http://schemas.microsoft.com/office/drawing/2014/main" id="{F17D0F91-4D71-417C-A405-ACD292369C9D}"/>
              </a:ext>
            </a:extLst>
          </p:cNvPr>
          <p:cNvSpPr/>
          <p:nvPr/>
        </p:nvSpPr>
        <p:spPr>
          <a:xfrm>
            <a:off x="8267700" y="3890873"/>
            <a:ext cx="3105150" cy="21336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553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85C18E-F69A-4170-9264-12B5862D8B43}"/>
              </a:ext>
            </a:extLst>
          </p:cNvPr>
          <p:cNvSpPr txBox="1"/>
          <p:nvPr/>
        </p:nvSpPr>
        <p:spPr>
          <a:xfrm>
            <a:off x="304800" y="257175"/>
            <a:ext cx="11887200" cy="4247317"/>
          </a:xfrm>
          <a:prstGeom prst="rect">
            <a:avLst/>
          </a:prstGeom>
          <a:noFill/>
        </p:spPr>
        <p:txBody>
          <a:bodyPr wrap="square" rtlCol="0">
            <a:spAutoFit/>
          </a:bodyPr>
          <a:lstStyle/>
          <a:p>
            <a:r>
              <a:rPr lang="en-US" b="0" i="0" dirty="0">
                <a:solidFill>
                  <a:srgbClr val="000000"/>
                </a:solidFill>
                <a:effectLst/>
                <a:latin typeface="Helvetica Neue"/>
              </a:rPr>
              <a:t>After analyzing the datasets, there are few attributes of a client with which the bank would be able to identify if they will repay the loan or not. The analysis is consisted as below with the contributing factors and categorization:</a:t>
            </a:r>
          </a:p>
          <a:p>
            <a:endParaRPr lang="en-US" dirty="0">
              <a:solidFill>
                <a:srgbClr val="000000"/>
              </a:solidFill>
              <a:latin typeface="Helvetica Neue"/>
            </a:endParaRPr>
          </a:p>
          <a:p>
            <a:pPr algn="l"/>
            <a:r>
              <a:rPr lang="en-US" b="1" i="0" dirty="0">
                <a:solidFill>
                  <a:srgbClr val="000000"/>
                </a:solidFill>
                <a:effectLst/>
                <a:latin typeface="Helvetica Neue"/>
              </a:rPr>
              <a:t>Decisive Factor whether an applicant will be Re-payer:</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NAME_EDUCATION_TYPE: Academic degree has less defaults.</a:t>
            </a:r>
          </a:p>
          <a:p>
            <a:pPr algn="l">
              <a:buFont typeface="+mj-lt"/>
              <a:buAutoNum type="arabicPeriod"/>
            </a:pPr>
            <a:r>
              <a:rPr lang="en-US" b="0" i="0" dirty="0">
                <a:solidFill>
                  <a:srgbClr val="000000"/>
                </a:solidFill>
                <a:effectLst/>
                <a:latin typeface="Helvetica Neue"/>
              </a:rPr>
              <a:t>NAME_INCOME_TYPE: Student and Businessmen have no defaults.</a:t>
            </a:r>
          </a:p>
          <a:p>
            <a:pPr algn="l">
              <a:buFont typeface="+mj-lt"/>
              <a:buAutoNum type="arabicPeriod"/>
            </a:pPr>
            <a:r>
              <a:rPr lang="en-US" b="0" i="0" dirty="0">
                <a:solidFill>
                  <a:srgbClr val="000000"/>
                </a:solidFill>
                <a:effectLst/>
                <a:latin typeface="Helvetica Neue"/>
              </a:rPr>
              <a:t>REGION_RATING_CLIENT: RATING 1 is safer.</a:t>
            </a:r>
          </a:p>
          <a:p>
            <a:pPr algn="l">
              <a:buFont typeface="+mj-lt"/>
              <a:buAutoNum type="arabicPeriod"/>
            </a:pPr>
            <a:r>
              <a:rPr lang="en-US" b="0" i="0" dirty="0">
                <a:solidFill>
                  <a:srgbClr val="000000"/>
                </a:solidFill>
                <a:effectLst/>
                <a:latin typeface="Helvetica Neue"/>
              </a:rPr>
              <a:t>ORGANIZATION_TYPE: Clients with Trade Type 4 and 5 and Industry type 8 have defaulted less than 3%</a:t>
            </a:r>
          </a:p>
          <a:p>
            <a:pPr algn="l">
              <a:buFont typeface="+mj-lt"/>
              <a:buAutoNum type="arabicPeriod"/>
            </a:pPr>
            <a:r>
              <a:rPr lang="en-US" b="0" i="0" dirty="0">
                <a:solidFill>
                  <a:srgbClr val="000000"/>
                </a:solidFill>
                <a:effectLst/>
                <a:latin typeface="Helvetica Neue"/>
              </a:rPr>
              <a:t>DAYS_BIRTH: People above age of 50 have low probability of defaulting</a:t>
            </a:r>
          </a:p>
          <a:p>
            <a:pPr algn="l">
              <a:buFont typeface="+mj-lt"/>
              <a:buAutoNum type="arabicPeriod"/>
            </a:pPr>
            <a:r>
              <a:rPr lang="en-US" b="0" i="0" dirty="0">
                <a:solidFill>
                  <a:srgbClr val="000000"/>
                </a:solidFill>
                <a:effectLst/>
                <a:latin typeface="Helvetica Neue"/>
              </a:rPr>
              <a:t>DAYS_EMPLOYED: Clients with 40+ year experience having less than 1% default rate</a:t>
            </a:r>
          </a:p>
          <a:p>
            <a:pPr algn="l">
              <a:buFont typeface="+mj-lt"/>
              <a:buAutoNum type="arabicPeriod"/>
            </a:pPr>
            <a:r>
              <a:rPr lang="en-US" b="0" i="0" dirty="0" err="1">
                <a:solidFill>
                  <a:srgbClr val="000000"/>
                </a:solidFill>
                <a:effectLst/>
                <a:latin typeface="Helvetica Neue"/>
              </a:rPr>
              <a:t>AMT_INCOME_TOTAL:Applicant</a:t>
            </a:r>
            <a:r>
              <a:rPr lang="en-US" b="0" i="0" dirty="0">
                <a:solidFill>
                  <a:srgbClr val="000000"/>
                </a:solidFill>
                <a:effectLst/>
                <a:latin typeface="Helvetica Neue"/>
              </a:rPr>
              <a:t> with Income more than 700,000 are less likely to default</a:t>
            </a:r>
          </a:p>
          <a:p>
            <a:pPr algn="l">
              <a:buFont typeface="+mj-lt"/>
              <a:buAutoNum type="arabicPeriod"/>
            </a:pPr>
            <a:r>
              <a:rPr lang="en-US" b="0" i="0" dirty="0">
                <a:solidFill>
                  <a:srgbClr val="000000"/>
                </a:solidFill>
                <a:effectLst/>
                <a:latin typeface="Helvetica Neue"/>
              </a:rPr>
              <a:t>NAME_CASH_LOAN_PURPOSE: Loans bought for Hobby, Buying garage are being repaid mostly.</a:t>
            </a:r>
          </a:p>
          <a:p>
            <a:pPr algn="l">
              <a:buFont typeface="+mj-lt"/>
              <a:buAutoNum type="arabicPeriod"/>
            </a:pPr>
            <a:r>
              <a:rPr lang="en-US" b="0" i="0" dirty="0">
                <a:solidFill>
                  <a:srgbClr val="000000"/>
                </a:solidFill>
                <a:effectLst/>
                <a:latin typeface="Helvetica Neue"/>
              </a:rPr>
              <a:t>CNT_CHILDREN: People with zero to two children tend to repay the loans.</a:t>
            </a:r>
          </a:p>
          <a:p>
            <a:endParaRPr lang="en-US" dirty="0"/>
          </a:p>
          <a:p>
            <a:endParaRPr lang="en-US" dirty="0"/>
          </a:p>
        </p:txBody>
      </p:sp>
    </p:spTree>
    <p:extLst>
      <p:ext uri="{BB962C8B-B14F-4D97-AF65-F5344CB8AC3E}">
        <p14:creationId xmlns:p14="http://schemas.microsoft.com/office/powerpoint/2010/main" val="298182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8D4F7C-5A30-41AF-A02E-7FA1AF8224EB}"/>
              </a:ext>
            </a:extLst>
          </p:cNvPr>
          <p:cNvSpPr txBox="1"/>
          <p:nvPr/>
        </p:nvSpPr>
        <p:spPr>
          <a:xfrm>
            <a:off x="638175" y="542925"/>
            <a:ext cx="10182225" cy="5632311"/>
          </a:xfrm>
          <a:prstGeom prst="rect">
            <a:avLst/>
          </a:prstGeom>
          <a:noFill/>
        </p:spPr>
        <p:txBody>
          <a:bodyPr wrap="square" rtlCol="0">
            <a:spAutoFit/>
          </a:bodyPr>
          <a:lstStyle/>
          <a:p>
            <a:pPr algn="l"/>
            <a:r>
              <a:rPr lang="en-US" b="1" i="0" dirty="0">
                <a:solidFill>
                  <a:srgbClr val="000000"/>
                </a:solidFill>
                <a:effectLst/>
                <a:latin typeface="Helvetica Neue"/>
              </a:rPr>
              <a:t>Decisive Factor whether an applicant will be Defaulter:</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CODE_GENDER: Men are at relatively higher default rate</a:t>
            </a:r>
          </a:p>
          <a:p>
            <a:pPr algn="l">
              <a:buFont typeface="+mj-lt"/>
              <a:buAutoNum type="arabicPeriod"/>
            </a:pPr>
            <a:r>
              <a:rPr lang="en-US" b="0" i="0" dirty="0">
                <a:solidFill>
                  <a:srgbClr val="000000"/>
                </a:solidFill>
                <a:effectLst/>
                <a:latin typeface="Helvetica Neue"/>
              </a:rPr>
              <a:t>NAME_FAMILY_STATUS : People who have civil marriage or who are single default a lot.</a:t>
            </a:r>
          </a:p>
          <a:p>
            <a:pPr algn="l">
              <a:buFont typeface="+mj-lt"/>
              <a:buAutoNum type="arabicPeriod"/>
            </a:pPr>
            <a:r>
              <a:rPr lang="en-US" b="0" i="0" dirty="0">
                <a:solidFill>
                  <a:srgbClr val="000000"/>
                </a:solidFill>
                <a:effectLst/>
                <a:latin typeface="Helvetica Neue"/>
              </a:rPr>
              <a:t>NAME_EDUCATION_TYPE: People with Lower Secondary &amp; Secondary education</a:t>
            </a:r>
          </a:p>
          <a:p>
            <a:pPr algn="l">
              <a:buFont typeface="+mj-lt"/>
              <a:buAutoNum type="arabicPeriod"/>
            </a:pPr>
            <a:r>
              <a:rPr lang="en-US" b="0" i="0" dirty="0">
                <a:solidFill>
                  <a:srgbClr val="000000"/>
                </a:solidFill>
                <a:effectLst/>
                <a:latin typeface="Helvetica Neue"/>
              </a:rPr>
              <a:t>NAME_INCOME_TYPE: Clients who are either at Maternity leave OR Unemployed default a lot.</a:t>
            </a:r>
          </a:p>
          <a:p>
            <a:pPr algn="l">
              <a:buFont typeface="+mj-lt"/>
              <a:buAutoNum type="arabicPeriod"/>
            </a:pPr>
            <a:r>
              <a:rPr lang="en-US" b="0" i="0" dirty="0">
                <a:solidFill>
                  <a:srgbClr val="000000"/>
                </a:solidFill>
                <a:effectLst/>
                <a:latin typeface="Helvetica Neue"/>
              </a:rPr>
              <a:t>REGION_RATING_CLIENT: People who live in Rating 3 has highest defaults.</a:t>
            </a:r>
          </a:p>
          <a:p>
            <a:pPr algn="l">
              <a:buFont typeface="+mj-lt"/>
              <a:buAutoNum type="arabicPeriod"/>
            </a:pPr>
            <a:r>
              <a:rPr lang="en-US" b="0" i="0" dirty="0">
                <a:solidFill>
                  <a:srgbClr val="000000"/>
                </a:solidFill>
                <a:effectLst/>
                <a:latin typeface="Helvetica Neue"/>
              </a:rPr>
              <a:t>OCCUPATION_TYPE: Avoid Low-skill Laborers, Drivers and Waiters/barmen staff, Security staff, Laborers and Cooking staff as the default rate is huge.</a:t>
            </a:r>
          </a:p>
          <a:p>
            <a:pPr algn="l">
              <a:buFont typeface="+mj-lt"/>
              <a:buAutoNum type="arabicPeriod"/>
            </a:pPr>
            <a:r>
              <a:rPr lang="en-US" b="0" i="0" dirty="0">
                <a:solidFill>
                  <a:srgbClr val="000000"/>
                </a:solidFill>
                <a:effectLst/>
                <a:latin typeface="Helvetica Neue"/>
              </a:rPr>
              <a:t>ORGANIZATION_TYPE: Organizations with highest percent of loans not repaid are Transport: type 3 (16%), Industry: type 13 (13.5%), Industry: type 8 (12.5%) and Restaurant (less than 12%). Self-employed people have relative high defaulting rate, and thus should be avoided to be approved for loan or provide loan with higher interest rate to mitigate the risk of defaulting.</a:t>
            </a:r>
          </a:p>
          <a:p>
            <a:pPr algn="l">
              <a:buFont typeface="+mj-lt"/>
              <a:buAutoNum type="arabicPeriod"/>
            </a:pPr>
            <a:r>
              <a:rPr lang="en-US" b="0" i="0" dirty="0">
                <a:solidFill>
                  <a:srgbClr val="000000"/>
                </a:solidFill>
                <a:effectLst/>
                <a:latin typeface="Helvetica Neue"/>
              </a:rPr>
              <a:t>DAYS_BIRTH: Avoid young people who are in age group of 20-40 as they have higher probability of defaulting</a:t>
            </a:r>
          </a:p>
          <a:p>
            <a:pPr algn="l">
              <a:buFont typeface="+mj-lt"/>
              <a:buAutoNum type="arabicPeriod"/>
            </a:pPr>
            <a:r>
              <a:rPr lang="en-US" b="0" i="0" dirty="0">
                <a:solidFill>
                  <a:srgbClr val="000000"/>
                </a:solidFill>
                <a:effectLst/>
                <a:latin typeface="Helvetica Neue"/>
              </a:rPr>
              <a:t>DAYS_EMPLOYED: People who have less than 5 years of employment have high default rate.</a:t>
            </a:r>
          </a:p>
          <a:p>
            <a:pPr algn="l">
              <a:buFont typeface="+mj-lt"/>
              <a:buAutoNum type="arabicPeriod"/>
            </a:pPr>
            <a:r>
              <a:rPr lang="en-US" b="0" i="0" dirty="0">
                <a:solidFill>
                  <a:srgbClr val="000000"/>
                </a:solidFill>
                <a:effectLst/>
                <a:latin typeface="Helvetica Neue"/>
              </a:rPr>
              <a:t>CNT_CHILDREN &amp; CNT_FAM_MEMBERS: Client who have children equal to or more than 9 default 100% and hence their applications are to be rejected.</a:t>
            </a:r>
          </a:p>
          <a:p>
            <a:pPr algn="l">
              <a:buFont typeface="+mj-lt"/>
              <a:buAutoNum type="arabicPeriod"/>
            </a:pPr>
            <a:r>
              <a:rPr lang="en-US" b="0" i="0" dirty="0">
                <a:solidFill>
                  <a:srgbClr val="000000"/>
                </a:solidFill>
                <a:effectLst/>
                <a:latin typeface="Helvetica Neue"/>
              </a:rPr>
              <a:t>AMT_GOODS_PRICE: When the credit amount goes beyond 3M, there is an increase in defaulters.</a:t>
            </a:r>
          </a:p>
          <a:p>
            <a:endParaRPr lang="en-US" dirty="0"/>
          </a:p>
        </p:txBody>
      </p:sp>
    </p:spTree>
    <p:extLst>
      <p:ext uri="{BB962C8B-B14F-4D97-AF65-F5344CB8AC3E}">
        <p14:creationId xmlns:p14="http://schemas.microsoft.com/office/powerpoint/2010/main" val="2431315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280004-D2A0-48C9-A67A-A0B5431FF2EC}"/>
              </a:ext>
            </a:extLst>
          </p:cNvPr>
          <p:cNvSpPr txBox="1"/>
          <p:nvPr/>
        </p:nvSpPr>
        <p:spPr>
          <a:xfrm>
            <a:off x="600075" y="466725"/>
            <a:ext cx="10877550" cy="5632311"/>
          </a:xfrm>
          <a:prstGeom prst="rect">
            <a:avLst/>
          </a:prstGeom>
          <a:noFill/>
        </p:spPr>
        <p:txBody>
          <a:bodyPr wrap="square" rtlCol="0">
            <a:spAutoFit/>
          </a:bodyPr>
          <a:lstStyle/>
          <a:p>
            <a:r>
              <a:rPr lang="en-US" b="0" i="0" dirty="0">
                <a:solidFill>
                  <a:srgbClr val="000000"/>
                </a:solidFill>
                <a:effectLst/>
                <a:latin typeface="Helvetica Neue"/>
              </a:rPr>
              <a:t>The following attributes indicate that people from these category tend to default but then due to the number of people and the amount of loan, the bank could provide loan with higher interest to mitigate any default risk thus preventing business loss:</a:t>
            </a:r>
          </a:p>
          <a:p>
            <a:endParaRPr lang="en-US" dirty="0">
              <a:solidFill>
                <a:srgbClr val="000000"/>
              </a:solidFill>
              <a:latin typeface="Helvetica Neue"/>
            </a:endParaRPr>
          </a:p>
          <a:p>
            <a:pPr algn="l">
              <a:buFont typeface="+mj-lt"/>
              <a:buAutoNum type="arabicPeriod"/>
            </a:pPr>
            <a:r>
              <a:rPr lang="en-US" b="0" i="0" dirty="0">
                <a:solidFill>
                  <a:srgbClr val="000000"/>
                </a:solidFill>
                <a:effectLst/>
                <a:latin typeface="Helvetica Neue"/>
              </a:rPr>
              <a:t>NAME_HOUSING_TYPE: High number of loan applications are from the category of people who live in Rented apartments &amp; living with parents and hence offering the loan would mitigate the loss if any of those default.</a:t>
            </a:r>
          </a:p>
          <a:p>
            <a:pPr algn="l">
              <a:buFont typeface="+mj-lt"/>
              <a:buAutoNum type="arabicPeriod"/>
            </a:pPr>
            <a:r>
              <a:rPr lang="en-US" b="0" i="0" dirty="0">
                <a:solidFill>
                  <a:srgbClr val="000000"/>
                </a:solidFill>
                <a:effectLst/>
                <a:latin typeface="Helvetica Neue"/>
              </a:rPr>
              <a:t>AMT_CREDIT: People who get loan for 300-600k tend to default more than others and hence having higher interest specifically for this credit range would be ideal.</a:t>
            </a:r>
          </a:p>
          <a:p>
            <a:pPr algn="l">
              <a:buFont typeface="+mj-lt"/>
              <a:buAutoNum type="arabicPeriod"/>
            </a:pPr>
            <a:r>
              <a:rPr lang="en-US" b="0" i="0" dirty="0">
                <a:solidFill>
                  <a:srgbClr val="000000"/>
                </a:solidFill>
                <a:effectLst/>
                <a:latin typeface="Helvetica Neue"/>
              </a:rPr>
              <a:t>AMT_INCOME: Since 90% of the applications have Income total less than 300,000 and they have high probability of defaulting, they could be offered loan with higher interest compared to other income category.</a:t>
            </a:r>
          </a:p>
          <a:p>
            <a:pPr algn="l">
              <a:buFont typeface="+mj-lt"/>
              <a:buAutoNum type="arabicPeriod"/>
            </a:pPr>
            <a:r>
              <a:rPr lang="en-US" b="0" i="0" dirty="0">
                <a:solidFill>
                  <a:srgbClr val="000000"/>
                </a:solidFill>
                <a:effectLst/>
                <a:latin typeface="Helvetica Neue"/>
              </a:rPr>
              <a:t>CNT_CHILDREN &amp; CNT_FAM_MEMBERS: Clients who have 4 to 8 children has a very high default rate and hence higher interest should be imposed on their loans.</a:t>
            </a:r>
          </a:p>
          <a:p>
            <a:pPr algn="l">
              <a:buFont typeface="+mj-lt"/>
              <a:buAutoNum type="arabicPeriod"/>
            </a:pPr>
            <a:r>
              <a:rPr lang="en-US" b="0" i="0" dirty="0">
                <a:solidFill>
                  <a:srgbClr val="000000"/>
                </a:solidFill>
                <a:effectLst/>
                <a:latin typeface="Helvetica Neue"/>
              </a:rPr>
              <a:t>NAME_CASH_LOAN_PURPOSE: Loan taken for the purpose of Repairs seems to have highest default rate. A very high number applications have been rejected by bank or refused by client in previous applications as well which has purpose as repair or other. This shows that purpose repair is taken as high risk by bank and either they are rejected, or bank offers very high loan interest rate which is not feasible by the clients, thus they refuse the loan. The same approach could be followed in future as well.</a:t>
            </a:r>
          </a:p>
          <a:p>
            <a:endParaRPr lang="en-US" dirty="0"/>
          </a:p>
        </p:txBody>
      </p:sp>
    </p:spTree>
    <p:extLst>
      <p:ext uri="{BB962C8B-B14F-4D97-AF65-F5344CB8AC3E}">
        <p14:creationId xmlns:p14="http://schemas.microsoft.com/office/powerpoint/2010/main" val="3376703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4333E99-76DF-4B33-8847-4403337D7416}"/>
              </a:ext>
            </a:extLst>
          </p:cNvPr>
          <p:cNvSpPr txBox="1"/>
          <p:nvPr/>
        </p:nvSpPr>
        <p:spPr>
          <a:xfrm>
            <a:off x="1400175" y="1266825"/>
            <a:ext cx="9953625" cy="2308324"/>
          </a:xfrm>
          <a:prstGeom prst="rect">
            <a:avLst/>
          </a:prstGeom>
          <a:noFill/>
        </p:spPr>
        <p:txBody>
          <a:bodyPr wrap="square" rtlCol="0">
            <a:spAutoFit/>
          </a:bodyPr>
          <a:lstStyle/>
          <a:p>
            <a:pPr algn="l"/>
            <a:r>
              <a:rPr lang="en-US" b="1" i="0" dirty="0">
                <a:solidFill>
                  <a:srgbClr val="000000"/>
                </a:solidFill>
                <a:effectLst/>
                <a:latin typeface="Helvetica Neue"/>
              </a:rPr>
              <a:t>Other suggestions:</a:t>
            </a: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90% of the previously cancelled client have actually </a:t>
            </a:r>
            <a:r>
              <a:rPr lang="en-US" b="0" i="0" dirty="0" err="1">
                <a:solidFill>
                  <a:srgbClr val="000000"/>
                </a:solidFill>
                <a:effectLst/>
                <a:latin typeface="Helvetica Neue"/>
              </a:rPr>
              <a:t>repayed</a:t>
            </a:r>
            <a:r>
              <a:rPr lang="en-US" b="0" i="0" dirty="0">
                <a:solidFill>
                  <a:srgbClr val="000000"/>
                </a:solidFill>
                <a:effectLst/>
                <a:latin typeface="Helvetica Neue"/>
              </a:rPr>
              <a:t> the loan. Record the reason for cancellation which might help the bank to determine and negotiate terms with these repaying customers in future for increase business opportunity.</a:t>
            </a:r>
          </a:p>
          <a:p>
            <a:pPr algn="l">
              <a:buFont typeface="+mj-lt"/>
              <a:buAutoNum type="arabicPeriod"/>
            </a:pPr>
            <a:r>
              <a:rPr lang="en-US" b="0" i="0" dirty="0">
                <a:solidFill>
                  <a:srgbClr val="000000"/>
                </a:solidFill>
                <a:effectLst/>
                <a:latin typeface="Helvetica Neue"/>
              </a:rPr>
              <a:t>88% of the clients who were refused by bank for loan earlier have now turned into a repaying client. Hence documenting the reason for rejection could mitigate the business loss and these clients could be contacted for further loans.</a:t>
            </a:r>
          </a:p>
          <a:p>
            <a:endParaRPr lang="en-US" dirty="0"/>
          </a:p>
        </p:txBody>
      </p:sp>
    </p:spTree>
    <p:extLst>
      <p:ext uri="{BB962C8B-B14F-4D97-AF65-F5344CB8AC3E}">
        <p14:creationId xmlns:p14="http://schemas.microsoft.com/office/powerpoint/2010/main" val="142999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24D790A-0286-496D-AF78-40D8EDD4F461}"/>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49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ECB9CC10-282E-44CA-BC34-9D5B8431D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7" y="741581"/>
            <a:ext cx="7285327" cy="52064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EB03800C-3794-4B14-A484-26C86AFD2AED}"/>
              </a:ext>
            </a:extLst>
          </p:cNvPr>
          <p:cNvSpPr txBox="1"/>
          <p:nvPr/>
        </p:nvSpPr>
        <p:spPr>
          <a:xfrm>
            <a:off x="323850" y="95250"/>
            <a:ext cx="6172200" cy="646331"/>
          </a:xfrm>
          <a:prstGeom prst="rect">
            <a:avLst/>
          </a:prstGeom>
          <a:noFill/>
        </p:spPr>
        <p:txBody>
          <a:bodyPr wrap="square" rtlCol="0">
            <a:spAutoFit/>
          </a:bodyPr>
          <a:lstStyle/>
          <a:p>
            <a:r>
              <a:rPr lang="en-US" sz="3600" dirty="0"/>
              <a:t>Heat Map:</a:t>
            </a:r>
          </a:p>
        </p:txBody>
      </p:sp>
      <p:sp>
        <p:nvSpPr>
          <p:cNvPr id="3" name="TextBox 2">
            <a:extLst>
              <a:ext uri="{FF2B5EF4-FFF2-40B4-BE49-F238E27FC236}">
                <a16:creationId xmlns="" xmlns:a16="http://schemas.microsoft.com/office/drawing/2014/main" id="{CB81276F-1D92-4706-AB6C-BCA99D44C3BA}"/>
              </a:ext>
            </a:extLst>
          </p:cNvPr>
          <p:cNvSpPr txBox="1"/>
          <p:nvPr/>
        </p:nvSpPr>
        <p:spPr>
          <a:xfrm>
            <a:off x="609600" y="6096000"/>
            <a:ext cx="10506075" cy="646331"/>
          </a:xfrm>
          <a:prstGeom prst="rect">
            <a:avLst/>
          </a:prstGeom>
          <a:noFill/>
        </p:spPr>
        <p:txBody>
          <a:bodyPr wrap="square" rtlCol="0">
            <a:spAutoFit/>
          </a:bodyPr>
          <a:lstStyle/>
          <a:p>
            <a:r>
              <a:rPr lang="en-US" b="1" u="sng" dirty="0"/>
              <a:t>Insights:</a:t>
            </a:r>
            <a:r>
              <a:rPr lang="en-US" dirty="0"/>
              <a:t> Apart from green diagonal there is no correlation exists with target variable, so we can delete independent variables from analysis.</a:t>
            </a:r>
          </a:p>
        </p:txBody>
      </p:sp>
    </p:spTree>
    <p:extLst>
      <p:ext uri="{BB962C8B-B14F-4D97-AF65-F5344CB8AC3E}">
        <p14:creationId xmlns:p14="http://schemas.microsoft.com/office/powerpoint/2010/main" val="1641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 xmlns:a16="http://schemas.microsoft.com/office/drawing/2014/main" id="{ADEA699A-C888-4D34-97B2-204D59757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037" y="133350"/>
            <a:ext cx="6113442" cy="65097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65AEEA2D-6A0D-467F-A401-EF3B7DF7C9AC}"/>
              </a:ext>
            </a:extLst>
          </p:cNvPr>
          <p:cNvSpPr txBox="1"/>
          <p:nvPr/>
        </p:nvSpPr>
        <p:spPr>
          <a:xfrm>
            <a:off x="171450" y="133350"/>
            <a:ext cx="5057775" cy="5816977"/>
          </a:xfrm>
          <a:prstGeom prst="rect">
            <a:avLst/>
          </a:prstGeom>
          <a:noFill/>
        </p:spPr>
        <p:txBody>
          <a:bodyPr wrap="square" rtlCol="0">
            <a:spAutoFit/>
          </a:bodyPr>
          <a:lstStyle/>
          <a:p>
            <a:r>
              <a:rPr lang="en-US" sz="3600" dirty="0"/>
              <a:t>Flag Document:</a:t>
            </a:r>
          </a:p>
          <a:p>
            <a:endParaRPr lang="en-US" sz="1200" dirty="0">
              <a:solidFill>
                <a:srgbClr val="C00000"/>
              </a:solidFill>
            </a:endParaRPr>
          </a:p>
          <a:p>
            <a:pPr marL="342900" indent="-342900">
              <a:buFont typeface="+mj-lt"/>
              <a:buAutoNum type="arabicPeriod"/>
            </a:pPr>
            <a:r>
              <a:rPr lang="en-US" dirty="0"/>
              <a:t>In the Dataset Flag document are the different types of documents submitted by the borrower.</a:t>
            </a:r>
          </a:p>
          <a:p>
            <a:pPr marL="342900" indent="-342900">
              <a:buFont typeface="+mj-lt"/>
              <a:buAutoNum type="arabicPeriod"/>
            </a:pPr>
            <a:r>
              <a:rPr lang="en-US" dirty="0"/>
              <a:t>If the document is submitted then it is consider as 1 and if not submitted it is 0 .</a:t>
            </a:r>
          </a:p>
          <a:p>
            <a:pPr marL="342900" indent="-342900">
              <a:buFont typeface="+mj-lt"/>
              <a:buAutoNum type="arabicPeriod"/>
            </a:pPr>
            <a:r>
              <a:rPr lang="en-US" dirty="0"/>
              <a:t>In this picture we can see that clients who had applied for loan has not submitted Flag Document except Flag Document 3.</a:t>
            </a:r>
          </a:p>
          <a:p>
            <a:pPr marL="342900" indent="-342900">
              <a:buFont typeface="+mj-lt"/>
              <a:buAutoNum type="arabicPeriod"/>
            </a:pPr>
            <a:r>
              <a:rPr lang="en-US" dirty="0"/>
              <a:t>We can keep Flag Document 3 for analysis and the rest of the Flag Documents are not required.</a:t>
            </a:r>
          </a:p>
          <a:p>
            <a:pPr marL="342900" indent="-342900">
              <a:buFont typeface="+mj-lt"/>
              <a:buAutoNum type="arabicPeriod"/>
            </a:pPr>
            <a:r>
              <a:rPr lang="en-US" dirty="0"/>
              <a:t>Data Shows if the borrower submit Flag Document 3 then there are less chances of defaulting the loan.</a:t>
            </a:r>
          </a:p>
          <a:p>
            <a:pPr marL="342900" indent="-342900">
              <a:buFont typeface="+mj-lt"/>
              <a:buAutoNum type="arabicPeriod"/>
            </a:pPr>
            <a:r>
              <a:rPr lang="en-US" dirty="0"/>
              <a:t>By including this Flag Document columns except Flag Document 3 column the list of unwanted columns is now 70.</a:t>
            </a:r>
          </a:p>
          <a:p>
            <a:pPr marL="342900" indent="-342900">
              <a:buFont typeface="+mj-lt"/>
              <a:buAutoNum type="arabicPeriod"/>
            </a:pPr>
            <a:endParaRPr lang="en-US" dirty="0"/>
          </a:p>
        </p:txBody>
      </p:sp>
    </p:spTree>
    <p:extLst>
      <p:ext uri="{BB962C8B-B14F-4D97-AF65-F5344CB8AC3E}">
        <p14:creationId xmlns:p14="http://schemas.microsoft.com/office/powerpoint/2010/main" val="7610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a:extLst>
              <a:ext uri="{FF2B5EF4-FFF2-40B4-BE49-F238E27FC236}">
                <a16:creationId xmlns="" xmlns:a16="http://schemas.microsoft.com/office/drawing/2014/main" id="{3605C4CB-8EB1-4440-BE3B-8DBABB584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180975"/>
            <a:ext cx="6438900" cy="630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E8B243A-A71B-49C7-AA16-294A7759110B}"/>
              </a:ext>
            </a:extLst>
          </p:cNvPr>
          <p:cNvSpPr txBox="1"/>
          <p:nvPr/>
        </p:nvSpPr>
        <p:spPr>
          <a:xfrm>
            <a:off x="123825" y="152400"/>
            <a:ext cx="4972050" cy="5355312"/>
          </a:xfrm>
          <a:prstGeom prst="rect">
            <a:avLst/>
          </a:prstGeom>
          <a:noFill/>
        </p:spPr>
        <p:txBody>
          <a:bodyPr wrap="square" rtlCol="0">
            <a:spAutoFit/>
          </a:bodyPr>
          <a:lstStyle/>
          <a:p>
            <a:r>
              <a:rPr lang="en-US" sz="3600" dirty="0"/>
              <a:t>Contact Parameters:</a:t>
            </a:r>
          </a:p>
          <a:p>
            <a:endParaRPr lang="en-US" dirty="0"/>
          </a:p>
          <a:p>
            <a:pPr marL="342900" indent="-342900">
              <a:buFont typeface="+mj-lt"/>
              <a:buAutoNum type="arabicPeriod"/>
            </a:pPr>
            <a:r>
              <a:rPr lang="en-US" dirty="0"/>
              <a:t>We used contact information to check if there is any correlation exists between contact parameters and loan repayment status.</a:t>
            </a:r>
          </a:p>
          <a:p>
            <a:pPr marL="342900" indent="-342900">
              <a:buFont typeface="+mj-lt"/>
              <a:buAutoNum type="arabicPeriod"/>
            </a:pPr>
            <a:r>
              <a:rPr lang="en-US" dirty="0"/>
              <a:t>By plotting heat map  it is clear that there is no correlation between Phone, Email and Mobile with Target Variable.</a:t>
            </a:r>
          </a:p>
          <a:p>
            <a:pPr marL="342900" indent="-342900">
              <a:buFont typeface="+mj-lt"/>
              <a:buAutoNum type="arabicPeriod"/>
            </a:pPr>
            <a:r>
              <a:rPr lang="en-US" dirty="0"/>
              <a:t>This Contact Parameters are not much useful in our analysis, thus this columns can be deleted from analysis.</a:t>
            </a:r>
          </a:p>
          <a:p>
            <a:pPr marL="342900" indent="-342900">
              <a:buFont typeface="+mj-lt"/>
              <a:buAutoNum type="arabicPeriod"/>
            </a:pPr>
            <a:r>
              <a:rPr lang="en-US" dirty="0"/>
              <a:t>Total we have 76 unwanted columns in this data set.</a:t>
            </a:r>
          </a:p>
          <a:p>
            <a:pPr marL="342900" indent="-342900">
              <a:buFont typeface="+mj-lt"/>
              <a:buAutoNum type="arabicPeriod"/>
            </a:pPr>
            <a:r>
              <a:rPr lang="en-US" dirty="0"/>
              <a:t>After removing this unwanted columns or irrelevant attributes now we remain with 46 attributes yet to analyze.</a:t>
            </a:r>
          </a:p>
          <a:p>
            <a:pPr marL="342900" indent="-342900">
              <a:buFont typeface="+mj-lt"/>
              <a:buAutoNum type="arabicPeriod"/>
            </a:pPr>
            <a:endParaRPr lang="en-US" dirty="0"/>
          </a:p>
        </p:txBody>
      </p:sp>
    </p:spTree>
    <p:extLst>
      <p:ext uri="{BB962C8B-B14F-4D97-AF65-F5344CB8AC3E}">
        <p14:creationId xmlns:p14="http://schemas.microsoft.com/office/powerpoint/2010/main" val="80609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6A29459-F743-4997-9470-A1B844B00A3B}"/>
              </a:ext>
            </a:extLst>
          </p:cNvPr>
          <p:cNvPicPr>
            <a:picLocks noChangeAspect="1"/>
          </p:cNvPicPr>
          <p:nvPr/>
        </p:nvPicPr>
        <p:blipFill>
          <a:blip r:embed="rId2"/>
          <a:stretch>
            <a:fillRect/>
          </a:stretch>
        </p:blipFill>
        <p:spPr>
          <a:xfrm>
            <a:off x="485777" y="1047749"/>
            <a:ext cx="2714625" cy="3705225"/>
          </a:xfrm>
          <a:prstGeom prst="rect">
            <a:avLst/>
          </a:prstGeom>
        </p:spPr>
      </p:pic>
      <p:pic>
        <p:nvPicPr>
          <p:cNvPr id="5" name="Picture 4">
            <a:extLst>
              <a:ext uri="{FF2B5EF4-FFF2-40B4-BE49-F238E27FC236}">
                <a16:creationId xmlns="" xmlns:a16="http://schemas.microsoft.com/office/drawing/2014/main" id="{23D9603D-6FE7-4D83-B460-D7F9FD51FF90}"/>
              </a:ext>
            </a:extLst>
          </p:cNvPr>
          <p:cNvPicPr>
            <a:picLocks noChangeAspect="1"/>
          </p:cNvPicPr>
          <p:nvPr/>
        </p:nvPicPr>
        <p:blipFill>
          <a:blip r:embed="rId3"/>
          <a:stretch>
            <a:fillRect/>
          </a:stretch>
        </p:blipFill>
        <p:spPr>
          <a:xfrm>
            <a:off x="3609975" y="957262"/>
            <a:ext cx="2667000" cy="3705225"/>
          </a:xfrm>
          <a:prstGeom prst="rect">
            <a:avLst/>
          </a:prstGeom>
        </p:spPr>
      </p:pic>
      <p:pic>
        <p:nvPicPr>
          <p:cNvPr id="7" name="Picture 6">
            <a:extLst>
              <a:ext uri="{FF2B5EF4-FFF2-40B4-BE49-F238E27FC236}">
                <a16:creationId xmlns="" xmlns:a16="http://schemas.microsoft.com/office/drawing/2014/main" id="{4BBC98E6-BC23-42C1-813A-96126886F91C}"/>
              </a:ext>
            </a:extLst>
          </p:cNvPr>
          <p:cNvPicPr>
            <a:picLocks noChangeAspect="1"/>
          </p:cNvPicPr>
          <p:nvPr/>
        </p:nvPicPr>
        <p:blipFill>
          <a:blip r:embed="rId4"/>
          <a:stretch>
            <a:fillRect/>
          </a:stretch>
        </p:blipFill>
        <p:spPr>
          <a:xfrm>
            <a:off x="6610352" y="957262"/>
            <a:ext cx="1990725" cy="1943100"/>
          </a:xfrm>
          <a:prstGeom prst="rect">
            <a:avLst/>
          </a:prstGeom>
        </p:spPr>
      </p:pic>
      <p:pic>
        <p:nvPicPr>
          <p:cNvPr id="9" name="Picture 8">
            <a:extLst>
              <a:ext uri="{FF2B5EF4-FFF2-40B4-BE49-F238E27FC236}">
                <a16:creationId xmlns="" xmlns:a16="http://schemas.microsoft.com/office/drawing/2014/main" id="{A556AEC4-0A85-492D-94DA-A064E3AC2A12}"/>
              </a:ext>
            </a:extLst>
          </p:cNvPr>
          <p:cNvPicPr>
            <a:picLocks noChangeAspect="1"/>
          </p:cNvPicPr>
          <p:nvPr/>
        </p:nvPicPr>
        <p:blipFill>
          <a:blip r:embed="rId5"/>
          <a:stretch>
            <a:fillRect/>
          </a:stretch>
        </p:blipFill>
        <p:spPr>
          <a:xfrm>
            <a:off x="9010650" y="957262"/>
            <a:ext cx="2495550" cy="2738438"/>
          </a:xfrm>
          <a:prstGeom prst="rect">
            <a:avLst/>
          </a:prstGeom>
        </p:spPr>
      </p:pic>
      <p:sp>
        <p:nvSpPr>
          <p:cNvPr id="10" name="TextBox 9">
            <a:extLst>
              <a:ext uri="{FF2B5EF4-FFF2-40B4-BE49-F238E27FC236}">
                <a16:creationId xmlns="" xmlns:a16="http://schemas.microsoft.com/office/drawing/2014/main" id="{3B2819B2-5880-4F40-93A6-837FB8082BA3}"/>
              </a:ext>
            </a:extLst>
          </p:cNvPr>
          <p:cNvSpPr txBox="1"/>
          <p:nvPr/>
        </p:nvSpPr>
        <p:spPr>
          <a:xfrm>
            <a:off x="485777" y="85725"/>
            <a:ext cx="11020423" cy="666750"/>
          </a:xfrm>
          <a:prstGeom prst="rect">
            <a:avLst/>
          </a:prstGeom>
          <a:noFill/>
        </p:spPr>
        <p:txBody>
          <a:bodyPr wrap="square" rtlCol="0">
            <a:spAutoFit/>
          </a:bodyPr>
          <a:lstStyle/>
          <a:p>
            <a:r>
              <a:rPr lang="en-US" sz="3600" dirty="0"/>
              <a:t>Clients Loan Information:</a:t>
            </a:r>
          </a:p>
        </p:txBody>
      </p:sp>
      <p:sp>
        <p:nvSpPr>
          <p:cNvPr id="12" name="TextBox 11">
            <a:extLst>
              <a:ext uri="{FF2B5EF4-FFF2-40B4-BE49-F238E27FC236}">
                <a16:creationId xmlns="" xmlns:a16="http://schemas.microsoft.com/office/drawing/2014/main" id="{85952EC9-20C4-4F41-88D1-DF72869D5D99}"/>
              </a:ext>
            </a:extLst>
          </p:cNvPr>
          <p:cNvSpPr txBox="1"/>
          <p:nvPr/>
        </p:nvSpPr>
        <p:spPr>
          <a:xfrm>
            <a:off x="414338" y="4836615"/>
            <a:ext cx="11363323" cy="2031325"/>
          </a:xfrm>
          <a:prstGeom prst="rect">
            <a:avLst/>
          </a:prstGeom>
          <a:noFill/>
        </p:spPr>
        <p:txBody>
          <a:bodyPr wrap="square" rtlCol="0">
            <a:spAutoFit/>
          </a:bodyPr>
          <a:lstStyle/>
          <a:p>
            <a:r>
              <a:rPr lang="en-US" b="1" u="sng" dirty="0"/>
              <a:t>Insights:</a:t>
            </a:r>
          </a:p>
          <a:p>
            <a:pPr marL="342900" indent="-342900">
              <a:buFont typeface="+mj-lt"/>
              <a:buAutoNum type="arabicPeriod"/>
            </a:pPr>
            <a:r>
              <a:rPr lang="en-US" dirty="0"/>
              <a:t>Income range of more than 50% applicants is in between 100K-200K and approximately 92% of applicants income is less than 300K.</a:t>
            </a:r>
          </a:p>
          <a:p>
            <a:pPr marL="342900" indent="-342900">
              <a:buFont typeface="+mj-lt"/>
              <a:buAutoNum type="arabicPeriod"/>
            </a:pPr>
            <a:r>
              <a:rPr lang="en-US" dirty="0"/>
              <a:t>More than 16% of applicants have taken loan which amount more than 1Million.</a:t>
            </a:r>
          </a:p>
          <a:p>
            <a:pPr marL="342900" indent="-342900">
              <a:buFont typeface="+mj-lt"/>
              <a:buAutoNum type="arabicPeriod"/>
            </a:pPr>
            <a:r>
              <a:rPr lang="en-US" dirty="0"/>
              <a:t>31% of loan applicants age is above 50 years and more than 55% of applicants age is above 40 years.</a:t>
            </a:r>
          </a:p>
          <a:p>
            <a:pPr marL="342900" indent="-342900">
              <a:buFont typeface="+mj-lt"/>
              <a:buAutoNum type="arabicPeriod"/>
            </a:pPr>
            <a:r>
              <a:rPr lang="en-US" dirty="0"/>
              <a:t>More than 55% of applicants have a work experience with in 0-5 Years. Almost 80% of them have less than 10 years of work experience.</a:t>
            </a:r>
          </a:p>
        </p:txBody>
      </p:sp>
    </p:spTree>
    <p:extLst>
      <p:ext uri="{BB962C8B-B14F-4D97-AF65-F5344CB8AC3E}">
        <p14:creationId xmlns:p14="http://schemas.microsoft.com/office/powerpoint/2010/main" val="1169216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11643</TotalTime>
  <Words>3239</Words>
  <Application>Microsoft Office PowerPoint</Application>
  <PresentationFormat>Custom</PresentationFormat>
  <Paragraphs>267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Elemental</vt:lpstr>
      <vt:lpstr>Bank Loan Default Risk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Wajeed</dc:creator>
  <cp:lastModifiedBy>JAGPREET</cp:lastModifiedBy>
  <cp:revision>94</cp:revision>
  <dcterms:created xsi:type="dcterms:W3CDTF">2022-03-18T18:28:49Z</dcterms:created>
  <dcterms:modified xsi:type="dcterms:W3CDTF">2022-04-03T15:41:20Z</dcterms:modified>
</cp:coreProperties>
</file>