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74" r:id="rId1"/>
  </p:sldMasterIdLst>
  <p:notesMasterIdLst>
    <p:notesMasterId r:id="rId7"/>
  </p:notesMasterIdLst>
  <p:handoutMasterIdLst>
    <p:handoutMasterId r:id="rId8"/>
  </p:handoutMasterIdLst>
  <p:sldIdLst>
    <p:sldId id="257" r:id="rId2"/>
    <p:sldId id="267" r:id="rId3"/>
    <p:sldId id="268" r:id="rId4"/>
    <p:sldId id="256" r:id="rId5"/>
    <p:sldId id="266" r:id="rId6"/>
  </p:sldIdLst>
  <p:sldSz cx="9144000" cy="5715000" type="screen16x10"/>
  <p:notesSz cx="6997700" cy="92837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3FF"/>
    <a:srgbClr val="2DFFF1"/>
    <a:srgbClr val="EADEFF"/>
    <a:srgbClr val="89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81" d="100"/>
          <a:sy n="81" d="100"/>
        </p:scale>
        <p:origin x="-1016" y="-504"/>
      </p:cViewPr>
      <p:guideLst>
        <p:guide orient="horz" pos="3533"/>
        <p:guide pos="298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3988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3988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6A8F5-DF58-B24E-BF64-362E9324B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523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2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2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29C01563-3CBD-4FDD-B528-A0F400A38EF0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77794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774824"/>
            <a:ext cx="9144000" cy="164320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74824"/>
            <a:ext cx="9144000" cy="16432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78642"/>
            <a:ext cx="6400800" cy="9203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2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2956-BBF5-9D45-8E79-203ACFAE66A8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B80E-8786-484C-9DD3-CFE77C84B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56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2956-BBF5-9D45-8E79-203ACFAE66A8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B80E-8786-484C-9DD3-CFE77C84B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16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09745" y="246000"/>
            <a:ext cx="8920592" cy="670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09745" y="1034815"/>
            <a:ext cx="8920592" cy="4054085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 idx="10"/>
          </p:nvPr>
        </p:nvSpPr>
        <p:spPr>
          <a:xfrm>
            <a:off x="109745" y="246000"/>
            <a:ext cx="8920592" cy="670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45000"/>
            <a:ext cx="4015800" cy="38439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45000"/>
            <a:ext cx="4015800" cy="38439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title" idx="10"/>
          </p:nvPr>
        </p:nvSpPr>
        <p:spPr>
          <a:xfrm>
            <a:off x="109745" y="246000"/>
            <a:ext cx="8920592" cy="670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09745" y="246000"/>
            <a:ext cx="8920592" cy="670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45000"/>
            <a:ext cx="4015800" cy="18333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3252900"/>
            <a:ext cx="4015800" cy="18333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245000"/>
            <a:ext cx="4015800" cy="38439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title" idx="10"/>
          </p:nvPr>
        </p:nvSpPr>
        <p:spPr>
          <a:xfrm>
            <a:off x="109745" y="246000"/>
            <a:ext cx="8920592" cy="670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45000"/>
            <a:ext cx="4015800" cy="18333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45000"/>
            <a:ext cx="4015800" cy="18333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252900"/>
            <a:ext cx="8229240" cy="18333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title" idx="10"/>
          </p:nvPr>
        </p:nvSpPr>
        <p:spPr>
          <a:xfrm>
            <a:off x="109745" y="246000"/>
            <a:ext cx="8920592" cy="670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45000"/>
            <a:ext cx="8229240" cy="18333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252900"/>
            <a:ext cx="8229240" cy="18333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title" idx="10"/>
          </p:nvPr>
        </p:nvSpPr>
        <p:spPr>
          <a:xfrm>
            <a:off x="109745" y="246000"/>
            <a:ext cx="8920592" cy="670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45000"/>
            <a:ext cx="4015800" cy="18333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245000"/>
            <a:ext cx="4015800" cy="18333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252900"/>
            <a:ext cx="4015800" cy="18333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252900"/>
            <a:ext cx="4015800" cy="18333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PlaceHolder 1"/>
          <p:cNvSpPr>
            <a:spLocks noGrp="1"/>
          </p:cNvSpPr>
          <p:nvPr>
            <p:ph type="title" idx="10"/>
          </p:nvPr>
        </p:nvSpPr>
        <p:spPr>
          <a:xfrm>
            <a:off x="109745" y="246000"/>
            <a:ext cx="8920592" cy="670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2956-BBF5-9D45-8E79-203ACFAE66A8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B80E-8786-484C-9DD3-CFE77C84B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2956-BBF5-9D45-8E79-203ACFAE66A8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B80E-8786-484C-9DD3-CFE77C84B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6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81852"/>
            <a:ext cx="4038600" cy="40235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1852"/>
            <a:ext cx="4038600" cy="40235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2956-BBF5-9D45-8E79-203ACFAE66A8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B80E-8786-484C-9DD3-CFE77C84B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314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2956-BBF5-9D45-8E79-203ACFAE66A8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B80E-8786-484C-9DD3-CFE77C84B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05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2956-BBF5-9D45-8E79-203ACFAE66A8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B80E-8786-484C-9DD3-CFE77C84B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66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2956-BBF5-9D45-8E79-203ACFAE66A8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B80E-8786-484C-9DD3-CFE77C84B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22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2956-BBF5-9D45-8E79-203ACFAE66A8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B80E-8786-484C-9DD3-CFE77C84B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2956-BBF5-9D45-8E79-203ACFAE66A8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B80E-8786-484C-9DD3-CFE77C84B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0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173"/>
            <a:ext cx="8229600" cy="4039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F2956-BBF5-9D45-8E79-203ACFAE66A8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4B80E-8786-484C-9DD3-CFE77C84B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36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64" r:id="rId13"/>
    <p:sldLayoutId id="2147483665" r:id="rId14"/>
    <p:sldLayoutId id="2147483666" r:id="rId15"/>
    <p:sldLayoutId id="2147483668" r:id="rId16"/>
    <p:sldLayoutId id="2147483670" r:id="rId17"/>
    <p:sldLayoutId id="2147483671" r:id="rId18"/>
    <p:sldLayoutId id="2147483672" r:id="rId1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install.html" TargetMode="External"/><Relationship Id="rId4" Type="http://schemas.openxmlformats.org/officeDocument/2006/relationships/hyperlink" Target="https://numpy.org/" TargetMode="External"/><Relationship Id="rId5" Type="http://schemas.openxmlformats.org/officeDocument/2006/relationships/hyperlink" Target="https://scipy.org/install.html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pandas.pydata.org/pandas-docs/stable/index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Structures And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02346"/>
            <a:ext cx="6400800" cy="48604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An Algorithmic Data </a:t>
            </a:r>
            <a:r>
              <a:rPr lang="en-US" sz="2000" dirty="0" smtClean="0">
                <a:solidFill>
                  <a:srgbClr val="000000"/>
                </a:solidFill>
              </a:rPr>
              <a:t>Analysis Library </a:t>
            </a:r>
            <a:r>
              <a:rPr lang="en-US" sz="2000" dirty="0" smtClean="0">
                <a:solidFill>
                  <a:srgbClr val="000000"/>
                </a:solidFill>
              </a:rPr>
              <a:t>In Python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83008" y="4876173"/>
            <a:ext cx="2811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Jagriti Goswami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408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111397" y="1034815"/>
            <a:ext cx="8920592" cy="4573823"/>
          </a:xfrm>
        </p:spPr>
        <p:txBody>
          <a:bodyPr>
            <a:normAutofit/>
          </a:bodyPr>
          <a:lstStyle/>
          <a:p>
            <a:pPr>
              <a:buSzPct val="94000"/>
              <a:buFont typeface="Wingdings" charset="2"/>
              <a:buChar char="v"/>
            </a:pPr>
            <a:r>
              <a:rPr lang="en-US" sz="1800" dirty="0" smtClean="0">
                <a:cs typeface="Calibri"/>
              </a:rPr>
              <a:t>Software Tools</a:t>
            </a:r>
          </a:p>
          <a:p>
            <a:pPr>
              <a:buSzPct val="94000"/>
              <a:buFont typeface="Wingdings" charset="2"/>
              <a:buChar char="v"/>
            </a:pPr>
            <a:r>
              <a:rPr lang="en-US" sz="1800" dirty="0" smtClean="0">
                <a:latin typeface="Calibri"/>
                <a:cs typeface="Calibri"/>
              </a:rPr>
              <a:t>Data Structures And Algorithms</a:t>
            </a:r>
          </a:p>
          <a:p>
            <a:pPr marL="457200" lvl="1" indent="0">
              <a:buSzPct val="94000"/>
              <a:buNone/>
            </a:pPr>
            <a:endParaRPr lang="en-US" sz="1400" b="1" dirty="0">
              <a:latin typeface="Calibri"/>
              <a:cs typeface="Calibri"/>
            </a:endParaRPr>
          </a:p>
          <a:p>
            <a:pPr marL="457200" lvl="1" indent="0">
              <a:buSzPct val="94000"/>
              <a:buNone/>
            </a:pPr>
            <a:endParaRPr lang="en-US" sz="1400" b="1" dirty="0" smtClean="0">
              <a:latin typeface="Calibri"/>
              <a:cs typeface="Calibri"/>
            </a:endParaRPr>
          </a:p>
          <a:p>
            <a:pPr marL="0" indent="0">
              <a:buSzPct val="94000"/>
              <a:buNone/>
            </a:pPr>
            <a:endParaRPr lang="en-US" sz="2100" dirty="0" smtClean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sz="1600" dirty="0" smtClean="0"/>
          </a:p>
          <a:p>
            <a:pPr lvl="1"/>
            <a:endParaRPr lang="en-US" sz="16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idx="10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cs typeface="Times New Roman"/>
              </a:rPr>
              <a:t>Overview</a:t>
            </a:r>
            <a:endParaRPr lang="en-US" sz="2800" dirty="0">
              <a:cs typeface="Times New Roman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912623"/>
              </p:ext>
            </p:extLst>
          </p:nvPr>
        </p:nvGraphicFramePr>
        <p:xfrm>
          <a:off x="362245" y="2072324"/>
          <a:ext cx="8779495" cy="13754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27944"/>
                <a:gridCol w="2884691"/>
                <a:gridCol w="2666860"/>
              </a:tblGrid>
              <a:tr h="321251">
                <a:tc>
                  <a:txBody>
                    <a:bodyPr/>
                    <a:lstStyle/>
                    <a:p>
                      <a:pPr marL="285750" indent="-285750" algn="l">
                        <a:buFont typeface="Wingdings" charset="2"/>
                        <a:buChar char="§"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Stacks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Hash Tables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§"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Sorting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9602"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§"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Queues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charset="2"/>
                        <a:buChar char="§"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Trees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§"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Searching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3580"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§"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Deques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Priority Queues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Graph</a:t>
                      </a:r>
                      <a:r>
                        <a:rPr lang="en-US" sz="1600" b="1" baseline="0" dirty="0" smtClean="0">
                          <a:solidFill>
                            <a:srgbClr val="FF0000"/>
                          </a:solidFill>
                        </a:rPr>
                        <a:t> Data Structures</a:t>
                      </a:r>
                      <a:endParaRPr lang="en-US" sz="16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259"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Linked List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Search Trees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Graph</a:t>
                      </a:r>
                      <a:r>
                        <a:rPr lang="en-US" sz="1600" b="1" baseline="0" dirty="0" smtClean="0">
                          <a:solidFill>
                            <a:srgbClr val="FF0000"/>
                          </a:solidFill>
                        </a:rPr>
                        <a:t> Algorithms</a:t>
                      </a:r>
                      <a:endParaRPr lang="en-US" sz="16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731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2800" dirty="0" smtClean="0"/>
              <a:t>Software Tools 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782452"/>
              </p:ext>
            </p:extLst>
          </p:nvPr>
        </p:nvGraphicFramePr>
        <p:xfrm>
          <a:off x="61646" y="1459694"/>
          <a:ext cx="8994457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7199"/>
                <a:gridCol w="3120610"/>
                <a:gridCol w="974022"/>
                <a:gridCol w="1259841"/>
                <a:gridCol w="1992785"/>
              </a:tblGrid>
              <a:tr h="520545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smtClean="0"/>
                        <a:t>Software Tools</a:t>
                      </a:r>
                      <a:endParaRPr lang="en-US" sz="1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Description</a:t>
                      </a:r>
                      <a:endParaRPr lang="en-US" sz="1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Doc Link</a:t>
                      </a:r>
                      <a:endParaRPr lang="en-US" sz="1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Installation </a:t>
                      </a:r>
                      <a:r>
                        <a:rPr lang="en-US" sz="1600" b="1" baseline="0" dirty="0" smtClean="0"/>
                        <a:t> </a:t>
                      </a:r>
                    </a:p>
                    <a:p>
                      <a:pPr algn="ctr"/>
                      <a:r>
                        <a:rPr lang="en-US" sz="1600" b="1" dirty="0" smtClean="0"/>
                        <a:t>Link</a:t>
                      </a:r>
                      <a:endParaRPr lang="en-US" sz="1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Import Statement</a:t>
                      </a:r>
                      <a:endParaRPr lang="en-US" sz="1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3972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1" dirty="0" smtClean="0"/>
                        <a:t>Pandas</a:t>
                      </a:r>
                      <a:endParaRPr lang="en-US" sz="1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pandas is an open source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software library providing high-performance, easy-to-use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data structures and</a:t>
                      </a:r>
                      <a:r>
                        <a:rPr lang="en-US" sz="1200" baseline="0" dirty="0" smtClean="0"/>
                        <a:t> data analysis tools for the Python programming language.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hlinkClick r:id="rId2"/>
                        </a:rPr>
                        <a:t>Link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hlinkClick r:id="rId3"/>
                        </a:rPr>
                        <a:t>Installation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import pandas as pd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3972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1" dirty="0" smtClean="0"/>
                        <a:t>NumPy</a:t>
                      </a:r>
                      <a:endParaRPr lang="en-US" sz="1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NumPy is the fundamental package</a:t>
                      </a:r>
                      <a:r>
                        <a:rPr lang="en-US" sz="1200" baseline="0" dirty="0" smtClean="0"/>
                        <a:t> for scientific computing with Python providing multidimensional array object, various derived objects such as masked arrays and matrices.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hlinkClick r:id="rId4"/>
                        </a:rPr>
                        <a:t>Link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hlinkClick r:id="rId5"/>
                        </a:rPr>
                        <a:t>Installation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import numpy</a:t>
                      </a:r>
                      <a:r>
                        <a:rPr lang="en-US" sz="1200" baseline="0" dirty="0" smtClean="0"/>
                        <a:t> as np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5670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109745" y="1034815"/>
            <a:ext cx="8920592" cy="457382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1800" dirty="0" smtClean="0"/>
              <a:t>Stack Abstract Data Types</a:t>
            </a:r>
          </a:p>
          <a:p>
            <a:pPr lvl="1">
              <a:buFont typeface="Wingdings" charset="2"/>
              <a:buChar char="Ø"/>
            </a:pPr>
            <a:r>
              <a:rPr lang="en-US" sz="1400" dirty="0" smtClean="0"/>
              <a:t>Properties</a:t>
            </a:r>
          </a:p>
          <a:p>
            <a:pPr lvl="1">
              <a:buFont typeface="Wingdings" charset="2"/>
              <a:buChar char="Ø"/>
            </a:pPr>
            <a:r>
              <a:rPr lang="en-US" sz="1400" dirty="0"/>
              <a:t>Big O </a:t>
            </a:r>
            <a:r>
              <a:rPr lang="en-US" sz="1400" dirty="0" smtClean="0"/>
              <a:t>Notation</a:t>
            </a:r>
            <a:endParaRPr lang="en-US" sz="1400" dirty="0"/>
          </a:p>
          <a:p>
            <a:pPr>
              <a:buFont typeface="Wingdings" charset="2"/>
              <a:buChar char="Ø"/>
            </a:pPr>
            <a:r>
              <a:rPr lang="en-US" sz="1800" dirty="0" smtClean="0"/>
              <a:t>Implementation in Python</a:t>
            </a:r>
          </a:p>
          <a:p>
            <a:pPr>
              <a:buFont typeface="Wingdings" charset="2"/>
              <a:buChar char="Ø"/>
            </a:pPr>
            <a:r>
              <a:rPr lang="en-US" sz="1800" dirty="0" smtClean="0"/>
              <a:t>Operations</a:t>
            </a:r>
          </a:p>
          <a:p>
            <a:pPr>
              <a:buFont typeface="Wingdings" charset="2"/>
              <a:buChar char="Ø"/>
            </a:pPr>
            <a:r>
              <a:rPr lang="en-US" sz="1800" dirty="0" smtClean="0"/>
              <a:t>Example</a:t>
            </a:r>
            <a:endParaRPr lang="en-US" sz="1800" dirty="0"/>
          </a:p>
        </p:txBody>
      </p:sp>
      <p:sp>
        <p:nvSpPr>
          <p:cNvPr id="4" name="Title 3"/>
          <p:cNvSpPr>
            <a:spLocks noGrp="1"/>
          </p:cNvSpPr>
          <p:nvPr>
            <p:ph type="title" idx="10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Stacks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00731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77267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83683</TotalTime>
  <Words>133</Words>
  <Application>Microsoft Macintosh PowerPoint</Application>
  <PresentationFormat>On-screen Show (16:10)</PresentationFormat>
  <Paragraphs>50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Custom Design</vt:lpstr>
      <vt:lpstr>Data Structures And Algorithms</vt:lpstr>
      <vt:lpstr>Overview</vt:lpstr>
      <vt:lpstr>Software Tools </vt:lpstr>
      <vt:lpstr>Stacks</vt:lpstr>
      <vt:lpstr>Summary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Partially-Forgetful Memories</dc:title>
  <dc:subject/>
  <dc:creator>Majid Shoushtari</dc:creator>
  <cp:keywords>Approximate Computing</cp:keywords>
  <dc:description/>
  <cp:lastModifiedBy>ss ss</cp:lastModifiedBy>
  <cp:revision>2690</cp:revision>
  <dcterms:created xsi:type="dcterms:W3CDTF">2012-09-25T05:53:19Z</dcterms:created>
  <dcterms:modified xsi:type="dcterms:W3CDTF">2019-11-27T22:06:04Z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37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38</vt:i4>
  </property>
</Properties>
</file>