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notesSlides/notesSlide5.xml" ContentType="application/vnd.openxmlformats-officedocument.presentationml.notesSlide+xml"/>
  <Override PartName="/ppt/charts/chart4.xml" ContentType="application/vnd.openxmlformats-officedocument.drawingml.chart+xml"/>
  <Override PartName="/ppt/notesSlides/notesSlide6.xml" ContentType="application/vnd.openxmlformats-officedocument.presentationml.notesSlide+xml"/>
  <Override PartName="/ppt/charts/chart5.xml" ContentType="application/vnd.openxmlformats-officedocument.drawingml.chart+xml"/>
  <Override PartName="/ppt/notesSlides/notesSlide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2.xml" ContentType="application/vnd.ms-office.chartstyle+xml"/>
  <Override PartName="/ppt/charts/colors2.xml" ContentType="application/vnd.ms-office.chartcolorstyle+xml"/>
  <Override PartName="/ppt/charts/chart9.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10.xml" ContentType="application/vnd.openxmlformats-officedocument.drawingml.chart+xml"/>
  <Override PartName="/ppt/notesSlides/notesSlide10.xml" ContentType="application/vnd.openxmlformats-officedocument.presentationml.notesSlide+xml"/>
  <Override PartName="/ppt/charts/chart11.xml" ContentType="application/vnd.openxmlformats-officedocument.drawingml.chart+xml"/>
  <Override PartName="/ppt/notesSlides/notesSlide11.xml" ContentType="application/vnd.openxmlformats-officedocument.presentationml.notesSlide+xml"/>
  <Override PartName="/ppt/charts/chart12.xml" ContentType="application/vnd.openxmlformats-officedocument.drawingml.chart+xml"/>
  <Override PartName="/ppt/notesSlides/notesSlide12.xml" ContentType="application/vnd.openxmlformats-officedocument.presentationml.notesSlide+xml"/>
  <Override PartName="/ppt/charts/chart13.xml" ContentType="application/vnd.openxmlformats-officedocument.drawingml.chart+xml"/>
  <Override PartName="/ppt/notesSlides/notesSlide13.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notesSlides/notesSlide14.xml" ContentType="application/vnd.openxmlformats-officedocument.presentationml.notesSlide+xml"/>
  <Override PartName="/ppt/charts/chart1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17.xml" ContentType="application/vnd.openxmlformats-officedocument.drawingml.chart+xml"/>
  <Override PartName="/ppt/charts/style5.xml" ContentType="application/vnd.ms-office.chartstyle+xml"/>
  <Override PartName="/ppt/charts/colors5.xml" ContentType="application/vnd.ms-office.chartcolorstyle+xml"/>
  <Override PartName="/ppt/charts/chart18.xml" ContentType="application/vnd.openxmlformats-officedocument.drawingml.chart+xml"/>
  <Override PartName="/ppt/notesSlides/notesSlide16.xml" ContentType="application/vnd.openxmlformats-officedocument.presentationml.notesSlide+xml"/>
  <Override PartName="/ppt/charts/chart19.xml" ContentType="application/vnd.openxmlformats-officedocument.drawingml.chart+xml"/>
  <Override PartName="/ppt/charts/style6.xml" ContentType="application/vnd.ms-office.chartstyle+xml"/>
  <Override PartName="/ppt/charts/colors6.xml" ContentType="application/vnd.ms-office.chartcolorstyle+xml"/>
  <Override PartName="/ppt/charts/chart20.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7.xml" ContentType="application/vnd.openxmlformats-officedocument.presentationml.notesSlide+xml"/>
  <Override PartName="/ppt/charts/chart21.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8.xml" ContentType="application/vnd.openxmlformats-officedocument.presentationml.notesSlide+xml"/>
  <Override PartName="/ppt/charts/chart22.xml" ContentType="application/vnd.openxmlformats-officedocument.drawingml.chart+xml"/>
  <Override PartName="/ppt/notesSlides/notesSlide19.xml" ContentType="application/vnd.openxmlformats-officedocument.presentationml.notesSlide+xml"/>
  <Override PartName="/ppt/charts/chart23.xml" ContentType="application/vnd.openxmlformats-officedocument.drawingml.chart+xml"/>
  <Override PartName="/ppt/notesSlides/notesSlide20.xml" ContentType="application/vnd.openxmlformats-officedocument.presentationml.notesSlide+xml"/>
  <Override PartName="/ppt/charts/chart24.xml" ContentType="application/vnd.openxmlformats-officedocument.drawingml.chart+xml"/>
  <Override PartName="/ppt/notesSlides/notesSlide21.xml" ContentType="application/vnd.openxmlformats-officedocument.presentationml.notesSlide+xml"/>
  <Override PartName="/ppt/charts/chart25.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2.xml" ContentType="application/vnd.openxmlformats-officedocument.presentationml.notesSlide+xml"/>
  <Override PartName="/ppt/charts/chart26.xml" ContentType="application/vnd.openxmlformats-officedocument.drawingml.chart+xml"/>
  <Override PartName="/ppt/notesSlides/notesSlide23.xml" ContentType="application/vnd.openxmlformats-officedocument.presentationml.notesSlide+xml"/>
  <Override PartName="/ppt/charts/chart27.xml" ContentType="application/vnd.openxmlformats-officedocument.drawingml.chart+xml"/>
  <Override PartName="/ppt/drawings/drawing1.xml" ContentType="application/vnd.openxmlformats-officedocument.drawingml.chartshapes+xml"/>
  <Override PartName="/ppt/notesSlides/notesSlide24.xml" ContentType="application/vnd.openxmlformats-officedocument.presentationml.notesSlide+xml"/>
  <Override PartName="/ppt/charts/chart28.xml" ContentType="application/vnd.openxmlformats-officedocument.drawingml.chart+xml"/>
  <Override PartName="/ppt/drawings/drawing2.xml" ContentType="application/vnd.openxmlformats-officedocument.drawingml.chartshapes+xml"/>
  <Override PartName="/ppt/notesSlides/notesSlide25.xml" ContentType="application/vnd.openxmlformats-officedocument.presentationml.notesSlide+xml"/>
  <Override PartName="/ppt/charts/chart29.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6.xml" ContentType="application/vnd.openxmlformats-officedocument.presentationml.notesSlide+xml"/>
  <Override PartName="/ppt/charts/chart30.xml" ContentType="application/vnd.openxmlformats-officedocument.drawingml.chart+xml"/>
  <Override PartName="/ppt/notesSlides/notesSlide27.xml" ContentType="application/vnd.openxmlformats-officedocument.presentationml.notesSlide+xml"/>
  <Override PartName="/ppt/charts/chart3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8.xml" ContentType="application/vnd.openxmlformats-officedocument.presentationml.notesSlide+xml"/>
  <Override PartName="/ppt/charts/chart3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3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9.xml" ContentType="application/vnd.openxmlformats-officedocument.presentationml.notesSlide+xml"/>
  <Override PartName="/ppt/charts/chart3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30.xml" ContentType="application/vnd.openxmlformats-officedocument.presentationml.notesSlide+xml"/>
  <Override PartName="/ppt/charts/chart3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40"/>
  </p:notesMasterIdLst>
  <p:sldIdLst>
    <p:sldId id="271" r:id="rId2"/>
    <p:sldId id="2085846817" r:id="rId3"/>
    <p:sldId id="590" r:id="rId4"/>
    <p:sldId id="591" r:id="rId5"/>
    <p:sldId id="592" r:id="rId6"/>
    <p:sldId id="593" r:id="rId7"/>
    <p:sldId id="594" r:id="rId8"/>
    <p:sldId id="595" r:id="rId9"/>
    <p:sldId id="2085846591" r:id="rId10"/>
    <p:sldId id="2085846580" r:id="rId11"/>
    <p:sldId id="2085846864" r:id="rId12"/>
    <p:sldId id="2085846855" r:id="rId13"/>
    <p:sldId id="2085846856" r:id="rId14"/>
    <p:sldId id="598" r:id="rId15"/>
    <p:sldId id="603" r:id="rId16"/>
    <p:sldId id="2085846592" r:id="rId17"/>
    <p:sldId id="2085846860" r:id="rId18"/>
    <p:sldId id="2085846579" r:id="rId19"/>
    <p:sldId id="2085846584" r:id="rId20"/>
    <p:sldId id="2085846863" r:id="rId21"/>
    <p:sldId id="2085846594" r:id="rId22"/>
    <p:sldId id="2085846865" r:id="rId23"/>
    <p:sldId id="2085846858" r:id="rId24"/>
    <p:sldId id="610" r:id="rId25"/>
    <p:sldId id="611" r:id="rId26"/>
    <p:sldId id="614" r:id="rId27"/>
    <p:sldId id="2085846859" r:id="rId28"/>
    <p:sldId id="612" r:id="rId29"/>
    <p:sldId id="613" r:id="rId30"/>
    <p:sldId id="615" r:id="rId31"/>
    <p:sldId id="2085846866" r:id="rId32"/>
    <p:sldId id="2085846857" r:id="rId33"/>
    <p:sldId id="2085846861" r:id="rId34"/>
    <p:sldId id="2085846862" r:id="rId35"/>
    <p:sldId id="2085846597" r:id="rId36"/>
    <p:sldId id="602" r:id="rId37"/>
    <p:sldId id="2085846585" r:id="rId38"/>
    <p:sldId id="571" r:id="rId39"/>
  </p:sldIdLst>
  <p:sldSz cx="18288000" cy="10287000"/>
  <p:notesSz cx="7010400" cy="9296400"/>
  <p:defaultTextStyle>
    <a:defPPr>
      <a:defRPr lang="uk-UA"/>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D4EA"/>
    <a:srgbClr val="4CCCE6"/>
    <a:srgbClr val="6CD5EA"/>
    <a:srgbClr val="2BC3E1"/>
    <a:srgbClr val="57CFE7"/>
    <a:srgbClr val="AAC42C"/>
    <a:srgbClr val="F26B6C"/>
    <a:srgbClr val="A156F4"/>
    <a:srgbClr val="C0C0C8"/>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73" autoAdjust="0"/>
    <p:restoredTop sz="92832" autoAdjust="0"/>
  </p:normalViewPr>
  <p:slideViewPr>
    <p:cSldViewPr>
      <p:cViewPr varScale="1">
        <p:scale>
          <a:sx n="54" d="100"/>
          <a:sy n="54" d="100"/>
        </p:scale>
        <p:origin x="60" y="108"/>
      </p:cViewPr>
      <p:guideLst>
        <p:guide orient="horz" pos="3240"/>
        <p:guide pos="5760"/>
      </p:guideLst>
    </p:cSldViewPr>
  </p:slideViewPr>
  <p:outlineViewPr>
    <p:cViewPr>
      <p:scale>
        <a:sx n="33" d="100"/>
        <a:sy n="33" d="100"/>
      </p:scale>
      <p:origin x="0" y="-32346"/>
    </p:cViewPr>
  </p:outlineViewPr>
  <p:notesTextViewPr>
    <p:cViewPr>
      <p:scale>
        <a:sx n="3" d="2"/>
        <a:sy n="3" d="2"/>
      </p:scale>
      <p:origin x="0" y="0"/>
    </p:cViewPr>
  </p:notesTextViewPr>
  <p:sorterViewPr>
    <p:cViewPr>
      <p:scale>
        <a:sx n="110" d="100"/>
        <a:sy n="110" d="100"/>
      </p:scale>
      <p:origin x="0" y="-104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3" Type="http://schemas.openxmlformats.org/officeDocument/2006/relationships/oleObject" Target="file:///Z:\Shared%20With%20Me\MemInfo%20(2)\R&amp;E%20(Dec%202017)\Products\Sales%20&amp;%20Price%20Report\2019\2019-07\2019-07%20Market%20Notes%20Graphics.xlsx" TargetMode="External"/><Relationship Id="rId2" Type="http://schemas.microsoft.com/office/2011/relationships/chartColorStyle" Target="colors4.xml"/><Relationship Id="rId1" Type="http://schemas.microsoft.com/office/2011/relationships/chartStyle" Target="style4.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5.xml"/><Relationship Id="rId1" Type="http://schemas.microsoft.com/office/2011/relationships/chartStyle" Target="style5.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6.xml"/><Relationship Id="rId1" Type="http://schemas.microsoft.com/office/2011/relationships/chartStyle" Target="style6.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7.xml"/><Relationship Id="rId1" Type="http://schemas.microsoft.com/office/2011/relationships/chartStyle" Target="style7.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8.xml"/><Relationship Id="rId1" Type="http://schemas.microsoft.com/office/2011/relationships/chartStyle" Target="style8.xml"/></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9.xml"/><Relationship Id="rId1" Type="http://schemas.microsoft.com/office/2011/relationships/chartStyle" Target="style9.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7.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25.xlsx"/></Relationships>
</file>

<file path=ppt/charts/_rels/chart28.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6.xlsx"/></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10.xml"/><Relationship Id="rId1" Type="http://schemas.microsoft.com/office/2011/relationships/chartStyle" Target="style10.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1.xml.rels><?xml version="1.0" encoding="UTF-8" standalone="yes"?>
<Relationships xmlns="http://schemas.openxmlformats.org/package/2006/relationships"><Relationship Id="rId3" Type="http://schemas.openxmlformats.org/officeDocument/2006/relationships/oleObject" Target="file:///Z:\Shared%20With%20Me\MemInfo%20(2)\R&amp;E%20(Dec%202017)\Products\Sales%20&amp;%20Price%20Report\2019\2019-07\2019-07%20Market%20Notes%20Graphics.xlsx" TargetMode="External"/><Relationship Id="rId2" Type="http://schemas.microsoft.com/office/2011/relationships/chartColorStyle" Target="colors11.xml"/><Relationship Id="rId1" Type="http://schemas.microsoft.com/office/2011/relationships/chartStyle" Target="style1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12.xml"/><Relationship Id="rId1" Type="http://schemas.microsoft.com/office/2011/relationships/chartStyle" Target="style1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3.xml"/><Relationship Id="rId1" Type="http://schemas.microsoft.com/office/2011/relationships/chartStyle" Target="style1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4.xml"/><Relationship Id="rId1" Type="http://schemas.microsoft.com/office/2011/relationships/chartStyle" Target="style1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15.xml"/><Relationship Id="rId1" Type="http://schemas.microsoft.com/office/2011/relationships/chartStyle" Target="style15.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xml"/><Relationship Id="rId1" Type="http://schemas.microsoft.com/office/2011/relationships/chartStyle" Target="style1.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2.xml"/><Relationship Id="rId1" Type="http://schemas.microsoft.com/office/2011/relationships/chartStyle" Target="style2.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 Sales </c:v>
                </c:pt>
              </c:strCache>
            </c:strRef>
          </c:tx>
          <c:spPr>
            <a:solidFill>
              <a:schemeClr val="accent3"/>
            </a:solidFill>
            <a:ln>
              <a:noFill/>
            </a:ln>
            <a:effectLst>
              <a:outerShdw blurRad="50800" dist="38100" algn="l" rotWithShape="0">
                <a:prstClr val="black">
                  <a:alpha val="40000"/>
                </a:prstClr>
              </a:outerShdw>
            </a:effectLst>
          </c:spPr>
          <c:invertIfNegative val="0"/>
          <c:dPt>
            <c:idx val="0"/>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01-B697-4E99-8F26-45B797684AE8}"/>
              </c:ext>
            </c:extLst>
          </c:dPt>
          <c:dPt>
            <c:idx val="1"/>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03-B697-4E99-8F26-45B797684AE8}"/>
              </c:ext>
            </c:extLst>
          </c:dPt>
          <c:dPt>
            <c:idx val="2"/>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05-B697-4E99-8F26-45B797684AE8}"/>
              </c:ext>
            </c:extLst>
          </c:dPt>
          <c:dPt>
            <c:idx val="3"/>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07-B697-4E99-8F26-45B797684AE8}"/>
              </c:ext>
            </c:extLst>
          </c:dPt>
          <c:dPt>
            <c:idx val="4"/>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09-B697-4E99-8F26-45B797684AE8}"/>
              </c:ext>
            </c:extLst>
          </c:dPt>
          <c:dPt>
            <c:idx val="5"/>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0B-B697-4E99-8F26-45B797684AE8}"/>
              </c:ext>
            </c:extLst>
          </c:dPt>
          <c:dPt>
            <c:idx val="6"/>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0D-B697-4E99-8F26-45B797684AE8}"/>
              </c:ext>
            </c:extLst>
          </c:dPt>
          <c:dPt>
            <c:idx val="7"/>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0F-B697-4E99-8F26-45B797684AE8}"/>
              </c:ext>
            </c:extLst>
          </c:dPt>
          <c:dPt>
            <c:idx val="8"/>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11-B697-4E99-8F26-45B797684AE8}"/>
              </c:ext>
            </c:extLst>
          </c:dPt>
          <c:dPt>
            <c:idx val="9"/>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13-B697-4E99-8F26-45B797684AE8}"/>
              </c:ext>
            </c:extLst>
          </c:dPt>
          <c:dPt>
            <c:idx val="10"/>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15-B697-4E99-8F26-45B797684AE8}"/>
              </c:ext>
            </c:extLst>
          </c:dPt>
          <c:dPt>
            <c:idx val="11"/>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17-B697-4E99-8F26-45B797684AE8}"/>
              </c:ext>
            </c:extLst>
          </c:dPt>
          <c:dPt>
            <c:idx val="12"/>
            <c:invertIfNegative val="0"/>
            <c:bubble3D val="0"/>
            <c:extLst>
              <c:ext xmlns:c16="http://schemas.microsoft.com/office/drawing/2014/chart" uri="{C3380CC4-5D6E-409C-BE32-E72D297353CC}">
                <c16:uniqueId val="{00000018-B697-4E99-8F26-45B797684AE8}"/>
              </c:ext>
            </c:extLst>
          </c:dPt>
          <c:dPt>
            <c:idx val="13"/>
            <c:invertIfNegative val="0"/>
            <c:bubble3D val="0"/>
            <c:extLst>
              <c:ext xmlns:c16="http://schemas.microsoft.com/office/drawing/2014/chart" uri="{C3380CC4-5D6E-409C-BE32-E72D297353CC}">
                <c16:uniqueId val="{00000019-B697-4E99-8F26-45B797684AE8}"/>
              </c:ext>
            </c:extLst>
          </c:dPt>
          <c:dPt>
            <c:idx val="14"/>
            <c:invertIfNegative val="0"/>
            <c:bubble3D val="0"/>
            <c:extLst>
              <c:ext xmlns:c16="http://schemas.microsoft.com/office/drawing/2014/chart" uri="{C3380CC4-5D6E-409C-BE32-E72D297353CC}">
                <c16:uniqueId val="{0000001A-B697-4E99-8F26-45B797684AE8}"/>
              </c:ext>
            </c:extLst>
          </c:dPt>
          <c:dPt>
            <c:idx val="15"/>
            <c:invertIfNegative val="0"/>
            <c:bubble3D val="0"/>
            <c:extLst>
              <c:ext xmlns:c16="http://schemas.microsoft.com/office/drawing/2014/chart" uri="{C3380CC4-5D6E-409C-BE32-E72D297353CC}">
                <c16:uniqueId val="{0000001B-B697-4E99-8F26-45B797684AE8}"/>
              </c:ext>
            </c:extLst>
          </c:dPt>
          <c:dPt>
            <c:idx val="16"/>
            <c:invertIfNegative val="0"/>
            <c:bubble3D val="0"/>
            <c:extLst>
              <c:ext xmlns:c16="http://schemas.microsoft.com/office/drawing/2014/chart" uri="{C3380CC4-5D6E-409C-BE32-E72D297353CC}">
                <c16:uniqueId val="{0000001C-B697-4E99-8F26-45B797684AE8}"/>
              </c:ext>
            </c:extLst>
          </c:dPt>
          <c:dPt>
            <c:idx val="17"/>
            <c:invertIfNegative val="0"/>
            <c:bubble3D val="0"/>
            <c:extLst>
              <c:ext xmlns:c16="http://schemas.microsoft.com/office/drawing/2014/chart" uri="{C3380CC4-5D6E-409C-BE32-E72D297353CC}">
                <c16:uniqueId val="{0000001D-B697-4E99-8F26-45B797684AE8}"/>
              </c:ext>
            </c:extLst>
          </c:dPt>
          <c:dPt>
            <c:idx val="18"/>
            <c:invertIfNegative val="0"/>
            <c:bubble3D val="0"/>
            <c:extLst>
              <c:ext xmlns:c16="http://schemas.microsoft.com/office/drawing/2014/chart" uri="{C3380CC4-5D6E-409C-BE32-E72D297353CC}">
                <c16:uniqueId val="{0000001E-B697-4E99-8F26-45B797684AE8}"/>
              </c:ext>
            </c:extLst>
          </c:dPt>
          <c:dPt>
            <c:idx val="19"/>
            <c:invertIfNegative val="0"/>
            <c:bubble3D val="0"/>
            <c:extLst>
              <c:ext xmlns:c16="http://schemas.microsoft.com/office/drawing/2014/chart" uri="{C3380CC4-5D6E-409C-BE32-E72D297353CC}">
                <c16:uniqueId val="{0000001F-B697-4E99-8F26-45B797684AE8}"/>
              </c:ext>
            </c:extLst>
          </c:dPt>
          <c:dPt>
            <c:idx val="20"/>
            <c:invertIfNegative val="0"/>
            <c:bubble3D val="0"/>
            <c:extLst>
              <c:ext xmlns:c16="http://schemas.microsoft.com/office/drawing/2014/chart" uri="{C3380CC4-5D6E-409C-BE32-E72D297353CC}">
                <c16:uniqueId val="{00000020-B697-4E99-8F26-45B797684AE8}"/>
              </c:ext>
            </c:extLst>
          </c:dPt>
          <c:dPt>
            <c:idx val="21"/>
            <c:invertIfNegative val="0"/>
            <c:bubble3D val="0"/>
            <c:extLst>
              <c:ext xmlns:c16="http://schemas.microsoft.com/office/drawing/2014/chart" uri="{C3380CC4-5D6E-409C-BE32-E72D297353CC}">
                <c16:uniqueId val="{00000021-B697-4E99-8F26-45B797684AE8}"/>
              </c:ext>
            </c:extLst>
          </c:dPt>
          <c:dPt>
            <c:idx val="22"/>
            <c:invertIfNegative val="0"/>
            <c:bubble3D val="0"/>
            <c:extLst>
              <c:ext xmlns:c16="http://schemas.microsoft.com/office/drawing/2014/chart" uri="{C3380CC4-5D6E-409C-BE32-E72D297353CC}">
                <c16:uniqueId val="{00000022-B697-4E99-8F26-45B797684AE8}"/>
              </c:ext>
            </c:extLst>
          </c:dPt>
          <c:dPt>
            <c:idx val="23"/>
            <c:invertIfNegative val="0"/>
            <c:bubble3D val="0"/>
            <c:extLst>
              <c:ext xmlns:c16="http://schemas.microsoft.com/office/drawing/2014/chart" uri="{C3380CC4-5D6E-409C-BE32-E72D297353CC}">
                <c16:uniqueId val="{00000023-B697-4E99-8F26-45B797684AE8}"/>
              </c:ext>
            </c:extLst>
          </c:dPt>
          <c:dPt>
            <c:idx val="24"/>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25-B697-4E99-8F26-45B797684AE8}"/>
              </c:ext>
            </c:extLst>
          </c:dPt>
          <c:dPt>
            <c:idx val="25"/>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27-B697-4E99-8F26-45B797684AE8}"/>
              </c:ext>
            </c:extLst>
          </c:dPt>
          <c:dPt>
            <c:idx val="26"/>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29-B697-4E99-8F26-45B797684AE8}"/>
              </c:ext>
            </c:extLst>
          </c:dPt>
          <c:dPt>
            <c:idx val="27"/>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2B-B697-4E99-8F26-45B797684AE8}"/>
              </c:ext>
            </c:extLst>
          </c:dPt>
          <c:dPt>
            <c:idx val="28"/>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2D-B697-4E99-8F26-45B797684AE8}"/>
              </c:ext>
            </c:extLst>
          </c:dPt>
          <c:dPt>
            <c:idx val="29"/>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2F-B697-4E99-8F26-45B797684AE8}"/>
              </c:ext>
            </c:extLst>
          </c:dPt>
          <c:dPt>
            <c:idx val="30"/>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31-B697-4E99-8F26-45B797684AE8}"/>
              </c:ext>
            </c:extLst>
          </c:dPt>
          <c:dPt>
            <c:idx val="31"/>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33-B697-4E99-8F26-45B797684AE8}"/>
              </c:ext>
            </c:extLst>
          </c:dPt>
          <c:dPt>
            <c:idx val="32"/>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35-B697-4E99-8F26-45B797684AE8}"/>
              </c:ext>
            </c:extLst>
          </c:dPt>
          <c:dPt>
            <c:idx val="33"/>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37-B697-4E99-8F26-45B797684AE8}"/>
              </c:ext>
            </c:extLst>
          </c:dPt>
          <c:dPt>
            <c:idx val="34"/>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39-B697-4E99-8F26-45B797684AE8}"/>
              </c:ext>
            </c:extLst>
          </c:dPt>
          <c:dPt>
            <c:idx val="35"/>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3B-B697-4E99-8F26-45B797684AE8}"/>
              </c:ext>
            </c:extLst>
          </c:dPt>
          <c:dPt>
            <c:idx val="36"/>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3D-B697-4E99-8F26-45B797684AE8}"/>
              </c:ext>
            </c:extLst>
          </c:dPt>
          <c:dPt>
            <c:idx val="37"/>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3F-B697-4E99-8F26-45B797684AE8}"/>
              </c:ext>
            </c:extLst>
          </c:dPt>
          <c:dPt>
            <c:idx val="38"/>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41-B697-4E99-8F26-45B797684AE8}"/>
              </c:ext>
            </c:extLst>
          </c:dPt>
          <c:dPt>
            <c:idx val="39"/>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43-B697-4E99-8F26-45B797684AE8}"/>
              </c:ext>
            </c:extLst>
          </c:dPt>
          <c:dPt>
            <c:idx val="40"/>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45-B697-4E99-8F26-45B797684AE8}"/>
              </c:ext>
            </c:extLst>
          </c:dPt>
          <c:dPt>
            <c:idx val="41"/>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47-B697-4E99-8F26-45B797684AE8}"/>
              </c:ext>
            </c:extLst>
          </c:dPt>
          <c:dPt>
            <c:idx val="42"/>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49-B697-4E99-8F26-45B797684AE8}"/>
              </c:ext>
            </c:extLst>
          </c:dPt>
          <c:dPt>
            <c:idx val="43"/>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4B-B697-4E99-8F26-45B797684AE8}"/>
              </c:ext>
            </c:extLst>
          </c:dPt>
          <c:dPt>
            <c:idx val="44"/>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4D-B697-4E99-8F26-45B797684AE8}"/>
              </c:ext>
            </c:extLst>
          </c:dPt>
          <c:dPt>
            <c:idx val="45"/>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4F-B697-4E99-8F26-45B797684AE8}"/>
              </c:ext>
            </c:extLst>
          </c:dPt>
          <c:dPt>
            <c:idx val="46"/>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51-B697-4E99-8F26-45B797684AE8}"/>
              </c:ext>
            </c:extLst>
          </c:dPt>
          <c:dPt>
            <c:idx val="47"/>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53-B697-4E99-8F26-45B797684AE8}"/>
              </c:ext>
            </c:extLst>
          </c:dPt>
          <c:dPt>
            <c:idx val="48"/>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55-B697-4E99-8F26-45B797684AE8}"/>
              </c:ext>
            </c:extLst>
          </c:dPt>
          <c:dPt>
            <c:idx val="49"/>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57-B697-4E99-8F26-45B797684AE8}"/>
              </c:ext>
            </c:extLst>
          </c:dPt>
          <c:dPt>
            <c:idx val="50"/>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59-B697-4E99-8F26-45B797684AE8}"/>
              </c:ext>
            </c:extLst>
          </c:dPt>
          <c:dPt>
            <c:idx val="51"/>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5B-B697-4E99-8F26-45B797684AE8}"/>
              </c:ext>
            </c:extLst>
          </c:dPt>
          <c:dPt>
            <c:idx val="52"/>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5D-B697-4E99-8F26-45B797684AE8}"/>
              </c:ext>
            </c:extLst>
          </c:dPt>
          <c:dPt>
            <c:idx val="53"/>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5F-B697-4E99-8F26-45B797684AE8}"/>
              </c:ext>
            </c:extLst>
          </c:dPt>
          <c:dPt>
            <c:idx val="54"/>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61-B697-4E99-8F26-45B797684AE8}"/>
              </c:ext>
            </c:extLst>
          </c:dPt>
          <c:dPt>
            <c:idx val="55"/>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63-B697-4E99-8F26-45B797684AE8}"/>
              </c:ext>
            </c:extLst>
          </c:dPt>
          <c:dPt>
            <c:idx val="56"/>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65-B697-4E99-8F26-45B797684AE8}"/>
              </c:ext>
            </c:extLst>
          </c:dPt>
          <c:dPt>
            <c:idx val="57"/>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67-B697-4E99-8F26-45B797684AE8}"/>
              </c:ext>
            </c:extLst>
          </c:dPt>
          <c:dPt>
            <c:idx val="58"/>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69-B697-4E99-8F26-45B797684AE8}"/>
              </c:ext>
            </c:extLst>
          </c:dPt>
          <c:dPt>
            <c:idx val="59"/>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6B-B697-4E99-8F26-45B797684AE8}"/>
              </c:ext>
            </c:extLst>
          </c:dPt>
          <c:dPt>
            <c:idx val="60"/>
            <c:invertIfNegative val="0"/>
            <c:bubble3D val="0"/>
            <c:extLst>
              <c:ext xmlns:c16="http://schemas.microsoft.com/office/drawing/2014/chart" uri="{C3380CC4-5D6E-409C-BE32-E72D297353CC}">
                <c16:uniqueId val="{0000006C-B697-4E99-8F26-45B797684AE8}"/>
              </c:ext>
            </c:extLst>
          </c:dPt>
          <c:dPt>
            <c:idx val="61"/>
            <c:invertIfNegative val="0"/>
            <c:bubble3D val="0"/>
            <c:extLst>
              <c:ext xmlns:c16="http://schemas.microsoft.com/office/drawing/2014/chart" uri="{C3380CC4-5D6E-409C-BE32-E72D297353CC}">
                <c16:uniqueId val="{0000006D-B697-4E99-8F26-45B797684AE8}"/>
              </c:ext>
            </c:extLst>
          </c:dPt>
          <c:dPt>
            <c:idx val="62"/>
            <c:invertIfNegative val="0"/>
            <c:bubble3D val="0"/>
            <c:extLst>
              <c:ext xmlns:c16="http://schemas.microsoft.com/office/drawing/2014/chart" uri="{C3380CC4-5D6E-409C-BE32-E72D297353CC}">
                <c16:uniqueId val="{0000006E-B697-4E99-8F26-45B797684AE8}"/>
              </c:ext>
            </c:extLst>
          </c:dPt>
          <c:dPt>
            <c:idx val="63"/>
            <c:invertIfNegative val="0"/>
            <c:bubble3D val="0"/>
            <c:extLst>
              <c:ext xmlns:c16="http://schemas.microsoft.com/office/drawing/2014/chart" uri="{C3380CC4-5D6E-409C-BE32-E72D297353CC}">
                <c16:uniqueId val="{0000006F-B697-4E99-8F26-45B797684AE8}"/>
              </c:ext>
            </c:extLst>
          </c:dPt>
          <c:dPt>
            <c:idx val="64"/>
            <c:invertIfNegative val="0"/>
            <c:bubble3D val="0"/>
            <c:extLst>
              <c:ext xmlns:c16="http://schemas.microsoft.com/office/drawing/2014/chart" uri="{C3380CC4-5D6E-409C-BE32-E72D297353CC}">
                <c16:uniqueId val="{00000070-B697-4E99-8F26-45B797684AE8}"/>
              </c:ext>
            </c:extLst>
          </c:dPt>
          <c:dPt>
            <c:idx val="65"/>
            <c:invertIfNegative val="0"/>
            <c:bubble3D val="0"/>
            <c:extLst>
              <c:ext xmlns:c16="http://schemas.microsoft.com/office/drawing/2014/chart" uri="{C3380CC4-5D6E-409C-BE32-E72D297353CC}">
                <c16:uniqueId val="{00000071-B697-4E99-8F26-45B797684AE8}"/>
              </c:ext>
            </c:extLst>
          </c:dPt>
          <c:dPt>
            <c:idx val="66"/>
            <c:invertIfNegative val="0"/>
            <c:bubble3D val="0"/>
            <c:extLst>
              <c:ext xmlns:c16="http://schemas.microsoft.com/office/drawing/2014/chart" uri="{C3380CC4-5D6E-409C-BE32-E72D297353CC}">
                <c16:uniqueId val="{00000072-B697-4E99-8F26-45B797684AE8}"/>
              </c:ext>
            </c:extLst>
          </c:dPt>
          <c:dPt>
            <c:idx val="67"/>
            <c:invertIfNegative val="0"/>
            <c:bubble3D val="0"/>
            <c:extLst>
              <c:ext xmlns:c16="http://schemas.microsoft.com/office/drawing/2014/chart" uri="{C3380CC4-5D6E-409C-BE32-E72D297353CC}">
                <c16:uniqueId val="{00000073-B697-4E99-8F26-45B797684AE8}"/>
              </c:ext>
            </c:extLst>
          </c:dPt>
          <c:dPt>
            <c:idx val="68"/>
            <c:invertIfNegative val="0"/>
            <c:bubble3D val="0"/>
            <c:extLst>
              <c:ext xmlns:c16="http://schemas.microsoft.com/office/drawing/2014/chart" uri="{C3380CC4-5D6E-409C-BE32-E72D297353CC}">
                <c16:uniqueId val="{00000074-B697-4E99-8F26-45B797684AE8}"/>
              </c:ext>
            </c:extLst>
          </c:dPt>
          <c:dPt>
            <c:idx val="69"/>
            <c:invertIfNegative val="0"/>
            <c:bubble3D val="0"/>
            <c:extLst>
              <c:ext xmlns:c16="http://schemas.microsoft.com/office/drawing/2014/chart" uri="{C3380CC4-5D6E-409C-BE32-E72D297353CC}">
                <c16:uniqueId val="{00000075-B697-4E99-8F26-45B797684AE8}"/>
              </c:ext>
            </c:extLst>
          </c:dPt>
          <c:dPt>
            <c:idx val="70"/>
            <c:invertIfNegative val="0"/>
            <c:bubble3D val="0"/>
            <c:extLst>
              <c:ext xmlns:c16="http://schemas.microsoft.com/office/drawing/2014/chart" uri="{C3380CC4-5D6E-409C-BE32-E72D297353CC}">
                <c16:uniqueId val="{00000076-B697-4E99-8F26-45B797684AE8}"/>
              </c:ext>
            </c:extLst>
          </c:dPt>
          <c:dPt>
            <c:idx val="71"/>
            <c:invertIfNegative val="0"/>
            <c:bubble3D val="0"/>
            <c:extLst>
              <c:ext xmlns:c16="http://schemas.microsoft.com/office/drawing/2014/chart" uri="{C3380CC4-5D6E-409C-BE32-E72D297353CC}">
                <c16:uniqueId val="{00000077-B697-4E99-8F26-45B797684AE8}"/>
              </c:ext>
            </c:extLst>
          </c:dPt>
          <c:dPt>
            <c:idx val="72"/>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79-B697-4E99-8F26-45B797684AE8}"/>
              </c:ext>
            </c:extLst>
          </c:dPt>
          <c:dPt>
            <c:idx val="73"/>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7B-B697-4E99-8F26-45B797684AE8}"/>
              </c:ext>
            </c:extLst>
          </c:dPt>
          <c:dPt>
            <c:idx val="74"/>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7D-B697-4E99-8F26-45B797684AE8}"/>
              </c:ext>
            </c:extLst>
          </c:dPt>
          <c:dPt>
            <c:idx val="75"/>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7F-B697-4E99-8F26-45B797684AE8}"/>
              </c:ext>
            </c:extLst>
          </c:dPt>
          <c:dPt>
            <c:idx val="76"/>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81-B697-4E99-8F26-45B797684AE8}"/>
              </c:ext>
            </c:extLst>
          </c:dPt>
          <c:dPt>
            <c:idx val="77"/>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83-B697-4E99-8F26-45B797684AE8}"/>
              </c:ext>
            </c:extLst>
          </c:dPt>
          <c:dPt>
            <c:idx val="78"/>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85-B697-4E99-8F26-45B797684AE8}"/>
              </c:ext>
            </c:extLst>
          </c:dPt>
          <c:dPt>
            <c:idx val="79"/>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87-B697-4E99-8F26-45B797684AE8}"/>
              </c:ext>
            </c:extLst>
          </c:dPt>
          <c:dPt>
            <c:idx val="80"/>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89-B697-4E99-8F26-45B797684AE8}"/>
              </c:ext>
            </c:extLst>
          </c:dPt>
          <c:dPt>
            <c:idx val="81"/>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8B-B697-4E99-8F26-45B797684AE8}"/>
              </c:ext>
            </c:extLst>
          </c:dPt>
          <c:dPt>
            <c:idx val="82"/>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8D-B697-4E99-8F26-45B797684AE8}"/>
              </c:ext>
            </c:extLst>
          </c:dPt>
          <c:dPt>
            <c:idx val="83"/>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8F-B697-4E99-8F26-45B797684AE8}"/>
              </c:ext>
            </c:extLst>
          </c:dPt>
          <c:dPt>
            <c:idx val="84"/>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91-B697-4E99-8F26-45B797684AE8}"/>
              </c:ext>
            </c:extLst>
          </c:dPt>
          <c:dPt>
            <c:idx val="85"/>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93-B697-4E99-8F26-45B797684AE8}"/>
              </c:ext>
            </c:extLst>
          </c:dPt>
          <c:dPt>
            <c:idx val="86"/>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95-B697-4E99-8F26-45B797684AE8}"/>
              </c:ext>
            </c:extLst>
          </c:dPt>
          <c:dPt>
            <c:idx val="87"/>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97-B697-4E99-8F26-45B797684AE8}"/>
              </c:ext>
            </c:extLst>
          </c:dPt>
          <c:dPt>
            <c:idx val="88"/>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99-B697-4E99-8F26-45B797684AE8}"/>
              </c:ext>
            </c:extLst>
          </c:dPt>
          <c:dPt>
            <c:idx val="89"/>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9B-B697-4E99-8F26-45B797684AE8}"/>
              </c:ext>
            </c:extLst>
          </c:dPt>
          <c:dPt>
            <c:idx val="90"/>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9D-B697-4E99-8F26-45B797684AE8}"/>
              </c:ext>
            </c:extLst>
          </c:dPt>
          <c:dPt>
            <c:idx val="91"/>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9F-B697-4E99-8F26-45B797684AE8}"/>
              </c:ext>
            </c:extLst>
          </c:dPt>
          <c:dPt>
            <c:idx val="92"/>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A1-B697-4E99-8F26-45B797684AE8}"/>
              </c:ext>
            </c:extLst>
          </c:dPt>
          <c:dPt>
            <c:idx val="93"/>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A3-B697-4E99-8F26-45B797684AE8}"/>
              </c:ext>
            </c:extLst>
          </c:dPt>
          <c:dPt>
            <c:idx val="94"/>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A5-B697-4E99-8F26-45B797684AE8}"/>
              </c:ext>
            </c:extLst>
          </c:dPt>
          <c:dPt>
            <c:idx val="95"/>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A7-B697-4E99-8F26-45B797684AE8}"/>
              </c:ext>
            </c:extLst>
          </c:dPt>
          <c:dPt>
            <c:idx val="96"/>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A9-B697-4E99-8F26-45B797684AE8}"/>
              </c:ext>
            </c:extLst>
          </c:dPt>
          <c:dPt>
            <c:idx val="97"/>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AB-B697-4E99-8F26-45B797684AE8}"/>
              </c:ext>
            </c:extLst>
          </c:dPt>
          <c:dPt>
            <c:idx val="98"/>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AD-B697-4E99-8F26-45B797684AE8}"/>
              </c:ext>
            </c:extLst>
          </c:dPt>
          <c:dPt>
            <c:idx val="99"/>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AF-B697-4E99-8F26-45B797684AE8}"/>
              </c:ext>
            </c:extLst>
          </c:dPt>
          <c:dPt>
            <c:idx val="100"/>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B1-B697-4E99-8F26-45B797684AE8}"/>
              </c:ext>
            </c:extLst>
          </c:dPt>
          <c:dPt>
            <c:idx val="101"/>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B3-B697-4E99-8F26-45B797684AE8}"/>
              </c:ext>
            </c:extLst>
          </c:dPt>
          <c:dPt>
            <c:idx val="102"/>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B5-B697-4E99-8F26-45B797684AE8}"/>
              </c:ext>
            </c:extLst>
          </c:dPt>
          <c:dPt>
            <c:idx val="103"/>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B7-B697-4E99-8F26-45B797684AE8}"/>
              </c:ext>
            </c:extLst>
          </c:dPt>
          <c:dPt>
            <c:idx val="104"/>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B9-B697-4E99-8F26-45B797684AE8}"/>
              </c:ext>
            </c:extLst>
          </c:dPt>
          <c:dPt>
            <c:idx val="105"/>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BB-B697-4E99-8F26-45B797684AE8}"/>
              </c:ext>
            </c:extLst>
          </c:dPt>
          <c:dPt>
            <c:idx val="106"/>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BD-B697-4E99-8F26-45B797684AE8}"/>
              </c:ext>
            </c:extLst>
          </c:dPt>
          <c:dPt>
            <c:idx val="107"/>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BF-B697-4E99-8F26-45B797684AE8}"/>
              </c:ext>
            </c:extLst>
          </c:dPt>
          <c:dPt>
            <c:idx val="108"/>
            <c:invertIfNegative val="0"/>
            <c:bubble3D val="0"/>
            <c:extLst>
              <c:ext xmlns:c16="http://schemas.microsoft.com/office/drawing/2014/chart" uri="{C3380CC4-5D6E-409C-BE32-E72D297353CC}">
                <c16:uniqueId val="{000000C0-B697-4E99-8F26-45B797684AE8}"/>
              </c:ext>
            </c:extLst>
          </c:dPt>
          <c:dPt>
            <c:idx val="109"/>
            <c:invertIfNegative val="0"/>
            <c:bubble3D val="0"/>
            <c:extLst>
              <c:ext xmlns:c16="http://schemas.microsoft.com/office/drawing/2014/chart" uri="{C3380CC4-5D6E-409C-BE32-E72D297353CC}">
                <c16:uniqueId val="{000000C1-B697-4E99-8F26-45B797684AE8}"/>
              </c:ext>
            </c:extLst>
          </c:dPt>
          <c:dPt>
            <c:idx val="120"/>
            <c:invertIfNegative val="0"/>
            <c:bubble3D val="0"/>
            <c:spPr>
              <a:solidFill>
                <a:schemeClr val="accent1"/>
              </a:solidFill>
              <a:ln>
                <a:solidFill>
                  <a:schemeClr val="accent1"/>
                </a:solidFill>
              </a:ln>
              <a:effectLst>
                <a:outerShdw blurRad="50800" dist="38100" algn="l" rotWithShape="0">
                  <a:prstClr val="black">
                    <a:alpha val="40000"/>
                  </a:prstClr>
                </a:outerShdw>
              </a:effectLst>
            </c:spPr>
            <c:extLst>
              <c:ext xmlns:c16="http://schemas.microsoft.com/office/drawing/2014/chart" uri="{C3380CC4-5D6E-409C-BE32-E72D297353CC}">
                <c16:uniqueId val="{000000C3-B697-4E99-8F26-45B797684AE8}"/>
              </c:ext>
            </c:extLst>
          </c:dPt>
          <c:dPt>
            <c:idx val="121"/>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C5-B697-4E99-8F26-45B797684AE8}"/>
              </c:ext>
            </c:extLst>
          </c:dPt>
          <c:dPt>
            <c:idx val="122"/>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C7-B697-4E99-8F26-45B797684AE8}"/>
              </c:ext>
            </c:extLst>
          </c:dPt>
          <c:dPt>
            <c:idx val="123"/>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C9-B697-4E99-8F26-45B797684AE8}"/>
              </c:ext>
            </c:extLst>
          </c:dPt>
          <c:dPt>
            <c:idx val="124"/>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CB-B697-4E99-8F26-45B797684AE8}"/>
              </c:ext>
            </c:extLst>
          </c:dPt>
          <c:dPt>
            <c:idx val="125"/>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CD-B697-4E99-8F26-45B797684AE8}"/>
              </c:ext>
            </c:extLst>
          </c:dPt>
          <c:dPt>
            <c:idx val="126"/>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CF-B697-4E99-8F26-45B797684AE8}"/>
              </c:ext>
            </c:extLst>
          </c:dPt>
          <c:dPt>
            <c:idx val="127"/>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D1-B697-4E99-8F26-45B797684AE8}"/>
              </c:ext>
            </c:extLst>
          </c:dPt>
          <c:dPt>
            <c:idx val="128"/>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D3-B697-4E99-8F26-45B797684AE8}"/>
              </c:ext>
            </c:extLst>
          </c:dPt>
          <c:dPt>
            <c:idx val="129"/>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D5-B697-4E99-8F26-45B797684AE8}"/>
              </c:ext>
            </c:extLst>
          </c:dPt>
          <c:dPt>
            <c:idx val="130"/>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D7-B697-4E99-8F26-45B797684AE8}"/>
              </c:ext>
            </c:extLst>
          </c:dPt>
          <c:dPt>
            <c:idx val="131"/>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D9-B697-4E99-8F26-45B797684AE8}"/>
              </c:ext>
            </c:extLst>
          </c:dPt>
          <c:dPt>
            <c:idx val="132"/>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DB-B697-4E99-8F26-45B797684AE8}"/>
              </c:ext>
            </c:extLst>
          </c:dPt>
          <c:dPt>
            <c:idx val="133"/>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DD-B697-4E99-8F26-45B797684AE8}"/>
              </c:ext>
            </c:extLst>
          </c:dPt>
          <c:dPt>
            <c:idx val="134"/>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DF-B697-4E99-8F26-45B797684AE8}"/>
              </c:ext>
            </c:extLst>
          </c:dPt>
          <c:dPt>
            <c:idx val="135"/>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E1-B697-4E99-8F26-45B797684AE8}"/>
              </c:ext>
            </c:extLst>
          </c:dPt>
          <c:dPt>
            <c:idx val="136"/>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E3-B697-4E99-8F26-45B797684AE8}"/>
              </c:ext>
            </c:extLst>
          </c:dPt>
          <c:dPt>
            <c:idx val="137"/>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E5-B697-4E99-8F26-45B797684AE8}"/>
              </c:ext>
            </c:extLst>
          </c:dPt>
          <c:dPt>
            <c:idx val="138"/>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E7-B697-4E99-8F26-45B797684AE8}"/>
              </c:ext>
            </c:extLst>
          </c:dPt>
          <c:dPt>
            <c:idx val="139"/>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E9-B697-4E99-8F26-45B797684AE8}"/>
              </c:ext>
            </c:extLst>
          </c:dPt>
          <c:dPt>
            <c:idx val="140"/>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EA-36EE-499F-8492-F8D7C8038B40}"/>
              </c:ext>
            </c:extLst>
          </c:dPt>
          <c:dPt>
            <c:idx val="141"/>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EC-F738-4B0B-BF6A-8520C14E5C2E}"/>
              </c:ext>
            </c:extLst>
          </c:dPt>
          <c:dPt>
            <c:idx val="142"/>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EE-03AB-402F-8484-E7714D117845}"/>
              </c:ext>
            </c:extLst>
          </c:dPt>
          <c:dPt>
            <c:idx val="143"/>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0-5CCB-4503-9423-74020BA7FA10}"/>
              </c:ext>
            </c:extLst>
          </c:dPt>
          <c:dPt>
            <c:idx val="144"/>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2-3A5E-477D-873C-718412208C93}"/>
              </c:ext>
            </c:extLst>
          </c:dPt>
          <c:dPt>
            <c:idx val="145"/>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3-3A5E-477D-873C-718412208C93}"/>
              </c:ext>
            </c:extLst>
          </c:dPt>
          <c:dPt>
            <c:idx val="146"/>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6-90D8-4095-B808-374E7071DDA4}"/>
              </c:ext>
            </c:extLst>
          </c:dPt>
          <c:dPt>
            <c:idx val="147"/>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8-B7A3-48AB-A3D8-917BADFB1599}"/>
              </c:ext>
            </c:extLst>
          </c:dPt>
          <c:dPt>
            <c:idx val="148"/>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A-C02B-4BA4-8BE0-6D6E9D7E555F}"/>
              </c:ext>
            </c:extLst>
          </c:dPt>
          <c:dPt>
            <c:idx val="149"/>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C-E3EE-4C74-B2BF-BE4372A3192D}"/>
              </c:ext>
            </c:extLst>
          </c:dPt>
          <c:dPt>
            <c:idx val="150"/>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E-8450-4418-AC94-7F12D1DA318D}"/>
              </c:ext>
            </c:extLst>
          </c:dPt>
          <c:dPt>
            <c:idx val="151"/>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00-4FC8-466A-A4E3-604845DE03BC}"/>
              </c:ext>
            </c:extLst>
          </c:dPt>
          <c:dPt>
            <c:idx val="152"/>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02-3049-4561-836F-829EB7794F6F}"/>
              </c:ext>
            </c:extLst>
          </c:dPt>
          <c:dPt>
            <c:idx val="153"/>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04-16EA-4E40-9349-73F51FAE5AC6}"/>
              </c:ext>
            </c:extLst>
          </c:dPt>
          <c:dPt>
            <c:idx val="154"/>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06-E152-43D4-9D7F-FB14C58A6017}"/>
              </c:ext>
            </c:extLst>
          </c:dPt>
          <c:dPt>
            <c:idx val="155"/>
            <c:invertIfNegative val="0"/>
            <c:bubble3D val="0"/>
            <c:spPr>
              <a:solidFill>
                <a:schemeClr val="accent2"/>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08-ADB3-452C-9131-853B722AD939}"/>
              </c:ext>
            </c:extLst>
          </c:dPt>
          <c:dPt>
            <c:idx val="168"/>
            <c:invertIfNegative val="0"/>
            <c:bubble3D val="0"/>
            <c:spPr>
              <a:solidFill>
                <a:schemeClr val="accent1"/>
              </a:solidFill>
              <a:ln>
                <a:solidFill>
                  <a:schemeClr val="accent1"/>
                </a:solidFill>
              </a:ln>
              <a:effectLst>
                <a:outerShdw blurRad="50800" dist="38100" algn="l" rotWithShape="0">
                  <a:prstClr val="black">
                    <a:alpha val="40000"/>
                  </a:prstClr>
                </a:outerShdw>
              </a:effectLst>
            </c:spPr>
            <c:extLst>
              <c:ext xmlns:c16="http://schemas.microsoft.com/office/drawing/2014/chart" uri="{C3380CC4-5D6E-409C-BE32-E72D297353CC}">
                <c16:uniqueId val="{0000010B-F9B3-4100-BC41-16327BAD0C8F}"/>
              </c:ext>
            </c:extLst>
          </c:dPt>
          <c:dPt>
            <c:idx val="169"/>
            <c:invertIfNegative val="0"/>
            <c:bubble3D val="0"/>
            <c:spPr>
              <a:solidFill>
                <a:schemeClr val="accent1"/>
              </a:solidFill>
              <a:ln>
                <a:solidFill>
                  <a:schemeClr val="accent1"/>
                </a:solidFill>
              </a:ln>
              <a:effectLst>
                <a:outerShdw blurRad="50800" dist="38100" algn="l" rotWithShape="0">
                  <a:prstClr val="black">
                    <a:alpha val="40000"/>
                  </a:prstClr>
                </a:outerShdw>
              </a:effectLst>
            </c:spPr>
            <c:extLst>
              <c:ext xmlns:c16="http://schemas.microsoft.com/office/drawing/2014/chart" uri="{C3380CC4-5D6E-409C-BE32-E72D297353CC}">
                <c16:uniqueId val="{0000010C-644C-41FF-8C61-A410EC84B952}"/>
              </c:ext>
            </c:extLst>
          </c:dPt>
          <c:dPt>
            <c:idx val="170"/>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0F-1BE7-4AA5-8B0E-B76C2C5C3FCD}"/>
              </c:ext>
            </c:extLst>
          </c:dPt>
          <c:dPt>
            <c:idx val="171"/>
            <c:invertIfNegative val="0"/>
            <c:bubble3D val="0"/>
            <c:spPr>
              <a:solidFill>
                <a:schemeClr val="accent1"/>
              </a:solidFill>
              <a:ln>
                <a:solidFill>
                  <a:schemeClr val="accent1"/>
                </a:solidFill>
              </a:ln>
              <a:effectLst>
                <a:outerShdw blurRad="50800" dist="38100" algn="l" rotWithShape="0">
                  <a:prstClr val="black">
                    <a:alpha val="40000"/>
                  </a:prstClr>
                </a:outerShdw>
              </a:effectLst>
            </c:spPr>
            <c:extLst>
              <c:ext xmlns:c16="http://schemas.microsoft.com/office/drawing/2014/chart" uri="{C3380CC4-5D6E-409C-BE32-E72D297353CC}">
                <c16:uniqueId val="{00000110-1C8A-4B07-8DAC-E49E6DB5FC1B}"/>
              </c:ext>
            </c:extLst>
          </c:dPt>
          <c:dPt>
            <c:idx val="172"/>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12-716E-4F28-AD21-8795F74E50EC}"/>
              </c:ext>
            </c:extLst>
          </c:dPt>
          <c:dPt>
            <c:idx val="173"/>
            <c:invertIfNegative val="0"/>
            <c:bubble3D val="0"/>
            <c:spPr>
              <a:solidFill>
                <a:schemeClr val="accent1"/>
              </a:solidFill>
              <a:ln>
                <a:solidFill>
                  <a:schemeClr val="accent1"/>
                </a:solidFill>
              </a:ln>
              <a:effectLst>
                <a:outerShdw blurRad="50800" dist="38100" algn="l" rotWithShape="0">
                  <a:prstClr val="black">
                    <a:alpha val="40000"/>
                  </a:prstClr>
                </a:outerShdw>
              </a:effectLst>
            </c:spPr>
            <c:extLst>
              <c:ext xmlns:c16="http://schemas.microsoft.com/office/drawing/2014/chart" uri="{C3380CC4-5D6E-409C-BE32-E72D297353CC}">
                <c16:uniqueId val="{00000114-4C79-4C26-8B6E-7A36E3AEA463}"/>
              </c:ext>
            </c:extLst>
          </c:dPt>
          <c:dPt>
            <c:idx val="174"/>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16-BAFF-46E3-97E3-086250F70A46}"/>
              </c:ext>
            </c:extLst>
          </c:dPt>
          <c:cat>
            <c:numRef>
              <c:f>Sheet1!$A$2:$A$236</c:f>
              <c:numCache>
                <c:formatCode>mmm\-yy</c:formatCode>
                <c:ptCount val="175"/>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pt idx="168">
                  <c:v>43466</c:v>
                </c:pt>
                <c:pt idx="169">
                  <c:v>43497</c:v>
                </c:pt>
                <c:pt idx="170">
                  <c:v>43525</c:v>
                </c:pt>
                <c:pt idx="171">
                  <c:v>43556</c:v>
                </c:pt>
                <c:pt idx="172">
                  <c:v>43586</c:v>
                </c:pt>
                <c:pt idx="173">
                  <c:v>43617</c:v>
                </c:pt>
                <c:pt idx="174">
                  <c:v>43647</c:v>
                </c:pt>
              </c:numCache>
            </c:numRef>
          </c:cat>
          <c:val>
            <c:numRef>
              <c:f>Sheet1!$B$2:$B$236</c:f>
              <c:numCache>
                <c:formatCode>_(* #,##0_);_(* \(#,##0\);_(* "-"??_);_(@_)</c:formatCode>
                <c:ptCount val="175"/>
                <c:pt idx="0">
                  <c:v>625570</c:v>
                </c:pt>
                <c:pt idx="1">
                  <c:v>566250</c:v>
                </c:pt>
                <c:pt idx="2">
                  <c:v>580290</c:v>
                </c:pt>
                <c:pt idx="3">
                  <c:v>594740</c:v>
                </c:pt>
                <c:pt idx="4">
                  <c:v>586800</c:v>
                </c:pt>
                <c:pt idx="5">
                  <c:v>591220</c:v>
                </c:pt>
                <c:pt idx="6">
                  <c:v>588240</c:v>
                </c:pt>
                <c:pt idx="7">
                  <c:v>593560</c:v>
                </c:pt>
                <c:pt idx="8">
                  <c:v>584360</c:v>
                </c:pt>
                <c:pt idx="9">
                  <c:v>570090</c:v>
                </c:pt>
                <c:pt idx="10">
                  <c:v>537210</c:v>
                </c:pt>
                <c:pt idx="11">
                  <c:v>496590</c:v>
                </c:pt>
                <c:pt idx="12">
                  <c:v>483480</c:v>
                </c:pt>
                <c:pt idx="13">
                  <c:v>470350</c:v>
                </c:pt>
                <c:pt idx="14">
                  <c:v>482810</c:v>
                </c:pt>
                <c:pt idx="15">
                  <c:v>473700</c:v>
                </c:pt>
                <c:pt idx="16">
                  <c:v>446700</c:v>
                </c:pt>
                <c:pt idx="17">
                  <c:v>433520</c:v>
                </c:pt>
                <c:pt idx="18">
                  <c:v>416620</c:v>
                </c:pt>
                <c:pt idx="19">
                  <c:v>414400</c:v>
                </c:pt>
                <c:pt idx="20">
                  <c:v>412140</c:v>
                </c:pt>
                <c:pt idx="21">
                  <c:v>414390</c:v>
                </c:pt>
                <c:pt idx="22">
                  <c:v>411720</c:v>
                </c:pt>
                <c:pt idx="23">
                  <c:v>407840</c:v>
                </c:pt>
                <c:pt idx="24">
                  <c:v>365770</c:v>
                </c:pt>
                <c:pt idx="25">
                  <c:v>371550</c:v>
                </c:pt>
                <c:pt idx="26">
                  <c:v>350630</c:v>
                </c:pt>
                <c:pt idx="27">
                  <c:v>315870</c:v>
                </c:pt>
                <c:pt idx="28">
                  <c:v>302580</c:v>
                </c:pt>
                <c:pt idx="29">
                  <c:v>299030</c:v>
                </c:pt>
                <c:pt idx="30">
                  <c:v>289460</c:v>
                </c:pt>
                <c:pt idx="31">
                  <c:v>270000</c:v>
                </c:pt>
                <c:pt idx="32">
                  <c:v>227390</c:v>
                </c:pt>
                <c:pt idx="33">
                  <c:v>223750</c:v>
                </c:pt>
                <c:pt idx="34">
                  <c:v>241240</c:v>
                </c:pt>
                <c:pt idx="35">
                  <c:v>251830</c:v>
                </c:pt>
                <c:pt idx="36">
                  <c:v>258780</c:v>
                </c:pt>
                <c:pt idx="37">
                  <c:v>267780</c:v>
                </c:pt>
                <c:pt idx="38">
                  <c:v>287120</c:v>
                </c:pt>
                <c:pt idx="39">
                  <c:v>328620</c:v>
                </c:pt>
                <c:pt idx="40">
                  <c:v>360230</c:v>
                </c:pt>
                <c:pt idx="41">
                  <c:v>378000</c:v>
                </c:pt>
                <c:pt idx="42">
                  <c:v>404910</c:v>
                </c:pt>
                <c:pt idx="43">
                  <c:v>425350</c:v>
                </c:pt>
                <c:pt idx="44">
                  <c:v>463910</c:v>
                </c:pt>
                <c:pt idx="45">
                  <c:v>478500</c:v>
                </c:pt>
                <c:pt idx="46">
                  <c:v>453880</c:v>
                </c:pt>
                <c:pt idx="47">
                  <c:v>469940</c:v>
                </c:pt>
                <c:pt idx="48">
                  <c:v>504630</c:v>
                </c:pt>
                <c:pt idx="49">
                  <c:v>498580</c:v>
                </c:pt>
                <c:pt idx="50">
                  <c:v>466430</c:v>
                </c:pt>
                <c:pt idx="51">
                  <c:v>468920</c:v>
                </c:pt>
                <c:pt idx="52">
                  <c:v>463420</c:v>
                </c:pt>
                <c:pt idx="53">
                  <c:v>457090</c:v>
                </c:pt>
                <c:pt idx="54">
                  <c:v>472420</c:v>
                </c:pt>
                <c:pt idx="55">
                  <c:v>468580</c:v>
                </c:pt>
                <c:pt idx="56">
                  <c:v>464300</c:v>
                </c:pt>
                <c:pt idx="57">
                  <c:v>489400</c:v>
                </c:pt>
                <c:pt idx="58">
                  <c:v>479500</c:v>
                </c:pt>
                <c:pt idx="59">
                  <c:v>465080</c:v>
                </c:pt>
                <c:pt idx="60">
                  <c:v>440500</c:v>
                </c:pt>
                <c:pt idx="61">
                  <c:v>434440</c:v>
                </c:pt>
                <c:pt idx="62">
                  <c:v>433380</c:v>
                </c:pt>
                <c:pt idx="63">
                  <c:v>414820</c:v>
                </c:pt>
                <c:pt idx="64">
                  <c:v>475610</c:v>
                </c:pt>
                <c:pt idx="65">
                  <c:v>423380</c:v>
                </c:pt>
                <c:pt idx="66">
                  <c:v>381560</c:v>
                </c:pt>
                <c:pt idx="67">
                  <c:v>389700</c:v>
                </c:pt>
                <c:pt idx="68">
                  <c:v>396680</c:v>
                </c:pt>
                <c:pt idx="69">
                  <c:v>387710</c:v>
                </c:pt>
                <c:pt idx="70">
                  <c:v>405370</c:v>
                </c:pt>
                <c:pt idx="71">
                  <c:v>415100</c:v>
                </c:pt>
                <c:pt idx="72">
                  <c:v>462170</c:v>
                </c:pt>
                <c:pt idx="73">
                  <c:v>415520</c:v>
                </c:pt>
                <c:pt idx="74">
                  <c:v>425200</c:v>
                </c:pt>
                <c:pt idx="75">
                  <c:v>421090</c:v>
                </c:pt>
                <c:pt idx="76">
                  <c:v>401380</c:v>
                </c:pt>
                <c:pt idx="77">
                  <c:v>409830</c:v>
                </c:pt>
                <c:pt idx="78">
                  <c:v>412120</c:v>
                </c:pt>
                <c:pt idx="79">
                  <c:v>427180</c:v>
                </c:pt>
                <c:pt idx="80">
                  <c:v>420880</c:v>
                </c:pt>
                <c:pt idx="81">
                  <c:v>424050</c:v>
                </c:pt>
                <c:pt idx="82">
                  <c:v>423080</c:v>
                </c:pt>
                <c:pt idx="83">
                  <c:v>428110</c:v>
                </c:pt>
                <c:pt idx="84">
                  <c:v>437330</c:v>
                </c:pt>
                <c:pt idx="85">
                  <c:v>442660</c:v>
                </c:pt>
                <c:pt idx="86">
                  <c:v>439260</c:v>
                </c:pt>
                <c:pt idx="87">
                  <c:v>439770</c:v>
                </c:pt>
                <c:pt idx="88">
                  <c:v>447530</c:v>
                </c:pt>
                <c:pt idx="89">
                  <c:v>430960</c:v>
                </c:pt>
                <c:pt idx="90">
                  <c:v>436870</c:v>
                </c:pt>
                <c:pt idx="91">
                  <c:v>443030</c:v>
                </c:pt>
                <c:pt idx="92">
                  <c:v>424000</c:v>
                </c:pt>
                <c:pt idx="93">
                  <c:v>451090</c:v>
                </c:pt>
                <c:pt idx="94">
                  <c:v>440250</c:v>
                </c:pt>
                <c:pt idx="95">
                  <c:v>444770</c:v>
                </c:pt>
                <c:pt idx="96">
                  <c:v>421780</c:v>
                </c:pt>
                <c:pt idx="97">
                  <c:v>418520</c:v>
                </c:pt>
                <c:pt idx="98">
                  <c:v>418310</c:v>
                </c:pt>
                <c:pt idx="99">
                  <c:v>423690</c:v>
                </c:pt>
                <c:pt idx="100">
                  <c:v>432140</c:v>
                </c:pt>
                <c:pt idx="101">
                  <c:v>414830</c:v>
                </c:pt>
                <c:pt idx="102">
                  <c:v>443500</c:v>
                </c:pt>
                <c:pt idx="103">
                  <c:v>434910</c:v>
                </c:pt>
                <c:pt idx="104">
                  <c:v>413850</c:v>
                </c:pt>
                <c:pt idx="105">
                  <c:v>404000</c:v>
                </c:pt>
                <c:pt idx="106">
                  <c:v>389580</c:v>
                </c:pt>
                <c:pt idx="107">
                  <c:v>363740</c:v>
                </c:pt>
                <c:pt idx="108">
                  <c:v>361790</c:v>
                </c:pt>
                <c:pt idx="109">
                  <c:v>359600</c:v>
                </c:pt>
                <c:pt idx="110">
                  <c:v>365120</c:v>
                </c:pt>
                <c:pt idx="111">
                  <c:v>391330</c:v>
                </c:pt>
                <c:pt idx="112">
                  <c:v>388690</c:v>
                </c:pt>
                <c:pt idx="113">
                  <c:v>393820</c:v>
                </c:pt>
                <c:pt idx="114">
                  <c:v>398980</c:v>
                </c:pt>
                <c:pt idx="115">
                  <c:v>395080</c:v>
                </c:pt>
                <c:pt idx="116">
                  <c:v>397490</c:v>
                </c:pt>
                <c:pt idx="117">
                  <c:v>398510</c:v>
                </c:pt>
                <c:pt idx="118">
                  <c:v>375740</c:v>
                </c:pt>
                <c:pt idx="119">
                  <c:v>366460</c:v>
                </c:pt>
                <c:pt idx="120">
                  <c:v>359720</c:v>
                </c:pt>
                <c:pt idx="121">
                  <c:v>381810</c:v>
                </c:pt>
                <c:pt idx="122">
                  <c:v>400620</c:v>
                </c:pt>
                <c:pt idx="123">
                  <c:v>424400</c:v>
                </c:pt>
                <c:pt idx="124">
                  <c:v>422130</c:v>
                </c:pt>
                <c:pt idx="125">
                  <c:v>433870</c:v>
                </c:pt>
                <c:pt idx="126">
                  <c:v>438230</c:v>
                </c:pt>
                <c:pt idx="127">
                  <c:v>429900</c:v>
                </c:pt>
                <c:pt idx="128">
                  <c:v>422360</c:v>
                </c:pt>
                <c:pt idx="129">
                  <c:v>410310</c:v>
                </c:pt>
                <c:pt idx="130">
                  <c:v>375850</c:v>
                </c:pt>
                <c:pt idx="131">
                  <c:v>413699.51232883811</c:v>
                </c:pt>
                <c:pt idx="132">
                  <c:v>402220</c:v>
                </c:pt>
                <c:pt idx="133">
                  <c:v>381580</c:v>
                </c:pt>
                <c:pt idx="134">
                  <c:v>389770</c:v>
                </c:pt>
                <c:pt idx="135">
                  <c:v>413270</c:v>
                </c:pt>
                <c:pt idx="136">
                  <c:v>417850</c:v>
                </c:pt>
                <c:pt idx="137">
                  <c:v>432880</c:v>
                </c:pt>
                <c:pt idx="138">
                  <c:v>417680</c:v>
                </c:pt>
                <c:pt idx="139">
                  <c:v>422190</c:v>
                </c:pt>
                <c:pt idx="140">
                  <c:v>429760</c:v>
                </c:pt>
                <c:pt idx="141">
                  <c:v>446150</c:v>
                </c:pt>
                <c:pt idx="142">
                  <c:v>443959.5770779177</c:v>
                </c:pt>
                <c:pt idx="143">
                  <c:v>415280</c:v>
                </c:pt>
                <c:pt idx="144">
                  <c:v>421920</c:v>
                </c:pt>
                <c:pt idx="145">
                  <c:v>401060</c:v>
                </c:pt>
                <c:pt idx="146">
                  <c:v>417380</c:v>
                </c:pt>
                <c:pt idx="147">
                  <c:v>407960</c:v>
                </c:pt>
                <c:pt idx="148">
                  <c:v>428870</c:v>
                </c:pt>
                <c:pt idx="149">
                  <c:v>443120</c:v>
                </c:pt>
                <c:pt idx="150">
                  <c:v>421460</c:v>
                </c:pt>
                <c:pt idx="151">
                  <c:v>427630</c:v>
                </c:pt>
                <c:pt idx="152">
                  <c:v>436920</c:v>
                </c:pt>
                <c:pt idx="153">
                  <c:v>431080</c:v>
                </c:pt>
                <c:pt idx="154">
                  <c:v>440340</c:v>
                </c:pt>
                <c:pt idx="155">
                  <c:v>420960</c:v>
                </c:pt>
                <c:pt idx="156">
                  <c:v>409520</c:v>
                </c:pt>
                <c:pt idx="157">
                  <c:v>422910</c:v>
                </c:pt>
                <c:pt idx="158">
                  <c:v>423990</c:v>
                </c:pt>
                <c:pt idx="159">
                  <c:v>416750</c:v>
                </c:pt>
                <c:pt idx="160">
                  <c:v>409270</c:v>
                </c:pt>
                <c:pt idx="161">
                  <c:v>410800</c:v>
                </c:pt>
                <c:pt idx="162">
                  <c:v>407030</c:v>
                </c:pt>
                <c:pt idx="163">
                  <c:v>399600</c:v>
                </c:pt>
                <c:pt idx="164">
                  <c:v>382550</c:v>
                </c:pt>
                <c:pt idx="165">
                  <c:v>397060</c:v>
                </c:pt>
                <c:pt idx="166">
                  <c:v>381400</c:v>
                </c:pt>
                <c:pt idx="167">
                  <c:v>372260</c:v>
                </c:pt>
                <c:pt idx="168">
                  <c:v>358470</c:v>
                </c:pt>
                <c:pt idx="169">
                  <c:v>398040</c:v>
                </c:pt>
                <c:pt idx="170">
                  <c:v>397210</c:v>
                </c:pt>
                <c:pt idx="171">
                  <c:v>396780</c:v>
                </c:pt>
                <c:pt idx="172">
                  <c:v>406960</c:v>
                </c:pt>
                <c:pt idx="173">
                  <c:v>389730</c:v>
                </c:pt>
                <c:pt idx="174">
                  <c:v>411630</c:v>
                </c:pt>
              </c:numCache>
            </c:numRef>
          </c:val>
          <c:extLst>
            <c:ext xmlns:c16="http://schemas.microsoft.com/office/drawing/2014/chart" uri="{C3380CC4-5D6E-409C-BE32-E72D297353CC}">
              <c16:uniqueId val="{000000E8-B697-4E99-8F26-45B797684AE8}"/>
            </c:ext>
          </c:extLst>
        </c:ser>
        <c:dLbls>
          <c:showLegendKey val="0"/>
          <c:showVal val="0"/>
          <c:showCatName val="0"/>
          <c:showSerName val="0"/>
          <c:showPercent val="0"/>
          <c:showBubbleSize val="0"/>
        </c:dLbls>
        <c:gapWidth val="25"/>
        <c:axId val="115686784"/>
        <c:axId val="115692672"/>
      </c:barChart>
      <c:dateAx>
        <c:axId val="115686784"/>
        <c:scaling>
          <c:orientation val="minMax"/>
        </c:scaling>
        <c:delete val="0"/>
        <c:axPos val="b"/>
        <c:numFmt formatCode="mmm\-yy" sourceLinked="1"/>
        <c:majorTickMark val="out"/>
        <c:minorTickMark val="none"/>
        <c:tickLblPos val="nextTo"/>
        <c:crossAx val="115692672"/>
        <c:crosses val="autoZero"/>
        <c:auto val="1"/>
        <c:lblOffset val="100"/>
        <c:baseTimeUnit val="months"/>
        <c:majorUnit val="8"/>
        <c:majorTimeUnit val="months"/>
      </c:dateAx>
      <c:valAx>
        <c:axId val="115692672"/>
        <c:scaling>
          <c:orientation val="minMax"/>
        </c:scaling>
        <c:delete val="0"/>
        <c:axPos val="l"/>
        <c:numFmt formatCode="_(* #,##0_);_(* \(#,##0\);_(* &quot;-&quot;??_);_(@_)" sourceLinked="1"/>
        <c:majorTickMark val="out"/>
        <c:minorTickMark val="none"/>
        <c:tickLblPos val="nextTo"/>
        <c:crossAx val="115686784"/>
        <c:crosses val="autoZero"/>
        <c:crossBetween val="between"/>
      </c:valAx>
    </c:plotArea>
    <c:plotVisOnly val="1"/>
    <c:dispBlanksAs val="gap"/>
    <c:showDLblsOverMax val="0"/>
  </c:chart>
  <c:txPr>
    <a:bodyPr/>
    <a:lstStyle/>
    <a:p>
      <a:pPr>
        <a:defRPr sz="2700">
          <a:solidFill>
            <a:schemeClr val="bg1"/>
          </a:solidFill>
          <a:latin typeface="Century Gothic" panose="020B0502020202020204" pitchFamily="34" charset="0"/>
          <a:cs typeface="Arial" pitchFamily="34"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906140106165082"/>
          <c:y val="3.9267907289744886E-2"/>
          <c:w val="0.84090987652698113"/>
          <c:h val="0.7672268295007878"/>
        </c:manualLayout>
      </c:layout>
      <c:lineChart>
        <c:grouping val="standard"/>
        <c:varyColors val="0"/>
        <c:ser>
          <c:idx val="0"/>
          <c:order val="0"/>
          <c:tx>
            <c:strRef>
              <c:f>Sheet1!$B$1</c:f>
              <c:strCache>
                <c:ptCount val="1"/>
                <c:pt idx="0">
                  <c:v>YTY% Chg. in Pending Sales</c:v>
                </c:pt>
              </c:strCache>
            </c:strRef>
          </c:tx>
          <c:spPr>
            <a:ln w="38100">
              <a:solidFill>
                <a:schemeClr val="accent4"/>
              </a:solidFill>
            </a:ln>
            <a:effectLst>
              <a:outerShdw blurRad="50800" dist="38100" algn="l" rotWithShape="0">
                <a:prstClr val="black">
                  <a:alpha val="40000"/>
                </a:prstClr>
              </a:outerShdw>
            </a:effectLst>
          </c:spPr>
          <c:marker>
            <c:symbol val="none"/>
          </c:marker>
          <c:cat>
            <c:numRef>
              <c:f>Sheet1!$A$2:$A$32</c:f>
              <c:numCache>
                <c:formatCode>m/d/yyyy</c:formatCode>
                <c:ptCount val="31"/>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pt idx="19">
                  <c:v>43313</c:v>
                </c:pt>
                <c:pt idx="20">
                  <c:v>43344</c:v>
                </c:pt>
                <c:pt idx="21">
                  <c:v>43374</c:v>
                </c:pt>
                <c:pt idx="22">
                  <c:v>43405</c:v>
                </c:pt>
                <c:pt idx="23">
                  <c:v>43435</c:v>
                </c:pt>
                <c:pt idx="24">
                  <c:v>43466</c:v>
                </c:pt>
                <c:pt idx="25">
                  <c:v>43497</c:v>
                </c:pt>
                <c:pt idx="26">
                  <c:v>43525</c:v>
                </c:pt>
                <c:pt idx="27">
                  <c:v>43556</c:v>
                </c:pt>
                <c:pt idx="28">
                  <c:v>43586</c:v>
                </c:pt>
                <c:pt idx="29">
                  <c:v>43617</c:v>
                </c:pt>
                <c:pt idx="30">
                  <c:v>43647</c:v>
                </c:pt>
              </c:numCache>
            </c:numRef>
          </c:cat>
          <c:val>
            <c:numRef>
              <c:f>Sheet1!$B$2:$B$32</c:f>
              <c:numCache>
                <c:formatCode>0.0%</c:formatCode>
                <c:ptCount val="31"/>
                <c:pt idx="0">
                  <c:v>-3.1902925104468016E-2</c:v>
                </c:pt>
                <c:pt idx="1">
                  <c:v>-8.380401944043081E-2</c:v>
                </c:pt>
                <c:pt idx="2">
                  <c:v>-5.2622730329522582E-2</c:v>
                </c:pt>
                <c:pt idx="3">
                  <c:v>-0.10023211648027008</c:v>
                </c:pt>
                <c:pt idx="4">
                  <c:v>-1.704394141145138E-2</c:v>
                </c:pt>
                <c:pt idx="5">
                  <c:v>6.3924874130225628E-3</c:v>
                </c:pt>
                <c:pt idx="6">
                  <c:v>-3.195280098136577E-2</c:v>
                </c:pt>
                <c:pt idx="7">
                  <c:v>-5.9250851305334806E-2</c:v>
                </c:pt>
                <c:pt idx="8">
                  <c:v>-7.0686705767350921E-2</c:v>
                </c:pt>
                <c:pt idx="9">
                  <c:v>-5.1608709782255402E-2</c:v>
                </c:pt>
                <c:pt idx="10">
                  <c:v>-5.9318181818181825E-2</c:v>
                </c:pt>
                <c:pt idx="11">
                  <c:v>-6.1059249380834402E-2</c:v>
                </c:pt>
                <c:pt idx="12">
                  <c:v>3.9013862372374586E-3</c:v>
                </c:pt>
                <c:pt idx="13">
                  <c:v>-3.9784946236559149E-2</c:v>
                </c:pt>
                <c:pt idx="14">
                  <c:v>-0.14250221827861576</c:v>
                </c:pt>
                <c:pt idx="15">
                  <c:v>-4.971857410881797E-2</c:v>
                </c:pt>
                <c:pt idx="16">
                  <c:v>-9.2795827447571422E-2</c:v>
                </c:pt>
                <c:pt idx="17">
                  <c:v>-0.12403450414388006</c:v>
                </c:pt>
                <c:pt idx="18">
                  <c:v>-0.12031713369242869</c:v>
                </c:pt>
                <c:pt idx="19">
                  <c:v>-0.13278410467652046</c:v>
                </c:pt>
                <c:pt idx="20">
                  <c:v>-0.14557796230394093</c:v>
                </c:pt>
                <c:pt idx="21">
                  <c:v>-0.14668498797664031</c:v>
                </c:pt>
                <c:pt idx="22">
                  <c:v>-0.145846800258565</c:v>
                </c:pt>
                <c:pt idx="23">
                  <c:v>-0.15567765567765568</c:v>
                </c:pt>
                <c:pt idx="24">
                  <c:v>-0.15236514522821576</c:v>
                </c:pt>
                <c:pt idx="25">
                  <c:v>-9.9513655069210616E-2</c:v>
                </c:pt>
                <c:pt idx="26">
                  <c:v>2.5875190258751957E-2</c:v>
                </c:pt>
                <c:pt idx="27">
                  <c:v>8.1673060264819686E-3</c:v>
                </c:pt>
                <c:pt idx="28">
                  <c:v>-1.4606876653041612E-2</c:v>
                </c:pt>
                <c:pt idx="29">
                  <c:v>8.6889360880479938E-3</c:v>
                </c:pt>
                <c:pt idx="30">
                  <c:v>7.4097007223942191E-2</c:v>
                </c:pt>
              </c:numCache>
            </c:numRef>
          </c:val>
          <c:smooth val="0"/>
          <c:extLst>
            <c:ext xmlns:c16="http://schemas.microsoft.com/office/drawing/2014/chart" uri="{C3380CC4-5D6E-409C-BE32-E72D297353CC}">
              <c16:uniqueId val="{00000000-0A6D-4ED5-A6DC-1C0194E72107}"/>
            </c:ext>
          </c:extLst>
        </c:ser>
        <c:dLbls>
          <c:showLegendKey val="0"/>
          <c:showVal val="0"/>
          <c:showCatName val="0"/>
          <c:showSerName val="0"/>
          <c:showPercent val="0"/>
          <c:showBubbleSize val="0"/>
        </c:dLbls>
        <c:smooth val="0"/>
        <c:axId val="118691328"/>
        <c:axId val="118692864"/>
      </c:lineChart>
      <c:dateAx>
        <c:axId val="118691328"/>
        <c:scaling>
          <c:orientation val="minMax"/>
        </c:scaling>
        <c:delete val="0"/>
        <c:axPos val="b"/>
        <c:numFmt formatCode="[$-409]mmm\-yy;@" sourceLinked="0"/>
        <c:majorTickMark val="out"/>
        <c:minorTickMark val="none"/>
        <c:tickLblPos val="low"/>
        <c:spPr>
          <a:ln>
            <a:solidFill>
              <a:schemeClr val="tx2">
                <a:lumMod val="75000"/>
              </a:schemeClr>
            </a:solidFill>
          </a:ln>
        </c:spPr>
        <c:crossAx val="118692864"/>
        <c:crosses val="autoZero"/>
        <c:auto val="1"/>
        <c:lblOffset val="100"/>
        <c:baseTimeUnit val="months"/>
      </c:dateAx>
      <c:valAx>
        <c:axId val="118692864"/>
        <c:scaling>
          <c:orientation val="minMax"/>
        </c:scaling>
        <c:delete val="0"/>
        <c:axPos val="l"/>
        <c:title>
          <c:tx>
            <c:rich>
              <a:bodyPr/>
              <a:lstStyle/>
              <a:p>
                <a:pPr>
                  <a:defRPr b="1"/>
                </a:pPr>
                <a:r>
                  <a:rPr lang="en-US" b="1"/>
                  <a:t>YTY % Chg. in Pending Sales</a:t>
                </a:r>
              </a:p>
            </c:rich>
          </c:tx>
          <c:layout>
            <c:manualLayout>
              <c:xMode val="edge"/>
              <c:yMode val="edge"/>
              <c:x val="1.3339891361659926E-2"/>
              <c:y val="4.1164075699039619E-2"/>
            </c:manualLayout>
          </c:layout>
          <c:overlay val="0"/>
        </c:title>
        <c:numFmt formatCode="0%" sourceLinked="0"/>
        <c:majorTickMark val="out"/>
        <c:minorTickMark val="none"/>
        <c:tickLblPos val="nextTo"/>
        <c:crossAx val="118691328"/>
        <c:crosses val="autoZero"/>
        <c:crossBetween val="between"/>
      </c:valAx>
    </c:plotArea>
    <c:plotVisOnly val="1"/>
    <c:dispBlanksAs val="gap"/>
    <c:showDLblsOverMax val="0"/>
  </c:chart>
  <c:txPr>
    <a:bodyPr/>
    <a:lstStyle/>
    <a:p>
      <a:pPr>
        <a:defRPr sz="2700" b="0">
          <a:solidFill>
            <a:schemeClr val="bg1"/>
          </a:solidFill>
          <a:latin typeface="Century Gothic" panose="020B0502020202020204" pitchFamily="34" charset="0"/>
          <a:cs typeface="Arial" pitchFamily="34" charset="0"/>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83594639165679"/>
          <c:y val="6.6502732240437165E-2"/>
          <c:w val="0.84419273918193849"/>
          <c:h val="0.68784581485084517"/>
        </c:manualLayout>
      </c:layout>
      <c:barChart>
        <c:barDir val="col"/>
        <c:grouping val="clustered"/>
        <c:varyColors val="0"/>
        <c:ser>
          <c:idx val="0"/>
          <c:order val="0"/>
          <c:tx>
            <c:strRef>
              <c:f>Sheet1!$B$1</c:f>
              <c:strCache>
                <c:ptCount val="1"/>
                <c:pt idx="0">
                  <c:v> Median Price </c:v>
                </c:pt>
              </c:strCache>
            </c:strRef>
          </c:tx>
          <c:spPr>
            <a:solidFill>
              <a:schemeClr val="accent2"/>
            </a:solidFill>
            <a:ln>
              <a:noFill/>
            </a:ln>
            <a:effectLst>
              <a:outerShdw blurRad="50800" dist="38100" algn="l" rotWithShape="0">
                <a:prstClr val="black">
                  <a:alpha val="40000"/>
                </a:prstClr>
              </a:outerShdw>
            </a:effectLst>
          </c:spPr>
          <c:invertIfNegative val="0"/>
          <c:dPt>
            <c:idx val="0"/>
            <c:invertIfNegative val="0"/>
            <c:bubble3D val="0"/>
            <c:extLst>
              <c:ext xmlns:c16="http://schemas.microsoft.com/office/drawing/2014/chart" uri="{C3380CC4-5D6E-409C-BE32-E72D297353CC}">
                <c16:uniqueId val="{00000000-6DE4-40B5-98DF-8D529F031462}"/>
              </c:ext>
            </c:extLst>
          </c:dPt>
          <c:dPt>
            <c:idx val="1"/>
            <c:invertIfNegative val="0"/>
            <c:bubble3D val="0"/>
            <c:extLst>
              <c:ext xmlns:c16="http://schemas.microsoft.com/office/drawing/2014/chart" uri="{C3380CC4-5D6E-409C-BE32-E72D297353CC}">
                <c16:uniqueId val="{00000001-6DE4-40B5-98DF-8D529F031462}"/>
              </c:ext>
            </c:extLst>
          </c:dPt>
          <c:dPt>
            <c:idx val="2"/>
            <c:invertIfNegative val="0"/>
            <c:bubble3D val="0"/>
            <c:extLst>
              <c:ext xmlns:c16="http://schemas.microsoft.com/office/drawing/2014/chart" uri="{C3380CC4-5D6E-409C-BE32-E72D297353CC}">
                <c16:uniqueId val="{00000002-6DE4-40B5-98DF-8D529F031462}"/>
              </c:ext>
            </c:extLst>
          </c:dPt>
          <c:dPt>
            <c:idx val="3"/>
            <c:invertIfNegative val="0"/>
            <c:bubble3D val="0"/>
            <c:extLst>
              <c:ext xmlns:c16="http://schemas.microsoft.com/office/drawing/2014/chart" uri="{C3380CC4-5D6E-409C-BE32-E72D297353CC}">
                <c16:uniqueId val="{00000003-6DE4-40B5-98DF-8D529F031462}"/>
              </c:ext>
            </c:extLst>
          </c:dPt>
          <c:dPt>
            <c:idx val="4"/>
            <c:invertIfNegative val="0"/>
            <c:bubble3D val="0"/>
            <c:extLst>
              <c:ext xmlns:c16="http://schemas.microsoft.com/office/drawing/2014/chart" uri="{C3380CC4-5D6E-409C-BE32-E72D297353CC}">
                <c16:uniqueId val="{00000004-6DE4-40B5-98DF-8D529F031462}"/>
              </c:ext>
            </c:extLst>
          </c:dPt>
          <c:dPt>
            <c:idx val="5"/>
            <c:invertIfNegative val="0"/>
            <c:bubble3D val="0"/>
            <c:extLst>
              <c:ext xmlns:c16="http://schemas.microsoft.com/office/drawing/2014/chart" uri="{C3380CC4-5D6E-409C-BE32-E72D297353CC}">
                <c16:uniqueId val="{00000005-6DE4-40B5-98DF-8D529F031462}"/>
              </c:ext>
            </c:extLst>
          </c:dPt>
          <c:dPt>
            <c:idx val="6"/>
            <c:invertIfNegative val="0"/>
            <c:bubble3D val="0"/>
            <c:extLst>
              <c:ext xmlns:c16="http://schemas.microsoft.com/office/drawing/2014/chart" uri="{C3380CC4-5D6E-409C-BE32-E72D297353CC}">
                <c16:uniqueId val="{00000006-6DE4-40B5-98DF-8D529F031462}"/>
              </c:ext>
            </c:extLst>
          </c:dPt>
          <c:dPt>
            <c:idx val="7"/>
            <c:invertIfNegative val="0"/>
            <c:bubble3D val="0"/>
            <c:extLst>
              <c:ext xmlns:c16="http://schemas.microsoft.com/office/drawing/2014/chart" uri="{C3380CC4-5D6E-409C-BE32-E72D297353CC}">
                <c16:uniqueId val="{00000007-6DE4-40B5-98DF-8D529F031462}"/>
              </c:ext>
            </c:extLst>
          </c:dPt>
          <c:dPt>
            <c:idx val="8"/>
            <c:invertIfNegative val="0"/>
            <c:bubble3D val="0"/>
            <c:extLst>
              <c:ext xmlns:c16="http://schemas.microsoft.com/office/drawing/2014/chart" uri="{C3380CC4-5D6E-409C-BE32-E72D297353CC}">
                <c16:uniqueId val="{00000008-6DE4-40B5-98DF-8D529F031462}"/>
              </c:ext>
            </c:extLst>
          </c:dPt>
          <c:dPt>
            <c:idx val="9"/>
            <c:invertIfNegative val="0"/>
            <c:bubble3D val="0"/>
            <c:extLst>
              <c:ext xmlns:c16="http://schemas.microsoft.com/office/drawing/2014/chart" uri="{C3380CC4-5D6E-409C-BE32-E72D297353CC}">
                <c16:uniqueId val="{00000009-6DE4-40B5-98DF-8D529F031462}"/>
              </c:ext>
            </c:extLst>
          </c:dPt>
          <c:dPt>
            <c:idx val="10"/>
            <c:invertIfNegative val="0"/>
            <c:bubble3D val="0"/>
            <c:extLst>
              <c:ext xmlns:c16="http://schemas.microsoft.com/office/drawing/2014/chart" uri="{C3380CC4-5D6E-409C-BE32-E72D297353CC}">
                <c16:uniqueId val="{0000000A-6DE4-40B5-98DF-8D529F031462}"/>
              </c:ext>
            </c:extLst>
          </c:dPt>
          <c:dPt>
            <c:idx val="11"/>
            <c:invertIfNegative val="0"/>
            <c:bubble3D val="0"/>
            <c:extLst>
              <c:ext xmlns:c16="http://schemas.microsoft.com/office/drawing/2014/chart" uri="{C3380CC4-5D6E-409C-BE32-E72D297353CC}">
                <c16:uniqueId val="{0000000B-6DE4-40B5-98DF-8D529F031462}"/>
              </c:ext>
            </c:extLst>
          </c:dPt>
          <c:dPt>
            <c:idx val="12"/>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0D-6DE4-40B5-98DF-8D529F031462}"/>
              </c:ext>
            </c:extLst>
          </c:dPt>
          <c:dPt>
            <c:idx val="13"/>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0F-6DE4-40B5-98DF-8D529F031462}"/>
              </c:ext>
            </c:extLst>
          </c:dPt>
          <c:dPt>
            <c:idx val="14"/>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11-6DE4-40B5-98DF-8D529F031462}"/>
              </c:ext>
            </c:extLst>
          </c:dPt>
          <c:dPt>
            <c:idx val="15"/>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13-6DE4-40B5-98DF-8D529F031462}"/>
              </c:ext>
            </c:extLst>
          </c:dPt>
          <c:dPt>
            <c:idx val="16"/>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15-6DE4-40B5-98DF-8D529F031462}"/>
              </c:ext>
            </c:extLst>
          </c:dPt>
          <c:dPt>
            <c:idx val="17"/>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17-6DE4-40B5-98DF-8D529F031462}"/>
              </c:ext>
            </c:extLst>
          </c:dPt>
          <c:dPt>
            <c:idx val="18"/>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19-6DE4-40B5-98DF-8D529F031462}"/>
              </c:ext>
            </c:extLst>
          </c:dPt>
          <c:dPt>
            <c:idx val="19"/>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1B-6DE4-40B5-98DF-8D529F031462}"/>
              </c:ext>
            </c:extLst>
          </c:dPt>
          <c:dPt>
            <c:idx val="20"/>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1D-6DE4-40B5-98DF-8D529F031462}"/>
              </c:ext>
            </c:extLst>
          </c:dPt>
          <c:dPt>
            <c:idx val="21"/>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1F-6DE4-40B5-98DF-8D529F031462}"/>
              </c:ext>
            </c:extLst>
          </c:dPt>
          <c:dPt>
            <c:idx val="22"/>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21-6DE4-40B5-98DF-8D529F031462}"/>
              </c:ext>
            </c:extLst>
          </c:dPt>
          <c:dPt>
            <c:idx val="23"/>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23-6DE4-40B5-98DF-8D529F031462}"/>
              </c:ext>
            </c:extLst>
          </c:dPt>
          <c:dPt>
            <c:idx val="24"/>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25-6DE4-40B5-98DF-8D529F031462}"/>
              </c:ext>
            </c:extLst>
          </c:dPt>
          <c:dPt>
            <c:idx val="25"/>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27-6DE4-40B5-98DF-8D529F031462}"/>
              </c:ext>
            </c:extLst>
          </c:dPt>
          <c:dPt>
            <c:idx val="26"/>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29-6DE4-40B5-98DF-8D529F031462}"/>
              </c:ext>
            </c:extLst>
          </c:dPt>
          <c:dPt>
            <c:idx val="27"/>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2B-6DE4-40B5-98DF-8D529F031462}"/>
              </c:ext>
            </c:extLst>
          </c:dPt>
          <c:dPt>
            <c:idx val="28"/>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2D-6DE4-40B5-98DF-8D529F031462}"/>
              </c:ext>
            </c:extLst>
          </c:dPt>
          <c:dPt>
            <c:idx val="29"/>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2F-6DE4-40B5-98DF-8D529F031462}"/>
              </c:ext>
            </c:extLst>
          </c:dPt>
          <c:dPt>
            <c:idx val="30"/>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31-6DE4-40B5-98DF-8D529F031462}"/>
              </c:ext>
            </c:extLst>
          </c:dPt>
          <c:dPt>
            <c:idx val="31"/>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33-6DE4-40B5-98DF-8D529F031462}"/>
              </c:ext>
            </c:extLst>
          </c:dPt>
          <c:dPt>
            <c:idx val="32"/>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35-6DE4-40B5-98DF-8D529F031462}"/>
              </c:ext>
            </c:extLst>
          </c:dPt>
          <c:dPt>
            <c:idx val="33"/>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37-6DE4-40B5-98DF-8D529F031462}"/>
              </c:ext>
            </c:extLst>
          </c:dPt>
          <c:dPt>
            <c:idx val="34"/>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39-6DE4-40B5-98DF-8D529F031462}"/>
              </c:ext>
            </c:extLst>
          </c:dPt>
          <c:dPt>
            <c:idx val="35"/>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3B-6DE4-40B5-98DF-8D529F031462}"/>
              </c:ext>
            </c:extLst>
          </c:dPt>
          <c:dPt>
            <c:idx val="36"/>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3D-6DE4-40B5-98DF-8D529F031462}"/>
              </c:ext>
            </c:extLst>
          </c:dPt>
          <c:dPt>
            <c:idx val="37"/>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3F-6DE4-40B5-98DF-8D529F031462}"/>
              </c:ext>
            </c:extLst>
          </c:dPt>
          <c:dPt>
            <c:idx val="38"/>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41-6DE4-40B5-98DF-8D529F031462}"/>
              </c:ext>
            </c:extLst>
          </c:dPt>
          <c:dPt>
            <c:idx val="39"/>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43-6DE4-40B5-98DF-8D529F031462}"/>
              </c:ext>
            </c:extLst>
          </c:dPt>
          <c:dPt>
            <c:idx val="40"/>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45-6DE4-40B5-98DF-8D529F031462}"/>
              </c:ext>
            </c:extLst>
          </c:dPt>
          <c:dPt>
            <c:idx val="41"/>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47-6DE4-40B5-98DF-8D529F031462}"/>
              </c:ext>
            </c:extLst>
          </c:dPt>
          <c:dPt>
            <c:idx val="42"/>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49-6DE4-40B5-98DF-8D529F031462}"/>
              </c:ext>
            </c:extLst>
          </c:dPt>
          <c:dPt>
            <c:idx val="43"/>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4B-6DE4-40B5-98DF-8D529F031462}"/>
              </c:ext>
            </c:extLst>
          </c:dPt>
          <c:dPt>
            <c:idx val="44"/>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4D-6DE4-40B5-98DF-8D529F031462}"/>
              </c:ext>
            </c:extLst>
          </c:dPt>
          <c:dPt>
            <c:idx val="45"/>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4F-6DE4-40B5-98DF-8D529F031462}"/>
              </c:ext>
            </c:extLst>
          </c:dPt>
          <c:dPt>
            <c:idx val="46"/>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51-6DE4-40B5-98DF-8D529F031462}"/>
              </c:ext>
            </c:extLst>
          </c:dPt>
          <c:dPt>
            <c:idx val="47"/>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53-6DE4-40B5-98DF-8D529F031462}"/>
              </c:ext>
            </c:extLst>
          </c:dPt>
          <c:dPt>
            <c:idx val="48"/>
            <c:invertIfNegative val="0"/>
            <c:bubble3D val="0"/>
            <c:extLst>
              <c:ext xmlns:c16="http://schemas.microsoft.com/office/drawing/2014/chart" uri="{C3380CC4-5D6E-409C-BE32-E72D297353CC}">
                <c16:uniqueId val="{00000054-6DE4-40B5-98DF-8D529F031462}"/>
              </c:ext>
            </c:extLst>
          </c:dPt>
          <c:dPt>
            <c:idx val="49"/>
            <c:invertIfNegative val="0"/>
            <c:bubble3D val="0"/>
            <c:extLst>
              <c:ext xmlns:c16="http://schemas.microsoft.com/office/drawing/2014/chart" uri="{C3380CC4-5D6E-409C-BE32-E72D297353CC}">
                <c16:uniqueId val="{00000055-6DE4-40B5-98DF-8D529F031462}"/>
              </c:ext>
            </c:extLst>
          </c:dPt>
          <c:dPt>
            <c:idx val="50"/>
            <c:invertIfNegative val="0"/>
            <c:bubble3D val="0"/>
            <c:extLst>
              <c:ext xmlns:c16="http://schemas.microsoft.com/office/drawing/2014/chart" uri="{C3380CC4-5D6E-409C-BE32-E72D297353CC}">
                <c16:uniqueId val="{00000056-6DE4-40B5-98DF-8D529F031462}"/>
              </c:ext>
            </c:extLst>
          </c:dPt>
          <c:dPt>
            <c:idx val="51"/>
            <c:invertIfNegative val="0"/>
            <c:bubble3D val="0"/>
            <c:extLst>
              <c:ext xmlns:c16="http://schemas.microsoft.com/office/drawing/2014/chart" uri="{C3380CC4-5D6E-409C-BE32-E72D297353CC}">
                <c16:uniqueId val="{00000057-6DE4-40B5-98DF-8D529F031462}"/>
              </c:ext>
            </c:extLst>
          </c:dPt>
          <c:dPt>
            <c:idx val="52"/>
            <c:invertIfNegative val="0"/>
            <c:bubble3D val="0"/>
            <c:extLst>
              <c:ext xmlns:c16="http://schemas.microsoft.com/office/drawing/2014/chart" uri="{C3380CC4-5D6E-409C-BE32-E72D297353CC}">
                <c16:uniqueId val="{00000058-6DE4-40B5-98DF-8D529F031462}"/>
              </c:ext>
            </c:extLst>
          </c:dPt>
          <c:dPt>
            <c:idx val="53"/>
            <c:invertIfNegative val="0"/>
            <c:bubble3D val="0"/>
            <c:extLst>
              <c:ext xmlns:c16="http://schemas.microsoft.com/office/drawing/2014/chart" uri="{C3380CC4-5D6E-409C-BE32-E72D297353CC}">
                <c16:uniqueId val="{00000059-6DE4-40B5-98DF-8D529F031462}"/>
              </c:ext>
            </c:extLst>
          </c:dPt>
          <c:dPt>
            <c:idx val="54"/>
            <c:invertIfNegative val="0"/>
            <c:bubble3D val="0"/>
            <c:extLst>
              <c:ext xmlns:c16="http://schemas.microsoft.com/office/drawing/2014/chart" uri="{C3380CC4-5D6E-409C-BE32-E72D297353CC}">
                <c16:uniqueId val="{0000005A-6DE4-40B5-98DF-8D529F031462}"/>
              </c:ext>
            </c:extLst>
          </c:dPt>
          <c:dPt>
            <c:idx val="55"/>
            <c:invertIfNegative val="0"/>
            <c:bubble3D val="0"/>
            <c:extLst>
              <c:ext xmlns:c16="http://schemas.microsoft.com/office/drawing/2014/chart" uri="{C3380CC4-5D6E-409C-BE32-E72D297353CC}">
                <c16:uniqueId val="{0000005B-6DE4-40B5-98DF-8D529F031462}"/>
              </c:ext>
            </c:extLst>
          </c:dPt>
          <c:dPt>
            <c:idx val="56"/>
            <c:invertIfNegative val="0"/>
            <c:bubble3D val="0"/>
            <c:extLst>
              <c:ext xmlns:c16="http://schemas.microsoft.com/office/drawing/2014/chart" uri="{C3380CC4-5D6E-409C-BE32-E72D297353CC}">
                <c16:uniqueId val="{0000005C-6DE4-40B5-98DF-8D529F031462}"/>
              </c:ext>
            </c:extLst>
          </c:dPt>
          <c:dPt>
            <c:idx val="57"/>
            <c:invertIfNegative val="0"/>
            <c:bubble3D val="0"/>
            <c:extLst>
              <c:ext xmlns:c16="http://schemas.microsoft.com/office/drawing/2014/chart" uri="{C3380CC4-5D6E-409C-BE32-E72D297353CC}">
                <c16:uniqueId val="{0000005D-6DE4-40B5-98DF-8D529F031462}"/>
              </c:ext>
            </c:extLst>
          </c:dPt>
          <c:dPt>
            <c:idx val="58"/>
            <c:invertIfNegative val="0"/>
            <c:bubble3D val="0"/>
            <c:extLst>
              <c:ext xmlns:c16="http://schemas.microsoft.com/office/drawing/2014/chart" uri="{C3380CC4-5D6E-409C-BE32-E72D297353CC}">
                <c16:uniqueId val="{0000005E-6DE4-40B5-98DF-8D529F031462}"/>
              </c:ext>
            </c:extLst>
          </c:dPt>
          <c:dPt>
            <c:idx val="59"/>
            <c:invertIfNegative val="0"/>
            <c:bubble3D val="0"/>
            <c:extLst>
              <c:ext xmlns:c16="http://schemas.microsoft.com/office/drawing/2014/chart" uri="{C3380CC4-5D6E-409C-BE32-E72D297353CC}">
                <c16:uniqueId val="{0000005F-6DE4-40B5-98DF-8D529F031462}"/>
              </c:ext>
            </c:extLst>
          </c:dPt>
          <c:dPt>
            <c:idx val="60"/>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61-6DE4-40B5-98DF-8D529F031462}"/>
              </c:ext>
            </c:extLst>
          </c:dPt>
          <c:dPt>
            <c:idx val="61"/>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63-6DE4-40B5-98DF-8D529F031462}"/>
              </c:ext>
            </c:extLst>
          </c:dPt>
          <c:dPt>
            <c:idx val="62"/>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65-6DE4-40B5-98DF-8D529F031462}"/>
              </c:ext>
            </c:extLst>
          </c:dPt>
          <c:dPt>
            <c:idx val="63"/>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67-6DE4-40B5-98DF-8D529F031462}"/>
              </c:ext>
            </c:extLst>
          </c:dPt>
          <c:dPt>
            <c:idx val="64"/>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69-6DE4-40B5-98DF-8D529F031462}"/>
              </c:ext>
            </c:extLst>
          </c:dPt>
          <c:dPt>
            <c:idx val="65"/>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6B-6DE4-40B5-98DF-8D529F031462}"/>
              </c:ext>
            </c:extLst>
          </c:dPt>
          <c:dPt>
            <c:idx val="66"/>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6D-6DE4-40B5-98DF-8D529F031462}"/>
              </c:ext>
            </c:extLst>
          </c:dPt>
          <c:dPt>
            <c:idx val="67"/>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6F-6DE4-40B5-98DF-8D529F031462}"/>
              </c:ext>
            </c:extLst>
          </c:dPt>
          <c:dPt>
            <c:idx val="68"/>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71-6DE4-40B5-98DF-8D529F031462}"/>
              </c:ext>
            </c:extLst>
          </c:dPt>
          <c:dPt>
            <c:idx val="69"/>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73-6DE4-40B5-98DF-8D529F031462}"/>
              </c:ext>
            </c:extLst>
          </c:dPt>
          <c:dPt>
            <c:idx val="70"/>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75-6DE4-40B5-98DF-8D529F031462}"/>
              </c:ext>
            </c:extLst>
          </c:dPt>
          <c:dPt>
            <c:idx val="71"/>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77-6DE4-40B5-98DF-8D529F031462}"/>
              </c:ext>
            </c:extLst>
          </c:dPt>
          <c:dPt>
            <c:idx val="72"/>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79-6DE4-40B5-98DF-8D529F031462}"/>
              </c:ext>
            </c:extLst>
          </c:dPt>
          <c:dPt>
            <c:idx val="73"/>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7B-6DE4-40B5-98DF-8D529F031462}"/>
              </c:ext>
            </c:extLst>
          </c:dPt>
          <c:dPt>
            <c:idx val="74"/>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7D-6DE4-40B5-98DF-8D529F031462}"/>
              </c:ext>
            </c:extLst>
          </c:dPt>
          <c:dPt>
            <c:idx val="75"/>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7F-6DE4-40B5-98DF-8D529F031462}"/>
              </c:ext>
            </c:extLst>
          </c:dPt>
          <c:dPt>
            <c:idx val="76"/>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81-6DE4-40B5-98DF-8D529F031462}"/>
              </c:ext>
            </c:extLst>
          </c:dPt>
          <c:dPt>
            <c:idx val="77"/>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83-6DE4-40B5-98DF-8D529F031462}"/>
              </c:ext>
            </c:extLst>
          </c:dPt>
          <c:dPt>
            <c:idx val="78"/>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85-6DE4-40B5-98DF-8D529F031462}"/>
              </c:ext>
            </c:extLst>
          </c:dPt>
          <c:dPt>
            <c:idx val="79"/>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87-6DE4-40B5-98DF-8D529F031462}"/>
              </c:ext>
            </c:extLst>
          </c:dPt>
          <c:dPt>
            <c:idx val="80"/>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89-6DE4-40B5-98DF-8D529F031462}"/>
              </c:ext>
            </c:extLst>
          </c:dPt>
          <c:dPt>
            <c:idx val="81"/>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8B-6DE4-40B5-98DF-8D529F031462}"/>
              </c:ext>
            </c:extLst>
          </c:dPt>
          <c:dPt>
            <c:idx val="82"/>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8D-6DE4-40B5-98DF-8D529F031462}"/>
              </c:ext>
            </c:extLst>
          </c:dPt>
          <c:dPt>
            <c:idx val="83"/>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8F-6DE4-40B5-98DF-8D529F031462}"/>
              </c:ext>
            </c:extLst>
          </c:dPt>
          <c:dPt>
            <c:idx val="84"/>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91-6DE4-40B5-98DF-8D529F031462}"/>
              </c:ext>
            </c:extLst>
          </c:dPt>
          <c:dPt>
            <c:idx val="85"/>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93-6DE4-40B5-98DF-8D529F031462}"/>
              </c:ext>
            </c:extLst>
          </c:dPt>
          <c:dPt>
            <c:idx val="86"/>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95-6DE4-40B5-98DF-8D529F031462}"/>
              </c:ext>
            </c:extLst>
          </c:dPt>
          <c:dPt>
            <c:idx val="87"/>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97-6DE4-40B5-98DF-8D529F031462}"/>
              </c:ext>
            </c:extLst>
          </c:dPt>
          <c:dPt>
            <c:idx val="88"/>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99-6DE4-40B5-98DF-8D529F031462}"/>
              </c:ext>
            </c:extLst>
          </c:dPt>
          <c:dPt>
            <c:idx val="89"/>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9B-6DE4-40B5-98DF-8D529F031462}"/>
              </c:ext>
            </c:extLst>
          </c:dPt>
          <c:dPt>
            <c:idx val="90"/>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9D-6DE4-40B5-98DF-8D529F031462}"/>
              </c:ext>
            </c:extLst>
          </c:dPt>
          <c:dPt>
            <c:idx val="91"/>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9F-6DE4-40B5-98DF-8D529F031462}"/>
              </c:ext>
            </c:extLst>
          </c:dPt>
          <c:dPt>
            <c:idx val="92"/>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A1-6DE4-40B5-98DF-8D529F031462}"/>
              </c:ext>
            </c:extLst>
          </c:dPt>
          <c:dPt>
            <c:idx val="93"/>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A3-6DE4-40B5-98DF-8D529F031462}"/>
              </c:ext>
            </c:extLst>
          </c:dPt>
          <c:dPt>
            <c:idx val="94"/>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A5-6DE4-40B5-98DF-8D529F031462}"/>
              </c:ext>
            </c:extLst>
          </c:dPt>
          <c:dPt>
            <c:idx val="95"/>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A7-6DE4-40B5-98DF-8D529F031462}"/>
              </c:ext>
            </c:extLst>
          </c:dPt>
          <c:dPt>
            <c:idx val="96"/>
            <c:invertIfNegative val="0"/>
            <c:bubble3D val="0"/>
            <c:extLst>
              <c:ext xmlns:c16="http://schemas.microsoft.com/office/drawing/2014/chart" uri="{C3380CC4-5D6E-409C-BE32-E72D297353CC}">
                <c16:uniqueId val="{000000A8-6DE4-40B5-98DF-8D529F031462}"/>
              </c:ext>
            </c:extLst>
          </c:dPt>
          <c:dPt>
            <c:idx val="97"/>
            <c:invertIfNegative val="0"/>
            <c:bubble3D val="0"/>
            <c:extLst>
              <c:ext xmlns:c16="http://schemas.microsoft.com/office/drawing/2014/chart" uri="{C3380CC4-5D6E-409C-BE32-E72D297353CC}">
                <c16:uniqueId val="{000000A9-6DE4-40B5-98DF-8D529F031462}"/>
              </c:ext>
            </c:extLst>
          </c:dPt>
          <c:dPt>
            <c:idx val="98"/>
            <c:invertIfNegative val="0"/>
            <c:bubble3D val="0"/>
            <c:extLst>
              <c:ext xmlns:c16="http://schemas.microsoft.com/office/drawing/2014/chart" uri="{C3380CC4-5D6E-409C-BE32-E72D297353CC}">
                <c16:uniqueId val="{000000AA-6DE4-40B5-98DF-8D529F031462}"/>
              </c:ext>
            </c:extLst>
          </c:dPt>
          <c:dPt>
            <c:idx val="99"/>
            <c:invertIfNegative val="0"/>
            <c:bubble3D val="0"/>
            <c:extLst>
              <c:ext xmlns:c16="http://schemas.microsoft.com/office/drawing/2014/chart" uri="{C3380CC4-5D6E-409C-BE32-E72D297353CC}">
                <c16:uniqueId val="{000000AB-6DE4-40B5-98DF-8D529F031462}"/>
              </c:ext>
            </c:extLst>
          </c:dPt>
          <c:dPt>
            <c:idx val="100"/>
            <c:invertIfNegative val="0"/>
            <c:bubble3D val="0"/>
            <c:extLst>
              <c:ext xmlns:c16="http://schemas.microsoft.com/office/drawing/2014/chart" uri="{C3380CC4-5D6E-409C-BE32-E72D297353CC}">
                <c16:uniqueId val="{000000AC-6DE4-40B5-98DF-8D529F031462}"/>
              </c:ext>
            </c:extLst>
          </c:dPt>
          <c:dPt>
            <c:idx val="101"/>
            <c:invertIfNegative val="0"/>
            <c:bubble3D val="0"/>
            <c:extLst>
              <c:ext xmlns:c16="http://schemas.microsoft.com/office/drawing/2014/chart" uri="{C3380CC4-5D6E-409C-BE32-E72D297353CC}">
                <c16:uniqueId val="{000000AD-6DE4-40B5-98DF-8D529F031462}"/>
              </c:ext>
            </c:extLst>
          </c:dPt>
          <c:dPt>
            <c:idx val="102"/>
            <c:invertIfNegative val="0"/>
            <c:bubble3D val="0"/>
            <c:extLst>
              <c:ext xmlns:c16="http://schemas.microsoft.com/office/drawing/2014/chart" uri="{C3380CC4-5D6E-409C-BE32-E72D297353CC}">
                <c16:uniqueId val="{000000AE-6DE4-40B5-98DF-8D529F031462}"/>
              </c:ext>
            </c:extLst>
          </c:dPt>
          <c:dPt>
            <c:idx val="103"/>
            <c:invertIfNegative val="0"/>
            <c:bubble3D val="0"/>
            <c:extLst>
              <c:ext xmlns:c16="http://schemas.microsoft.com/office/drawing/2014/chart" uri="{C3380CC4-5D6E-409C-BE32-E72D297353CC}">
                <c16:uniqueId val="{000000AF-6DE4-40B5-98DF-8D529F031462}"/>
              </c:ext>
            </c:extLst>
          </c:dPt>
          <c:dPt>
            <c:idx val="104"/>
            <c:invertIfNegative val="0"/>
            <c:bubble3D val="0"/>
            <c:extLst>
              <c:ext xmlns:c16="http://schemas.microsoft.com/office/drawing/2014/chart" uri="{C3380CC4-5D6E-409C-BE32-E72D297353CC}">
                <c16:uniqueId val="{000000B0-6DE4-40B5-98DF-8D529F031462}"/>
              </c:ext>
            </c:extLst>
          </c:dPt>
          <c:dPt>
            <c:idx val="105"/>
            <c:invertIfNegative val="0"/>
            <c:bubble3D val="0"/>
            <c:extLst>
              <c:ext xmlns:c16="http://schemas.microsoft.com/office/drawing/2014/chart" uri="{C3380CC4-5D6E-409C-BE32-E72D297353CC}">
                <c16:uniqueId val="{000000B1-6DE4-40B5-98DF-8D529F031462}"/>
              </c:ext>
            </c:extLst>
          </c:dPt>
          <c:dPt>
            <c:idx val="106"/>
            <c:invertIfNegative val="0"/>
            <c:bubble3D val="0"/>
            <c:extLst>
              <c:ext xmlns:c16="http://schemas.microsoft.com/office/drawing/2014/chart" uri="{C3380CC4-5D6E-409C-BE32-E72D297353CC}">
                <c16:uniqueId val="{000000B2-6DE4-40B5-98DF-8D529F031462}"/>
              </c:ext>
            </c:extLst>
          </c:dPt>
          <c:dPt>
            <c:idx val="107"/>
            <c:invertIfNegative val="0"/>
            <c:bubble3D val="0"/>
            <c:extLst>
              <c:ext xmlns:c16="http://schemas.microsoft.com/office/drawing/2014/chart" uri="{C3380CC4-5D6E-409C-BE32-E72D297353CC}">
                <c16:uniqueId val="{000000B3-6DE4-40B5-98DF-8D529F031462}"/>
              </c:ext>
            </c:extLst>
          </c:dPt>
          <c:dPt>
            <c:idx val="108"/>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B5-6DE4-40B5-98DF-8D529F031462}"/>
              </c:ext>
            </c:extLst>
          </c:dPt>
          <c:dPt>
            <c:idx val="109"/>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B7-6DE4-40B5-98DF-8D529F031462}"/>
              </c:ext>
            </c:extLst>
          </c:dPt>
          <c:dPt>
            <c:idx val="110"/>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B9-6DE4-40B5-98DF-8D529F031462}"/>
              </c:ext>
            </c:extLst>
          </c:dPt>
          <c:dPt>
            <c:idx val="111"/>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BB-6DE4-40B5-98DF-8D529F031462}"/>
              </c:ext>
            </c:extLst>
          </c:dPt>
          <c:dPt>
            <c:idx val="112"/>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BD-6DE4-40B5-98DF-8D529F031462}"/>
              </c:ext>
            </c:extLst>
          </c:dPt>
          <c:dPt>
            <c:idx val="113"/>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BF-6DE4-40B5-98DF-8D529F031462}"/>
              </c:ext>
            </c:extLst>
          </c:dPt>
          <c:dPt>
            <c:idx val="114"/>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C1-6DE4-40B5-98DF-8D529F031462}"/>
              </c:ext>
            </c:extLst>
          </c:dPt>
          <c:dPt>
            <c:idx val="115"/>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C3-6DE4-40B5-98DF-8D529F031462}"/>
              </c:ext>
            </c:extLst>
          </c:dPt>
          <c:dPt>
            <c:idx val="116"/>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C5-6DE4-40B5-98DF-8D529F031462}"/>
              </c:ext>
            </c:extLst>
          </c:dPt>
          <c:dPt>
            <c:idx val="117"/>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C7-6DE4-40B5-98DF-8D529F031462}"/>
              </c:ext>
            </c:extLst>
          </c:dPt>
          <c:dPt>
            <c:idx val="118"/>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C9-6DE4-40B5-98DF-8D529F031462}"/>
              </c:ext>
            </c:extLst>
          </c:dPt>
          <c:dPt>
            <c:idx val="119"/>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CB-6DE4-40B5-98DF-8D529F031462}"/>
              </c:ext>
            </c:extLst>
          </c:dPt>
          <c:dPt>
            <c:idx val="120"/>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CD-6DE4-40B5-98DF-8D529F031462}"/>
              </c:ext>
            </c:extLst>
          </c:dPt>
          <c:dPt>
            <c:idx val="121"/>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CF-6DE4-40B5-98DF-8D529F031462}"/>
              </c:ext>
            </c:extLst>
          </c:dPt>
          <c:dPt>
            <c:idx val="122"/>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D1-6DE4-40B5-98DF-8D529F031462}"/>
              </c:ext>
            </c:extLst>
          </c:dPt>
          <c:dPt>
            <c:idx val="123"/>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D3-6DE4-40B5-98DF-8D529F031462}"/>
              </c:ext>
            </c:extLst>
          </c:dPt>
          <c:dPt>
            <c:idx val="124"/>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D5-6DE4-40B5-98DF-8D529F031462}"/>
              </c:ext>
            </c:extLst>
          </c:dPt>
          <c:dPt>
            <c:idx val="125"/>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D7-6DE4-40B5-98DF-8D529F031462}"/>
              </c:ext>
            </c:extLst>
          </c:dPt>
          <c:dPt>
            <c:idx val="126"/>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D9-6DE4-40B5-98DF-8D529F031462}"/>
              </c:ext>
            </c:extLst>
          </c:dPt>
          <c:dPt>
            <c:idx val="127"/>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DB-6DE4-40B5-98DF-8D529F031462}"/>
              </c:ext>
            </c:extLst>
          </c:dPt>
          <c:dPt>
            <c:idx val="128"/>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DD-6DE4-40B5-98DF-8D529F031462}"/>
              </c:ext>
            </c:extLst>
          </c:dPt>
          <c:dPt>
            <c:idx val="129"/>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DF-6DE4-40B5-98DF-8D529F031462}"/>
              </c:ext>
            </c:extLst>
          </c:dPt>
          <c:dPt>
            <c:idx val="130"/>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E1-6DE4-40B5-98DF-8D529F031462}"/>
              </c:ext>
            </c:extLst>
          </c:dPt>
          <c:dPt>
            <c:idx val="131"/>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E3-6DE4-40B5-98DF-8D529F031462}"/>
              </c:ext>
            </c:extLst>
          </c:dPt>
          <c:dPt>
            <c:idx val="132"/>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E5-6DE4-40B5-98DF-8D529F031462}"/>
              </c:ext>
            </c:extLst>
          </c:dPt>
          <c:dPt>
            <c:idx val="133"/>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E7-6DE4-40B5-98DF-8D529F031462}"/>
              </c:ext>
            </c:extLst>
          </c:dPt>
          <c:dPt>
            <c:idx val="134"/>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E9-6DE4-40B5-98DF-8D529F031462}"/>
              </c:ext>
            </c:extLst>
          </c:dPt>
          <c:dPt>
            <c:idx val="135"/>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EB-6DE4-40B5-98DF-8D529F031462}"/>
              </c:ext>
            </c:extLst>
          </c:dPt>
          <c:dPt>
            <c:idx val="136"/>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ED-6DE4-40B5-98DF-8D529F031462}"/>
              </c:ext>
            </c:extLst>
          </c:dPt>
          <c:dPt>
            <c:idx val="137"/>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EF-6DE4-40B5-98DF-8D529F031462}"/>
              </c:ext>
            </c:extLst>
          </c:dPt>
          <c:dPt>
            <c:idx val="138"/>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1-6DE4-40B5-98DF-8D529F031462}"/>
              </c:ext>
            </c:extLst>
          </c:dPt>
          <c:dPt>
            <c:idx val="139"/>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3-6DE4-40B5-98DF-8D529F031462}"/>
              </c:ext>
            </c:extLst>
          </c:dPt>
          <c:dPt>
            <c:idx val="140"/>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4-A263-44A2-B7B9-E7B865A6AA1A}"/>
              </c:ext>
            </c:extLst>
          </c:dPt>
          <c:dPt>
            <c:idx val="141"/>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5-A263-44A2-B7B9-E7B865A6AA1A}"/>
              </c:ext>
            </c:extLst>
          </c:dPt>
          <c:dPt>
            <c:idx val="142"/>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8-1DF2-40CB-8089-A3A3BFC9B5CF}"/>
              </c:ext>
            </c:extLst>
          </c:dPt>
          <c:dPt>
            <c:idx val="143"/>
            <c:invertIfNegative val="0"/>
            <c:bubble3D val="0"/>
            <c:spPr>
              <a:solidFill>
                <a:schemeClr val="accent4"/>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A-C3AF-4733-86CF-25E4C4070246}"/>
              </c:ext>
            </c:extLst>
          </c:dPt>
          <c:dPt>
            <c:idx val="156"/>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E-2AE9-446F-AE36-5933D92ADA03}"/>
              </c:ext>
            </c:extLst>
          </c:dPt>
          <c:dPt>
            <c:idx val="157"/>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C-2AE9-446F-AE36-5933D92ADA03}"/>
              </c:ext>
            </c:extLst>
          </c:dPt>
          <c:dPt>
            <c:idx val="158"/>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0FD-2AE9-446F-AE36-5933D92ADA03}"/>
              </c:ext>
            </c:extLst>
          </c:dPt>
          <c:dPt>
            <c:idx val="159"/>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02-1999-4866-ACF3-0F7ADDD12229}"/>
              </c:ext>
            </c:extLst>
          </c:dPt>
          <c:dPt>
            <c:idx val="160"/>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04-3147-46E5-A3B4-05EF597638C5}"/>
              </c:ext>
            </c:extLst>
          </c:dPt>
          <c:dPt>
            <c:idx val="161"/>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06-39BD-4C4B-8E47-5ECD407ABE4B}"/>
              </c:ext>
            </c:extLst>
          </c:dPt>
          <c:dPt>
            <c:idx val="162"/>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08-22AB-40FB-8EF4-0E4D6BC15B96}"/>
              </c:ext>
            </c:extLst>
          </c:dPt>
          <c:dPt>
            <c:idx val="163"/>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0B-F4EC-4FDB-BFB9-787A988394BE}"/>
              </c:ext>
            </c:extLst>
          </c:dPt>
          <c:dPt>
            <c:idx val="164"/>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0C-E166-4849-8273-201D805B9F8E}"/>
              </c:ext>
            </c:extLst>
          </c:dPt>
          <c:dPt>
            <c:idx val="165"/>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0E-6A03-4A60-A56C-DD979B267B8D}"/>
              </c:ext>
            </c:extLst>
          </c:dPt>
          <c:dPt>
            <c:idx val="166"/>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11-4B6D-443A-9485-4966E719BFCC}"/>
              </c:ext>
            </c:extLst>
          </c:dPt>
          <c:dPt>
            <c:idx val="167"/>
            <c:invertIfNegative val="0"/>
            <c:bubble3D val="0"/>
            <c:spPr>
              <a:solidFill>
                <a:schemeClr val="accent3"/>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10-4B6D-443A-9485-4966E719BFCC}"/>
              </c:ext>
            </c:extLst>
          </c:dPt>
          <c:dPt>
            <c:idx val="168"/>
            <c:invertIfNegative val="0"/>
            <c:bubble3D val="0"/>
            <c:spPr>
              <a:solidFill>
                <a:schemeClr val="accent1"/>
              </a:solidFill>
              <a:ln>
                <a:solidFill>
                  <a:schemeClr val="accent1"/>
                </a:solidFill>
              </a:ln>
              <a:effectLst>
                <a:outerShdw blurRad="50800" dist="38100" algn="l" rotWithShape="0">
                  <a:prstClr val="black">
                    <a:alpha val="40000"/>
                  </a:prstClr>
                </a:outerShdw>
              </a:effectLst>
            </c:spPr>
            <c:extLst>
              <c:ext xmlns:c16="http://schemas.microsoft.com/office/drawing/2014/chart" uri="{C3380CC4-5D6E-409C-BE32-E72D297353CC}">
                <c16:uniqueId val="{00000115-C6A4-40FC-A266-56177430B954}"/>
              </c:ext>
            </c:extLst>
          </c:dPt>
          <c:dPt>
            <c:idx val="169"/>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17-2726-4B6F-896F-D0FB0F51590A}"/>
              </c:ext>
            </c:extLst>
          </c:dPt>
          <c:dPt>
            <c:idx val="170"/>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19-80B0-41BD-BEB1-FBD37C30A237}"/>
              </c:ext>
            </c:extLst>
          </c:dPt>
          <c:dPt>
            <c:idx val="171"/>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1A-3F12-42E9-8FA4-2BFA8E1BCBF2}"/>
              </c:ext>
            </c:extLst>
          </c:dPt>
          <c:dPt>
            <c:idx val="172"/>
            <c:invertIfNegative val="0"/>
            <c:bubble3D val="0"/>
            <c:spPr>
              <a:solidFill>
                <a:schemeClr val="accent1"/>
              </a:solidFill>
              <a:ln>
                <a:solidFill>
                  <a:schemeClr val="accent1"/>
                </a:solidFill>
              </a:ln>
              <a:effectLst>
                <a:outerShdw blurRad="50800" dist="38100" algn="l" rotWithShape="0">
                  <a:prstClr val="black">
                    <a:alpha val="40000"/>
                  </a:prstClr>
                </a:outerShdw>
              </a:effectLst>
            </c:spPr>
            <c:extLst>
              <c:ext xmlns:c16="http://schemas.microsoft.com/office/drawing/2014/chart" uri="{C3380CC4-5D6E-409C-BE32-E72D297353CC}">
                <c16:uniqueId val="{0000011C-7B5F-446F-B7BF-EAA7E16AF4C7}"/>
              </c:ext>
            </c:extLst>
          </c:dPt>
          <c:dPt>
            <c:idx val="173"/>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1F-169B-498F-B53C-69C28AF45F25}"/>
              </c:ext>
            </c:extLst>
          </c:dPt>
          <c:dPt>
            <c:idx val="174"/>
            <c:invertIfNegative val="0"/>
            <c:bubble3D val="0"/>
            <c:spPr>
              <a:solidFill>
                <a:schemeClr val="accent1"/>
              </a:solidFill>
              <a:ln>
                <a:noFill/>
              </a:ln>
              <a:effectLst>
                <a:outerShdw blurRad="50800" dist="38100" algn="l" rotWithShape="0">
                  <a:prstClr val="black">
                    <a:alpha val="40000"/>
                  </a:prstClr>
                </a:outerShdw>
              </a:effectLst>
            </c:spPr>
            <c:extLst>
              <c:ext xmlns:c16="http://schemas.microsoft.com/office/drawing/2014/chart" uri="{C3380CC4-5D6E-409C-BE32-E72D297353CC}">
                <c16:uniqueId val="{00000120-71A4-4736-807D-7268DBC6B396}"/>
              </c:ext>
            </c:extLst>
          </c:dPt>
          <c:cat>
            <c:numRef>
              <c:f>Sheet1!$A$2:$A$236</c:f>
              <c:numCache>
                <c:formatCode>mmm\-yy</c:formatCode>
                <c:ptCount val="175"/>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pt idx="168">
                  <c:v>43466</c:v>
                </c:pt>
                <c:pt idx="169">
                  <c:v>43497</c:v>
                </c:pt>
                <c:pt idx="170">
                  <c:v>43525</c:v>
                </c:pt>
                <c:pt idx="171">
                  <c:v>43556</c:v>
                </c:pt>
                <c:pt idx="172">
                  <c:v>43586</c:v>
                </c:pt>
                <c:pt idx="173">
                  <c:v>43617</c:v>
                </c:pt>
                <c:pt idx="174">
                  <c:v>43647</c:v>
                </c:pt>
              </c:numCache>
            </c:numRef>
          </c:cat>
          <c:val>
            <c:numRef>
              <c:f>Sheet1!$B$2:$B$236</c:f>
              <c:numCache>
                <c:formatCode>_("$"* #,##0_);_("$"* \(#,##0\);_("$"* "-"??_);_(@_)</c:formatCode>
                <c:ptCount val="175"/>
                <c:pt idx="0">
                  <c:v>484580</c:v>
                </c:pt>
                <c:pt idx="1">
                  <c:v>470920</c:v>
                </c:pt>
                <c:pt idx="2">
                  <c:v>496890</c:v>
                </c:pt>
                <c:pt idx="3">
                  <c:v>510400</c:v>
                </c:pt>
                <c:pt idx="4">
                  <c:v>522530</c:v>
                </c:pt>
                <c:pt idx="5">
                  <c:v>542330</c:v>
                </c:pt>
                <c:pt idx="6">
                  <c:v>539840</c:v>
                </c:pt>
                <c:pt idx="7">
                  <c:v>567320</c:v>
                </c:pt>
                <c:pt idx="8">
                  <c:v>543510</c:v>
                </c:pt>
                <c:pt idx="9">
                  <c:v>537930</c:v>
                </c:pt>
                <c:pt idx="10">
                  <c:v>547870</c:v>
                </c:pt>
                <c:pt idx="11">
                  <c:v>547400</c:v>
                </c:pt>
                <c:pt idx="12">
                  <c:v>549460</c:v>
                </c:pt>
                <c:pt idx="13">
                  <c:v>534400</c:v>
                </c:pt>
                <c:pt idx="14">
                  <c:v>562130</c:v>
                </c:pt>
                <c:pt idx="15">
                  <c:v>562820</c:v>
                </c:pt>
                <c:pt idx="16">
                  <c:v>563860</c:v>
                </c:pt>
                <c:pt idx="17">
                  <c:v>575850</c:v>
                </c:pt>
                <c:pt idx="18">
                  <c:v>567860</c:v>
                </c:pt>
                <c:pt idx="19">
                  <c:v>577300</c:v>
                </c:pt>
                <c:pt idx="20">
                  <c:v>557150</c:v>
                </c:pt>
                <c:pt idx="21">
                  <c:v>552020</c:v>
                </c:pt>
                <c:pt idx="22">
                  <c:v>554500</c:v>
                </c:pt>
                <c:pt idx="23">
                  <c:v>569350</c:v>
                </c:pt>
                <c:pt idx="24">
                  <c:v>551220</c:v>
                </c:pt>
                <c:pt idx="25">
                  <c:v>554280</c:v>
                </c:pt>
                <c:pt idx="26">
                  <c:v>582930</c:v>
                </c:pt>
                <c:pt idx="27">
                  <c:v>594110</c:v>
                </c:pt>
                <c:pt idx="28">
                  <c:v>594530</c:v>
                </c:pt>
                <c:pt idx="29">
                  <c:v>591280</c:v>
                </c:pt>
                <c:pt idx="30">
                  <c:v>587560</c:v>
                </c:pt>
                <c:pt idx="31">
                  <c:v>588760</c:v>
                </c:pt>
                <c:pt idx="32">
                  <c:v>535760</c:v>
                </c:pt>
                <c:pt idx="33">
                  <c:v>501730</c:v>
                </c:pt>
                <c:pt idx="34">
                  <c:v>490511</c:v>
                </c:pt>
                <c:pt idx="35">
                  <c:v>480820</c:v>
                </c:pt>
                <c:pt idx="36">
                  <c:v>427200</c:v>
                </c:pt>
                <c:pt idx="37">
                  <c:v>418260</c:v>
                </c:pt>
                <c:pt idx="38">
                  <c:v>414520</c:v>
                </c:pt>
                <c:pt idx="39">
                  <c:v>404590</c:v>
                </c:pt>
                <c:pt idx="40">
                  <c:v>386620</c:v>
                </c:pt>
                <c:pt idx="41">
                  <c:v>373100</c:v>
                </c:pt>
                <c:pt idx="42">
                  <c:v>355000</c:v>
                </c:pt>
                <c:pt idx="43">
                  <c:v>352730</c:v>
                </c:pt>
                <c:pt idx="44">
                  <c:v>319310</c:v>
                </c:pt>
                <c:pt idx="45">
                  <c:v>307210</c:v>
                </c:pt>
                <c:pt idx="46">
                  <c:v>287880</c:v>
                </c:pt>
                <c:pt idx="47">
                  <c:v>283060</c:v>
                </c:pt>
                <c:pt idx="48">
                  <c:v>249960</c:v>
                </c:pt>
                <c:pt idx="49">
                  <c:v>245230</c:v>
                </c:pt>
                <c:pt idx="50">
                  <c:v>249790</c:v>
                </c:pt>
                <c:pt idx="51">
                  <c:v>253110</c:v>
                </c:pt>
                <c:pt idx="52">
                  <c:v>263440</c:v>
                </c:pt>
                <c:pt idx="53">
                  <c:v>274640</c:v>
                </c:pt>
                <c:pt idx="54">
                  <c:v>285310</c:v>
                </c:pt>
                <c:pt idx="55">
                  <c:v>293400</c:v>
                </c:pt>
                <c:pt idx="56">
                  <c:v>296610</c:v>
                </c:pt>
                <c:pt idx="57">
                  <c:v>297500</c:v>
                </c:pt>
                <c:pt idx="58">
                  <c:v>304550</c:v>
                </c:pt>
                <c:pt idx="59">
                  <c:v>306860</c:v>
                </c:pt>
                <c:pt idx="60">
                  <c:v>284600</c:v>
                </c:pt>
                <c:pt idx="61">
                  <c:v>279850</c:v>
                </c:pt>
                <c:pt idx="62">
                  <c:v>300090</c:v>
                </c:pt>
                <c:pt idx="63">
                  <c:v>307000</c:v>
                </c:pt>
                <c:pt idx="64">
                  <c:v>327460</c:v>
                </c:pt>
                <c:pt idx="65">
                  <c:v>313890</c:v>
                </c:pt>
                <c:pt idx="66">
                  <c:v>318550</c:v>
                </c:pt>
                <c:pt idx="67">
                  <c:v>320860</c:v>
                </c:pt>
                <c:pt idx="68">
                  <c:v>313460</c:v>
                </c:pt>
                <c:pt idx="69">
                  <c:v>305150</c:v>
                </c:pt>
                <c:pt idx="70">
                  <c:v>296480</c:v>
                </c:pt>
                <c:pt idx="71">
                  <c:v>304770</c:v>
                </c:pt>
                <c:pt idx="72">
                  <c:v>279220</c:v>
                </c:pt>
                <c:pt idx="73">
                  <c:v>271370</c:v>
                </c:pt>
                <c:pt idx="74">
                  <c:v>286550</c:v>
                </c:pt>
                <c:pt idx="75">
                  <c:v>294140</c:v>
                </c:pt>
                <c:pt idx="76">
                  <c:v>292850</c:v>
                </c:pt>
                <c:pt idx="77">
                  <c:v>296410</c:v>
                </c:pt>
                <c:pt idx="78">
                  <c:v>296160</c:v>
                </c:pt>
                <c:pt idx="79">
                  <c:v>297660</c:v>
                </c:pt>
                <c:pt idx="80">
                  <c:v>288700</c:v>
                </c:pt>
                <c:pt idx="81">
                  <c:v>277450</c:v>
                </c:pt>
                <c:pt idx="82">
                  <c:v>279910</c:v>
                </c:pt>
                <c:pt idx="83">
                  <c:v>288950</c:v>
                </c:pt>
                <c:pt idx="84">
                  <c:v>271490</c:v>
                </c:pt>
                <c:pt idx="85">
                  <c:v>268810</c:v>
                </c:pt>
                <c:pt idx="86">
                  <c:v>295630</c:v>
                </c:pt>
                <c:pt idx="87">
                  <c:v>312500</c:v>
                </c:pt>
                <c:pt idx="88">
                  <c:v>316460</c:v>
                </c:pt>
                <c:pt idx="89">
                  <c:v>320990</c:v>
                </c:pt>
                <c:pt idx="90">
                  <c:v>334220</c:v>
                </c:pt>
                <c:pt idx="91">
                  <c:v>343800</c:v>
                </c:pt>
                <c:pt idx="92">
                  <c:v>344760</c:v>
                </c:pt>
                <c:pt idx="93">
                  <c:v>340910</c:v>
                </c:pt>
                <c:pt idx="94">
                  <c:v>345560</c:v>
                </c:pt>
                <c:pt idx="95">
                  <c:v>365840</c:v>
                </c:pt>
                <c:pt idx="96">
                  <c:v>336650</c:v>
                </c:pt>
                <c:pt idx="97">
                  <c:v>333180.31969510973</c:v>
                </c:pt>
                <c:pt idx="98">
                  <c:v>379000</c:v>
                </c:pt>
                <c:pt idx="99">
                  <c:v>402830</c:v>
                </c:pt>
                <c:pt idx="100">
                  <c:v>417140</c:v>
                </c:pt>
                <c:pt idx="101">
                  <c:v>428700</c:v>
                </c:pt>
                <c:pt idx="102">
                  <c:v>433740</c:v>
                </c:pt>
                <c:pt idx="103">
                  <c:v>441010</c:v>
                </c:pt>
                <c:pt idx="104">
                  <c:v>428900</c:v>
                </c:pt>
                <c:pt idx="105">
                  <c:v>427540</c:v>
                </c:pt>
                <c:pt idx="106">
                  <c:v>423090</c:v>
                </c:pt>
                <c:pt idx="107">
                  <c:v>438790</c:v>
                </c:pt>
                <c:pt idx="108">
                  <c:v>412820</c:v>
                </c:pt>
                <c:pt idx="109">
                  <c:v>406460</c:v>
                </c:pt>
                <c:pt idx="110">
                  <c:v>437100</c:v>
                </c:pt>
                <c:pt idx="111">
                  <c:v>448720</c:v>
                </c:pt>
                <c:pt idx="112">
                  <c:v>465470</c:v>
                </c:pt>
                <c:pt idx="113">
                  <c:v>457700</c:v>
                </c:pt>
                <c:pt idx="114">
                  <c:v>463330</c:v>
                </c:pt>
                <c:pt idx="115">
                  <c:v>481250</c:v>
                </c:pt>
                <c:pt idx="116">
                  <c:v>462380</c:v>
                </c:pt>
                <c:pt idx="117">
                  <c:v>450460</c:v>
                </c:pt>
                <c:pt idx="118">
                  <c:v>444629.86574480293</c:v>
                </c:pt>
                <c:pt idx="119">
                  <c:v>453270</c:v>
                </c:pt>
                <c:pt idx="120">
                  <c:v>428980</c:v>
                </c:pt>
                <c:pt idx="121">
                  <c:v>429930</c:v>
                </c:pt>
                <c:pt idx="122">
                  <c:v>464640</c:v>
                </c:pt>
                <c:pt idx="123">
                  <c:v>484370</c:v>
                </c:pt>
                <c:pt idx="124">
                  <c:v>489190</c:v>
                </c:pt>
                <c:pt idx="125">
                  <c:v>492320</c:v>
                </c:pt>
                <c:pt idx="126">
                  <c:v>490780</c:v>
                </c:pt>
                <c:pt idx="127">
                  <c:v>497520</c:v>
                </c:pt>
                <c:pt idx="128">
                  <c:v>482150</c:v>
                </c:pt>
                <c:pt idx="129">
                  <c:v>478780</c:v>
                </c:pt>
                <c:pt idx="130">
                  <c:v>478140</c:v>
                </c:pt>
                <c:pt idx="131">
                  <c:v>489770</c:v>
                </c:pt>
                <c:pt idx="132">
                  <c:v>467160</c:v>
                </c:pt>
                <c:pt idx="133">
                  <c:v>444780</c:v>
                </c:pt>
                <c:pt idx="134">
                  <c:v>484120</c:v>
                </c:pt>
                <c:pt idx="135">
                  <c:v>509240</c:v>
                </c:pt>
                <c:pt idx="136">
                  <c:v>519930</c:v>
                </c:pt>
                <c:pt idx="137">
                  <c:v>518980</c:v>
                </c:pt>
                <c:pt idx="138">
                  <c:v>511420</c:v>
                </c:pt>
                <c:pt idx="139">
                  <c:v>527490</c:v>
                </c:pt>
                <c:pt idx="140">
                  <c:v>516450</c:v>
                </c:pt>
                <c:pt idx="141">
                  <c:v>515170</c:v>
                </c:pt>
                <c:pt idx="142">
                  <c:v>502490</c:v>
                </c:pt>
                <c:pt idx="143">
                  <c:v>510560</c:v>
                </c:pt>
                <c:pt idx="144">
                  <c:v>491840</c:v>
                </c:pt>
                <c:pt idx="145">
                  <c:v>480270</c:v>
                </c:pt>
                <c:pt idx="146">
                  <c:v>518600</c:v>
                </c:pt>
                <c:pt idx="147">
                  <c:v>537950</c:v>
                </c:pt>
                <c:pt idx="148">
                  <c:v>550240</c:v>
                </c:pt>
                <c:pt idx="149">
                  <c:v>555420</c:v>
                </c:pt>
                <c:pt idx="150">
                  <c:v>549470</c:v>
                </c:pt>
                <c:pt idx="151">
                  <c:v>565320</c:v>
                </c:pt>
                <c:pt idx="152">
                  <c:v>555400</c:v>
                </c:pt>
                <c:pt idx="153">
                  <c:v>546430</c:v>
                </c:pt>
                <c:pt idx="154">
                  <c:v>546820</c:v>
                </c:pt>
                <c:pt idx="155">
                  <c:v>549550</c:v>
                </c:pt>
                <c:pt idx="156">
                  <c:v>527780</c:v>
                </c:pt>
                <c:pt idx="157">
                  <c:v>522440</c:v>
                </c:pt>
                <c:pt idx="158">
                  <c:v>564820</c:v>
                </c:pt>
                <c:pt idx="159">
                  <c:v>584460</c:v>
                </c:pt>
                <c:pt idx="160">
                  <c:v>600860</c:v>
                </c:pt>
                <c:pt idx="161">
                  <c:v>601910</c:v>
                </c:pt>
                <c:pt idx="162">
                  <c:v>591230</c:v>
                </c:pt>
                <c:pt idx="163">
                  <c:v>596410</c:v>
                </c:pt>
                <c:pt idx="164">
                  <c:v>578850</c:v>
                </c:pt>
                <c:pt idx="165">
                  <c:v>572000</c:v>
                </c:pt>
                <c:pt idx="166">
                  <c:v>554760</c:v>
                </c:pt>
                <c:pt idx="167">
                  <c:v>557600</c:v>
                </c:pt>
                <c:pt idx="168">
                  <c:v>537120</c:v>
                </c:pt>
                <c:pt idx="169">
                  <c:v>534140</c:v>
                </c:pt>
                <c:pt idx="170">
                  <c:v>565880</c:v>
                </c:pt>
                <c:pt idx="171">
                  <c:v>602920</c:v>
                </c:pt>
                <c:pt idx="172">
                  <c:v>611190</c:v>
                </c:pt>
                <c:pt idx="173">
                  <c:v>610720</c:v>
                </c:pt>
                <c:pt idx="174">
                  <c:v>607990</c:v>
                </c:pt>
              </c:numCache>
            </c:numRef>
          </c:val>
          <c:extLst>
            <c:ext xmlns:c16="http://schemas.microsoft.com/office/drawing/2014/chart" uri="{C3380CC4-5D6E-409C-BE32-E72D297353CC}">
              <c16:uniqueId val="{000000F2-6DE4-40B5-98DF-8D529F031462}"/>
            </c:ext>
          </c:extLst>
        </c:ser>
        <c:dLbls>
          <c:showLegendKey val="0"/>
          <c:showVal val="0"/>
          <c:showCatName val="0"/>
          <c:showSerName val="0"/>
          <c:showPercent val="0"/>
          <c:showBubbleSize val="0"/>
        </c:dLbls>
        <c:gapWidth val="25"/>
        <c:axId val="116544640"/>
        <c:axId val="116546176"/>
      </c:barChart>
      <c:dateAx>
        <c:axId val="116544640"/>
        <c:scaling>
          <c:orientation val="minMax"/>
        </c:scaling>
        <c:delete val="0"/>
        <c:axPos val="b"/>
        <c:numFmt formatCode="mmm\-yy" sourceLinked="1"/>
        <c:majorTickMark val="out"/>
        <c:minorTickMark val="none"/>
        <c:tickLblPos val="nextTo"/>
        <c:spPr>
          <a:ln>
            <a:solidFill>
              <a:schemeClr val="tx2">
                <a:lumMod val="75000"/>
              </a:schemeClr>
            </a:solidFill>
          </a:ln>
        </c:spPr>
        <c:crossAx val="116546176"/>
        <c:crosses val="autoZero"/>
        <c:auto val="1"/>
        <c:lblOffset val="100"/>
        <c:baseTimeUnit val="months"/>
        <c:majorUnit val="8"/>
        <c:majorTimeUnit val="months"/>
      </c:dateAx>
      <c:valAx>
        <c:axId val="116546176"/>
        <c:scaling>
          <c:orientation val="minMax"/>
        </c:scaling>
        <c:delete val="0"/>
        <c:axPos val="l"/>
        <c:numFmt formatCode="_(&quot;$&quot;* #,##0_);_(&quot;$&quot;* \(#,##0\);_(&quot;$&quot;* &quot;-&quot;??_);_(@_)" sourceLinked="1"/>
        <c:majorTickMark val="out"/>
        <c:minorTickMark val="none"/>
        <c:tickLblPos val="nextTo"/>
        <c:spPr>
          <a:ln>
            <a:solidFill>
              <a:schemeClr val="tx2">
                <a:lumMod val="75000"/>
              </a:schemeClr>
            </a:solidFill>
          </a:ln>
        </c:spPr>
        <c:crossAx val="116544640"/>
        <c:crosses val="autoZero"/>
        <c:crossBetween val="between"/>
      </c:valAx>
    </c:plotArea>
    <c:plotVisOnly val="1"/>
    <c:dispBlanksAs val="gap"/>
    <c:showDLblsOverMax val="0"/>
  </c:chart>
  <c:txPr>
    <a:bodyPr/>
    <a:lstStyle/>
    <a:p>
      <a:pPr>
        <a:defRPr sz="2700">
          <a:solidFill>
            <a:schemeClr val="bg1"/>
          </a:solidFill>
          <a:latin typeface="Century Gothic" panose="020B0502020202020204" pitchFamily="34" charset="0"/>
          <a:cs typeface="Arial" pitchFamily="34" charset="0"/>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Condo</c:v>
                </c:pt>
              </c:strCache>
            </c:strRef>
          </c:tx>
          <c:spPr>
            <a:ln w="38100">
              <a:solidFill>
                <a:schemeClr val="accent3"/>
              </a:solidFill>
            </a:ln>
            <a:effectLst>
              <a:outerShdw blurRad="50800" dist="38100" algn="l" rotWithShape="0">
                <a:prstClr val="black">
                  <a:alpha val="40000"/>
                </a:prstClr>
              </a:outerShdw>
            </a:effectLst>
          </c:spPr>
          <c:marker>
            <c:symbol val="none"/>
          </c:marker>
          <c:cat>
            <c:numRef>
              <c:f>Sheet1!$A$2:$A$176</c:f>
              <c:numCache>
                <c:formatCode>m/d/yyyy</c:formatCode>
                <c:ptCount val="175"/>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pt idx="168">
                  <c:v>43466</c:v>
                </c:pt>
                <c:pt idx="169">
                  <c:v>43497</c:v>
                </c:pt>
                <c:pt idx="170">
                  <c:v>43525</c:v>
                </c:pt>
                <c:pt idx="171">
                  <c:v>43556</c:v>
                </c:pt>
                <c:pt idx="172">
                  <c:v>43586</c:v>
                </c:pt>
                <c:pt idx="173">
                  <c:v>43617</c:v>
                </c:pt>
                <c:pt idx="174">
                  <c:v>43647</c:v>
                </c:pt>
              </c:numCache>
            </c:numRef>
          </c:cat>
          <c:val>
            <c:numRef>
              <c:f>Sheet1!$B$2:$B$176</c:f>
              <c:numCache>
                <c:formatCode>0.00%</c:formatCode>
                <c:ptCount val="175"/>
                <c:pt idx="0">
                  <c:v>0.24001847818913746</c:v>
                </c:pt>
                <c:pt idx="1">
                  <c:v>0.21761658031088094</c:v>
                </c:pt>
                <c:pt idx="2">
                  <c:v>0.1838864537674807</c:v>
                </c:pt>
                <c:pt idx="3">
                  <c:v>0.15793368436032451</c:v>
                </c:pt>
                <c:pt idx="4">
                  <c:v>0.1457741865036033</c:v>
                </c:pt>
                <c:pt idx="5">
                  <c:v>0.13417789038538475</c:v>
                </c:pt>
                <c:pt idx="6">
                  <c:v>0.15518035719125178</c:v>
                </c:pt>
                <c:pt idx="7">
                  <c:v>0.1690315619099001</c:v>
                </c:pt>
                <c:pt idx="8">
                  <c:v>0.15136174129622604</c:v>
                </c:pt>
                <c:pt idx="9">
                  <c:v>0.15136876006441224</c:v>
                </c:pt>
                <c:pt idx="10">
                  <c:v>0.14797577808921902</c:v>
                </c:pt>
                <c:pt idx="11">
                  <c:v>0.10170054980181553</c:v>
                </c:pt>
                <c:pt idx="12">
                  <c:v>0.14494411921234707</c:v>
                </c:pt>
                <c:pt idx="13">
                  <c:v>0.12426050856253235</c:v>
                </c:pt>
                <c:pt idx="14">
                  <c:v>8.4550674994962716E-2</c:v>
                </c:pt>
                <c:pt idx="15">
                  <c:v>6.2334087110411884E-2</c:v>
                </c:pt>
                <c:pt idx="16">
                  <c:v>3.0591823120175388E-2</c:v>
                </c:pt>
                <c:pt idx="17">
                  <c:v>1.1451817711517709E-2</c:v>
                </c:pt>
                <c:pt idx="18">
                  <c:v>-4.3636363636363473E-3</c:v>
                </c:pt>
                <c:pt idx="19">
                  <c:v>2.5613808381022007E-3</c:v>
                </c:pt>
                <c:pt idx="20">
                  <c:v>-7.5242775517880833E-4</c:v>
                </c:pt>
                <c:pt idx="21">
                  <c:v>-8.9044289044288849E-3</c:v>
                </c:pt>
                <c:pt idx="22">
                  <c:v>-2.2988505747126409E-2</c:v>
                </c:pt>
                <c:pt idx="23">
                  <c:v>-2.1772433963140103E-2</c:v>
                </c:pt>
                <c:pt idx="24">
                  <c:v>-2.0940339786645557E-2</c:v>
                </c:pt>
                <c:pt idx="25">
                  <c:v>-4.7543215860047505E-3</c:v>
                </c:pt>
                <c:pt idx="26">
                  <c:v>2.1690160470030806E-2</c:v>
                </c:pt>
                <c:pt idx="27">
                  <c:v>3.1374363720499732E-2</c:v>
                </c:pt>
                <c:pt idx="28">
                  <c:v>3.123266136489744E-2</c:v>
                </c:pt>
                <c:pt idx="29">
                  <c:v>4.2824262432287874E-2</c:v>
                </c:pt>
                <c:pt idx="30">
                  <c:v>3.7300596149767884E-2</c:v>
                </c:pt>
                <c:pt idx="31">
                  <c:v>-1.1830506133910235E-2</c:v>
                </c:pt>
                <c:pt idx="32">
                  <c:v>-3.0425677106619253E-2</c:v>
                </c:pt>
                <c:pt idx="33">
                  <c:v>-6.0209793499224062E-3</c:v>
                </c:pt>
                <c:pt idx="34">
                  <c:v>-3.109748909583876E-2</c:v>
                </c:pt>
                <c:pt idx="35">
                  <c:v>-7.5170842824601403E-2</c:v>
                </c:pt>
                <c:pt idx="36">
                  <c:v>-0.11885771257655608</c:v>
                </c:pt>
                <c:pt idx="37">
                  <c:v>-0.14769380608955773</c:v>
                </c:pt>
                <c:pt idx="38">
                  <c:v>-0.17917945221047848</c:v>
                </c:pt>
                <c:pt idx="39">
                  <c:v>-0.18417982770997843</c:v>
                </c:pt>
                <c:pt idx="40">
                  <c:v>-0.19104624834667205</c:v>
                </c:pt>
                <c:pt idx="41">
                  <c:v>-0.26318136216698251</c:v>
                </c:pt>
                <c:pt idx="42">
                  <c:v>-0.23002135295988368</c:v>
                </c:pt>
                <c:pt idx="43">
                  <c:v>-0.29140754198402163</c:v>
                </c:pt>
                <c:pt idx="44">
                  <c:v>-0.29878167168236092</c:v>
                </c:pt>
                <c:pt idx="45">
                  <c:v>-0.34316880412663864</c:v>
                </c:pt>
                <c:pt idx="46">
                  <c:v>-0.40950457465446755</c:v>
                </c:pt>
                <c:pt idx="47">
                  <c:v>-0.37828407224958949</c:v>
                </c:pt>
                <c:pt idx="48">
                  <c:v>-0.39017753711037473</c:v>
                </c:pt>
                <c:pt idx="49">
                  <c:v>-0.37840779234913202</c:v>
                </c:pt>
                <c:pt idx="50">
                  <c:v>-0.38311364643331858</c:v>
                </c:pt>
                <c:pt idx="51">
                  <c:v>-0.37491063080899745</c:v>
                </c:pt>
                <c:pt idx="52">
                  <c:v>-0.33828460579188024</c:v>
                </c:pt>
                <c:pt idx="53">
                  <c:v>-0.20366111951588506</c:v>
                </c:pt>
                <c:pt idx="54">
                  <c:v>-0.23380339863110688</c:v>
                </c:pt>
                <c:pt idx="55">
                  <c:v>-0.14394188416277698</c:v>
                </c:pt>
                <c:pt idx="56">
                  <c:v>-6.4929221610770749E-2</c:v>
                </c:pt>
                <c:pt idx="57">
                  <c:v>-3.6276522929500343E-2</c:v>
                </c:pt>
                <c:pt idx="58">
                  <c:v>0.12053405859809607</c:v>
                </c:pt>
                <c:pt idx="59">
                  <c:v>0.11546715087487613</c:v>
                </c:pt>
                <c:pt idx="60">
                  <c:v>0.12449195971019611</c:v>
                </c:pt>
                <c:pt idx="61">
                  <c:v>8.9950100674078604E-2</c:v>
                </c:pt>
                <c:pt idx="62">
                  <c:v>0.18198141581002836</c:v>
                </c:pt>
                <c:pt idx="63">
                  <c:v>0.13474397325356335</c:v>
                </c:pt>
                <c:pt idx="64">
                  <c:v>0.13271630789848388</c:v>
                </c:pt>
                <c:pt idx="65">
                  <c:v>-8.8149245792012998E-3</c:v>
                </c:pt>
                <c:pt idx="66">
                  <c:v>-2.5258942666820716E-2</c:v>
                </c:pt>
                <c:pt idx="67">
                  <c:v>-2.9489690127865398E-2</c:v>
                </c:pt>
                <c:pt idx="68">
                  <c:v>-8.1874375393270915E-2</c:v>
                </c:pt>
                <c:pt idx="69">
                  <c:v>-8.9638157894736836E-2</c:v>
                </c:pt>
                <c:pt idx="70">
                  <c:v>-0.10499441012062372</c:v>
                </c:pt>
                <c:pt idx="71">
                  <c:v>-0.10850906400295968</c:v>
                </c:pt>
                <c:pt idx="72">
                  <c:v>-0.10882376050915377</c:v>
                </c:pt>
                <c:pt idx="73">
                  <c:v>-5.3090237339865842E-2</c:v>
                </c:pt>
                <c:pt idx="74">
                  <c:v>-0.11788386312711252</c:v>
                </c:pt>
                <c:pt idx="75">
                  <c:v>-7.9589067648769163E-2</c:v>
                </c:pt>
                <c:pt idx="76">
                  <c:v>-0.13709468702628758</c:v>
                </c:pt>
                <c:pt idx="77">
                  <c:v>-0.10978648368919386</c:v>
                </c:pt>
                <c:pt idx="78">
                  <c:v>-9.7491605767331624E-2</c:v>
                </c:pt>
                <c:pt idx="79">
                  <c:v>-0.11121661721068254</c:v>
                </c:pt>
                <c:pt idx="80">
                  <c:v>-0.10727675871800035</c:v>
                </c:pt>
                <c:pt idx="81">
                  <c:v>-6.6806274123347276E-2</c:v>
                </c:pt>
                <c:pt idx="82">
                  <c:v>-9.1465370905328025E-2</c:v>
                </c:pt>
                <c:pt idx="83">
                  <c:v>-7.9968460804249464E-2</c:v>
                </c:pt>
                <c:pt idx="84">
                  <c:v>-6.4406630223946437E-2</c:v>
                </c:pt>
                <c:pt idx="85">
                  <c:v>-8.1725264006107134E-2</c:v>
                </c:pt>
                <c:pt idx="86">
                  <c:v>-4.3053343092090968E-3</c:v>
                </c:pt>
                <c:pt idx="87">
                  <c:v>-4.2119450762356792E-4</c:v>
                </c:pt>
                <c:pt idx="88">
                  <c:v>4.3746518702600712E-2</c:v>
                </c:pt>
                <c:pt idx="89">
                  <c:v>6.9543125349868617E-2</c:v>
                </c:pt>
                <c:pt idx="90">
                  <c:v>9.5154724909178423E-2</c:v>
                </c:pt>
                <c:pt idx="91">
                  <c:v>0.14992877492877499</c:v>
                </c:pt>
                <c:pt idx="92">
                  <c:v>0.19580924855491322</c:v>
                </c:pt>
                <c:pt idx="93">
                  <c:v>0.17507810093721132</c:v>
                </c:pt>
                <c:pt idx="94">
                  <c:v>0.25937316267920951</c:v>
                </c:pt>
                <c:pt idx="95">
                  <c:v>0.23098782138024365</c:v>
                </c:pt>
                <c:pt idx="96">
                  <c:v>0.25118974697262408</c:v>
                </c:pt>
                <c:pt idx="97">
                  <c:v>0.25919083687419175</c:v>
                </c:pt>
                <c:pt idx="98">
                  <c:v>0.32312881048125575</c:v>
                </c:pt>
                <c:pt idx="99">
                  <c:v>0.34451373672678232</c:v>
                </c:pt>
                <c:pt idx="100">
                  <c:v>0.38817733990147785</c:v>
                </c:pt>
                <c:pt idx="101">
                  <c:v>0.38030437233271597</c:v>
                </c:pt>
                <c:pt idx="102">
                  <c:v>0.40254186483353993</c:v>
                </c:pt>
                <c:pt idx="103">
                  <c:v>0.32812016104056974</c:v>
                </c:pt>
                <c:pt idx="104">
                  <c:v>0.29796072507552873</c:v>
                </c:pt>
                <c:pt idx="105">
                  <c:v>0.30985546319179202</c:v>
                </c:pt>
                <c:pt idx="106">
                  <c:v>0.24631904043668751</c:v>
                </c:pt>
                <c:pt idx="107">
                  <c:v>0.24040892601956698</c:v>
                </c:pt>
                <c:pt idx="108">
                  <c:v>0.24903969270166448</c:v>
                </c:pt>
                <c:pt idx="109">
                  <c:v>0.2663218896713615</c:v>
                </c:pt>
                <c:pt idx="110">
                  <c:v>0.17807189542483659</c:v>
                </c:pt>
                <c:pt idx="111">
                  <c:v>0.15870628055660019</c:v>
                </c:pt>
                <c:pt idx="112">
                  <c:v>0.11337828246983683</c:v>
                </c:pt>
                <c:pt idx="113">
                  <c:v>8.3625014584062463E-2</c:v>
                </c:pt>
                <c:pt idx="114">
                  <c:v>6.9187587268116246E-2</c:v>
                </c:pt>
                <c:pt idx="115">
                  <c:v>0.10638918036609546</c:v>
                </c:pt>
                <c:pt idx="116">
                  <c:v>8.047716031422758E-2</c:v>
                </c:pt>
                <c:pt idx="117">
                  <c:v>7.7442039964552123E-2</c:v>
                </c:pt>
                <c:pt idx="118">
                  <c:v>6.7828843106180647E-2</c:v>
                </c:pt>
                <c:pt idx="119">
                  <c:v>7.6184568120051921E-2</c:v>
                </c:pt>
                <c:pt idx="120">
                  <c:v>6.4461663701872451E-2</c:v>
                </c:pt>
                <c:pt idx="121">
                  <c:v>6.4388124547429371E-2</c:v>
                </c:pt>
                <c:pt idx="122">
                  <c:v>5.7588282615329112E-2</c:v>
                </c:pt>
                <c:pt idx="123">
                  <c:v>3.1429189657037782E-2</c:v>
                </c:pt>
                <c:pt idx="124">
                  <c:v>3.5537848605577738E-2</c:v>
                </c:pt>
                <c:pt idx="125">
                  <c:v>6.0267556727948035E-2</c:v>
                </c:pt>
                <c:pt idx="126">
                  <c:v>3.3634999761621431E-2</c:v>
                </c:pt>
                <c:pt idx="127">
                  <c:v>3.1804214980251988E-2</c:v>
                </c:pt>
                <c:pt idx="128">
                  <c:v>4.6800947867298603E-2</c:v>
                </c:pt>
                <c:pt idx="129">
                  <c:v>3.7012470151233767E-2</c:v>
                </c:pt>
                <c:pt idx="130">
                  <c:v>7.2209179956285841E-2</c:v>
                </c:pt>
                <c:pt idx="131">
                  <c:v>8.015151931047737E-2</c:v>
                </c:pt>
                <c:pt idx="132">
                  <c:v>8.0502572557491714E-2</c:v>
                </c:pt>
                <c:pt idx="133">
                  <c:v>5.4125394579296771E-2</c:v>
                </c:pt>
                <c:pt idx="134">
                  <c:v>4.8498360655737649E-2</c:v>
                </c:pt>
                <c:pt idx="135">
                  <c:v>7.3608852992080642E-2</c:v>
                </c:pt>
                <c:pt idx="136">
                  <c:v>5.4478301015697062E-2</c:v>
                </c:pt>
                <c:pt idx="137">
                  <c:v>4.9149530337649239E-2</c:v>
                </c:pt>
                <c:pt idx="138">
                  <c:v>8.76667489241445E-2</c:v>
                </c:pt>
                <c:pt idx="139">
                  <c:v>7.0490483601773679E-2</c:v>
                </c:pt>
                <c:pt idx="140">
                  <c:v>6.6445439110973892E-2</c:v>
                </c:pt>
                <c:pt idx="141">
                  <c:v>7.4120506588205126E-2</c:v>
                </c:pt>
                <c:pt idx="142">
                  <c:v>4.9100289417390197E-2</c:v>
                </c:pt>
                <c:pt idx="143">
                  <c:v>2.4548296104292211E-2</c:v>
                </c:pt>
                <c:pt idx="144">
                  <c:v>5.1695561811054613E-2</c:v>
                </c:pt>
                <c:pt idx="145">
                  <c:v>5.0933216304824835E-2</c:v>
                </c:pt>
                <c:pt idx="146">
                  <c:v>6.3191074198228891E-2</c:v>
                </c:pt>
                <c:pt idx="147">
                  <c:v>6.5899709337827517E-2</c:v>
                </c:pt>
                <c:pt idx="148">
                  <c:v>7.2411947849776226E-2</c:v>
                </c:pt>
                <c:pt idx="149">
                  <c:v>9.2411556889125501E-2</c:v>
                </c:pt>
                <c:pt idx="150">
                  <c:v>5.0565393641988532E-2</c:v>
                </c:pt>
                <c:pt idx="151">
                  <c:v>6.5591756905023058E-2</c:v>
                </c:pt>
                <c:pt idx="152">
                  <c:v>8.5823865692163048E-2</c:v>
                </c:pt>
                <c:pt idx="153">
                  <c:v>7.3984088418846072E-2</c:v>
                </c:pt>
                <c:pt idx="154">
                  <c:v>8.2497721057429363E-2</c:v>
                </c:pt>
                <c:pt idx="155">
                  <c:v>0.10831659101619673</c:v>
                </c:pt>
                <c:pt idx="156">
                  <c:v>8.3550130078046791E-2</c:v>
                </c:pt>
                <c:pt idx="157">
                  <c:v>0.1164333087693441</c:v>
                </c:pt>
                <c:pt idx="158">
                  <c:v>9.745882352941182E-2</c:v>
                </c:pt>
                <c:pt idx="159">
                  <c:v>9.0790348083136685E-2</c:v>
                </c:pt>
                <c:pt idx="160">
                  <c:v>7.6005352809090709E-2</c:v>
                </c:pt>
                <c:pt idx="161">
                  <c:v>6.9730867205670677E-2</c:v>
                </c:pt>
                <c:pt idx="162">
                  <c:v>9.7414026536690956E-2</c:v>
                </c:pt>
                <c:pt idx="163">
                  <c:v>6.2034239677744241E-2</c:v>
                </c:pt>
                <c:pt idx="164">
                  <c:v>5.8999999999999997E-2</c:v>
                </c:pt>
                <c:pt idx="165">
                  <c:v>5.6689141234918417E-2</c:v>
                </c:pt>
                <c:pt idx="166">
                  <c:v>3.2177285318559568E-2</c:v>
                </c:pt>
                <c:pt idx="167">
                  <c:v>3.0928296481962159E-2</c:v>
                </c:pt>
                <c:pt idx="168">
                  <c:v>9.4117647058824527E-3</c:v>
                </c:pt>
                <c:pt idx="169">
                  <c:v>-9.9009900990099098E-3</c:v>
                </c:pt>
                <c:pt idx="170">
                  <c:v>9.7719869706840434E-3</c:v>
                </c:pt>
                <c:pt idx="171">
                  <c:v>-3.1813361611876534E-3</c:v>
                </c:pt>
                <c:pt idx="172">
                  <c:v>1.0752688172043001E-2</c:v>
                </c:pt>
                <c:pt idx="173">
                  <c:v>7.0000000000000001E-3</c:v>
                </c:pt>
                <c:pt idx="174">
                  <c:v>-3.0927835051546393E-2</c:v>
                </c:pt>
              </c:numCache>
            </c:numRef>
          </c:val>
          <c:smooth val="0"/>
          <c:extLst>
            <c:ext xmlns:c16="http://schemas.microsoft.com/office/drawing/2014/chart" uri="{C3380CC4-5D6E-409C-BE32-E72D297353CC}">
              <c16:uniqueId val="{00000000-D3D7-4C84-89E1-5686701E7CBE}"/>
            </c:ext>
          </c:extLst>
        </c:ser>
        <c:ser>
          <c:idx val="1"/>
          <c:order val="1"/>
          <c:tx>
            <c:strRef>
              <c:f>Sheet1!$C$1</c:f>
              <c:strCache>
                <c:ptCount val="1"/>
                <c:pt idx="0">
                  <c:v>Single-Family Homes</c:v>
                </c:pt>
              </c:strCache>
            </c:strRef>
          </c:tx>
          <c:spPr>
            <a:ln w="38100">
              <a:solidFill>
                <a:schemeClr val="accent2"/>
              </a:solidFill>
            </a:ln>
            <a:effectLst>
              <a:outerShdw blurRad="50800" dist="38100" algn="l" rotWithShape="0">
                <a:prstClr val="black">
                  <a:alpha val="40000"/>
                </a:prstClr>
              </a:outerShdw>
            </a:effectLst>
          </c:spPr>
          <c:marker>
            <c:symbol val="none"/>
          </c:marker>
          <c:cat>
            <c:numRef>
              <c:f>Sheet1!$A$2:$A$176</c:f>
              <c:numCache>
                <c:formatCode>m/d/yyyy</c:formatCode>
                <c:ptCount val="175"/>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pt idx="168">
                  <c:v>43466</c:v>
                </c:pt>
                <c:pt idx="169">
                  <c:v>43497</c:v>
                </c:pt>
                <c:pt idx="170">
                  <c:v>43525</c:v>
                </c:pt>
                <c:pt idx="171">
                  <c:v>43556</c:v>
                </c:pt>
                <c:pt idx="172">
                  <c:v>43586</c:v>
                </c:pt>
                <c:pt idx="173">
                  <c:v>43617</c:v>
                </c:pt>
                <c:pt idx="174">
                  <c:v>43647</c:v>
                </c:pt>
              </c:numCache>
            </c:numRef>
          </c:cat>
          <c:val>
            <c:numRef>
              <c:f>Sheet1!$C$2:$C$176</c:f>
              <c:numCache>
                <c:formatCode>0.00%</c:formatCode>
                <c:ptCount val="175"/>
                <c:pt idx="0">
                  <c:v>0.19809128220343175</c:v>
                </c:pt>
                <c:pt idx="1">
                  <c:v>0.20270718937555876</c:v>
                </c:pt>
                <c:pt idx="2">
                  <c:v>0.16079521562397803</c:v>
                </c:pt>
                <c:pt idx="3">
                  <c:v>0.12750728991782267</c:v>
                </c:pt>
                <c:pt idx="4">
                  <c:v>0.12779504446171108</c:v>
                </c:pt>
                <c:pt idx="5">
                  <c:v>0.15870099348360212</c:v>
                </c:pt>
                <c:pt idx="6">
                  <c:v>0.16909216909216918</c:v>
                </c:pt>
                <c:pt idx="7">
                  <c:v>0.19809089373204936</c:v>
                </c:pt>
                <c:pt idx="8">
                  <c:v>0.17229256087828659</c:v>
                </c:pt>
                <c:pt idx="9">
                  <c:v>0.17060910060278989</c:v>
                </c:pt>
                <c:pt idx="10">
                  <c:v>0.16079071147082513</c:v>
                </c:pt>
                <c:pt idx="11">
                  <c:v>0.15419486790224979</c:v>
                </c:pt>
                <c:pt idx="12">
                  <c:v>0.13388914111189076</c:v>
                </c:pt>
                <c:pt idx="13">
                  <c:v>0.13479996602395317</c:v>
                </c:pt>
                <c:pt idx="14">
                  <c:v>0.13129666525790418</c:v>
                </c:pt>
                <c:pt idx="15">
                  <c:v>0.10270376175548579</c:v>
                </c:pt>
                <c:pt idx="16">
                  <c:v>7.9095937075383205E-2</c:v>
                </c:pt>
                <c:pt idx="17">
                  <c:v>6.1807386646506757E-2</c:v>
                </c:pt>
                <c:pt idx="18">
                  <c:v>5.1904267931238923E-2</c:v>
                </c:pt>
                <c:pt idx="19">
                  <c:v>1.7591482761051935E-2</c:v>
                </c:pt>
                <c:pt idx="20">
                  <c:v>2.5096134385751867E-2</c:v>
                </c:pt>
                <c:pt idx="21">
                  <c:v>2.6192999089100777E-2</c:v>
                </c:pt>
                <c:pt idx="22">
                  <c:v>1.2101410918648581E-2</c:v>
                </c:pt>
                <c:pt idx="23">
                  <c:v>4.0098648154914152E-2</c:v>
                </c:pt>
                <c:pt idx="24">
                  <c:v>3.2031449059075623E-3</c:v>
                </c:pt>
                <c:pt idx="25">
                  <c:v>3.7200598802395124E-2</c:v>
                </c:pt>
                <c:pt idx="26">
                  <c:v>3.7002116948037012E-2</c:v>
                </c:pt>
                <c:pt idx="27">
                  <c:v>5.5595039266550517E-2</c:v>
                </c:pt>
                <c:pt idx="28">
                  <c:v>5.4392934416344518E-2</c:v>
                </c:pt>
                <c:pt idx="29">
                  <c:v>2.6795172353911711E-2</c:v>
                </c:pt>
                <c:pt idx="30">
                  <c:v>3.4691649350191867E-2</c:v>
                </c:pt>
                <c:pt idx="31">
                  <c:v>1.9851030659968849E-2</c:v>
                </c:pt>
                <c:pt idx="32">
                  <c:v>-3.8391815489544956E-2</c:v>
                </c:pt>
                <c:pt idx="33">
                  <c:v>-9.1101771674939269E-2</c:v>
                </c:pt>
                <c:pt idx="34">
                  <c:v>-0.11539945897204684</c:v>
                </c:pt>
                <c:pt idx="35">
                  <c:v>-0.15549310617370682</c:v>
                </c:pt>
                <c:pt idx="36">
                  <c:v>-0.22499183629041031</c:v>
                </c:pt>
                <c:pt idx="37">
                  <c:v>-0.24539943710759904</c:v>
                </c:pt>
                <c:pt idx="38">
                  <c:v>-0.28890261266361317</c:v>
                </c:pt>
                <c:pt idx="39">
                  <c:v>-0.31899816532292002</c:v>
                </c:pt>
                <c:pt idx="40">
                  <c:v>-0.34970480884059674</c:v>
                </c:pt>
                <c:pt idx="41">
                  <c:v>-0.36899607630902453</c:v>
                </c:pt>
                <c:pt idx="42">
                  <c:v>-0.39580638573081894</c:v>
                </c:pt>
                <c:pt idx="43">
                  <c:v>-0.40089340308444865</c:v>
                </c:pt>
                <c:pt idx="44">
                  <c:v>-0.40400552486187846</c:v>
                </c:pt>
                <c:pt idx="45">
                  <c:v>-0.38769856297211647</c:v>
                </c:pt>
                <c:pt idx="46">
                  <c:v>-0.41310184684951001</c:v>
                </c:pt>
                <c:pt idx="47">
                  <c:v>-0.41129736699804498</c:v>
                </c:pt>
                <c:pt idx="48">
                  <c:v>-0.41488764044943816</c:v>
                </c:pt>
                <c:pt idx="49">
                  <c:v>-0.41369004925166164</c:v>
                </c:pt>
                <c:pt idx="50">
                  <c:v>-0.39739940171764931</c:v>
                </c:pt>
                <c:pt idx="51">
                  <c:v>-0.37440371734348354</c:v>
                </c:pt>
                <c:pt idx="52">
                  <c:v>-0.31860741813667171</c:v>
                </c:pt>
                <c:pt idx="53">
                  <c:v>-0.2638970785312249</c:v>
                </c:pt>
                <c:pt idx="54">
                  <c:v>-0.1963098591549296</c:v>
                </c:pt>
                <c:pt idx="55">
                  <c:v>-0.1682023077141156</c:v>
                </c:pt>
                <c:pt idx="56">
                  <c:v>-7.109078951489145E-2</c:v>
                </c:pt>
                <c:pt idx="57">
                  <c:v>-3.1607044041535137E-2</c:v>
                </c:pt>
                <c:pt idx="58">
                  <c:v>5.7906071974433759E-2</c:v>
                </c:pt>
                <c:pt idx="59">
                  <c:v>8.4081113544831387E-2</c:v>
                </c:pt>
                <c:pt idx="60">
                  <c:v>0.13858217314770371</c:v>
                </c:pt>
                <c:pt idx="61">
                  <c:v>0.13440443665130686</c:v>
                </c:pt>
                <c:pt idx="62">
                  <c:v>0.20461187397413827</c:v>
                </c:pt>
                <c:pt idx="63">
                  <c:v>0.21291138240290786</c:v>
                </c:pt>
                <c:pt idx="64">
                  <c:v>0.24301548739750989</c:v>
                </c:pt>
                <c:pt idx="65">
                  <c:v>0.1429143606175356</c:v>
                </c:pt>
                <c:pt idx="66">
                  <c:v>0.11650485436893199</c:v>
                </c:pt>
                <c:pt idx="67">
                  <c:v>9.3592365371506503E-2</c:v>
                </c:pt>
                <c:pt idx="68">
                  <c:v>5.6808603890630804E-2</c:v>
                </c:pt>
                <c:pt idx="69">
                  <c:v>2.5714285714285801E-2</c:v>
                </c:pt>
                <c:pt idx="70">
                  <c:v>-2.6498111968478066E-2</c:v>
                </c:pt>
                <c:pt idx="71">
                  <c:v>-6.8109235481979002E-3</c:v>
                </c:pt>
                <c:pt idx="72">
                  <c:v>-1.8903724525650034E-2</c:v>
                </c:pt>
                <c:pt idx="73">
                  <c:v>-2.4515618821668639E-2</c:v>
                </c:pt>
                <c:pt idx="74">
                  <c:v>-4.7690262545696194E-2</c:v>
                </c:pt>
                <c:pt idx="75">
                  <c:v>-4.1889250814332257E-2</c:v>
                </c:pt>
                <c:pt idx="76">
                  <c:v>-0.10050082452818665</c:v>
                </c:pt>
                <c:pt idx="77">
                  <c:v>-5.5688298448501095E-2</c:v>
                </c:pt>
                <c:pt idx="78">
                  <c:v>-7.028723905195422E-2</c:v>
                </c:pt>
                <c:pt idx="79">
                  <c:v>-7.2305678489060665E-2</c:v>
                </c:pt>
                <c:pt idx="80">
                  <c:v>-7.8989344732980249E-2</c:v>
                </c:pt>
                <c:pt idx="81">
                  <c:v>-9.0775028674422442E-2</c:v>
                </c:pt>
                <c:pt idx="82">
                  <c:v>-5.5889098758769573E-2</c:v>
                </c:pt>
                <c:pt idx="83">
                  <c:v>-5.1907996193851114E-2</c:v>
                </c:pt>
                <c:pt idx="84">
                  <c:v>-2.7684263304920798E-2</c:v>
                </c:pt>
                <c:pt idx="85">
                  <c:v>-9.4336146221026818E-3</c:v>
                </c:pt>
                <c:pt idx="86">
                  <c:v>3.1687314604780914E-2</c:v>
                </c:pt>
                <c:pt idx="87">
                  <c:v>6.2419256136533541E-2</c:v>
                </c:pt>
                <c:pt idx="88">
                  <c:v>7.4384654557799967E-2</c:v>
                </c:pt>
                <c:pt idx="89">
                  <c:v>8.2925677271347142E-2</c:v>
                </c:pt>
                <c:pt idx="90">
                  <c:v>0.12851161534305788</c:v>
                </c:pt>
                <c:pt idx="91">
                  <c:v>0.15500907075186454</c:v>
                </c:pt>
                <c:pt idx="92">
                  <c:v>0.19501212331139595</c:v>
                </c:pt>
                <c:pt idx="93">
                  <c:v>0.23038385294647679</c:v>
                </c:pt>
                <c:pt idx="94">
                  <c:v>0.24790111107141577</c:v>
                </c:pt>
                <c:pt idx="95">
                  <c:v>0.26987368056757233</c:v>
                </c:pt>
                <c:pt idx="96">
                  <c:v>0.24000884010460788</c:v>
                </c:pt>
                <c:pt idx="97">
                  <c:v>0.23946400690119307</c:v>
                </c:pt>
                <c:pt idx="98">
                  <c:v>0.28200791529952984</c:v>
                </c:pt>
                <c:pt idx="99">
                  <c:v>0.28905599999999998</c:v>
                </c:pt>
                <c:pt idx="100">
                  <c:v>0.31814447323516393</c:v>
                </c:pt>
                <c:pt idx="101">
                  <c:v>0.33555562478581891</c:v>
                </c:pt>
                <c:pt idx="102">
                  <c:v>0.29776793728681716</c:v>
                </c:pt>
                <c:pt idx="103">
                  <c:v>0.28275159976730668</c:v>
                </c:pt>
                <c:pt idx="104">
                  <c:v>0.24405383455157215</c:v>
                </c:pt>
                <c:pt idx="105">
                  <c:v>0.25411398902936266</c:v>
                </c:pt>
                <c:pt idx="106">
                  <c:v>0.22436045838638741</c:v>
                </c:pt>
                <c:pt idx="107">
                  <c:v>0.19940411108681388</c:v>
                </c:pt>
                <c:pt idx="108">
                  <c:v>0.22625872567948901</c:v>
                </c:pt>
                <c:pt idx="109">
                  <c:v>0.21994000237453348</c:v>
                </c:pt>
                <c:pt idx="110">
                  <c:v>0.15329815303430072</c:v>
                </c:pt>
                <c:pt idx="111">
                  <c:v>0.11391902291289124</c:v>
                </c:pt>
                <c:pt idx="112">
                  <c:v>0.11586038260536036</c:v>
                </c:pt>
                <c:pt idx="113">
                  <c:v>6.7646372754840201E-2</c:v>
                </c:pt>
                <c:pt idx="114">
                  <c:v>6.8220592981970807E-2</c:v>
                </c:pt>
                <c:pt idx="115">
                  <c:v>9.1245096483072885E-2</c:v>
                </c:pt>
                <c:pt idx="116">
                  <c:v>7.8060153882023808E-2</c:v>
                </c:pt>
                <c:pt idx="117">
                  <c:v>5.3609019039154271E-2</c:v>
                </c:pt>
                <c:pt idx="118">
                  <c:v>5.1383866316859317E-2</c:v>
                </c:pt>
                <c:pt idx="119">
                  <c:v>3.2999840470384401E-2</c:v>
                </c:pt>
                <c:pt idx="120">
                  <c:v>3.914539024272079E-2</c:v>
                </c:pt>
                <c:pt idx="121">
                  <c:v>5.7742459282586145E-2</c:v>
                </c:pt>
                <c:pt idx="122">
                  <c:v>6.3006177076183834E-2</c:v>
                </c:pt>
                <c:pt idx="123">
                  <c:v>7.9448208236762241E-2</c:v>
                </c:pt>
                <c:pt idx="124">
                  <c:v>5.095924549380193E-2</c:v>
                </c:pt>
                <c:pt idx="125">
                  <c:v>7.548612628359197E-2</c:v>
                </c:pt>
                <c:pt idx="126">
                  <c:v>5.9245030539788024E-2</c:v>
                </c:pt>
                <c:pt idx="127">
                  <c:v>3.3807792207792176E-2</c:v>
                </c:pt>
                <c:pt idx="128">
                  <c:v>4.8207102383321043E-2</c:v>
                </c:pt>
                <c:pt idx="129">
                  <c:v>6.2891266705145776E-2</c:v>
                </c:pt>
                <c:pt idx="130">
                  <c:v>7.2937048782133473E-2</c:v>
                </c:pt>
                <c:pt idx="131">
                  <c:v>8.0525955832064788E-2</c:v>
                </c:pt>
                <c:pt idx="132">
                  <c:v>8.900181826658593E-2</c:v>
                </c:pt>
                <c:pt idx="133">
                  <c:v>3.4540506594096687E-2</c:v>
                </c:pt>
                <c:pt idx="134">
                  <c:v>4.1924931129476484E-2</c:v>
                </c:pt>
                <c:pt idx="135">
                  <c:v>5.1345046142411865E-2</c:v>
                </c:pt>
                <c:pt idx="136">
                  <c:v>6.2838569880823369E-2</c:v>
                </c:pt>
                <c:pt idx="137">
                  <c:v>5.4301675977653563E-2</c:v>
                </c:pt>
                <c:pt idx="138">
                  <c:v>4.2055503484249579E-2</c:v>
                </c:pt>
                <c:pt idx="139">
                  <c:v>6.0238784370477472E-2</c:v>
                </c:pt>
                <c:pt idx="140">
                  <c:v>6.557038809911897E-2</c:v>
                </c:pt>
                <c:pt idx="141">
                  <c:v>7.2559421863904072E-2</c:v>
                </c:pt>
                <c:pt idx="142">
                  <c:v>5.330566385779556E-2</c:v>
                </c:pt>
                <c:pt idx="143">
                  <c:v>4.2448496232925681E-2</c:v>
                </c:pt>
                <c:pt idx="144">
                  <c:v>5.2829865570682477E-2</c:v>
                </c:pt>
                <c:pt idx="145">
                  <c:v>7.9792256846081155E-2</c:v>
                </c:pt>
                <c:pt idx="146">
                  <c:v>7.1222011071635061E-2</c:v>
                </c:pt>
                <c:pt idx="147">
                  <c:v>5.6378132118451108E-2</c:v>
                </c:pt>
                <c:pt idx="148">
                  <c:v>5.8294405745022759E-2</c:v>
                </c:pt>
                <c:pt idx="149">
                  <c:v>7.0195383251762999E-2</c:v>
                </c:pt>
                <c:pt idx="150">
                  <c:v>7.4381134879355493E-2</c:v>
                </c:pt>
                <c:pt idx="151">
                  <c:v>7.1735957079755108E-2</c:v>
                </c:pt>
                <c:pt idx="152">
                  <c:v>7.5438086939684457E-2</c:v>
                </c:pt>
                <c:pt idx="153">
                  <c:v>6.0678999165324043E-2</c:v>
                </c:pt>
                <c:pt idx="154">
                  <c:v>8.8220661107683673E-2</c:v>
                </c:pt>
                <c:pt idx="155">
                  <c:v>7.6386712629269882E-2</c:v>
                </c:pt>
                <c:pt idx="156">
                  <c:v>7.30725439167208E-2</c:v>
                </c:pt>
                <c:pt idx="157">
                  <c:v>8.7804776479896818E-2</c:v>
                </c:pt>
                <c:pt idx="158">
                  <c:v>8.9124566139606731E-2</c:v>
                </c:pt>
                <c:pt idx="159">
                  <c:v>8.6457849242494555E-2</c:v>
                </c:pt>
                <c:pt idx="160">
                  <c:v>9.1996219831346426E-2</c:v>
                </c:pt>
                <c:pt idx="161">
                  <c:v>8.5232796802419797E-2</c:v>
                </c:pt>
                <c:pt idx="162">
                  <c:v>7.6419094764045292E-2</c:v>
                </c:pt>
                <c:pt idx="163">
                  <c:v>5.4995400834925379E-2</c:v>
                </c:pt>
                <c:pt idx="164">
                  <c:v>4.2221822110190876E-2</c:v>
                </c:pt>
                <c:pt idx="165">
                  <c:v>4.6794648902878766E-2</c:v>
                </c:pt>
                <c:pt idx="166">
                  <c:v>1.4520317471928612E-2</c:v>
                </c:pt>
                <c:pt idx="167">
                  <c:v>1.4648348648894638E-2</c:v>
                </c:pt>
                <c:pt idx="168">
                  <c:v>1.769676759255745E-2</c:v>
                </c:pt>
                <c:pt idx="169">
                  <c:v>2.239491616262157E-2</c:v>
                </c:pt>
                <c:pt idx="170">
                  <c:v>1.8767040827165626E-3</c:v>
                </c:pt>
                <c:pt idx="171">
                  <c:v>3.158471067309998E-2</c:v>
                </c:pt>
                <c:pt idx="172">
                  <c:v>1.7192024764504321E-2</c:v>
                </c:pt>
                <c:pt idx="173">
                  <c:v>1.4E-2</c:v>
                </c:pt>
                <c:pt idx="174">
                  <c:v>2.8347681951186532E-2</c:v>
                </c:pt>
              </c:numCache>
            </c:numRef>
          </c:val>
          <c:smooth val="0"/>
          <c:extLst>
            <c:ext xmlns:c16="http://schemas.microsoft.com/office/drawing/2014/chart" uri="{C3380CC4-5D6E-409C-BE32-E72D297353CC}">
              <c16:uniqueId val="{00000001-D3D7-4C84-89E1-5686701E7CBE}"/>
            </c:ext>
          </c:extLst>
        </c:ser>
        <c:dLbls>
          <c:showLegendKey val="0"/>
          <c:showVal val="0"/>
          <c:showCatName val="0"/>
          <c:showSerName val="0"/>
          <c:showPercent val="0"/>
          <c:showBubbleSize val="0"/>
        </c:dLbls>
        <c:smooth val="0"/>
        <c:axId val="114968064"/>
        <c:axId val="114969600"/>
      </c:lineChart>
      <c:dateAx>
        <c:axId val="114968064"/>
        <c:scaling>
          <c:orientation val="minMax"/>
        </c:scaling>
        <c:delete val="0"/>
        <c:axPos val="b"/>
        <c:numFmt formatCode="[$-409]mmm\-yy;@" sourceLinked="0"/>
        <c:majorTickMark val="out"/>
        <c:minorTickMark val="none"/>
        <c:tickLblPos val="low"/>
        <c:spPr>
          <a:ln>
            <a:solidFill>
              <a:schemeClr val="tx2">
                <a:lumMod val="75000"/>
              </a:schemeClr>
            </a:solidFill>
          </a:ln>
        </c:spPr>
        <c:crossAx val="114969600"/>
        <c:crosses val="autoZero"/>
        <c:auto val="1"/>
        <c:lblOffset val="100"/>
        <c:baseTimeUnit val="months"/>
        <c:majorUnit val="8"/>
        <c:majorTimeUnit val="months"/>
      </c:dateAx>
      <c:valAx>
        <c:axId val="114969600"/>
        <c:scaling>
          <c:orientation val="minMax"/>
        </c:scaling>
        <c:delete val="0"/>
        <c:axPos val="l"/>
        <c:title>
          <c:tx>
            <c:rich>
              <a:bodyPr/>
              <a:lstStyle/>
              <a:p>
                <a:pPr>
                  <a:defRPr b="1"/>
                </a:pPr>
                <a:r>
                  <a:rPr lang="en-US" b="1"/>
                  <a:t>YTY% Chg. in Price</a:t>
                </a:r>
              </a:p>
            </c:rich>
          </c:tx>
          <c:layout>
            <c:manualLayout>
              <c:xMode val="edge"/>
              <c:yMode val="edge"/>
              <c:x val="0"/>
              <c:y val="0.25288846523419917"/>
            </c:manualLayout>
          </c:layout>
          <c:overlay val="0"/>
        </c:title>
        <c:numFmt formatCode="0%" sourceLinked="0"/>
        <c:majorTickMark val="out"/>
        <c:minorTickMark val="none"/>
        <c:tickLblPos val="nextTo"/>
        <c:spPr>
          <a:ln>
            <a:solidFill>
              <a:schemeClr val="tx2">
                <a:lumMod val="75000"/>
              </a:schemeClr>
            </a:solidFill>
          </a:ln>
        </c:spPr>
        <c:crossAx val="114968064"/>
        <c:crosses val="autoZero"/>
        <c:crossBetween val="between"/>
      </c:valAx>
    </c:plotArea>
    <c:legend>
      <c:legendPos val="t"/>
      <c:overlay val="1"/>
      <c:spPr>
        <a:noFill/>
        <a:ln>
          <a:solidFill>
            <a:schemeClr val="tx1"/>
          </a:solidFill>
        </a:ln>
      </c:spPr>
    </c:legend>
    <c:plotVisOnly val="1"/>
    <c:dispBlanksAs val="gap"/>
    <c:showDLblsOverMax val="0"/>
  </c:chart>
  <c:txPr>
    <a:bodyPr/>
    <a:lstStyle/>
    <a:p>
      <a:pPr>
        <a:defRPr sz="2700" b="0">
          <a:solidFill>
            <a:schemeClr val="bg1"/>
          </a:solidFill>
          <a:latin typeface="Century Gothic" panose="020B0502020202020204" pitchFamily="34" charset="0"/>
          <a:cs typeface="Arial" pitchFamily="34" charset="0"/>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Condo</c:v>
                </c:pt>
              </c:strCache>
            </c:strRef>
          </c:tx>
          <c:spPr>
            <a:ln w="38100">
              <a:solidFill>
                <a:schemeClr val="accent4"/>
              </a:solidFill>
            </a:ln>
            <a:effectLst>
              <a:outerShdw blurRad="50800" dist="38100" algn="l" rotWithShape="0">
                <a:prstClr val="black">
                  <a:alpha val="40000"/>
                </a:prstClr>
              </a:outerShdw>
            </a:effectLst>
          </c:spPr>
          <c:marker>
            <c:symbol val="none"/>
          </c:marker>
          <c:cat>
            <c:numRef>
              <c:f>Sheet1!$A$2:$A$176</c:f>
              <c:numCache>
                <c:formatCode>m/d/yyyy</c:formatCode>
                <c:ptCount val="175"/>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pt idx="168">
                  <c:v>43466</c:v>
                </c:pt>
                <c:pt idx="169">
                  <c:v>43497</c:v>
                </c:pt>
                <c:pt idx="170">
                  <c:v>43525</c:v>
                </c:pt>
                <c:pt idx="171">
                  <c:v>43556</c:v>
                </c:pt>
                <c:pt idx="172">
                  <c:v>43586</c:v>
                </c:pt>
                <c:pt idx="173">
                  <c:v>43617</c:v>
                </c:pt>
                <c:pt idx="174">
                  <c:v>43647</c:v>
                </c:pt>
              </c:numCache>
            </c:numRef>
          </c:cat>
          <c:val>
            <c:numRef>
              <c:f>Sheet1!$B$2:$B$176</c:f>
              <c:numCache>
                <c:formatCode>"$"#,##0</c:formatCode>
                <c:ptCount val="175"/>
                <c:pt idx="0">
                  <c:v>375800</c:v>
                </c:pt>
                <c:pt idx="1">
                  <c:v>385400</c:v>
                </c:pt>
                <c:pt idx="2">
                  <c:v>397040</c:v>
                </c:pt>
                <c:pt idx="3">
                  <c:v>406840</c:v>
                </c:pt>
                <c:pt idx="4">
                  <c:v>419720</c:v>
                </c:pt>
                <c:pt idx="5">
                  <c:v>425260</c:v>
                </c:pt>
                <c:pt idx="6">
                  <c:v>426250</c:v>
                </c:pt>
                <c:pt idx="7">
                  <c:v>433360</c:v>
                </c:pt>
                <c:pt idx="8">
                  <c:v>425290</c:v>
                </c:pt>
                <c:pt idx="9">
                  <c:v>429000</c:v>
                </c:pt>
                <c:pt idx="10">
                  <c:v>434130</c:v>
                </c:pt>
                <c:pt idx="11">
                  <c:v>430820</c:v>
                </c:pt>
                <c:pt idx="12">
                  <c:v>430270</c:v>
                </c:pt>
                <c:pt idx="13">
                  <c:v>433290</c:v>
                </c:pt>
                <c:pt idx="14">
                  <c:v>430610</c:v>
                </c:pt>
                <c:pt idx="15">
                  <c:v>432200</c:v>
                </c:pt>
                <c:pt idx="16">
                  <c:v>432560</c:v>
                </c:pt>
                <c:pt idx="17">
                  <c:v>430130</c:v>
                </c:pt>
                <c:pt idx="18">
                  <c:v>424390</c:v>
                </c:pt>
                <c:pt idx="19">
                  <c:v>434470</c:v>
                </c:pt>
                <c:pt idx="20">
                  <c:v>424970</c:v>
                </c:pt>
                <c:pt idx="21">
                  <c:v>425180</c:v>
                </c:pt>
                <c:pt idx="22">
                  <c:v>424150</c:v>
                </c:pt>
                <c:pt idx="23">
                  <c:v>421440</c:v>
                </c:pt>
                <c:pt idx="24">
                  <c:v>421260</c:v>
                </c:pt>
                <c:pt idx="25">
                  <c:v>431230</c:v>
                </c:pt>
                <c:pt idx="26">
                  <c:v>439950</c:v>
                </c:pt>
                <c:pt idx="27">
                  <c:v>445760</c:v>
                </c:pt>
                <c:pt idx="28">
                  <c:v>446070</c:v>
                </c:pt>
                <c:pt idx="29">
                  <c:v>448550</c:v>
                </c:pt>
                <c:pt idx="30">
                  <c:v>440220</c:v>
                </c:pt>
                <c:pt idx="31">
                  <c:v>429330</c:v>
                </c:pt>
                <c:pt idx="32">
                  <c:v>412040</c:v>
                </c:pt>
                <c:pt idx="33">
                  <c:v>422620</c:v>
                </c:pt>
                <c:pt idx="34">
                  <c:v>410960</c:v>
                </c:pt>
                <c:pt idx="35">
                  <c:v>389760</c:v>
                </c:pt>
                <c:pt idx="36">
                  <c:v>371190</c:v>
                </c:pt>
                <c:pt idx="37">
                  <c:v>367540</c:v>
                </c:pt>
                <c:pt idx="38">
                  <c:v>361120</c:v>
                </c:pt>
                <c:pt idx="39">
                  <c:v>363660</c:v>
                </c:pt>
                <c:pt idx="40">
                  <c:v>360850</c:v>
                </c:pt>
                <c:pt idx="41">
                  <c:v>330500</c:v>
                </c:pt>
                <c:pt idx="42">
                  <c:v>338960</c:v>
                </c:pt>
                <c:pt idx="43">
                  <c:v>304220</c:v>
                </c:pt>
                <c:pt idx="44">
                  <c:v>288930</c:v>
                </c:pt>
                <c:pt idx="45">
                  <c:v>277590</c:v>
                </c:pt>
                <c:pt idx="46">
                  <c:v>242670</c:v>
                </c:pt>
                <c:pt idx="47">
                  <c:v>242320</c:v>
                </c:pt>
                <c:pt idx="48">
                  <c:v>226360</c:v>
                </c:pt>
                <c:pt idx="49">
                  <c:v>228460</c:v>
                </c:pt>
                <c:pt idx="50">
                  <c:v>222770</c:v>
                </c:pt>
                <c:pt idx="51">
                  <c:v>227320</c:v>
                </c:pt>
                <c:pt idx="52">
                  <c:v>238780</c:v>
                </c:pt>
                <c:pt idx="53">
                  <c:v>263190</c:v>
                </c:pt>
                <c:pt idx="54">
                  <c:v>259710</c:v>
                </c:pt>
                <c:pt idx="55">
                  <c:v>260430</c:v>
                </c:pt>
                <c:pt idx="56">
                  <c:v>270170</c:v>
                </c:pt>
                <c:pt idx="57">
                  <c:v>267520</c:v>
                </c:pt>
                <c:pt idx="58">
                  <c:v>271920</c:v>
                </c:pt>
                <c:pt idx="59">
                  <c:v>270300</c:v>
                </c:pt>
                <c:pt idx="60">
                  <c:v>254540</c:v>
                </c:pt>
                <c:pt idx="61">
                  <c:v>249010</c:v>
                </c:pt>
                <c:pt idx="62">
                  <c:v>263310</c:v>
                </c:pt>
                <c:pt idx="63">
                  <c:v>257950</c:v>
                </c:pt>
                <c:pt idx="64">
                  <c:v>270470</c:v>
                </c:pt>
                <c:pt idx="65">
                  <c:v>260870</c:v>
                </c:pt>
                <c:pt idx="66">
                  <c:v>253150</c:v>
                </c:pt>
                <c:pt idx="67">
                  <c:v>252750</c:v>
                </c:pt>
                <c:pt idx="68">
                  <c:v>248050</c:v>
                </c:pt>
                <c:pt idx="69">
                  <c:v>243540</c:v>
                </c:pt>
                <c:pt idx="70">
                  <c:v>243369.92</c:v>
                </c:pt>
                <c:pt idx="71">
                  <c:v>240970</c:v>
                </c:pt>
                <c:pt idx="72">
                  <c:v>226840</c:v>
                </c:pt>
                <c:pt idx="73">
                  <c:v>235790</c:v>
                </c:pt>
                <c:pt idx="74">
                  <c:v>232270</c:v>
                </c:pt>
                <c:pt idx="75">
                  <c:v>237420</c:v>
                </c:pt>
                <c:pt idx="76">
                  <c:v>233390</c:v>
                </c:pt>
                <c:pt idx="77">
                  <c:v>232230</c:v>
                </c:pt>
                <c:pt idx="78">
                  <c:v>228470</c:v>
                </c:pt>
                <c:pt idx="79">
                  <c:v>224640</c:v>
                </c:pt>
                <c:pt idx="80">
                  <c:v>221440</c:v>
                </c:pt>
                <c:pt idx="81">
                  <c:v>227270</c:v>
                </c:pt>
                <c:pt idx="82">
                  <c:v>221110</c:v>
                </c:pt>
                <c:pt idx="83">
                  <c:v>221700</c:v>
                </c:pt>
                <c:pt idx="84">
                  <c:v>212230</c:v>
                </c:pt>
                <c:pt idx="85">
                  <c:v>216520</c:v>
                </c:pt>
                <c:pt idx="86">
                  <c:v>231270</c:v>
                </c:pt>
                <c:pt idx="87">
                  <c:v>237320</c:v>
                </c:pt>
                <c:pt idx="88">
                  <c:v>243600</c:v>
                </c:pt>
                <c:pt idx="89">
                  <c:v>248380</c:v>
                </c:pt>
                <c:pt idx="90">
                  <c:v>250210</c:v>
                </c:pt>
                <c:pt idx="91">
                  <c:v>258320</c:v>
                </c:pt>
                <c:pt idx="92">
                  <c:v>264800</c:v>
                </c:pt>
                <c:pt idx="93">
                  <c:v>267060</c:v>
                </c:pt>
                <c:pt idx="94">
                  <c:v>278460</c:v>
                </c:pt>
                <c:pt idx="95">
                  <c:v>272910</c:v>
                </c:pt>
                <c:pt idx="96">
                  <c:v>265540</c:v>
                </c:pt>
                <c:pt idx="97">
                  <c:v>272640</c:v>
                </c:pt>
                <c:pt idx="98">
                  <c:v>306000</c:v>
                </c:pt>
                <c:pt idx="99">
                  <c:v>319080</c:v>
                </c:pt>
                <c:pt idx="100">
                  <c:v>338160</c:v>
                </c:pt>
                <c:pt idx="101">
                  <c:v>342840</c:v>
                </c:pt>
                <c:pt idx="102">
                  <c:v>350930</c:v>
                </c:pt>
                <c:pt idx="103">
                  <c:v>343080</c:v>
                </c:pt>
                <c:pt idx="104">
                  <c:v>343700</c:v>
                </c:pt>
                <c:pt idx="105">
                  <c:v>349810</c:v>
                </c:pt>
                <c:pt idx="106">
                  <c:v>347050</c:v>
                </c:pt>
                <c:pt idx="107">
                  <c:v>338520</c:v>
                </c:pt>
                <c:pt idx="108">
                  <c:v>331670</c:v>
                </c:pt>
                <c:pt idx="109">
                  <c:v>345250</c:v>
                </c:pt>
                <c:pt idx="110">
                  <c:v>360490</c:v>
                </c:pt>
                <c:pt idx="111">
                  <c:v>369720</c:v>
                </c:pt>
                <c:pt idx="112">
                  <c:v>376500</c:v>
                </c:pt>
                <c:pt idx="113">
                  <c:v>371510</c:v>
                </c:pt>
                <c:pt idx="114">
                  <c:v>375210</c:v>
                </c:pt>
                <c:pt idx="115">
                  <c:v>379580</c:v>
                </c:pt>
                <c:pt idx="116">
                  <c:v>371360</c:v>
                </c:pt>
                <c:pt idx="117">
                  <c:v>376900</c:v>
                </c:pt>
                <c:pt idx="118">
                  <c:v>370590</c:v>
                </c:pt>
                <c:pt idx="119">
                  <c:v>364310</c:v>
                </c:pt>
                <c:pt idx="120">
                  <c:v>428980</c:v>
                </c:pt>
                <c:pt idx="121">
                  <c:v>367480</c:v>
                </c:pt>
                <c:pt idx="122">
                  <c:v>381250</c:v>
                </c:pt>
                <c:pt idx="123">
                  <c:v>381340</c:v>
                </c:pt>
                <c:pt idx="124">
                  <c:v>389880</c:v>
                </c:pt>
                <c:pt idx="125">
                  <c:v>393900</c:v>
                </c:pt>
                <c:pt idx="126">
                  <c:v>387830.188260558</c:v>
                </c:pt>
                <c:pt idx="127">
                  <c:v>391652.24392220401</c:v>
                </c:pt>
                <c:pt idx="128">
                  <c:v>388740</c:v>
                </c:pt>
                <c:pt idx="129">
                  <c:v>390850</c:v>
                </c:pt>
                <c:pt idx="130">
                  <c:v>397350</c:v>
                </c:pt>
                <c:pt idx="131">
                  <c:v>393510</c:v>
                </c:pt>
                <c:pt idx="132">
                  <c:v>380110</c:v>
                </c:pt>
                <c:pt idx="133">
                  <c:v>387370</c:v>
                </c:pt>
                <c:pt idx="134">
                  <c:v>399740</c:v>
                </c:pt>
                <c:pt idx="135">
                  <c:v>409410</c:v>
                </c:pt>
                <c:pt idx="136">
                  <c:v>411360</c:v>
                </c:pt>
                <c:pt idx="137">
                  <c:v>413260</c:v>
                </c:pt>
                <c:pt idx="138">
                  <c:v>421830</c:v>
                </c:pt>
                <c:pt idx="139">
                  <c:v>419260</c:v>
                </c:pt>
                <c:pt idx="140">
                  <c:v>415540</c:v>
                </c:pt>
                <c:pt idx="141">
                  <c:v>419820</c:v>
                </c:pt>
                <c:pt idx="142">
                  <c:v>416860</c:v>
                </c:pt>
                <c:pt idx="143">
                  <c:v>403060</c:v>
                </c:pt>
                <c:pt idx="144">
                  <c:v>399760</c:v>
                </c:pt>
                <c:pt idx="145">
                  <c:v>407100</c:v>
                </c:pt>
                <c:pt idx="146">
                  <c:v>425000</c:v>
                </c:pt>
                <c:pt idx="147">
                  <c:v>436390</c:v>
                </c:pt>
                <c:pt idx="148">
                  <c:v>440940</c:v>
                </c:pt>
                <c:pt idx="149">
                  <c:v>451450</c:v>
                </c:pt>
                <c:pt idx="150">
                  <c:v>443160</c:v>
                </c:pt>
                <c:pt idx="151">
                  <c:v>446850</c:v>
                </c:pt>
                <c:pt idx="152">
                  <c:v>450150</c:v>
                </c:pt>
                <c:pt idx="153">
                  <c:v>450880</c:v>
                </c:pt>
                <c:pt idx="154">
                  <c:v>451250</c:v>
                </c:pt>
                <c:pt idx="155">
                  <c:v>446840</c:v>
                </c:pt>
                <c:pt idx="156">
                  <c:v>425000</c:v>
                </c:pt>
                <c:pt idx="157">
                  <c:v>454500</c:v>
                </c:pt>
                <c:pt idx="158">
                  <c:v>466420</c:v>
                </c:pt>
                <c:pt idx="159">
                  <c:v>471500</c:v>
                </c:pt>
                <c:pt idx="160">
                  <c:v>465000</c:v>
                </c:pt>
                <c:pt idx="161">
                  <c:v>482930</c:v>
                </c:pt>
                <c:pt idx="162">
                  <c:v>486330</c:v>
                </c:pt>
                <c:pt idx="163">
                  <c:v>474570</c:v>
                </c:pt>
                <c:pt idx="164">
                  <c:v>477140</c:v>
                </c:pt>
                <c:pt idx="165">
                  <c:v>476440</c:v>
                </c:pt>
                <c:pt idx="166">
                  <c:v>465770</c:v>
                </c:pt>
                <c:pt idx="167">
                  <c:v>450000</c:v>
                </c:pt>
                <c:pt idx="168">
                  <c:v>435000</c:v>
                </c:pt>
                <c:pt idx="169">
                  <c:v>450000</c:v>
                </c:pt>
                <c:pt idx="170">
                  <c:v>465000</c:v>
                </c:pt>
                <c:pt idx="171">
                  <c:v>470000</c:v>
                </c:pt>
                <c:pt idx="172">
                  <c:v>470000</c:v>
                </c:pt>
                <c:pt idx="173">
                  <c:v>480000</c:v>
                </c:pt>
                <c:pt idx="174">
                  <c:v>470000</c:v>
                </c:pt>
              </c:numCache>
            </c:numRef>
          </c:val>
          <c:smooth val="0"/>
          <c:extLst>
            <c:ext xmlns:c16="http://schemas.microsoft.com/office/drawing/2014/chart" uri="{C3380CC4-5D6E-409C-BE32-E72D297353CC}">
              <c16:uniqueId val="{00000000-D3D7-4C84-89E1-5686701E7CBE}"/>
            </c:ext>
          </c:extLst>
        </c:ser>
        <c:dLbls>
          <c:showLegendKey val="0"/>
          <c:showVal val="0"/>
          <c:showCatName val="0"/>
          <c:showSerName val="0"/>
          <c:showPercent val="0"/>
          <c:showBubbleSize val="0"/>
        </c:dLbls>
        <c:smooth val="0"/>
        <c:axId val="115095424"/>
        <c:axId val="115096960"/>
      </c:lineChart>
      <c:dateAx>
        <c:axId val="115095424"/>
        <c:scaling>
          <c:orientation val="minMax"/>
        </c:scaling>
        <c:delete val="0"/>
        <c:axPos val="b"/>
        <c:numFmt formatCode="[$-409]mmm\-yy;@" sourceLinked="0"/>
        <c:majorTickMark val="out"/>
        <c:minorTickMark val="none"/>
        <c:tickLblPos val="low"/>
        <c:spPr>
          <a:ln>
            <a:solidFill>
              <a:schemeClr val="tx2">
                <a:lumMod val="75000"/>
              </a:schemeClr>
            </a:solidFill>
          </a:ln>
        </c:spPr>
        <c:crossAx val="115096960"/>
        <c:crosses val="autoZero"/>
        <c:auto val="1"/>
        <c:lblOffset val="100"/>
        <c:baseTimeUnit val="months"/>
      </c:dateAx>
      <c:valAx>
        <c:axId val="115096960"/>
        <c:scaling>
          <c:orientation val="minMax"/>
        </c:scaling>
        <c:delete val="0"/>
        <c:axPos val="l"/>
        <c:title>
          <c:tx>
            <c:rich>
              <a:bodyPr/>
              <a:lstStyle/>
              <a:p>
                <a:pPr>
                  <a:defRPr b="1"/>
                </a:pPr>
                <a:r>
                  <a:rPr lang="en-US" b="1"/>
                  <a:t>Median Price</a:t>
                </a:r>
              </a:p>
            </c:rich>
          </c:tx>
          <c:layout>
            <c:manualLayout>
              <c:xMode val="edge"/>
              <c:yMode val="edge"/>
              <c:x val="1.5650853368941694E-3"/>
              <c:y val="0.17877083333333332"/>
            </c:manualLayout>
          </c:layout>
          <c:overlay val="0"/>
        </c:title>
        <c:numFmt formatCode="&quot;$&quot;#,##0" sourceLinked="0"/>
        <c:majorTickMark val="out"/>
        <c:minorTickMark val="none"/>
        <c:tickLblPos val="nextTo"/>
        <c:spPr>
          <a:ln>
            <a:solidFill>
              <a:schemeClr val="tx2">
                <a:lumMod val="75000"/>
              </a:schemeClr>
            </a:solidFill>
          </a:ln>
        </c:spPr>
        <c:crossAx val="115095424"/>
        <c:crosses val="autoZero"/>
        <c:crossBetween val="between"/>
      </c:valAx>
    </c:plotArea>
    <c:plotVisOnly val="1"/>
    <c:dispBlanksAs val="gap"/>
    <c:showDLblsOverMax val="0"/>
  </c:chart>
  <c:txPr>
    <a:bodyPr/>
    <a:lstStyle/>
    <a:p>
      <a:pPr>
        <a:defRPr sz="2700" b="0">
          <a:solidFill>
            <a:schemeClr val="bg1"/>
          </a:solidFill>
          <a:latin typeface="Century Gothic" panose="020B0502020202020204" pitchFamily="34" charset="0"/>
          <a:cs typeface="Arial" pitchFamily="34" charset="0"/>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w="38100">
              <a:noFill/>
            </a:ln>
            <a:effectLst>
              <a:outerShdw blurRad="50800" dist="38100" algn="l" rotWithShape="0">
                <a:prstClr val="black">
                  <a:alpha val="40000"/>
                </a:prstClr>
              </a:outerShdw>
            </a:effectLst>
          </c:spPr>
          <c:invertIfNegative val="0"/>
          <c:cat>
            <c:numRef>
              <c:f>Sheet1!$A$2:$A$152</c:f>
              <c:numCache>
                <c:formatCode>m/d/yyyy</c:formatCode>
                <c:ptCount val="151"/>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pt idx="36">
                  <c:v>40179</c:v>
                </c:pt>
                <c:pt idx="37">
                  <c:v>40210</c:v>
                </c:pt>
                <c:pt idx="38">
                  <c:v>40238</c:v>
                </c:pt>
                <c:pt idx="39">
                  <c:v>40269</c:v>
                </c:pt>
                <c:pt idx="40">
                  <c:v>40299</c:v>
                </c:pt>
                <c:pt idx="41">
                  <c:v>40330</c:v>
                </c:pt>
                <c:pt idx="42">
                  <c:v>40360</c:v>
                </c:pt>
                <c:pt idx="43">
                  <c:v>40391</c:v>
                </c:pt>
                <c:pt idx="44">
                  <c:v>40422</c:v>
                </c:pt>
                <c:pt idx="45">
                  <c:v>40452</c:v>
                </c:pt>
                <c:pt idx="46">
                  <c:v>40483</c:v>
                </c:pt>
                <c:pt idx="47">
                  <c:v>40513</c:v>
                </c:pt>
                <c:pt idx="48">
                  <c:v>40544</c:v>
                </c:pt>
                <c:pt idx="49">
                  <c:v>40575</c:v>
                </c:pt>
                <c:pt idx="50">
                  <c:v>40603</c:v>
                </c:pt>
                <c:pt idx="51">
                  <c:v>40634</c:v>
                </c:pt>
                <c:pt idx="52">
                  <c:v>40664</c:v>
                </c:pt>
                <c:pt idx="53">
                  <c:v>40695</c:v>
                </c:pt>
                <c:pt idx="54">
                  <c:v>40725</c:v>
                </c:pt>
                <c:pt idx="55">
                  <c:v>40756</c:v>
                </c:pt>
                <c:pt idx="56">
                  <c:v>40787</c:v>
                </c:pt>
                <c:pt idx="57">
                  <c:v>40817</c:v>
                </c:pt>
                <c:pt idx="58">
                  <c:v>40848</c:v>
                </c:pt>
                <c:pt idx="59">
                  <c:v>40878</c:v>
                </c:pt>
                <c:pt idx="60">
                  <c:v>40909</c:v>
                </c:pt>
                <c:pt idx="61">
                  <c:v>40940</c:v>
                </c:pt>
                <c:pt idx="62">
                  <c:v>40969</c:v>
                </c:pt>
                <c:pt idx="63">
                  <c:v>41000</c:v>
                </c:pt>
                <c:pt idx="64">
                  <c:v>41030</c:v>
                </c:pt>
                <c:pt idx="65">
                  <c:v>41061</c:v>
                </c:pt>
                <c:pt idx="66">
                  <c:v>41091</c:v>
                </c:pt>
                <c:pt idx="67">
                  <c:v>41122</c:v>
                </c:pt>
                <c:pt idx="68">
                  <c:v>41153</c:v>
                </c:pt>
                <c:pt idx="69">
                  <c:v>41183</c:v>
                </c:pt>
                <c:pt idx="70">
                  <c:v>41214</c:v>
                </c:pt>
                <c:pt idx="71">
                  <c:v>41244</c:v>
                </c:pt>
                <c:pt idx="72">
                  <c:v>41275</c:v>
                </c:pt>
                <c:pt idx="73">
                  <c:v>41306</c:v>
                </c:pt>
                <c:pt idx="74">
                  <c:v>41334</c:v>
                </c:pt>
                <c:pt idx="75">
                  <c:v>41365</c:v>
                </c:pt>
                <c:pt idx="76">
                  <c:v>41395</c:v>
                </c:pt>
                <c:pt idx="77">
                  <c:v>41426</c:v>
                </c:pt>
                <c:pt idx="78">
                  <c:v>41456</c:v>
                </c:pt>
                <c:pt idx="79">
                  <c:v>41487</c:v>
                </c:pt>
                <c:pt idx="80">
                  <c:v>41518</c:v>
                </c:pt>
                <c:pt idx="81">
                  <c:v>41548</c:v>
                </c:pt>
                <c:pt idx="82">
                  <c:v>41579</c:v>
                </c:pt>
                <c:pt idx="83">
                  <c:v>41609</c:v>
                </c:pt>
                <c:pt idx="84">
                  <c:v>41640</c:v>
                </c:pt>
                <c:pt idx="85">
                  <c:v>41671</c:v>
                </c:pt>
                <c:pt idx="86">
                  <c:v>41699</c:v>
                </c:pt>
                <c:pt idx="87">
                  <c:v>41730</c:v>
                </c:pt>
                <c:pt idx="88">
                  <c:v>41760</c:v>
                </c:pt>
                <c:pt idx="89">
                  <c:v>41791</c:v>
                </c:pt>
                <c:pt idx="90">
                  <c:v>41821</c:v>
                </c:pt>
                <c:pt idx="91">
                  <c:v>41852</c:v>
                </c:pt>
                <c:pt idx="92">
                  <c:v>41883</c:v>
                </c:pt>
                <c:pt idx="93">
                  <c:v>41913</c:v>
                </c:pt>
                <c:pt idx="94">
                  <c:v>41944</c:v>
                </c:pt>
                <c:pt idx="95">
                  <c:v>41974</c:v>
                </c:pt>
                <c:pt idx="96">
                  <c:v>42005</c:v>
                </c:pt>
                <c:pt idx="97">
                  <c:v>42036</c:v>
                </c:pt>
                <c:pt idx="98">
                  <c:v>42064</c:v>
                </c:pt>
                <c:pt idx="99">
                  <c:v>42095</c:v>
                </c:pt>
                <c:pt idx="100">
                  <c:v>42125</c:v>
                </c:pt>
                <c:pt idx="101">
                  <c:v>42156</c:v>
                </c:pt>
                <c:pt idx="102">
                  <c:v>42186</c:v>
                </c:pt>
                <c:pt idx="103">
                  <c:v>42217</c:v>
                </c:pt>
                <c:pt idx="104">
                  <c:v>42248</c:v>
                </c:pt>
                <c:pt idx="105">
                  <c:v>42278</c:v>
                </c:pt>
                <c:pt idx="106">
                  <c:v>42309</c:v>
                </c:pt>
                <c:pt idx="107">
                  <c:v>42339</c:v>
                </c:pt>
                <c:pt idx="108">
                  <c:v>42370</c:v>
                </c:pt>
                <c:pt idx="109">
                  <c:v>42401</c:v>
                </c:pt>
                <c:pt idx="110">
                  <c:v>42430</c:v>
                </c:pt>
                <c:pt idx="111">
                  <c:v>42461</c:v>
                </c:pt>
                <c:pt idx="112">
                  <c:v>42491</c:v>
                </c:pt>
                <c:pt idx="113">
                  <c:v>42522</c:v>
                </c:pt>
                <c:pt idx="114">
                  <c:v>42552</c:v>
                </c:pt>
                <c:pt idx="115">
                  <c:v>42583</c:v>
                </c:pt>
                <c:pt idx="116">
                  <c:v>42614</c:v>
                </c:pt>
                <c:pt idx="117">
                  <c:v>42644</c:v>
                </c:pt>
                <c:pt idx="118">
                  <c:v>42675</c:v>
                </c:pt>
                <c:pt idx="119">
                  <c:v>42705</c:v>
                </c:pt>
                <c:pt idx="120">
                  <c:v>42736</c:v>
                </c:pt>
                <c:pt idx="121">
                  <c:v>42767</c:v>
                </c:pt>
                <c:pt idx="122">
                  <c:v>42795</c:v>
                </c:pt>
                <c:pt idx="123">
                  <c:v>42826</c:v>
                </c:pt>
                <c:pt idx="124">
                  <c:v>42856</c:v>
                </c:pt>
                <c:pt idx="125">
                  <c:v>42887</c:v>
                </c:pt>
                <c:pt idx="126">
                  <c:v>42917</c:v>
                </c:pt>
                <c:pt idx="127">
                  <c:v>42948</c:v>
                </c:pt>
                <c:pt idx="128">
                  <c:v>42979</c:v>
                </c:pt>
                <c:pt idx="129">
                  <c:v>43009</c:v>
                </c:pt>
                <c:pt idx="130">
                  <c:v>43040</c:v>
                </c:pt>
                <c:pt idx="131">
                  <c:v>43070</c:v>
                </c:pt>
                <c:pt idx="132">
                  <c:v>43101</c:v>
                </c:pt>
                <c:pt idx="133">
                  <c:v>43132</c:v>
                </c:pt>
                <c:pt idx="134">
                  <c:v>43160</c:v>
                </c:pt>
                <c:pt idx="135">
                  <c:v>43191</c:v>
                </c:pt>
                <c:pt idx="136">
                  <c:v>43221</c:v>
                </c:pt>
                <c:pt idx="137">
                  <c:v>43252</c:v>
                </c:pt>
                <c:pt idx="138">
                  <c:v>43282</c:v>
                </c:pt>
                <c:pt idx="139">
                  <c:v>43313</c:v>
                </c:pt>
                <c:pt idx="140">
                  <c:v>43344</c:v>
                </c:pt>
                <c:pt idx="141">
                  <c:v>43374</c:v>
                </c:pt>
                <c:pt idx="142">
                  <c:v>43405</c:v>
                </c:pt>
                <c:pt idx="143">
                  <c:v>43435</c:v>
                </c:pt>
                <c:pt idx="144">
                  <c:v>43466</c:v>
                </c:pt>
                <c:pt idx="145">
                  <c:v>43497</c:v>
                </c:pt>
                <c:pt idx="146">
                  <c:v>43525</c:v>
                </c:pt>
                <c:pt idx="147">
                  <c:v>43556</c:v>
                </c:pt>
                <c:pt idx="148">
                  <c:v>43586</c:v>
                </c:pt>
                <c:pt idx="149">
                  <c:v>43617</c:v>
                </c:pt>
                <c:pt idx="150">
                  <c:v>43647</c:v>
                </c:pt>
              </c:numCache>
            </c:numRef>
          </c:cat>
          <c:val>
            <c:numRef>
              <c:f>Sheet1!$B$2:$B$152</c:f>
              <c:numCache>
                <c:formatCode>"$"#,##0</c:formatCode>
                <c:ptCount val="151"/>
                <c:pt idx="0">
                  <c:v>326.70238103550173</c:v>
                </c:pt>
                <c:pt idx="1">
                  <c:v>335.17350157728708</c:v>
                </c:pt>
                <c:pt idx="2">
                  <c:v>345.52845528455282</c:v>
                </c:pt>
                <c:pt idx="3">
                  <c:v>353.24944235199473</c:v>
                </c:pt>
                <c:pt idx="4">
                  <c:v>352.71636889713011</c:v>
                </c:pt>
                <c:pt idx="5">
                  <c:v>346.85012619870935</c:v>
                </c:pt>
                <c:pt idx="6">
                  <c:v>346.06205250596656</c:v>
                </c:pt>
                <c:pt idx="7">
                  <c:v>336.844357483301</c:v>
                </c:pt>
                <c:pt idx="8">
                  <c:v>319.07894736842104</c:v>
                </c:pt>
                <c:pt idx="9">
                  <c:v>304.69741853575965</c:v>
                </c:pt>
                <c:pt idx="10">
                  <c:v>293.98340248962654</c:v>
                </c:pt>
                <c:pt idx="11">
                  <c:v>280.06055363321798</c:v>
                </c:pt>
                <c:pt idx="12">
                  <c:v>242.77777777777777</c:v>
                </c:pt>
                <c:pt idx="13">
                  <c:v>251.65146272412707</c:v>
                </c:pt>
                <c:pt idx="14">
                  <c:v>240.06983849847228</c:v>
                </c:pt>
                <c:pt idx="15">
                  <c:v>240.86049141564718</c:v>
                </c:pt>
                <c:pt idx="16">
                  <c:v>230.16353725015142</c:v>
                </c:pt>
                <c:pt idx="17">
                  <c:v>226.1841405002661</c:v>
                </c:pt>
                <c:pt idx="18">
                  <c:v>215.53398058252426</c:v>
                </c:pt>
                <c:pt idx="19">
                  <c:v>203.73538426164231</c:v>
                </c:pt>
                <c:pt idx="20">
                  <c:v>185.50691107870935</c:v>
                </c:pt>
                <c:pt idx="21">
                  <c:v>182.59398496240601</c:v>
                </c:pt>
                <c:pt idx="22">
                  <c:v>171.55202852211127</c:v>
                </c:pt>
                <c:pt idx="23">
                  <c:v>161.68290770584071</c:v>
                </c:pt>
                <c:pt idx="24">
                  <c:v>125.20413718018509</c:v>
                </c:pt>
                <c:pt idx="25">
                  <c:v>126.79998569956742</c:v>
                </c:pt>
                <c:pt idx="26">
                  <c:v>123.82318671823997</c:v>
                </c:pt>
                <c:pt idx="27">
                  <c:v>123.75162831089882</c:v>
                </c:pt>
                <c:pt idx="28">
                  <c:v>129.58702208932039</c:v>
                </c:pt>
                <c:pt idx="29">
                  <c:v>135.30655391120507</c:v>
                </c:pt>
                <c:pt idx="30">
                  <c:v>139.93942590175851</c:v>
                </c:pt>
                <c:pt idx="31">
                  <c:v>139.01869158878506</c:v>
                </c:pt>
                <c:pt idx="32">
                  <c:v>143.23189926547744</c:v>
                </c:pt>
                <c:pt idx="33">
                  <c:v>146.0318400994625</c:v>
                </c:pt>
                <c:pt idx="34">
                  <c:v>148.19745454119686</c:v>
                </c:pt>
                <c:pt idx="35">
                  <c:v>146.00084638171816</c:v>
                </c:pt>
                <c:pt idx="36">
                  <c:v>136.61700887880181</c:v>
                </c:pt>
                <c:pt idx="37">
                  <c:v>136.71092326958106</c:v>
                </c:pt>
                <c:pt idx="38">
                  <c:v>145.24136492074055</c:v>
                </c:pt>
                <c:pt idx="39">
                  <c:v>145.83775684931507</c:v>
                </c:pt>
                <c:pt idx="40">
                  <c:v>158.4322512291925</c:v>
                </c:pt>
                <c:pt idx="41">
                  <c:v>151.5151515151515</c:v>
                </c:pt>
                <c:pt idx="42">
                  <c:v>153.66746876055385</c:v>
                </c:pt>
                <c:pt idx="43">
                  <c:v>150.79530833563092</c:v>
                </c:pt>
                <c:pt idx="44">
                  <c:v>149.21532174986163</c:v>
                </c:pt>
                <c:pt idx="45">
                  <c:v>147.40751429508288</c:v>
                </c:pt>
                <c:pt idx="46">
                  <c:v>143.67360449432641</c:v>
                </c:pt>
                <c:pt idx="47">
                  <c:v>141.76233649419507</c:v>
                </c:pt>
                <c:pt idx="48">
                  <c:v>134.40860215053763</c:v>
                </c:pt>
                <c:pt idx="49">
                  <c:v>132.14285714285714</c:v>
                </c:pt>
                <c:pt idx="50">
                  <c:v>137.22730471498946</c:v>
                </c:pt>
                <c:pt idx="51">
                  <c:v>139.03485760571419</c:v>
                </c:pt>
                <c:pt idx="52">
                  <c:v>140.66679096417514</c:v>
                </c:pt>
                <c:pt idx="53">
                  <c:v>140.83120089319769</c:v>
                </c:pt>
                <c:pt idx="54">
                  <c:v>141.03046257991727</c:v>
                </c:pt>
                <c:pt idx="55">
                  <c:v>137.86764705882354</c:v>
                </c:pt>
                <c:pt idx="56">
                  <c:v>136.61836644747405</c:v>
                </c:pt>
                <c:pt idx="57">
                  <c:v>133.33333333333334</c:v>
                </c:pt>
                <c:pt idx="58">
                  <c:v>135.3711790393013</c:v>
                </c:pt>
                <c:pt idx="59">
                  <c:v>134.29752066115702</c:v>
                </c:pt>
                <c:pt idx="60">
                  <c:v>130.33651875973268</c:v>
                </c:pt>
                <c:pt idx="61">
                  <c:v>133.05228640391061</c:v>
                </c:pt>
                <c:pt idx="62">
                  <c:v>141.44848690921455</c:v>
                </c:pt>
                <c:pt idx="63">
                  <c:v>147.89981311342575</c:v>
                </c:pt>
                <c:pt idx="64">
                  <c:v>152.31788079470198</c:v>
                </c:pt>
                <c:pt idx="65">
                  <c:v>153.17919075144508</c:v>
                </c:pt>
                <c:pt idx="66">
                  <c:v>158.27874408908241</c:v>
                </c:pt>
                <c:pt idx="67">
                  <c:v>159.89036089538601</c:v>
                </c:pt>
                <c:pt idx="68">
                  <c:v>161.43790849673204</c:v>
                </c:pt>
                <c:pt idx="69">
                  <c:v>162.50554486276673</c:v>
                </c:pt>
                <c:pt idx="70">
                  <c:v>167.40100931677017</c:v>
                </c:pt>
                <c:pt idx="71">
                  <c:v>168.15151394896623</c:v>
                </c:pt>
                <c:pt idx="72">
                  <c:v>162.30838593327323</c:v>
                </c:pt>
                <c:pt idx="73">
                  <c:v>165.02818035426731</c:v>
                </c:pt>
                <c:pt idx="74">
                  <c:v>177.77777777777777</c:v>
                </c:pt>
                <c:pt idx="75">
                  <c:v>187.25099601593627</c:v>
                </c:pt>
                <c:pt idx="76">
                  <c:v>197.14765100671141</c:v>
                </c:pt>
                <c:pt idx="77">
                  <c:v>200.60468117498198</c:v>
                </c:pt>
                <c:pt idx="78">
                  <c:v>204.76477683956574</c:v>
                </c:pt>
                <c:pt idx="79">
                  <c:v>218.40873634945399</c:v>
                </c:pt>
                <c:pt idx="80">
                  <c:v>216.4265478164732</c:v>
                </c:pt>
                <c:pt idx="81">
                  <c:v>217.70682148040638</c:v>
                </c:pt>
                <c:pt idx="82">
                  <c:v>220.07042253521126</c:v>
                </c:pt>
                <c:pt idx="83">
                  <c:v>214.6053702196908</c:v>
                </c:pt>
                <c:pt idx="84">
                  <c:v>207.82854481403794</c:v>
                </c:pt>
                <c:pt idx="85">
                  <c:v>210.55966209081311</c:v>
                </c:pt>
                <c:pt idx="86">
                  <c:v>222.05870895696813</c:v>
                </c:pt>
                <c:pt idx="87">
                  <c:v>226.02392930856553</c:v>
                </c:pt>
                <c:pt idx="88">
                  <c:v>233.04913003108473</c:v>
                </c:pt>
                <c:pt idx="89">
                  <c:v>230.89171974522293</c:v>
                </c:pt>
                <c:pt idx="90">
                  <c:v>235.43283395234317</c:v>
                </c:pt>
                <c:pt idx="91">
                  <c:v>237.78847529383989</c:v>
                </c:pt>
                <c:pt idx="92">
                  <c:v>230.59185242121444</c:v>
                </c:pt>
                <c:pt idx="93">
                  <c:v>230.56882327399046</c:v>
                </c:pt>
                <c:pt idx="94">
                  <c:v>230.47509641861456</c:v>
                </c:pt>
                <c:pt idx="95">
                  <c:v>222</c:v>
                </c:pt>
                <c:pt idx="96">
                  <c:v>211.98755607828002</c:v>
                </c:pt>
                <c:pt idx="97">
                  <c:v>219</c:v>
                </c:pt>
                <c:pt idx="98">
                  <c:v>227</c:v>
                </c:pt>
                <c:pt idx="99">
                  <c:v>233.78979309538653</c:v>
                </c:pt>
                <c:pt idx="100">
                  <c:v>233.13219967087218</c:v>
                </c:pt>
                <c:pt idx="101">
                  <c:v>237</c:v>
                </c:pt>
                <c:pt idx="102">
                  <c:v>240.83229474400952</c:v>
                </c:pt>
                <c:pt idx="103">
                  <c:v>235</c:v>
                </c:pt>
                <c:pt idx="104">
                  <c:v>235</c:v>
                </c:pt>
                <c:pt idx="105">
                  <c:v>237</c:v>
                </c:pt>
                <c:pt idx="106">
                  <c:v>236</c:v>
                </c:pt>
                <c:pt idx="107">
                  <c:v>232</c:v>
                </c:pt>
                <c:pt idx="108">
                  <c:v>228</c:v>
                </c:pt>
                <c:pt idx="109">
                  <c:v>223</c:v>
                </c:pt>
                <c:pt idx="110">
                  <c:v>232</c:v>
                </c:pt>
                <c:pt idx="111">
                  <c:v>243.50649350649351</c:v>
                </c:pt>
                <c:pt idx="112">
                  <c:v>251</c:v>
                </c:pt>
                <c:pt idx="113">
                  <c:v>252.35531628532974</c:v>
                </c:pt>
                <c:pt idx="114">
                  <c:v>251</c:v>
                </c:pt>
                <c:pt idx="115">
                  <c:v>250</c:v>
                </c:pt>
                <c:pt idx="116">
                  <c:v>254</c:v>
                </c:pt>
                <c:pt idx="117">
                  <c:v>252.35918429027478</c:v>
                </c:pt>
                <c:pt idx="118">
                  <c:v>254.27350427350427</c:v>
                </c:pt>
                <c:pt idx="119">
                  <c:v>249</c:v>
                </c:pt>
                <c:pt idx="120">
                  <c:v>242</c:v>
                </c:pt>
                <c:pt idx="121">
                  <c:v>244</c:v>
                </c:pt>
                <c:pt idx="122">
                  <c:v>255</c:v>
                </c:pt>
                <c:pt idx="123">
                  <c:v>261</c:v>
                </c:pt>
                <c:pt idx="124">
                  <c:v>268</c:v>
                </c:pt>
                <c:pt idx="125">
                  <c:v>270</c:v>
                </c:pt>
                <c:pt idx="126">
                  <c:v>270</c:v>
                </c:pt>
                <c:pt idx="127">
                  <c:v>268</c:v>
                </c:pt>
                <c:pt idx="128">
                  <c:v>269.71444739969439</c:v>
                </c:pt>
                <c:pt idx="129">
                  <c:v>269.99175597691675</c:v>
                </c:pt>
                <c:pt idx="130">
                  <c:v>276.80854068858991</c:v>
                </c:pt>
                <c:pt idx="131">
                  <c:v>265</c:v>
                </c:pt>
                <c:pt idx="132">
                  <c:v>257</c:v>
                </c:pt>
                <c:pt idx="133">
                  <c:v>266</c:v>
                </c:pt>
                <c:pt idx="134">
                  <c:v>276</c:v>
                </c:pt>
                <c:pt idx="135">
                  <c:v>281</c:v>
                </c:pt>
                <c:pt idx="136">
                  <c:v>286</c:v>
                </c:pt>
                <c:pt idx="137">
                  <c:v>290</c:v>
                </c:pt>
                <c:pt idx="138">
                  <c:v>289</c:v>
                </c:pt>
                <c:pt idx="139">
                  <c:v>283</c:v>
                </c:pt>
                <c:pt idx="140">
                  <c:v>282</c:v>
                </c:pt>
                <c:pt idx="141">
                  <c:v>282</c:v>
                </c:pt>
                <c:pt idx="142">
                  <c:v>282</c:v>
                </c:pt>
                <c:pt idx="143">
                  <c:v>268</c:v>
                </c:pt>
                <c:pt idx="144">
                  <c:v>264</c:v>
                </c:pt>
                <c:pt idx="145">
                  <c:v>272</c:v>
                </c:pt>
                <c:pt idx="146">
                  <c:v>277</c:v>
                </c:pt>
                <c:pt idx="147">
                  <c:v>290</c:v>
                </c:pt>
                <c:pt idx="148">
                  <c:v>292</c:v>
                </c:pt>
                <c:pt idx="149">
                  <c:v>291</c:v>
                </c:pt>
                <c:pt idx="150">
                  <c:v>290</c:v>
                </c:pt>
              </c:numCache>
            </c:numRef>
          </c:val>
          <c:extLst>
            <c:ext xmlns:c16="http://schemas.microsoft.com/office/drawing/2014/chart" uri="{C3380CC4-5D6E-409C-BE32-E72D297353CC}">
              <c16:uniqueId val="{00000000-3AEB-4D46-9A10-BC31519A1007}"/>
            </c:ext>
          </c:extLst>
        </c:ser>
        <c:dLbls>
          <c:showLegendKey val="0"/>
          <c:showVal val="0"/>
          <c:showCatName val="0"/>
          <c:showSerName val="0"/>
          <c:showPercent val="0"/>
          <c:showBubbleSize val="0"/>
        </c:dLbls>
        <c:gapWidth val="50"/>
        <c:axId val="118194944"/>
        <c:axId val="118196480"/>
      </c:barChart>
      <c:dateAx>
        <c:axId val="118194944"/>
        <c:scaling>
          <c:orientation val="minMax"/>
        </c:scaling>
        <c:delete val="0"/>
        <c:axPos val="b"/>
        <c:numFmt formatCode="[$-409]mmm\-yy;@" sourceLinked="0"/>
        <c:majorTickMark val="out"/>
        <c:minorTickMark val="none"/>
        <c:tickLblPos val="nextTo"/>
        <c:spPr>
          <a:ln>
            <a:solidFill>
              <a:schemeClr val="tx2">
                <a:lumMod val="75000"/>
              </a:schemeClr>
            </a:solidFill>
          </a:ln>
        </c:spPr>
        <c:crossAx val="118196480"/>
        <c:crosses val="autoZero"/>
        <c:auto val="1"/>
        <c:lblOffset val="100"/>
        <c:baseTimeUnit val="months"/>
        <c:majorUnit val="6"/>
        <c:majorTimeUnit val="months"/>
      </c:dateAx>
      <c:valAx>
        <c:axId val="118196480"/>
        <c:scaling>
          <c:orientation val="minMax"/>
        </c:scaling>
        <c:delete val="0"/>
        <c:axPos val="l"/>
        <c:title>
          <c:tx>
            <c:rich>
              <a:bodyPr/>
              <a:lstStyle/>
              <a:p>
                <a:pPr>
                  <a:defRPr b="1"/>
                </a:pPr>
                <a:r>
                  <a:rPr lang="en-US" b="1"/>
                  <a:t>PRICE PER SQ. FT.</a:t>
                </a:r>
              </a:p>
            </c:rich>
          </c:tx>
          <c:layout>
            <c:manualLayout>
              <c:xMode val="edge"/>
              <c:yMode val="edge"/>
              <c:x val="0"/>
              <c:y val="0.15049525059367583"/>
            </c:manualLayout>
          </c:layout>
          <c:overlay val="0"/>
        </c:title>
        <c:numFmt formatCode="&quot;$&quot;#,##0" sourceLinked="0"/>
        <c:majorTickMark val="out"/>
        <c:minorTickMark val="none"/>
        <c:tickLblPos val="nextTo"/>
        <c:spPr>
          <a:ln>
            <a:solidFill>
              <a:schemeClr val="tx2">
                <a:lumMod val="75000"/>
              </a:schemeClr>
            </a:solidFill>
          </a:ln>
        </c:spPr>
        <c:crossAx val="118194944"/>
        <c:crosses val="autoZero"/>
        <c:crossBetween val="between"/>
      </c:valAx>
    </c:plotArea>
    <c:plotVisOnly val="1"/>
    <c:dispBlanksAs val="gap"/>
    <c:showDLblsOverMax val="0"/>
  </c:chart>
  <c:txPr>
    <a:bodyPr/>
    <a:lstStyle/>
    <a:p>
      <a:pPr>
        <a:defRPr sz="2700" b="0">
          <a:solidFill>
            <a:schemeClr val="bg1"/>
          </a:solidFill>
          <a:latin typeface="Century Gothic" panose="020B0502020202020204" pitchFamily="34" charset="0"/>
          <a:cs typeface="Arial" pitchFamily="34" charset="0"/>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08152452006382"/>
          <c:y val="8.6608583649266074E-2"/>
          <c:w val="0.83941776685259917"/>
          <c:h val="0.64814879621528787"/>
        </c:manualLayout>
      </c:layout>
      <c:lineChart>
        <c:grouping val="standard"/>
        <c:varyColors val="0"/>
        <c:ser>
          <c:idx val="0"/>
          <c:order val="0"/>
          <c:tx>
            <c:strRef>
              <c:f>Sheet1!$B$1</c:f>
              <c:strCache>
                <c:ptCount val="1"/>
                <c:pt idx="0">
                  <c:v>Series 1</c:v>
                </c:pt>
              </c:strCache>
            </c:strRef>
          </c:tx>
          <c:spPr>
            <a:ln w="38100">
              <a:solidFill>
                <a:schemeClr val="accent3"/>
              </a:solidFill>
            </a:ln>
            <a:effectLst>
              <a:outerShdw blurRad="50800" dist="38100" algn="l" rotWithShape="0">
                <a:prstClr val="black">
                  <a:alpha val="40000"/>
                </a:prstClr>
              </a:outerShdw>
            </a:effectLst>
          </c:spPr>
          <c:marker>
            <c:symbol val="none"/>
          </c:marker>
          <c:cat>
            <c:numRef>
              <c:f>Sheet1!$A$2:$A$152</c:f>
              <c:numCache>
                <c:formatCode>m/d/yyyy</c:formatCode>
                <c:ptCount val="151"/>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pt idx="36">
                  <c:v>40179</c:v>
                </c:pt>
                <c:pt idx="37">
                  <c:v>40210</c:v>
                </c:pt>
                <c:pt idx="38">
                  <c:v>40238</c:v>
                </c:pt>
                <c:pt idx="39">
                  <c:v>40269</c:v>
                </c:pt>
                <c:pt idx="40">
                  <c:v>40299</c:v>
                </c:pt>
                <c:pt idx="41">
                  <c:v>40330</c:v>
                </c:pt>
                <c:pt idx="42">
                  <c:v>40360</c:v>
                </c:pt>
                <c:pt idx="43">
                  <c:v>40391</c:v>
                </c:pt>
                <c:pt idx="44">
                  <c:v>40422</c:v>
                </c:pt>
                <c:pt idx="45">
                  <c:v>40452</c:v>
                </c:pt>
                <c:pt idx="46">
                  <c:v>40483</c:v>
                </c:pt>
                <c:pt idx="47">
                  <c:v>40513</c:v>
                </c:pt>
                <c:pt idx="48">
                  <c:v>40544</c:v>
                </c:pt>
                <c:pt idx="49">
                  <c:v>40575</c:v>
                </c:pt>
                <c:pt idx="50">
                  <c:v>40603</c:v>
                </c:pt>
                <c:pt idx="51">
                  <c:v>40634</c:v>
                </c:pt>
                <c:pt idx="52">
                  <c:v>40664</c:v>
                </c:pt>
                <c:pt idx="53">
                  <c:v>40695</c:v>
                </c:pt>
                <c:pt idx="54">
                  <c:v>40725</c:v>
                </c:pt>
                <c:pt idx="55">
                  <c:v>40756</c:v>
                </c:pt>
                <c:pt idx="56">
                  <c:v>40787</c:v>
                </c:pt>
                <c:pt idx="57">
                  <c:v>40817</c:v>
                </c:pt>
                <c:pt idx="58">
                  <c:v>40848</c:v>
                </c:pt>
                <c:pt idx="59">
                  <c:v>40878</c:v>
                </c:pt>
                <c:pt idx="60">
                  <c:v>40909</c:v>
                </c:pt>
                <c:pt idx="61">
                  <c:v>40940</c:v>
                </c:pt>
                <c:pt idx="62">
                  <c:v>40969</c:v>
                </c:pt>
                <c:pt idx="63">
                  <c:v>41000</c:v>
                </c:pt>
                <c:pt idx="64">
                  <c:v>41030</c:v>
                </c:pt>
                <c:pt idx="65">
                  <c:v>41061</c:v>
                </c:pt>
                <c:pt idx="66">
                  <c:v>41091</c:v>
                </c:pt>
                <c:pt idx="67">
                  <c:v>41122</c:v>
                </c:pt>
                <c:pt idx="68">
                  <c:v>41153</c:v>
                </c:pt>
                <c:pt idx="69">
                  <c:v>41183</c:v>
                </c:pt>
                <c:pt idx="70">
                  <c:v>41214</c:v>
                </c:pt>
                <c:pt idx="71">
                  <c:v>41244</c:v>
                </c:pt>
                <c:pt idx="72">
                  <c:v>41275</c:v>
                </c:pt>
                <c:pt idx="73">
                  <c:v>41306</c:v>
                </c:pt>
                <c:pt idx="74">
                  <c:v>41334</c:v>
                </c:pt>
                <c:pt idx="75">
                  <c:v>41365</c:v>
                </c:pt>
                <c:pt idx="76">
                  <c:v>41395</c:v>
                </c:pt>
                <c:pt idx="77">
                  <c:v>41426</c:v>
                </c:pt>
                <c:pt idx="78">
                  <c:v>41456</c:v>
                </c:pt>
                <c:pt idx="79">
                  <c:v>41487</c:v>
                </c:pt>
                <c:pt idx="80">
                  <c:v>41518</c:v>
                </c:pt>
                <c:pt idx="81">
                  <c:v>41548</c:v>
                </c:pt>
                <c:pt idx="82">
                  <c:v>41579</c:v>
                </c:pt>
                <c:pt idx="83">
                  <c:v>41609</c:v>
                </c:pt>
                <c:pt idx="84">
                  <c:v>41640</c:v>
                </c:pt>
                <c:pt idx="85">
                  <c:v>41671</c:v>
                </c:pt>
                <c:pt idx="86">
                  <c:v>41699</c:v>
                </c:pt>
                <c:pt idx="87">
                  <c:v>41730</c:v>
                </c:pt>
                <c:pt idx="88">
                  <c:v>41760</c:v>
                </c:pt>
                <c:pt idx="89">
                  <c:v>41791</c:v>
                </c:pt>
                <c:pt idx="90">
                  <c:v>41821</c:v>
                </c:pt>
                <c:pt idx="91">
                  <c:v>41852</c:v>
                </c:pt>
                <c:pt idx="92">
                  <c:v>41883</c:v>
                </c:pt>
                <c:pt idx="93">
                  <c:v>41913</c:v>
                </c:pt>
                <c:pt idx="94">
                  <c:v>41944</c:v>
                </c:pt>
                <c:pt idx="95">
                  <c:v>41974</c:v>
                </c:pt>
                <c:pt idx="96">
                  <c:v>42005</c:v>
                </c:pt>
                <c:pt idx="97">
                  <c:v>42036</c:v>
                </c:pt>
                <c:pt idx="98">
                  <c:v>42064</c:v>
                </c:pt>
                <c:pt idx="99">
                  <c:v>42095</c:v>
                </c:pt>
                <c:pt idx="100">
                  <c:v>42125</c:v>
                </c:pt>
                <c:pt idx="101">
                  <c:v>42156</c:v>
                </c:pt>
                <c:pt idx="102">
                  <c:v>42186</c:v>
                </c:pt>
                <c:pt idx="103">
                  <c:v>42217</c:v>
                </c:pt>
                <c:pt idx="104">
                  <c:v>42248</c:v>
                </c:pt>
                <c:pt idx="105">
                  <c:v>42278</c:v>
                </c:pt>
                <c:pt idx="106">
                  <c:v>42309</c:v>
                </c:pt>
                <c:pt idx="107">
                  <c:v>42339</c:v>
                </c:pt>
                <c:pt idx="108">
                  <c:v>42370</c:v>
                </c:pt>
                <c:pt idx="109">
                  <c:v>42401</c:v>
                </c:pt>
                <c:pt idx="110">
                  <c:v>42430</c:v>
                </c:pt>
                <c:pt idx="111">
                  <c:v>42461</c:v>
                </c:pt>
                <c:pt idx="112">
                  <c:v>42491</c:v>
                </c:pt>
                <c:pt idx="113">
                  <c:v>42522</c:v>
                </c:pt>
                <c:pt idx="114">
                  <c:v>42552</c:v>
                </c:pt>
                <c:pt idx="115">
                  <c:v>42583</c:v>
                </c:pt>
                <c:pt idx="116">
                  <c:v>42614</c:v>
                </c:pt>
                <c:pt idx="117">
                  <c:v>42644</c:v>
                </c:pt>
                <c:pt idx="118">
                  <c:v>42675</c:v>
                </c:pt>
                <c:pt idx="119">
                  <c:v>42705</c:v>
                </c:pt>
                <c:pt idx="120">
                  <c:v>42736</c:v>
                </c:pt>
                <c:pt idx="121">
                  <c:v>42767</c:v>
                </c:pt>
                <c:pt idx="122">
                  <c:v>42795</c:v>
                </c:pt>
                <c:pt idx="123">
                  <c:v>42826</c:v>
                </c:pt>
                <c:pt idx="124">
                  <c:v>42856</c:v>
                </c:pt>
                <c:pt idx="125">
                  <c:v>42887</c:v>
                </c:pt>
                <c:pt idx="126">
                  <c:v>42917</c:v>
                </c:pt>
                <c:pt idx="127">
                  <c:v>42948</c:v>
                </c:pt>
                <c:pt idx="128">
                  <c:v>42979</c:v>
                </c:pt>
                <c:pt idx="129">
                  <c:v>43009</c:v>
                </c:pt>
                <c:pt idx="130">
                  <c:v>43040</c:v>
                </c:pt>
                <c:pt idx="131">
                  <c:v>43070</c:v>
                </c:pt>
                <c:pt idx="132">
                  <c:v>43101</c:v>
                </c:pt>
                <c:pt idx="133">
                  <c:v>43132</c:v>
                </c:pt>
                <c:pt idx="134">
                  <c:v>43160</c:v>
                </c:pt>
                <c:pt idx="135">
                  <c:v>43191</c:v>
                </c:pt>
                <c:pt idx="136">
                  <c:v>43221</c:v>
                </c:pt>
                <c:pt idx="137">
                  <c:v>43252</c:v>
                </c:pt>
                <c:pt idx="138">
                  <c:v>43282</c:v>
                </c:pt>
                <c:pt idx="139">
                  <c:v>43313</c:v>
                </c:pt>
                <c:pt idx="140">
                  <c:v>43344</c:v>
                </c:pt>
                <c:pt idx="141">
                  <c:v>43374</c:v>
                </c:pt>
                <c:pt idx="142">
                  <c:v>43405</c:v>
                </c:pt>
                <c:pt idx="143">
                  <c:v>43435</c:v>
                </c:pt>
                <c:pt idx="144">
                  <c:v>43466</c:v>
                </c:pt>
                <c:pt idx="145">
                  <c:v>43497</c:v>
                </c:pt>
                <c:pt idx="146">
                  <c:v>43525</c:v>
                </c:pt>
                <c:pt idx="147">
                  <c:v>43556</c:v>
                </c:pt>
                <c:pt idx="148">
                  <c:v>43586</c:v>
                </c:pt>
                <c:pt idx="149">
                  <c:v>43617</c:v>
                </c:pt>
                <c:pt idx="150">
                  <c:v>43647</c:v>
                </c:pt>
              </c:numCache>
            </c:numRef>
          </c:cat>
          <c:val>
            <c:numRef>
              <c:f>Sheet1!$B$2:$B$152</c:f>
              <c:numCache>
                <c:formatCode>0.0%</c:formatCode>
                <c:ptCount val="151"/>
                <c:pt idx="0">
                  <c:v>0.96996245306633289</c:v>
                </c:pt>
                <c:pt idx="1">
                  <c:v>0.97391304347826091</c:v>
                </c:pt>
                <c:pt idx="2">
                  <c:v>0.97737068308592678</c:v>
                </c:pt>
                <c:pt idx="3">
                  <c:v>0.97647058823529409</c:v>
                </c:pt>
                <c:pt idx="4">
                  <c:v>0.97560975609756095</c:v>
                </c:pt>
                <c:pt idx="5">
                  <c:v>0.97429948696943136</c:v>
                </c:pt>
                <c:pt idx="6">
                  <c:v>0.96491228070175439</c:v>
                </c:pt>
                <c:pt idx="7">
                  <c:v>0.95840660055004578</c:v>
                </c:pt>
                <c:pt idx="8">
                  <c:v>0.9516660499090952</c:v>
                </c:pt>
                <c:pt idx="9">
                  <c:v>0.94014274135349096</c:v>
                </c:pt>
                <c:pt idx="10">
                  <c:v>0.9327589098920821</c:v>
                </c:pt>
                <c:pt idx="11">
                  <c:v>0.9267938200730983</c:v>
                </c:pt>
                <c:pt idx="12">
                  <c:v>0.91508831666311985</c:v>
                </c:pt>
                <c:pt idx="13">
                  <c:v>0.91743119266055051</c:v>
                </c:pt>
                <c:pt idx="14">
                  <c:v>0.92734629870766305</c:v>
                </c:pt>
                <c:pt idx="15">
                  <c:v>0.93530513158659212</c:v>
                </c:pt>
                <c:pt idx="16">
                  <c:v>0.94273784161112795</c:v>
                </c:pt>
                <c:pt idx="17">
                  <c:v>0.94546451082488348</c:v>
                </c:pt>
                <c:pt idx="18">
                  <c:v>0.95407225964482545</c:v>
                </c:pt>
                <c:pt idx="19">
                  <c:v>0.95488183337312005</c:v>
                </c:pt>
                <c:pt idx="20">
                  <c:v>0.95792880258899671</c:v>
                </c:pt>
                <c:pt idx="21">
                  <c:v>0.95861317707159488</c:v>
                </c:pt>
                <c:pt idx="22">
                  <c:v>0.95859961100305635</c:v>
                </c:pt>
                <c:pt idx="23">
                  <c:v>0.9547624460104569</c:v>
                </c:pt>
                <c:pt idx="24">
                  <c:v>0.95160190227149344</c:v>
                </c:pt>
                <c:pt idx="25">
                  <c:v>0.94545454545454544</c:v>
                </c:pt>
                <c:pt idx="26">
                  <c:v>0.94404069521113243</c:v>
                </c:pt>
                <c:pt idx="27">
                  <c:v>0.94817432273262658</c:v>
                </c:pt>
                <c:pt idx="28">
                  <c:v>0.96</c:v>
                </c:pt>
                <c:pt idx="29">
                  <c:v>0.97007223942208465</c:v>
                </c:pt>
                <c:pt idx="30">
                  <c:v>0.98262853132128447</c:v>
                </c:pt>
                <c:pt idx="31">
                  <c:v>0.98862907164953884</c:v>
                </c:pt>
                <c:pt idx="32">
                  <c:v>1</c:v>
                </c:pt>
                <c:pt idx="33">
                  <c:v>1</c:v>
                </c:pt>
                <c:pt idx="34">
                  <c:v>1</c:v>
                </c:pt>
                <c:pt idx="35">
                  <c:v>1</c:v>
                </c:pt>
                <c:pt idx="36">
                  <c:v>1</c:v>
                </c:pt>
                <c:pt idx="37">
                  <c:v>0.99492420026643735</c:v>
                </c:pt>
                <c:pt idx="38">
                  <c:v>0.99158653846153844</c:v>
                </c:pt>
                <c:pt idx="39">
                  <c:v>0.99045346062052508</c:v>
                </c:pt>
                <c:pt idx="40">
                  <c:v>0.98816568047337283</c:v>
                </c:pt>
                <c:pt idx="41">
                  <c:v>0.98455598455598459</c:v>
                </c:pt>
                <c:pt idx="42">
                  <c:v>0.97989949748743721</c:v>
                </c:pt>
                <c:pt idx="43">
                  <c:v>0.97452229299363058</c:v>
                </c:pt>
                <c:pt idx="44">
                  <c:v>0.96808510638297873</c:v>
                </c:pt>
                <c:pt idx="45">
                  <c:v>0.96247257411188758</c:v>
                </c:pt>
                <c:pt idx="46">
                  <c:v>0.95952285545991833</c:v>
                </c:pt>
                <c:pt idx="47">
                  <c:v>0.95619047619047615</c:v>
                </c:pt>
                <c:pt idx="48">
                  <c:v>0.95038015206082438</c:v>
                </c:pt>
                <c:pt idx="49">
                  <c:v>0.94761779415635694</c:v>
                </c:pt>
                <c:pt idx="50">
                  <c:v>0.95155709342560557</c:v>
                </c:pt>
                <c:pt idx="51">
                  <c:v>0.95547309833024119</c:v>
                </c:pt>
                <c:pt idx="52">
                  <c:v>0.95839834606000562</c:v>
                </c:pt>
                <c:pt idx="53">
                  <c:v>0.96141894849315779</c:v>
                </c:pt>
                <c:pt idx="54">
                  <c:v>0.96045197740112997</c:v>
                </c:pt>
                <c:pt idx="55">
                  <c:v>0.95991983967935868</c:v>
                </c:pt>
                <c:pt idx="56">
                  <c:v>0.95925297113752117</c:v>
                </c:pt>
                <c:pt idx="57">
                  <c:v>0.95670816950633464</c:v>
                </c:pt>
                <c:pt idx="58">
                  <c:v>0.95744680851063835</c:v>
                </c:pt>
                <c:pt idx="59">
                  <c:v>0.95459925239156163</c:v>
                </c:pt>
                <c:pt idx="60">
                  <c:v>0.95501785796403882</c:v>
                </c:pt>
                <c:pt idx="61">
                  <c:v>0.95768374164810688</c:v>
                </c:pt>
                <c:pt idx="62">
                  <c:v>0.9650209707330264</c:v>
                </c:pt>
                <c:pt idx="63">
                  <c:v>0.970873786407767</c:v>
                </c:pt>
                <c:pt idx="64">
                  <c:v>0.97654416079812201</c:v>
                </c:pt>
                <c:pt idx="65">
                  <c:v>0.98117647058823532</c:v>
                </c:pt>
                <c:pt idx="66">
                  <c:v>0.98478850689784792</c:v>
                </c:pt>
                <c:pt idx="67">
                  <c:v>0.986602227719233</c:v>
                </c:pt>
                <c:pt idx="68">
                  <c:v>0.98644010339421162</c:v>
                </c:pt>
                <c:pt idx="69">
                  <c:v>0.98856299190090513</c:v>
                </c:pt>
                <c:pt idx="70">
                  <c:v>0.99150571124743814</c:v>
                </c:pt>
                <c:pt idx="71">
                  <c:v>0.99411764705882355</c:v>
                </c:pt>
                <c:pt idx="72">
                  <c:v>0.99653712966525587</c:v>
                </c:pt>
                <c:pt idx="73">
                  <c:v>1</c:v>
                </c:pt>
                <c:pt idx="74">
                  <c:v>1</c:v>
                </c:pt>
                <c:pt idx="75">
                  <c:v>1</c:v>
                </c:pt>
                <c:pt idx="76">
                  <c:v>1</c:v>
                </c:pt>
                <c:pt idx="77">
                  <c:v>1</c:v>
                </c:pt>
                <c:pt idx="78">
                  <c:v>1</c:v>
                </c:pt>
                <c:pt idx="79">
                  <c:v>1</c:v>
                </c:pt>
                <c:pt idx="80">
                  <c:v>1</c:v>
                </c:pt>
                <c:pt idx="81">
                  <c:v>0.9907407407407407</c:v>
                </c:pt>
                <c:pt idx="82">
                  <c:v>0.98378378378378384</c:v>
                </c:pt>
                <c:pt idx="83">
                  <c:v>0.98144712430426717</c:v>
                </c:pt>
                <c:pt idx="84">
                  <c:v>0.97852028639618138</c:v>
                </c:pt>
                <c:pt idx="85">
                  <c:v>0.98194945848375448</c:v>
                </c:pt>
                <c:pt idx="86">
                  <c:v>0.98578381190989495</c:v>
                </c:pt>
                <c:pt idx="87">
                  <c:v>0.98643858805826667</c:v>
                </c:pt>
                <c:pt idx="88">
                  <c:v>0.98787878787878791</c:v>
                </c:pt>
                <c:pt idx="89">
                  <c:v>0.98659874971058115</c:v>
                </c:pt>
                <c:pt idx="90">
                  <c:v>0.98461538461538467</c:v>
                </c:pt>
                <c:pt idx="91">
                  <c:v>0.98290598290598286</c:v>
                </c:pt>
                <c:pt idx="92">
                  <c:v>0.98006533768917925</c:v>
                </c:pt>
                <c:pt idx="93">
                  <c:v>0.97499999999999998</c:v>
                </c:pt>
                <c:pt idx="94">
                  <c:v>0.97449908925318762</c:v>
                </c:pt>
                <c:pt idx="95">
                  <c:v>0.9699715555744759</c:v>
                </c:pt>
                <c:pt idx="96">
                  <c:v>0.97142857142857142</c:v>
                </c:pt>
                <c:pt idx="97">
                  <c:v>0.97899159663865543</c:v>
                </c:pt>
                <c:pt idx="98">
                  <c:v>0.98499999999999999</c:v>
                </c:pt>
                <c:pt idx="99">
                  <c:v>0.98799999999999999</c:v>
                </c:pt>
                <c:pt idx="100">
                  <c:v>0.99</c:v>
                </c:pt>
                <c:pt idx="101">
                  <c:v>0.9939393939393939</c:v>
                </c:pt>
                <c:pt idx="102">
                  <c:v>0.99099999999999999</c:v>
                </c:pt>
                <c:pt idx="103">
                  <c:v>0.98750370314042968</c:v>
                </c:pt>
                <c:pt idx="104">
                  <c:v>0.98599999999999999</c:v>
                </c:pt>
                <c:pt idx="105">
                  <c:v>0.98299999999999998</c:v>
                </c:pt>
                <c:pt idx="106">
                  <c:v>0.98055555555555551</c:v>
                </c:pt>
                <c:pt idx="107">
                  <c:v>0.98</c:v>
                </c:pt>
                <c:pt idx="108">
                  <c:v>0.97799999999999998</c:v>
                </c:pt>
                <c:pt idx="109">
                  <c:v>0.98216085064722036</c:v>
                </c:pt>
                <c:pt idx="110">
                  <c:v>0.98899999999999999</c:v>
                </c:pt>
                <c:pt idx="111">
                  <c:v>0.99331103678929766</c:v>
                </c:pt>
                <c:pt idx="112">
                  <c:v>0.99678456591639875</c:v>
                </c:pt>
                <c:pt idx="113">
                  <c:v>0.99545358671044171</c:v>
                </c:pt>
                <c:pt idx="114">
                  <c:v>0.99199999999999999</c:v>
                </c:pt>
                <c:pt idx="115">
                  <c:v>0.98899999999999999</c:v>
                </c:pt>
                <c:pt idx="116">
                  <c:v>0.98599999999999999</c:v>
                </c:pt>
                <c:pt idx="117">
                  <c:v>0.98338833515852397</c:v>
                </c:pt>
                <c:pt idx="118">
                  <c:v>0.98228277535645725</c:v>
                </c:pt>
                <c:pt idx="119">
                  <c:v>0.98119122257053293</c:v>
                </c:pt>
                <c:pt idx="120">
                  <c:v>0.98099999999999998</c:v>
                </c:pt>
                <c:pt idx="121">
                  <c:v>0.98599999999999999</c:v>
                </c:pt>
                <c:pt idx="122">
                  <c:v>0.99239999999999995</c:v>
                </c:pt>
                <c:pt idx="123">
                  <c:v>1</c:v>
                </c:pt>
                <c:pt idx="124">
                  <c:v>1</c:v>
                </c:pt>
                <c:pt idx="125">
                  <c:v>1</c:v>
                </c:pt>
                <c:pt idx="126">
                  <c:v>1</c:v>
                </c:pt>
                <c:pt idx="127">
                  <c:v>0.995</c:v>
                </c:pt>
                <c:pt idx="128">
                  <c:v>0.9910714285714286</c:v>
                </c:pt>
                <c:pt idx="129">
                  <c:v>0.98936170212765961</c:v>
                </c:pt>
                <c:pt idx="130">
                  <c:v>0.98922910809093034</c:v>
                </c:pt>
                <c:pt idx="131">
                  <c:v>0.98734177215189878</c:v>
                </c:pt>
                <c:pt idx="132">
                  <c:v>0.98699999999999999</c:v>
                </c:pt>
                <c:pt idx="133">
                  <c:v>0.99180000000000001</c:v>
                </c:pt>
                <c:pt idx="134">
                  <c:v>1</c:v>
                </c:pt>
                <c:pt idx="135">
                  <c:v>1</c:v>
                </c:pt>
                <c:pt idx="136">
                  <c:v>1</c:v>
                </c:pt>
                <c:pt idx="137">
                  <c:v>1</c:v>
                </c:pt>
                <c:pt idx="138">
                  <c:v>0.99580000000000002</c:v>
                </c:pt>
                <c:pt idx="139">
                  <c:v>0.98950000000000005</c:v>
                </c:pt>
                <c:pt idx="140">
                  <c:v>0.98480000000000001</c:v>
                </c:pt>
                <c:pt idx="141">
                  <c:v>0.98089999999999999</c:v>
                </c:pt>
                <c:pt idx="142">
                  <c:v>0.97899999999999998</c:v>
                </c:pt>
                <c:pt idx="143">
                  <c:v>0.97399999999999998</c:v>
                </c:pt>
                <c:pt idx="144">
                  <c:v>0.97330000000000005</c:v>
                </c:pt>
                <c:pt idx="145">
                  <c:v>0.98029999999999995</c:v>
                </c:pt>
                <c:pt idx="146">
                  <c:v>0.98499999999999999</c:v>
                </c:pt>
                <c:pt idx="147">
                  <c:v>0.98899999999999999</c:v>
                </c:pt>
                <c:pt idx="148">
                  <c:v>0.99299999999999999</c:v>
                </c:pt>
                <c:pt idx="149">
                  <c:v>0.99219999999999997</c:v>
                </c:pt>
                <c:pt idx="150">
                  <c:v>0.99</c:v>
                </c:pt>
              </c:numCache>
            </c:numRef>
          </c:val>
          <c:smooth val="0"/>
          <c:extLst>
            <c:ext xmlns:c16="http://schemas.microsoft.com/office/drawing/2014/chart" uri="{C3380CC4-5D6E-409C-BE32-E72D297353CC}">
              <c16:uniqueId val="{00000000-DCE3-43F1-A2DF-8CC42267DFE5}"/>
            </c:ext>
          </c:extLst>
        </c:ser>
        <c:dLbls>
          <c:showLegendKey val="0"/>
          <c:showVal val="0"/>
          <c:showCatName val="0"/>
          <c:showSerName val="0"/>
          <c:showPercent val="0"/>
          <c:showBubbleSize val="0"/>
        </c:dLbls>
        <c:smooth val="0"/>
        <c:axId val="118102272"/>
        <c:axId val="118149120"/>
      </c:lineChart>
      <c:dateAx>
        <c:axId val="118102272"/>
        <c:scaling>
          <c:orientation val="minMax"/>
        </c:scaling>
        <c:delete val="0"/>
        <c:axPos val="b"/>
        <c:numFmt formatCode="[$-409]mmm\-yy;@" sourceLinked="0"/>
        <c:majorTickMark val="out"/>
        <c:minorTickMark val="none"/>
        <c:tickLblPos val="nextTo"/>
        <c:spPr>
          <a:ln>
            <a:solidFill>
              <a:schemeClr val="tx2">
                <a:lumMod val="75000"/>
              </a:schemeClr>
            </a:solidFill>
          </a:ln>
        </c:spPr>
        <c:crossAx val="118149120"/>
        <c:crosses val="autoZero"/>
        <c:auto val="1"/>
        <c:lblOffset val="100"/>
        <c:baseTimeUnit val="months"/>
        <c:majorUnit val="6"/>
        <c:majorTimeUnit val="months"/>
      </c:dateAx>
      <c:valAx>
        <c:axId val="118149120"/>
        <c:scaling>
          <c:orientation val="minMax"/>
          <c:max val="1"/>
          <c:min val="0.9"/>
        </c:scaling>
        <c:delete val="0"/>
        <c:axPos val="l"/>
        <c:title>
          <c:tx>
            <c:rich>
              <a:bodyPr/>
              <a:lstStyle/>
              <a:p>
                <a:pPr>
                  <a:defRPr b="1"/>
                </a:pPr>
                <a:r>
                  <a:rPr lang="en-US" b="1"/>
                  <a:t>Sales-to-List Price Ratio</a:t>
                </a:r>
              </a:p>
            </c:rich>
          </c:tx>
          <c:overlay val="0"/>
        </c:title>
        <c:numFmt formatCode="0%" sourceLinked="0"/>
        <c:majorTickMark val="out"/>
        <c:minorTickMark val="none"/>
        <c:tickLblPos val="nextTo"/>
        <c:spPr>
          <a:ln>
            <a:solidFill>
              <a:schemeClr val="tx2">
                <a:lumMod val="75000"/>
              </a:schemeClr>
            </a:solidFill>
          </a:ln>
        </c:spPr>
        <c:crossAx val="118102272"/>
        <c:crosses val="autoZero"/>
        <c:crossBetween val="between"/>
        <c:majorUnit val="2.0000000000000004E-2"/>
      </c:valAx>
    </c:plotArea>
    <c:plotVisOnly val="1"/>
    <c:dispBlanksAs val="gap"/>
    <c:showDLblsOverMax val="0"/>
  </c:chart>
  <c:txPr>
    <a:bodyPr/>
    <a:lstStyle/>
    <a:p>
      <a:pPr>
        <a:defRPr sz="2700" b="0">
          <a:solidFill>
            <a:schemeClr val="bg1"/>
          </a:solidFill>
          <a:latin typeface="Century Gothic" panose="020B0502020202020204" pitchFamily="34" charset="0"/>
          <a:cs typeface="Arial" pitchFamily="34" charset="0"/>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0" i="0" u="none" strike="noStrike" kern="1200" spc="0" baseline="0">
                <a:solidFill>
                  <a:schemeClr val="bg1"/>
                </a:solidFill>
                <a:latin typeface="Century Gothic" panose="020B0502020202020204" pitchFamily="34" charset="0"/>
                <a:ea typeface="+mn-ea"/>
                <a:cs typeface="+mn-cs"/>
              </a:defRPr>
            </a:pPr>
            <a:r>
              <a:rPr lang="en-US" b="1" dirty="0"/>
              <a:t>California Year-over-Year Price Growth by Quintile (July 2019)</a:t>
            </a:r>
          </a:p>
        </c:rich>
      </c:tx>
      <c:overlay val="0"/>
      <c:spPr>
        <a:noFill/>
        <a:ln>
          <a:noFill/>
        </a:ln>
        <a:effectLst/>
      </c:spPr>
      <c:txPr>
        <a:bodyPr rot="0" spcFirstLastPara="1" vertOverflow="ellipsis" vert="horz" wrap="square" anchor="ctr" anchorCtr="1"/>
        <a:lstStyle/>
        <a:p>
          <a:pPr>
            <a:defRPr sz="2880" b="0" i="0" u="none" strike="noStrike" kern="1200" spc="0" baseline="0">
              <a:solidFill>
                <a:schemeClr val="bg1"/>
              </a:solidFill>
              <a:latin typeface="Century Gothic" panose="020B0502020202020204" pitchFamily="34" charset="0"/>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a:outerShdw blurRad="50800" dist="38100" dir="2700000" algn="tl" rotWithShape="0">
                <a:prstClr val="black">
                  <a:alpha val="40000"/>
                </a:prstClr>
              </a:outerShdw>
            </a:effectLst>
          </c:spPr>
          <c:invertIfNegative val="0"/>
          <c:dPt>
            <c:idx val="3"/>
            <c:invertIfNegative val="0"/>
            <c:bubble3D val="0"/>
            <c:spPr>
              <a:solidFill>
                <a:schemeClr val="accent4">
                  <a:lumMod val="40000"/>
                  <a:lumOff val="60000"/>
                </a:schemeClr>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1-C178-4C12-A2DB-C2862451F845}"/>
              </c:ext>
            </c:extLst>
          </c:dPt>
          <c:dPt>
            <c:idx val="4"/>
            <c:invertIfNegative val="0"/>
            <c:bubble3D val="0"/>
            <c:spPr>
              <a:solidFill>
                <a:schemeClr val="accent4">
                  <a:lumMod val="40000"/>
                  <a:lumOff val="60000"/>
                </a:schemeClr>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3-C178-4C12-A2DB-C2862451F845}"/>
              </c:ext>
            </c:extLst>
          </c:dPt>
          <c:dPt>
            <c:idx val="6"/>
            <c:invertIfNegative val="0"/>
            <c:bubble3D val="0"/>
            <c:spPr>
              <a:solidFill>
                <a:schemeClr val="accent4">
                  <a:lumMod val="40000"/>
                  <a:lumOff val="60000"/>
                </a:schemeClr>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5-C178-4C12-A2DB-C2862451F845}"/>
              </c:ext>
            </c:extLst>
          </c:dPt>
          <c:dPt>
            <c:idx val="7"/>
            <c:invertIfNegative val="0"/>
            <c:bubble3D val="0"/>
            <c:spPr>
              <a:solidFill>
                <a:schemeClr val="accent4">
                  <a:lumMod val="40000"/>
                  <a:lumOff val="60000"/>
                </a:schemeClr>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7-C178-4C12-A2DB-C2862451F845}"/>
              </c:ext>
            </c:extLst>
          </c:dPt>
          <c:dPt>
            <c:idx val="8"/>
            <c:invertIfNegative val="0"/>
            <c:bubble3D val="0"/>
            <c:spPr>
              <a:solidFill>
                <a:schemeClr val="accent4">
                  <a:lumMod val="40000"/>
                  <a:lumOff val="60000"/>
                </a:schemeClr>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9-C178-4C12-A2DB-C2862451F845}"/>
              </c:ext>
            </c:extLst>
          </c:dPt>
          <c:dPt>
            <c:idx val="9"/>
            <c:invertIfNegative val="0"/>
            <c:bubble3D val="0"/>
            <c:spPr>
              <a:solidFill>
                <a:schemeClr val="accent2"/>
              </a:solidFill>
              <a:ln>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B-C178-4C12-A2DB-C2862451F845}"/>
              </c:ext>
            </c:extLst>
          </c:dPt>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Century Gothic" panose="020B0502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'Price Growth'!$A$2:$A$11</c:f>
              <c:strCache>
                <c:ptCount val="10"/>
                <c:pt idx="0">
                  <c:v>0-20</c:v>
                </c:pt>
                <c:pt idx="1">
                  <c:v>20-40</c:v>
                </c:pt>
                <c:pt idx="2">
                  <c:v>40-60</c:v>
                </c:pt>
                <c:pt idx="3">
                  <c:v>60-80</c:v>
                </c:pt>
                <c:pt idx="4">
                  <c:v>80-100</c:v>
                </c:pt>
                <c:pt idx="6">
                  <c:v>80-85</c:v>
                </c:pt>
                <c:pt idx="7">
                  <c:v>86-90</c:v>
                </c:pt>
                <c:pt idx="8">
                  <c:v>91-95</c:v>
                </c:pt>
                <c:pt idx="9">
                  <c:v>96-100</c:v>
                </c:pt>
              </c:strCache>
            </c:strRef>
          </c:cat>
          <c:val>
            <c:numRef>
              <c:f>'Price Growth'!$D$2:$D$11</c:f>
              <c:numCache>
                <c:formatCode>0.0%</c:formatCode>
                <c:ptCount val="10"/>
                <c:pt idx="0">
                  <c:v>6.25E-2</c:v>
                </c:pt>
                <c:pt idx="1">
                  <c:v>3.2000000000000028E-2</c:v>
                </c:pt>
                <c:pt idx="2">
                  <c:v>1.904761904761898E-2</c:v>
                </c:pt>
                <c:pt idx="3">
                  <c:v>-6.6896411919724619E-3</c:v>
                </c:pt>
                <c:pt idx="4">
                  <c:v>-1.9548872180451093E-2</c:v>
                </c:pt>
                <c:pt idx="6">
                  <c:v>-2.4390243902439046E-2</c:v>
                </c:pt>
                <c:pt idx="7">
                  <c:v>-8.0000000000000071E-3</c:v>
                </c:pt>
                <c:pt idx="8">
                  <c:v>-1.2499999999999956E-2</c:v>
                </c:pt>
                <c:pt idx="9">
                  <c:v>2.1198689535555371E-3</c:v>
                </c:pt>
              </c:numCache>
            </c:numRef>
          </c:val>
          <c:extLst>
            <c:ext xmlns:c16="http://schemas.microsoft.com/office/drawing/2014/chart" uri="{C3380CC4-5D6E-409C-BE32-E72D297353CC}">
              <c16:uniqueId val="{0000000C-C178-4C12-A2DB-C2862451F845}"/>
            </c:ext>
          </c:extLst>
        </c:ser>
        <c:dLbls>
          <c:showLegendKey val="0"/>
          <c:showVal val="0"/>
          <c:showCatName val="0"/>
          <c:showSerName val="0"/>
          <c:showPercent val="0"/>
          <c:showBubbleSize val="0"/>
        </c:dLbls>
        <c:gapWidth val="219"/>
        <c:overlap val="-27"/>
        <c:axId val="101790208"/>
        <c:axId val="52517056"/>
      </c:barChart>
      <c:catAx>
        <c:axId val="101790208"/>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bg1"/>
                    </a:solidFill>
                    <a:latin typeface="Century Gothic" panose="020B0502020202020204" pitchFamily="34" charset="0"/>
                    <a:ea typeface="+mn-ea"/>
                    <a:cs typeface="+mn-cs"/>
                  </a:defRPr>
                </a:pPr>
                <a:r>
                  <a:rPr lang="en-US"/>
                  <a:t>Percentile</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Century Gothic" panose="020B0502020202020204" pitchFamily="34" charset="0"/>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bg1"/>
                </a:solidFill>
                <a:latin typeface="Century Gothic" panose="020B0502020202020204" pitchFamily="34" charset="0"/>
                <a:ea typeface="+mn-ea"/>
                <a:cs typeface="+mn-cs"/>
              </a:defRPr>
            </a:pPr>
            <a:endParaRPr lang="en-US"/>
          </a:p>
        </c:txPr>
        <c:crossAx val="52517056"/>
        <c:crosses val="autoZero"/>
        <c:auto val="1"/>
        <c:lblAlgn val="ctr"/>
        <c:lblOffset val="100"/>
        <c:noMultiLvlLbl val="0"/>
      </c:catAx>
      <c:valAx>
        <c:axId val="52517056"/>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bg1"/>
                </a:solidFill>
                <a:latin typeface="Century Gothic" panose="020B0502020202020204" pitchFamily="34" charset="0"/>
                <a:ea typeface="+mn-ea"/>
                <a:cs typeface="+mn-cs"/>
              </a:defRPr>
            </a:pPr>
            <a:endParaRPr lang="en-US"/>
          </a:p>
        </c:txPr>
        <c:crossAx val="101790208"/>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Century Gothic" panose="020B0502020202020204" pitchFamily="34" charset="0"/>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000" b="1" i="0" u="none" strike="noStrike" kern="1200" spc="0" baseline="0">
                <a:solidFill>
                  <a:schemeClr val="bg1"/>
                </a:solidFill>
                <a:latin typeface="+mn-lt"/>
                <a:ea typeface="+mn-ea"/>
                <a:cs typeface="+mn-cs"/>
              </a:defRPr>
            </a:pPr>
            <a:r>
              <a:rPr lang="en-US" sz="3000" b="1" dirty="0"/>
              <a:t>California Median Price vs. Mortgage Payment</a:t>
            </a:r>
          </a:p>
        </c:rich>
      </c:tx>
      <c:overlay val="0"/>
      <c:spPr>
        <a:noFill/>
        <a:ln>
          <a:noFill/>
        </a:ln>
        <a:effectLst/>
      </c:spPr>
      <c:txPr>
        <a:bodyPr rot="0" spcFirstLastPara="1" vertOverflow="ellipsis" vert="horz" wrap="square" anchor="ctr" anchorCtr="1"/>
        <a:lstStyle/>
        <a:p>
          <a:pPr>
            <a:defRPr sz="3000" b="1"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8598605994970185"/>
          <c:y val="0.16388398239838284"/>
          <c:w val="0.77695264104982775"/>
          <c:h val="0.51091186388207788"/>
        </c:manualLayout>
      </c:layout>
      <c:lineChart>
        <c:grouping val="standard"/>
        <c:varyColors val="0"/>
        <c:ser>
          <c:idx val="0"/>
          <c:order val="0"/>
          <c:tx>
            <c:strRef>
              <c:f>Sheet1!$B$1</c:f>
              <c:strCache>
                <c:ptCount val="1"/>
                <c:pt idx="0">
                  <c:v>Price Growth</c:v>
                </c:pt>
              </c:strCache>
            </c:strRef>
          </c:tx>
          <c:spPr>
            <a:ln w="44450" cap="rnd">
              <a:solidFill>
                <a:schemeClr val="accent1"/>
              </a:solidFill>
              <a:round/>
            </a:ln>
            <a:effectLst>
              <a:outerShdw blurRad="50800" dist="38100" dir="2700000" algn="tl" rotWithShape="0">
                <a:prstClr val="black">
                  <a:alpha val="40000"/>
                </a:prstClr>
              </a:outerShdw>
            </a:effectLst>
          </c:spPr>
          <c:marker>
            <c:symbol val="none"/>
          </c:marker>
          <c:dLbls>
            <c:dLbl>
              <c:idx val="118"/>
              <c:layout>
                <c:manualLayout>
                  <c:x val="-3.4782608695652175E-3"/>
                  <c:y val="-5.53018632610958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744-4ADC-AC83-AAA0DFE52B19}"/>
                </c:ext>
              </c:extLst>
            </c:dLbl>
            <c:numFmt formatCode="0.0%" sourceLinked="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Sheet1!$A$2:$A$80</c:f>
              <c:numCache>
                <c:formatCode>m/d/yyyy</c:formatCode>
                <c:ptCount val="43"/>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pt idx="12">
                  <c:v>42736</c:v>
                </c:pt>
                <c:pt idx="13">
                  <c:v>42767</c:v>
                </c:pt>
                <c:pt idx="14">
                  <c:v>42795</c:v>
                </c:pt>
                <c:pt idx="15">
                  <c:v>42826</c:v>
                </c:pt>
                <c:pt idx="16">
                  <c:v>42856</c:v>
                </c:pt>
                <c:pt idx="17">
                  <c:v>42887</c:v>
                </c:pt>
                <c:pt idx="18">
                  <c:v>42917</c:v>
                </c:pt>
                <c:pt idx="19">
                  <c:v>42948</c:v>
                </c:pt>
                <c:pt idx="20">
                  <c:v>42979</c:v>
                </c:pt>
                <c:pt idx="21">
                  <c:v>43009</c:v>
                </c:pt>
                <c:pt idx="22">
                  <c:v>43040</c:v>
                </c:pt>
                <c:pt idx="23">
                  <c:v>43070</c:v>
                </c:pt>
                <c:pt idx="24">
                  <c:v>43101</c:v>
                </c:pt>
                <c:pt idx="25">
                  <c:v>43132</c:v>
                </c:pt>
                <c:pt idx="26">
                  <c:v>43160</c:v>
                </c:pt>
                <c:pt idx="27">
                  <c:v>43191</c:v>
                </c:pt>
                <c:pt idx="28">
                  <c:v>43221</c:v>
                </c:pt>
                <c:pt idx="29">
                  <c:v>43252</c:v>
                </c:pt>
                <c:pt idx="30">
                  <c:v>43282</c:v>
                </c:pt>
                <c:pt idx="31">
                  <c:v>43313</c:v>
                </c:pt>
                <c:pt idx="32">
                  <c:v>43344</c:v>
                </c:pt>
                <c:pt idx="33">
                  <c:v>43374</c:v>
                </c:pt>
                <c:pt idx="34">
                  <c:v>43405</c:v>
                </c:pt>
                <c:pt idx="35">
                  <c:v>43435</c:v>
                </c:pt>
                <c:pt idx="36">
                  <c:v>43466</c:v>
                </c:pt>
                <c:pt idx="37">
                  <c:v>43497</c:v>
                </c:pt>
                <c:pt idx="38">
                  <c:v>43525</c:v>
                </c:pt>
                <c:pt idx="39">
                  <c:v>43556</c:v>
                </c:pt>
                <c:pt idx="40">
                  <c:v>43586</c:v>
                </c:pt>
                <c:pt idx="41">
                  <c:v>43617</c:v>
                </c:pt>
                <c:pt idx="42">
                  <c:v>43647</c:v>
                </c:pt>
              </c:numCache>
            </c:numRef>
          </c:cat>
          <c:val>
            <c:numRef>
              <c:f>Sheet1!$B$2:$B$80</c:f>
              <c:numCache>
                <c:formatCode>0.00%</c:formatCode>
                <c:ptCount val="43"/>
                <c:pt idx="0">
                  <c:v>8.900181826658593E-2</c:v>
                </c:pt>
                <c:pt idx="1">
                  <c:v>3.4540506594096687E-2</c:v>
                </c:pt>
                <c:pt idx="2">
                  <c:v>4.1924931129476484E-2</c:v>
                </c:pt>
                <c:pt idx="3">
                  <c:v>5.1345046142411865E-2</c:v>
                </c:pt>
                <c:pt idx="4">
                  <c:v>6.2838569880823369E-2</c:v>
                </c:pt>
                <c:pt idx="5">
                  <c:v>5.4301675977653563E-2</c:v>
                </c:pt>
                <c:pt idx="6">
                  <c:v>4.2055503484249579E-2</c:v>
                </c:pt>
                <c:pt idx="7">
                  <c:v>6.0238784370477472E-2</c:v>
                </c:pt>
                <c:pt idx="8">
                  <c:v>6.557038809911897E-2</c:v>
                </c:pt>
                <c:pt idx="9">
                  <c:v>7.5983207669333197E-2</c:v>
                </c:pt>
                <c:pt idx="10">
                  <c:v>5.092650688082978E-2</c:v>
                </c:pt>
                <c:pt idx="11">
                  <c:v>4.2448496232925681E-2</c:v>
                </c:pt>
                <c:pt idx="12">
                  <c:v>5.2829865570682477E-2</c:v>
                </c:pt>
                <c:pt idx="13">
                  <c:v>7.9792256846081155E-2</c:v>
                </c:pt>
                <c:pt idx="14">
                  <c:v>7.1222011071635061E-2</c:v>
                </c:pt>
                <c:pt idx="15">
                  <c:v>5.6378132118451108E-2</c:v>
                </c:pt>
                <c:pt idx="16">
                  <c:v>5.8296309118535117E-2</c:v>
                </c:pt>
                <c:pt idx="17">
                  <c:v>7.0214651817025686E-2</c:v>
                </c:pt>
                <c:pt idx="18">
                  <c:v>7.4400688279691929E-2</c:v>
                </c:pt>
                <c:pt idx="19">
                  <c:v>7.1716999374395796E-2</c:v>
                </c:pt>
                <c:pt idx="20">
                  <c:v>7.5418723981024227E-2</c:v>
                </c:pt>
                <c:pt idx="21">
                  <c:v>6.0678999165324043E-2</c:v>
                </c:pt>
                <c:pt idx="22">
                  <c:v>8.8220661107683673E-2</c:v>
                </c:pt>
                <c:pt idx="23">
                  <c:v>7.6367126292698151E-2</c:v>
                </c:pt>
                <c:pt idx="24">
                  <c:v>7.30725439167208E-2</c:v>
                </c:pt>
                <c:pt idx="25">
                  <c:v>8.7804776479896818E-2</c:v>
                </c:pt>
                <c:pt idx="26">
                  <c:v>8.9124566139606731E-2</c:v>
                </c:pt>
                <c:pt idx="27">
                  <c:v>8.6457849242494555E-2</c:v>
                </c:pt>
                <c:pt idx="28">
                  <c:v>9.1996219831346426E-2</c:v>
                </c:pt>
                <c:pt idx="29">
                  <c:v>8.5232796802419797E-2</c:v>
                </c:pt>
                <c:pt idx="30">
                  <c:v>7.6419094764045292E-2</c:v>
                </c:pt>
                <c:pt idx="31">
                  <c:v>5.4995400834925379E-2</c:v>
                </c:pt>
                <c:pt idx="32">
                  <c:v>4.2221822110190876E-2</c:v>
                </c:pt>
                <c:pt idx="33">
                  <c:v>4.6794648902878766E-2</c:v>
                </c:pt>
                <c:pt idx="34">
                  <c:v>1.4520317471928612E-2</c:v>
                </c:pt>
                <c:pt idx="35">
                  <c:v>1.4648348648894638E-2</c:v>
                </c:pt>
                <c:pt idx="36">
                  <c:v>1.769676759255745E-2</c:v>
                </c:pt>
                <c:pt idx="37">
                  <c:v>2.239491616262157E-2</c:v>
                </c:pt>
                <c:pt idx="38">
                  <c:v>1.8767040827165626E-3</c:v>
                </c:pt>
                <c:pt idx="39">
                  <c:v>3.158471067309998E-2</c:v>
                </c:pt>
                <c:pt idx="40">
                  <c:v>1.7192024764504321E-2</c:v>
                </c:pt>
                <c:pt idx="41">
                  <c:v>1.4350415581399156E-2</c:v>
                </c:pt>
                <c:pt idx="42">
                  <c:v>2.8347681951186532E-2</c:v>
                </c:pt>
              </c:numCache>
            </c:numRef>
          </c:val>
          <c:smooth val="0"/>
          <c:extLst>
            <c:ext xmlns:c16="http://schemas.microsoft.com/office/drawing/2014/chart" uri="{C3380CC4-5D6E-409C-BE32-E72D297353CC}">
              <c16:uniqueId val="{00000000-8744-4ADC-AC83-AAA0DFE52B19}"/>
            </c:ext>
          </c:extLst>
        </c:ser>
        <c:ser>
          <c:idx val="1"/>
          <c:order val="1"/>
          <c:tx>
            <c:strRef>
              <c:f>Sheet1!$C$1</c:f>
              <c:strCache>
                <c:ptCount val="1"/>
                <c:pt idx="0">
                  <c:v>Mortgage Pmt Growth</c:v>
                </c:pt>
              </c:strCache>
            </c:strRef>
          </c:tx>
          <c:spPr>
            <a:ln w="44450" cap="rnd">
              <a:solidFill>
                <a:schemeClr val="accent2"/>
              </a:solidFill>
              <a:round/>
            </a:ln>
            <a:effectLst>
              <a:outerShdw blurRad="50800" dist="38100" dir="2700000" algn="tl" rotWithShape="0">
                <a:prstClr val="black">
                  <a:alpha val="40000"/>
                </a:prstClr>
              </a:outerShdw>
            </a:effectLst>
          </c:spPr>
          <c:marker>
            <c:symbol val="none"/>
          </c:marker>
          <c:dLbls>
            <c:dLbl>
              <c:idx val="118"/>
              <c:layout>
                <c:manualLayout>
                  <c:x val="-3.4782608695652175E-3"/>
                  <c:y val="6.7870468547708548E-2"/>
                </c:manualLayout>
              </c:layout>
              <c:numFmt formatCode="0.0%" sourceLinked="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744-4ADC-AC83-AAA0DFE52B19}"/>
                </c:ext>
              </c:extLst>
            </c:dLbl>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Sheet1!$A$2:$A$80</c:f>
              <c:numCache>
                <c:formatCode>m/d/yyyy</c:formatCode>
                <c:ptCount val="43"/>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pt idx="12">
                  <c:v>42736</c:v>
                </c:pt>
                <c:pt idx="13">
                  <c:v>42767</c:v>
                </c:pt>
                <c:pt idx="14">
                  <c:v>42795</c:v>
                </c:pt>
                <c:pt idx="15">
                  <c:v>42826</c:v>
                </c:pt>
                <c:pt idx="16">
                  <c:v>42856</c:v>
                </c:pt>
                <c:pt idx="17">
                  <c:v>42887</c:v>
                </c:pt>
                <c:pt idx="18">
                  <c:v>42917</c:v>
                </c:pt>
                <c:pt idx="19">
                  <c:v>42948</c:v>
                </c:pt>
                <c:pt idx="20">
                  <c:v>42979</c:v>
                </c:pt>
                <c:pt idx="21">
                  <c:v>43009</c:v>
                </c:pt>
                <c:pt idx="22">
                  <c:v>43040</c:v>
                </c:pt>
                <c:pt idx="23">
                  <c:v>43070</c:v>
                </c:pt>
                <c:pt idx="24">
                  <c:v>43101</c:v>
                </c:pt>
                <c:pt idx="25">
                  <c:v>43132</c:v>
                </c:pt>
                <c:pt idx="26">
                  <c:v>43160</c:v>
                </c:pt>
                <c:pt idx="27">
                  <c:v>43191</c:v>
                </c:pt>
                <c:pt idx="28">
                  <c:v>43221</c:v>
                </c:pt>
                <c:pt idx="29">
                  <c:v>43252</c:v>
                </c:pt>
                <c:pt idx="30">
                  <c:v>43282</c:v>
                </c:pt>
                <c:pt idx="31">
                  <c:v>43313</c:v>
                </c:pt>
                <c:pt idx="32">
                  <c:v>43344</c:v>
                </c:pt>
                <c:pt idx="33">
                  <c:v>43374</c:v>
                </c:pt>
                <c:pt idx="34">
                  <c:v>43405</c:v>
                </c:pt>
                <c:pt idx="35">
                  <c:v>43435</c:v>
                </c:pt>
                <c:pt idx="36">
                  <c:v>43466</c:v>
                </c:pt>
                <c:pt idx="37">
                  <c:v>43497</c:v>
                </c:pt>
                <c:pt idx="38">
                  <c:v>43525</c:v>
                </c:pt>
                <c:pt idx="39">
                  <c:v>43556</c:v>
                </c:pt>
                <c:pt idx="40">
                  <c:v>43586</c:v>
                </c:pt>
                <c:pt idx="41">
                  <c:v>43617</c:v>
                </c:pt>
                <c:pt idx="42">
                  <c:v>43647</c:v>
                </c:pt>
              </c:numCache>
            </c:numRef>
          </c:cat>
          <c:val>
            <c:numRef>
              <c:f>Sheet1!$C$2:$C$80</c:f>
              <c:numCache>
                <c:formatCode>0.00%</c:formatCode>
                <c:ptCount val="43"/>
                <c:pt idx="0">
                  <c:v>0.11598609376171365</c:v>
                </c:pt>
                <c:pt idx="1">
                  <c:v>2.8198189863150036E-2</c:v>
                </c:pt>
                <c:pt idx="2">
                  <c:v>3.1750037145572341E-2</c:v>
                </c:pt>
                <c:pt idx="3">
                  <c:v>4.3595302625140553E-2</c:v>
                </c:pt>
                <c:pt idx="4">
                  <c:v>3.1986527385736041E-2</c:v>
                </c:pt>
                <c:pt idx="5">
                  <c:v>2.71871599865392E-3</c:v>
                </c:pt>
                <c:pt idx="6">
                  <c:v>-3.3012514546230554E-2</c:v>
                </c:pt>
                <c:pt idx="7">
                  <c:v>6.5518016460131001E-4</c:v>
                </c:pt>
                <c:pt idx="8">
                  <c:v>1.0649997056891403E-2</c:v>
                </c:pt>
                <c:pt idx="9">
                  <c:v>3.3065520542983728E-2</c:v>
                </c:pt>
                <c:pt idx="10">
                  <c:v>2.9392996775503777E-2</c:v>
                </c:pt>
                <c:pt idx="11">
                  <c:v>7.2957705880148493E-2</c:v>
                </c:pt>
                <c:pt idx="12">
                  <c:v>8.9015561896181428E-2</c:v>
                </c:pt>
                <c:pt idx="13">
                  <c:v>0.14873578175542779</c:v>
                </c:pt>
                <c:pt idx="14">
                  <c:v>0.13949520514147284</c:v>
                </c:pt>
                <c:pt idx="15">
                  <c:v>0.11461465829917694</c:v>
                </c:pt>
                <c:pt idx="16">
                  <c:v>0.11264121887514444</c:v>
                </c:pt>
                <c:pt idx="17">
                  <c:v>0.11441367982042339</c:v>
                </c:pt>
                <c:pt idx="18">
                  <c:v>0.14668251764397078</c:v>
                </c:pt>
                <c:pt idx="19">
                  <c:v>0.13140053312945943</c:v>
                </c:pt>
                <c:pt idx="20">
                  <c:v>0.12286258856032561</c:v>
                </c:pt>
                <c:pt idx="21">
                  <c:v>0.11828379145521239</c:v>
                </c:pt>
                <c:pt idx="22">
                  <c:v>0.10829387438585925</c:v>
                </c:pt>
                <c:pt idx="23">
                  <c:v>4.4495589046659401E-2</c:v>
                </c:pt>
                <c:pt idx="24">
                  <c:v>5.7715258131881608E-2</c:v>
                </c:pt>
                <c:pt idx="25">
                  <c:v>0.10871576501048019</c:v>
                </c:pt>
                <c:pt idx="26">
                  <c:v>0.12054842525117593</c:v>
                </c:pt>
                <c:pt idx="27">
                  <c:v>0.14210825757315337</c:v>
                </c:pt>
                <c:pt idx="28">
                  <c:v>0.16979636649762098</c:v>
                </c:pt>
                <c:pt idx="29">
                  <c:v>0.1753907834926729</c:v>
                </c:pt>
                <c:pt idx="30">
                  <c:v>0.15060057746216615</c:v>
                </c:pt>
                <c:pt idx="31">
                  <c:v>0.14274831197692128</c:v>
                </c:pt>
                <c:pt idx="32">
                  <c:v>0.14925733824464538</c:v>
                </c:pt>
                <c:pt idx="33">
                  <c:v>0.16844145568411184</c:v>
                </c:pt>
                <c:pt idx="34">
                  <c:v>0.13487293409177403</c:v>
                </c:pt>
                <c:pt idx="35">
                  <c:v>0.10124568871615791</c:v>
                </c:pt>
                <c:pt idx="36">
                  <c:v>7.1146525801373039E-2</c:v>
                </c:pt>
                <c:pt idx="37">
                  <c:v>2.7244656517507515E-2</c:v>
                </c:pt>
                <c:pt idx="38">
                  <c:v>-1.8066263824695561E-2</c:v>
                </c:pt>
                <c:pt idx="39">
                  <c:v>-8.0166848537156499E-3</c:v>
                </c:pt>
                <c:pt idx="40">
                  <c:v>-4.357014559944683E-2</c:v>
                </c:pt>
                <c:pt idx="41">
                  <c:v>-7.4794496984220915E-2</c:v>
                </c:pt>
                <c:pt idx="42">
                  <c:v>-6.1080876339946855E-2</c:v>
                </c:pt>
              </c:numCache>
            </c:numRef>
          </c:val>
          <c:smooth val="0"/>
          <c:extLst>
            <c:ext xmlns:c16="http://schemas.microsoft.com/office/drawing/2014/chart" uri="{C3380CC4-5D6E-409C-BE32-E72D297353CC}">
              <c16:uniqueId val="{00000001-8744-4ADC-AC83-AAA0DFE52B19}"/>
            </c:ext>
          </c:extLst>
        </c:ser>
        <c:dLbls>
          <c:showLegendKey val="0"/>
          <c:showVal val="0"/>
          <c:showCatName val="0"/>
          <c:showSerName val="0"/>
          <c:showPercent val="0"/>
          <c:showBubbleSize val="0"/>
        </c:dLbls>
        <c:smooth val="0"/>
        <c:axId val="120074624"/>
        <c:axId val="120076160"/>
      </c:lineChart>
      <c:dateAx>
        <c:axId val="120074624"/>
        <c:scaling>
          <c:orientation val="minMax"/>
        </c:scaling>
        <c:delete val="0"/>
        <c:axPos val="b"/>
        <c:numFmt formatCode="[$-409]mmm\-yy;@" sourceLinked="0"/>
        <c:majorTickMark val="out"/>
        <c:minorTickMark val="none"/>
        <c:tickLblPos val="low"/>
        <c:spPr>
          <a:noFill/>
          <a:ln w="9525" cap="flat" cmpd="sng" algn="ctr">
            <a:solidFill>
              <a:schemeClr val="tx2">
                <a:lumMod val="75000"/>
              </a:schemeClr>
            </a:solidFill>
            <a:round/>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20076160"/>
        <c:crosses val="autoZero"/>
        <c:auto val="1"/>
        <c:lblOffset val="100"/>
        <c:baseTimeUnit val="months"/>
      </c:dateAx>
      <c:valAx>
        <c:axId val="120076160"/>
        <c:scaling>
          <c:orientation val="minMax"/>
        </c:scaling>
        <c:delete val="0"/>
        <c:axPos val="l"/>
        <c:title>
          <c:tx>
            <c:rich>
              <a:bodyPr rot="-5400000" spcFirstLastPara="1" vertOverflow="ellipsis" vert="horz" wrap="square" anchor="ctr" anchorCtr="1"/>
              <a:lstStyle/>
              <a:p>
                <a:pPr>
                  <a:defRPr sz="2500" b="1" i="0" u="none" strike="noStrike" kern="1200" baseline="0">
                    <a:solidFill>
                      <a:schemeClr val="bg1"/>
                    </a:solidFill>
                    <a:latin typeface="+mn-lt"/>
                    <a:ea typeface="+mn-ea"/>
                    <a:cs typeface="+mn-cs"/>
                  </a:defRPr>
                </a:pPr>
                <a:r>
                  <a:rPr lang="en-US" sz="2500" b="1"/>
                  <a:t>YTY% Chg. </a:t>
                </a:r>
              </a:p>
            </c:rich>
          </c:tx>
          <c:layout>
            <c:manualLayout>
              <c:xMode val="edge"/>
              <c:yMode val="edge"/>
              <c:x val="3.582597417875482E-2"/>
              <c:y val="0.33745518425482407"/>
            </c:manualLayout>
          </c:layout>
          <c:overlay val="0"/>
          <c:spPr>
            <a:noFill/>
            <a:ln>
              <a:noFill/>
            </a:ln>
            <a:effectLst/>
          </c:spPr>
          <c:txPr>
            <a:bodyPr rot="-5400000" spcFirstLastPara="1" vertOverflow="ellipsis" vert="horz" wrap="square" anchor="ctr" anchorCtr="1"/>
            <a:lstStyle/>
            <a:p>
              <a:pPr>
                <a:defRPr sz="2500" b="1" i="0" u="none" strike="noStrike" kern="1200" baseline="0">
                  <a:solidFill>
                    <a:schemeClr val="bg1"/>
                  </a:solidFill>
                  <a:latin typeface="+mn-lt"/>
                  <a:ea typeface="+mn-ea"/>
                  <a:cs typeface="+mn-cs"/>
                </a:defRPr>
              </a:pPr>
              <a:endParaRPr lang="en-US"/>
            </a:p>
          </c:txPr>
        </c:title>
        <c:numFmt formatCode="0%" sourceLinked="0"/>
        <c:majorTickMark val="none"/>
        <c:minorTickMark val="none"/>
        <c:tickLblPos val="nextTo"/>
        <c:spPr>
          <a:noFill/>
          <a:ln>
            <a:solidFill>
              <a:schemeClr val="tx2">
                <a:lumMod val="75000"/>
              </a:schemeClr>
            </a:solidFill>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20074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700">
          <a:solidFill>
            <a:schemeClr val="bg1"/>
          </a:solidFill>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xPr>
        <a:bodyPr/>
        <a:lstStyle/>
        <a:p>
          <a:pPr>
            <a:defRPr sz="3000"/>
          </a:pPr>
          <a:endParaRPr lang="en-US"/>
        </a:p>
      </c:txPr>
    </c:title>
    <c:autoTitleDeleted val="0"/>
    <c:plotArea>
      <c:layout>
        <c:manualLayout>
          <c:layoutTarget val="inner"/>
          <c:xMode val="edge"/>
          <c:yMode val="edge"/>
          <c:x val="7.1742511362520925E-2"/>
          <c:y val="8.4029204894185874E-2"/>
          <c:w val="0.86510765018016755"/>
          <c:h val="0.70554195374015738"/>
        </c:manualLayout>
      </c:layout>
      <c:barChart>
        <c:barDir val="col"/>
        <c:grouping val="clustered"/>
        <c:varyColors val="0"/>
        <c:ser>
          <c:idx val="0"/>
          <c:order val="0"/>
          <c:tx>
            <c:strRef>
              <c:f>Sheet1!$B$1</c:f>
              <c:strCache>
                <c:ptCount val="1"/>
                <c:pt idx="0">
                  <c:v>30 Yr. FRM</c:v>
                </c:pt>
              </c:strCache>
            </c:strRef>
          </c:tx>
          <c:spPr>
            <a:solidFill>
              <a:schemeClr val="accent3"/>
            </a:solidFill>
            <a:ln w="38100">
              <a:solidFill>
                <a:schemeClr val="accent3"/>
              </a:solidFill>
            </a:ln>
            <a:effectLst>
              <a:outerShdw blurRad="50800" dist="38100" algn="l" rotWithShape="0">
                <a:prstClr val="black">
                  <a:alpha val="40000"/>
                </a:prstClr>
              </a:outerShdw>
            </a:effectLst>
          </c:spPr>
          <c:invertIfNegative val="0"/>
          <c:dPt>
            <c:idx val="0"/>
            <c:invertIfNegative val="0"/>
            <c:bubble3D val="0"/>
            <c:extLst>
              <c:ext xmlns:c16="http://schemas.microsoft.com/office/drawing/2014/chart" uri="{C3380CC4-5D6E-409C-BE32-E72D297353CC}">
                <c16:uniqueId val="{00000001-8BCE-47F4-B310-3E82F5F8210B}"/>
              </c:ext>
            </c:extLst>
          </c:dPt>
          <c:dPt>
            <c:idx val="14"/>
            <c:invertIfNegative val="0"/>
            <c:bubble3D val="0"/>
            <c:extLst>
              <c:ext xmlns:c16="http://schemas.microsoft.com/office/drawing/2014/chart" uri="{C3380CC4-5D6E-409C-BE32-E72D297353CC}">
                <c16:uniqueId val="{00000003-A06B-4802-BEC7-33354331AF41}"/>
              </c:ext>
            </c:extLst>
          </c:dPt>
          <c:dPt>
            <c:idx val="15"/>
            <c:invertIfNegative val="0"/>
            <c:bubble3D val="0"/>
            <c:extLst>
              <c:ext xmlns:c16="http://schemas.microsoft.com/office/drawing/2014/chart" uri="{C3380CC4-5D6E-409C-BE32-E72D297353CC}">
                <c16:uniqueId val="{00000005-A06B-4802-BEC7-33354331AF41}"/>
              </c:ext>
            </c:extLst>
          </c:dPt>
          <c:dPt>
            <c:idx val="16"/>
            <c:invertIfNegative val="0"/>
            <c:bubble3D val="0"/>
            <c:extLst>
              <c:ext xmlns:c16="http://schemas.microsoft.com/office/drawing/2014/chart" uri="{C3380CC4-5D6E-409C-BE32-E72D297353CC}">
                <c16:uniqueId val="{00000007-A06B-4802-BEC7-33354331AF41}"/>
              </c:ext>
            </c:extLst>
          </c:dPt>
          <c:dPt>
            <c:idx val="17"/>
            <c:invertIfNegative val="0"/>
            <c:bubble3D val="0"/>
            <c:extLst>
              <c:ext xmlns:c16="http://schemas.microsoft.com/office/drawing/2014/chart" uri="{C3380CC4-5D6E-409C-BE32-E72D297353CC}">
                <c16:uniqueId val="{00000009-A06B-4802-BEC7-33354331AF41}"/>
              </c:ext>
            </c:extLst>
          </c:dPt>
          <c:dPt>
            <c:idx val="18"/>
            <c:invertIfNegative val="0"/>
            <c:bubble3D val="0"/>
            <c:extLst>
              <c:ext xmlns:c16="http://schemas.microsoft.com/office/drawing/2014/chart" uri="{C3380CC4-5D6E-409C-BE32-E72D297353CC}">
                <c16:uniqueId val="{0000000B-A06B-4802-BEC7-33354331AF41}"/>
              </c:ext>
            </c:extLst>
          </c:dPt>
          <c:dPt>
            <c:idx val="19"/>
            <c:invertIfNegative val="0"/>
            <c:bubble3D val="0"/>
            <c:extLst>
              <c:ext xmlns:c16="http://schemas.microsoft.com/office/drawing/2014/chart" uri="{C3380CC4-5D6E-409C-BE32-E72D297353CC}">
                <c16:uniqueId val="{0000000B-8BCE-47F4-B310-3E82F5F8210B}"/>
              </c:ext>
            </c:extLst>
          </c:dPt>
          <c:dPt>
            <c:idx val="27"/>
            <c:invertIfNegative val="0"/>
            <c:bubble3D val="0"/>
            <c:extLst>
              <c:ext xmlns:c16="http://schemas.microsoft.com/office/drawing/2014/chart" uri="{C3380CC4-5D6E-409C-BE32-E72D297353CC}">
                <c16:uniqueId val="{0000000F-A06B-4802-BEC7-33354331AF41}"/>
              </c:ext>
            </c:extLst>
          </c:dPt>
          <c:dPt>
            <c:idx val="32"/>
            <c:invertIfNegative val="0"/>
            <c:bubble3D val="0"/>
            <c:extLst>
              <c:ext xmlns:c16="http://schemas.microsoft.com/office/drawing/2014/chart" uri="{C3380CC4-5D6E-409C-BE32-E72D297353CC}">
                <c16:uniqueId val="{00000017-8BCE-47F4-B310-3E82F5F8210B}"/>
              </c:ext>
            </c:extLst>
          </c:dPt>
          <c:dPt>
            <c:idx val="33"/>
            <c:invertIfNegative val="0"/>
            <c:bubble3D val="0"/>
            <c:extLst>
              <c:ext xmlns:c16="http://schemas.microsoft.com/office/drawing/2014/chart" uri="{C3380CC4-5D6E-409C-BE32-E72D297353CC}">
                <c16:uniqueId val="{00000013-A06B-4802-BEC7-33354331AF41}"/>
              </c:ext>
            </c:extLst>
          </c:dPt>
          <c:dPt>
            <c:idx val="34"/>
            <c:invertIfNegative val="0"/>
            <c:bubble3D val="0"/>
            <c:extLst>
              <c:ext xmlns:c16="http://schemas.microsoft.com/office/drawing/2014/chart" uri="{C3380CC4-5D6E-409C-BE32-E72D297353CC}">
                <c16:uniqueId val="{00000015-A06B-4802-BEC7-33354331AF41}"/>
              </c:ext>
            </c:extLst>
          </c:dPt>
          <c:dPt>
            <c:idx val="36"/>
            <c:invertIfNegative val="0"/>
            <c:bubble3D val="0"/>
            <c:extLst>
              <c:ext xmlns:c16="http://schemas.microsoft.com/office/drawing/2014/chart" uri="{C3380CC4-5D6E-409C-BE32-E72D297353CC}">
                <c16:uniqueId val="{00000017-A06B-4802-BEC7-33354331AF41}"/>
              </c:ext>
            </c:extLst>
          </c:dPt>
          <c:dPt>
            <c:idx val="40"/>
            <c:invertIfNegative val="0"/>
            <c:bubble3D val="0"/>
            <c:extLst>
              <c:ext xmlns:c16="http://schemas.microsoft.com/office/drawing/2014/chart" uri="{C3380CC4-5D6E-409C-BE32-E72D297353CC}">
                <c16:uniqueId val="{00000019-A06B-4802-BEC7-33354331AF41}"/>
              </c:ext>
            </c:extLst>
          </c:dPt>
          <c:dPt>
            <c:idx val="41"/>
            <c:invertIfNegative val="0"/>
            <c:bubble3D val="0"/>
            <c:extLst>
              <c:ext xmlns:c16="http://schemas.microsoft.com/office/drawing/2014/chart" uri="{C3380CC4-5D6E-409C-BE32-E72D297353CC}">
                <c16:uniqueId val="{0000001F-8BCE-47F4-B310-3E82F5F8210B}"/>
              </c:ext>
            </c:extLst>
          </c:dPt>
          <c:dPt>
            <c:idx val="42"/>
            <c:invertIfNegative val="0"/>
            <c:bubble3D val="0"/>
            <c:extLst>
              <c:ext xmlns:c16="http://schemas.microsoft.com/office/drawing/2014/chart" uri="{C3380CC4-5D6E-409C-BE32-E72D297353CC}">
                <c16:uniqueId val="{0000001D-A06B-4802-BEC7-33354331AF41}"/>
              </c:ext>
            </c:extLst>
          </c:dPt>
          <c:dPt>
            <c:idx val="43"/>
            <c:invertIfNegative val="0"/>
            <c:bubble3D val="0"/>
            <c:extLst>
              <c:ext xmlns:c16="http://schemas.microsoft.com/office/drawing/2014/chart" uri="{C3380CC4-5D6E-409C-BE32-E72D297353CC}">
                <c16:uniqueId val="{0000001F-A06B-4802-BEC7-33354331AF41}"/>
              </c:ext>
            </c:extLst>
          </c:dPt>
          <c:dPt>
            <c:idx val="44"/>
            <c:invertIfNegative val="0"/>
            <c:bubble3D val="0"/>
            <c:extLst>
              <c:ext xmlns:c16="http://schemas.microsoft.com/office/drawing/2014/chart" uri="{C3380CC4-5D6E-409C-BE32-E72D297353CC}">
                <c16:uniqueId val="{00000021-A06B-4802-BEC7-33354331AF41}"/>
              </c:ext>
            </c:extLst>
          </c:dPt>
          <c:dPt>
            <c:idx val="45"/>
            <c:invertIfNegative val="0"/>
            <c:bubble3D val="0"/>
            <c:extLst>
              <c:ext xmlns:c16="http://schemas.microsoft.com/office/drawing/2014/chart" uri="{C3380CC4-5D6E-409C-BE32-E72D297353CC}">
                <c16:uniqueId val="{00000021-8BCE-47F4-B310-3E82F5F8210B}"/>
              </c:ext>
            </c:extLst>
          </c:dPt>
          <c:dPt>
            <c:idx val="46"/>
            <c:invertIfNegative val="0"/>
            <c:bubble3D val="0"/>
            <c:extLst>
              <c:ext xmlns:c16="http://schemas.microsoft.com/office/drawing/2014/chart" uri="{C3380CC4-5D6E-409C-BE32-E72D297353CC}">
                <c16:uniqueId val="{00000023-8BCE-47F4-B310-3E82F5F8210B}"/>
              </c:ext>
            </c:extLst>
          </c:dPt>
          <c:dPt>
            <c:idx val="47"/>
            <c:invertIfNegative val="0"/>
            <c:bubble3D val="0"/>
            <c:extLst>
              <c:ext xmlns:c16="http://schemas.microsoft.com/office/drawing/2014/chart" uri="{C3380CC4-5D6E-409C-BE32-E72D297353CC}">
                <c16:uniqueId val="{00000025-8BCE-47F4-B310-3E82F5F8210B}"/>
              </c:ext>
            </c:extLst>
          </c:dPt>
          <c:dPt>
            <c:idx val="48"/>
            <c:invertIfNegative val="0"/>
            <c:bubble3D val="0"/>
            <c:extLst>
              <c:ext xmlns:c16="http://schemas.microsoft.com/office/drawing/2014/chart" uri="{C3380CC4-5D6E-409C-BE32-E72D297353CC}">
                <c16:uniqueId val="{00000027-8BCE-47F4-B310-3E82F5F8210B}"/>
              </c:ext>
            </c:extLst>
          </c:dPt>
          <c:dPt>
            <c:idx val="49"/>
            <c:invertIfNegative val="0"/>
            <c:bubble3D val="0"/>
            <c:extLst>
              <c:ext xmlns:c16="http://schemas.microsoft.com/office/drawing/2014/chart" uri="{C3380CC4-5D6E-409C-BE32-E72D297353CC}">
                <c16:uniqueId val="{00000029-8BCE-47F4-B310-3E82F5F8210B}"/>
              </c:ext>
            </c:extLst>
          </c:dPt>
          <c:dLbls>
            <c:dLbl>
              <c:idx val="4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A06B-4802-BEC7-33354331AF41}"/>
                </c:ext>
              </c:extLst>
            </c:dLbl>
            <c:dLbl>
              <c:idx val="5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F249-4EA0-BEA7-6A0F5860F1A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1"/>
                <c15:leaderLines>
                  <c:spPr>
                    <a:ln>
                      <a:solidFill>
                        <a:schemeClr val="tx2">
                          <a:lumMod val="50000"/>
                        </a:schemeClr>
                      </a:solidFill>
                    </a:ln>
                  </c:spPr>
                </c15:leaderLines>
              </c:ext>
            </c:extLst>
          </c:dLbls>
          <c:cat>
            <c:numRef>
              <c:f>Sheet1!$A$2:$A$56</c:f>
              <c:numCache>
                <c:formatCode>[$-409]mmm\-yy;@</c:formatCode>
                <c:ptCount val="5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numCache>
            </c:numRef>
          </c:cat>
          <c:val>
            <c:numRef>
              <c:f>Sheet1!$B$2:$B$56</c:f>
              <c:numCache>
                <c:formatCode>0.00%</c:formatCode>
                <c:ptCount val="55"/>
                <c:pt idx="0">
                  <c:v>3.6700000000000003E-2</c:v>
                </c:pt>
                <c:pt idx="1">
                  <c:v>3.7100000000000001E-2</c:v>
                </c:pt>
                <c:pt idx="2">
                  <c:v>3.7699999999999997E-2</c:v>
                </c:pt>
                <c:pt idx="3">
                  <c:v>3.6700000000000003E-2</c:v>
                </c:pt>
                <c:pt idx="4">
                  <c:v>3.8399999999999997E-2</c:v>
                </c:pt>
                <c:pt idx="5">
                  <c:v>3.9800000000000002E-2</c:v>
                </c:pt>
                <c:pt idx="6">
                  <c:v>4.0500000000000001E-2</c:v>
                </c:pt>
                <c:pt idx="7">
                  <c:v>3.9100000000000003E-2</c:v>
                </c:pt>
                <c:pt idx="8">
                  <c:v>3.8899999999999997E-2</c:v>
                </c:pt>
                <c:pt idx="9">
                  <c:v>3.7999999999999999E-2</c:v>
                </c:pt>
                <c:pt idx="10">
                  <c:v>3.9399999999999998E-2</c:v>
                </c:pt>
                <c:pt idx="11">
                  <c:v>3.9600000000000003E-2</c:v>
                </c:pt>
                <c:pt idx="12">
                  <c:v>3.8699999999999998E-2</c:v>
                </c:pt>
                <c:pt idx="13">
                  <c:v>3.6600000000000001E-2</c:v>
                </c:pt>
                <c:pt idx="14">
                  <c:v>3.6900000000000002E-2</c:v>
                </c:pt>
                <c:pt idx="15">
                  <c:v>3.61E-2</c:v>
                </c:pt>
                <c:pt idx="16">
                  <c:v>3.5999999999999997E-2</c:v>
                </c:pt>
                <c:pt idx="17">
                  <c:v>3.5700000000000003E-2</c:v>
                </c:pt>
                <c:pt idx="18">
                  <c:v>3.44E-2</c:v>
                </c:pt>
                <c:pt idx="19">
                  <c:v>3.44E-2</c:v>
                </c:pt>
                <c:pt idx="20">
                  <c:v>3.4599999999999999E-2</c:v>
                </c:pt>
                <c:pt idx="21">
                  <c:v>3.4700000000000002E-2</c:v>
                </c:pt>
                <c:pt idx="22">
                  <c:v>3.7699999999999997E-2</c:v>
                </c:pt>
                <c:pt idx="23">
                  <c:v>4.2000000000000003E-2</c:v>
                </c:pt>
                <c:pt idx="24">
                  <c:v>4.1500000000000002E-2</c:v>
                </c:pt>
                <c:pt idx="25">
                  <c:v>4.1700000000000001E-2</c:v>
                </c:pt>
                <c:pt idx="26">
                  <c:v>4.2000000000000003E-2</c:v>
                </c:pt>
                <c:pt idx="27">
                  <c:v>4.0500000000000001E-2</c:v>
                </c:pt>
                <c:pt idx="28">
                  <c:v>4.0099999999999997E-2</c:v>
                </c:pt>
                <c:pt idx="29">
                  <c:v>3.9E-2</c:v>
                </c:pt>
                <c:pt idx="30">
                  <c:v>3.9699999999999999E-2</c:v>
                </c:pt>
                <c:pt idx="31">
                  <c:v>3.8800000000000001E-2</c:v>
                </c:pt>
                <c:pt idx="32">
                  <c:v>3.8100000000000002E-2</c:v>
                </c:pt>
                <c:pt idx="33">
                  <c:v>3.9E-2</c:v>
                </c:pt>
                <c:pt idx="34">
                  <c:v>3.9199999999999999E-2</c:v>
                </c:pt>
                <c:pt idx="35">
                  <c:v>3.95E-2</c:v>
                </c:pt>
                <c:pt idx="36">
                  <c:v>4.0300000000000002E-2</c:v>
                </c:pt>
                <c:pt idx="37">
                  <c:v>4.3299999999999998E-2</c:v>
                </c:pt>
                <c:pt idx="38">
                  <c:v>4.4400000000000002E-2</c:v>
                </c:pt>
                <c:pt idx="39">
                  <c:v>4.4699999999999997E-2</c:v>
                </c:pt>
                <c:pt idx="40">
                  <c:v>4.5899999999999996E-2</c:v>
                </c:pt>
                <c:pt idx="41">
                  <c:v>4.5700000000000005E-2</c:v>
                </c:pt>
                <c:pt idx="42">
                  <c:v>4.53E-2</c:v>
                </c:pt>
                <c:pt idx="43">
                  <c:v>4.5499999999999999E-2</c:v>
                </c:pt>
                <c:pt idx="44">
                  <c:v>4.6300000000000001E-2</c:v>
                </c:pt>
                <c:pt idx="45">
                  <c:v>4.8300000000000003E-2</c:v>
                </c:pt>
                <c:pt idx="46">
                  <c:v>4.87E-2</c:v>
                </c:pt>
                <c:pt idx="47">
                  <c:v>4.6399999999999997E-2</c:v>
                </c:pt>
                <c:pt idx="48">
                  <c:v>4.4600000000000001E-2</c:v>
                </c:pt>
                <c:pt idx="49">
                  <c:v>4.3700000000000003E-2</c:v>
                </c:pt>
                <c:pt idx="50">
                  <c:v>4.2700000000000002E-2</c:v>
                </c:pt>
                <c:pt idx="51">
                  <c:v>4.1399999999999999E-2</c:v>
                </c:pt>
                <c:pt idx="52">
                  <c:v>4.07E-2</c:v>
                </c:pt>
                <c:pt idx="53">
                  <c:v>3.7999999999999999E-2</c:v>
                </c:pt>
                <c:pt idx="54">
                  <c:v>3.7699999999999997E-2</c:v>
                </c:pt>
              </c:numCache>
            </c:numRef>
          </c:val>
          <c:extLst>
            <c:ext xmlns:c16="http://schemas.microsoft.com/office/drawing/2014/chart" uri="{C3380CC4-5D6E-409C-BE32-E72D297353CC}">
              <c16:uniqueId val="{00000034-8BCE-47F4-B310-3E82F5F8210B}"/>
            </c:ext>
          </c:extLst>
        </c:ser>
        <c:dLbls>
          <c:showLegendKey val="0"/>
          <c:showVal val="0"/>
          <c:showCatName val="0"/>
          <c:showSerName val="0"/>
          <c:showPercent val="0"/>
          <c:showBubbleSize val="0"/>
        </c:dLbls>
        <c:gapWidth val="150"/>
        <c:axId val="119698560"/>
        <c:axId val="119700096"/>
      </c:barChart>
      <c:dateAx>
        <c:axId val="119698560"/>
        <c:scaling>
          <c:orientation val="minMax"/>
        </c:scaling>
        <c:delete val="0"/>
        <c:axPos val="b"/>
        <c:numFmt formatCode="[$-409]mmm\-yy;@" sourceLinked="1"/>
        <c:majorTickMark val="out"/>
        <c:minorTickMark val="none"/>
        <c:tickLblPos val="low"/>
        <c:spPr>
          <a:ln>
            <a:solidFill>
              <a:schemeClr val="tx2">
                <a:lumMod val="75000"/>
              </a:schemeClr>
            </a:solidFill>
          </a:ln>
        </c:spPr>
        <c:txPr>
          <a:bodyPr rot="-5400000" vert="horz"/>
          <a:lstStyle/>
          <a:p>
            <a:pPr>
              <a:defRPr/>
            </a:pPr>
            <a:endParaRPr lang="en-US"/>
          </a:p>
        </c:txPr>
        <c:crossAx val="119700096"/>
        <c:crosses val="autoZero"/>
        <c:auto val="1"/>
        <c:lblOffset val="100"/>
        <c:baseTimeUnit val="months"/>
        <c:majorUnit val="4"/>
        <c:majorTimeUnit val="months"/>
      </c:dateAx>
      <c:valAx>
        <c:axId val="119700096"/>
        <c:scaling>
          <c:orientation val="minMax"/>
        </c:scaling>
        <c:delete val="0"/>
        <c:axPos val="l"/>
        <c:majorGridlines>
          <c:spPr>
            <a:ln>
              <a:noFill/>
            </a:ln>
          </c:spPr>
        </c:majorGridlines>
        <c:numFmt formatCode="0%" sourceLinked="0"/>
        <c:majorTickMark val="out"/>
        <c:minorTickMark val="none"/>
        <c:tickLblPos val="nextTo"/>
        <c:spPr>
          <a:ln>
            <a:solidFill>
              <a:schemeClr val="tx2">
                <a:lumMod val="75000"/>
              </a:schemeClr>
            </a:solidFill>
          </a:ln>
        </c:spPr>
        <c:crossAx val="119698560"/>
        <c:crosses val="autoZero"/>
        <c:crossBetween val="between"/>
      </c:valAx>
    </c:plotArea>
    <c:plotVisOnly val="1"/>
    <c:dispBlanksAs val="gap"/>
    <c:showDLblsOverMax val="0"/>
  </c:chart>
  <c:txPr>
    <a:bodyPr/>
    <a:lstStyle/>
    <a:p>
      <a:pPr>
        <a:defRPr sz="2700">
          <a:solidFill>
            <a:schemeClr val="bg1"/>
          </a:solidFill>
          <a:latin typeface="Century Gothic" panose="020B0502020202020204" pitchFamily="34" charset="0"/>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40" b="1" i="0" u="none" strike="noStrike" kern="1200" spc="0" baseline="0">
                <a:solidFill>
                  <a:schemeClr val="bg1"/>
                </a:solidFill>
                <a:latin typeface="+mn-lt"/>
                <a:ea typeface="+mn-ea"/>
                <a:cs typeface="+mn-cs"/>
              </a:defRPr>
            </a:pPr>
            <a:r>
              <a:rPr lang="en-US" b="1" dirty="0"/>
              <a:t>California Median Price vs. Mortgage Payment</a:t>
            </a:r>
          </a:p>
        </c:rich>
      </c:tx>
      <c:overlay val="0"/>
      <c:spPr>
        <a:noFill/>
        <a:ln>
          <a:noFill/>
        </a:ln>
        <a:effectLst/>
      </c:spPr>
      <c:txPr>
        <a:bodyPr rot="0" spcFirstLastPara="1" vertOverflow="ellipsis" vert="horz" wrap="square" anchor="ctr" anchorCtr="1"/>
        <a:lstStyle/>
        <a:p>
          <a:pPr>
            <a:defRPr sz="3240" b="1"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1039073932130164"/>
          <c:y val="0.16388398239838284"/>
          <c:w val="0.85254796413722622"/>
          <c:h val="0.53281725721784778"/>
        </c:manualLayout>
      </c:layout>
      <c:lineChart>
        <c:grouping val="standard"/>
        <c:varyColors val="0"/>
        <c:ser>
          <c:idx val="0"/>
          <c:order val="0"/>
          <c:tx>
            <c:strRef>
              <c:f>Sheet1!$B$1</c:f>
              <c:strCache>
                <c:ptCount val="1"/>
                <c:pt idx="0">
                  <c:v>Price Growth</c:v>
                </c:pt>
              </c:strCache>
            </c:strRef>
          </c:tx>
          <c:spPr>
            <a:ln w="44450" cap="rnd">
              <a:solidFill>
                <a:schemeClr val="accent1"/>
              </a:solidFill>
              <a:round/>
            </a:ln>
            <a:effectLst>
              <a:outerShdw blurRad="50800" dist="38100" dir="2700000" algn="tl" rotWithShape="0">
                <a:prstClr val="black">
                  <a:alpha val="40000"/>
                </a:prstClr>
              </a:outerShdw>
            </a:effectLst>
          </c:spPr>
          <c:marker>
            <c:symbol val="none"/>
          </c:marker>
          <c:dLbls>
            <c:dLbl>
              <c:idx val="118"/>
              <c:layout>
                <c:manualLayout>
                  <c:x val="-3.4782608695652175E-3"/>
                  <c:y val="-5.53018632610958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744-4ADC-AC83-AAA0DFE52B19}"/>
                </c:ext>
              </c:extLst>
            </c:dLbl>
            <c:numFmt formatCode="0.0%" sourceLinked="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Sheet1!$A$2:$A$80</c:f>
              <c:numCache>
                <c:formatCode>m/d/yyyy</c:formatCode>
                <c:ptCount val="43"/>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pt idx="12">
                  <c:v>42736</c:v>
                </c:pt>
                <c:pt idx="13">
                  <c:v>42767</c:v>
                </c:pt>
                <c:pt idx="14">
                  <c:v>42795</c:v>
                </c:pt>
                <c:pt idx="15">
                  <c:v>42826</c:v>
                </c:pt>
                <c:pt idx="16">
                  <c:v>42856</c:v>
                </c:pt>
                <c:pt idx="17">
                  <c:v>42887</c:v>
                </c:pt>
                <c:pt idx="18">
                  <c:v>42917</c:v>
                </c:pt>
                <c:pt idx="19">
                  <c:v>42948</c:v>
                </c:pt>
                <c:pt idx="20">
                  <c:v>42979</c:v>
                </c:pt>
                <c:pt idx="21">
                  <c:v>43009</c:v>
                </c:pt>
                <c:pt idx="22">
                  <c:v>43040</c:v>
                </c:pt>
                <c:pt idx="23">
                  <c:v>43070</c:v>
                </c:pt>
                <c:pt idx="24">
                  <c:v>43101</c:v>
                </c:pt>
                <c:pt idx="25">
                  <c:v>43132</c:v>
                </c:pt>
                <c:pt idx="26">
                  <c:v>43160</c:v>
                </c:pt>
                <c:pt idx="27">
                  <c:v>43191</c:v>
                </c:pt>
                <c:pt idx="28">
                  <c:v>43221</c:v>
                </c:pt>
                <c:pt idx="29">
                  <c:v>43252</c:v>
                </c:pt>
                <c:pt idx="30">
                  <c:v>43282</c:v>
                </c:pt>
                <c:pt idx="31">
                  <c:v>43313</c:v>
                </c:pt>
                <c:pt idx="32">
                  <c:v>43344</c:v>
                </c:pt>
                <c:pt idx="33">
                  <c:v>43374</c:v>
                </c:pt>
                <c:pt idx="34">
                  <c:v>43405</c:v>
                </c:pt>
                <c:pt idx="35">
                  <c:v>43435</c:v>
                </c:pt>
                <c:pt idx="36">
                  <c:v>43466</c:v>
                </c:pt>
                <c:pt idx="37">
                  <c:v>43497</c:v>
                </c:pt>
                <c:pt idx="38">
                  <c:v>43525</c:v>
                </c:pt>
                <c:pt idx="39">
                  <c:v>43556</c:v>
                </c:pt>
                <c:pt idx="40">
                  <c:v>43586</c:v>
                </c:pt>
                <c:pt idx="41">
                  <c:v>43617</c:v>
                </c:pt>
                <c:pt idx="42">
                  <c:v>43647</c:v>
                </c:pt>
              </c:numCache>
            </c:numRef>
          </c:cat>
          <c:val>
            <c:numRef>
              <c:f>Sheet1!$B$2:$B$80</c:f>
              <c:numCache>
                <c:formatCode>0.00%</c:formatCode>
                <c:ptCount val="43"/>
                <c:pt idx="0">
                  <c:v>8.900181826658593E-2</c:v>
                </c:pt>
                <c:pt idx="1">
                  <c:v>3.4540506594096687E-2</c:v>
                </c:pt>
                <c:pt idx="2">
                  <c:v>4.1924931129476484E-2</c:v>
                </c:pt>
                <c:pt idx="3">
                  <c:v>5.1345046142411865E-2</c:v>
                </c:pt>
                <c:pt idx="4">
                  <c:v>6.2838569880823369E-2</c:v>
                </c:pt>
                <c:pt idx="5">
                  <c:v>5.4301675977653563E-2</c:v>
                </c:pt>
                <c:pt idx="6">
                  <c:v>4.2055503484249579E-2</c:v>
                </c:pt>
                <c:pt idx="7">
                  <c:v>6.0238784370477472E-2</c:v>
                </c:pt>
                <c:pt idx="8">
                  <c:v>6.557038809911897E-2</c:v>
                </c:pt>
                <c:pt idx="9">
                  <c:v>7.5983207669333197E-2</c:v>
                </c:pt>
                <c:pt idx="10">
                  <c:v>5.092650688082978E-2</c:v>
                </c:pt>
                <c:pt idx="11">
                  <c:v>4.2448496232925681E-2</c:v>
                </c:pt>
                <c:pt idx="12">
                  <c:v>5.2829865570682477E-2</c:v>
                </c:pt>
                <c:pt idx="13">
                  <c:v>7.9792256846081155E-2</c:v>
                </c:pt>
                <c:pt idx="14">
                  <c:v>7.1222011071635061E-2</c:v>
                </c:pt>
                <c:pt idx="15">
                  <c:v>5.6378132118451108E-2</c:v>
                </c:pt>
                <c:pt idx="16">
                  <c:v>5.8296309118535117E-2</c:v>
                </c:pt>
                <c:pt idx="17">
                  <c:v>7.0214651817025686E-2</c:v>
                </c:pt>
                <c:pt idx="18">
                  <c:v>7.4400688279691929E-2</c:v>
                </c:pt>
                <c:pt idx="19">
                  <c:v>7.1716999374395796E-2</c:v>
                </c:pt>
                <c:pt idx="20">
                  <c:v>7.5418723981024227E-2</c:v>
                </c:pt>
                <c:pt idx="21">
                  <c:v>6.0678999165324043E-2</c:v>
                </c:pt>
                <c:pt idx="22">
                  <c:v>8.8220661107683673E-2</c:v>
                </c:pt>
                <c:pt idx="23">
                  <c:v>7.6367126292698151E-2</c:v>
                </c:pt>
                <c:pt idx="24">
                  <c:v>7.30725439167208E-2</c:v>
                </c:pt>
                <c:pt idx="25">
                  <c:v>8.7804776479896818E-2</c:v>
                </c:pt>
                <c:pt idx="26">
                  <c:v>8.9124566139606731E-2</c:v>
                </c:pt>
                <c:pt idx="27">
                  <c:v>8.6457849242494555E-2</c:v>
                </c:pt>
                <c:pt idx="28">
                  <c:v>9.1996219831346426E-2</c:v>
                </c:pt>
                <c:pt idx="29">
                  <c:v>8.5232796802419797E-2</c:v>
                </c:pt>
                <c:pt idx="30">
                  <c:v>7.6419094764045292E-2</c:v>
                </c:pt>
                <c:pt idx="31">
                  <c:v>5.4995400834925379E-2</c:v>
                </c:pt>
                <c:pt idx="32">
                  <c:v>4.2221822110190876E-2</c:v>
                </c:pt>
                <c:pt idx="33">
                  <c:v>4.6794648902878766E-2</c:v>
                </c:pt>
                <c:pt idx="34">
                  <c:v>1.4520317471928612E-2</c:v>
                </c:pt>
                <c:pt idx="35">
                  <c:v>1.4648348648894638E-2</c:v>
                </c:pt>
                <c:pt idx="36">
                  <c:v>1.769676759255745E-2</c:v>
                </c:pt>
                <c:pt idx="37">
                  <c:v>2.239491616262157E-2</c:v>
                </c:pt>
                <c:pt idx="38">
                  <c:v>1.8767040827165626E-3</c:v>
                </c:pt>
                <c:pt idx="39">
                  <c:v>3.158471067309998E-2</c:v>
                </c:pt>
                <c:pt idx="40">
                  <c:v>1.7192024764504321E-2</c:v>
                </c:pt>
                <c:pt idx="41">
                  <c:v>1.4350415581399156E-2</c:v>
                </c:pt>
                <c:pt idx="42">
                  <c:v>2.8347681951186532E-2</c:v>
                </c:pt>
              </c:numCache>
            </c:numRef>
          </c:val>
          <c:smooth val="0"/>
          <c:extLst>
            <c:ext xmlns:c16="http://schemas.microsoft.com/office/drawing/2014/chart" uri="{C3380CC4-5D6E-409C-BE32-E72D297353CC}">
              <c16:uniqueId val="{00000000-8744-4ADC-AC83-AAA0DFE52B19}"/>
            </c:ext>
          </c:extLst>
        </c:ser>
        <c:ser>
          <c:idx val="1"/>
          <c:order val="1"/>
          <c:tx>
            <c:strRef>
              <c:f>Sheet1!$C$1</c:f>
              <c:strCache>
                <c:ptCount val="1"/>
                <c:pt idx="0">
                  <c:v>Mortgage Pmt Growth</c:v>
                </c:pt>
              </c:strCache>
            </c:strRef>
          </c:tx>
          <c:spPr>
            <a:ln w="44450" cap="rnd">
              <a:solidFill>
                <a:schemeClr val="accent2"/>
              </a:solidFill>
              <a:round/>
            </a:ln>
            <a:effectLst>
              <a:outerShdw blurRad="50800" dist="38100" dir="2700000" algn="tl" rotWithShape="0">
                <a:prstClr val="black">
                  <a:alpha val="40000"/>
                </a:prstClr>
              </a:outerShdw>
            </a:effectLst>
          </c:spPr>
          <c:marker>
            <c:symbol val="none"/>
          </c:marker>
          <c:dLbls>
            <c:dLbl>
              <c:idx val="118"/>
              <c:layout>
                <c:manualLayout>
                  <c:x val="-3.4782608695652175E-3"/>
                  <c:y val="6.7870468547708548E-2"/>
                </c:manualLayout>
              </c:layout>
              <c:numFmt formatCode="0.0%" sourceLinked="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744-4ADC-AC83-AAA0DFE52B19}"/>
                </c:ext>
              </c:extLst>
            </c:dLbl>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Sheet1!$A$2:$A$80</c:f>
              <c:numCache>
                <c:formatCode>m/d/yyyy</c:formatCode>
                <c:ptCount val="43"/>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pt idx="12">
                  <c:v>42736</c:v>
                </c:pt>
                <c:pt idx="13">
                  <c:v>42767</c:v>
                </c:pt>
                <c:pt idx="14">
                  <c:v>42795</c:v>
                </c:pt>
                <c:pt idx="15">
                  <c:v>42826</c:v>
                </c:pt>
                <c:pt idx="16">
                  <c:v>42856</c:v>
                </c:pt>
                <c:pt idx="17">
                  <c:v>42887</c:v>
                </c:pt>
                <c:pt idx="18">
                  <c:v>42917</c:v>
                </c:pt>
                <c:pt idx="19">
                  <c:v>42948</c:v>
                </c:pt>
                <c:pt idx="20">
                  <c:v>42979</c:v>
                </c:pt>
                <c:pt idx="21">
                  <c:v>43009</c:v>
                </c:pt>
                <c:pt idx="22">
                  <c:v>43040</c:v>
                </c:pt>
                <c:pt idx="23">
                  <c:v>43070</c:v>
                </c:pt>
                <c:pt idx="24">
                  <c:v>43101</c:v>
                </c:pt>
                <c:pt idx="25">
                  <c:v>43132</c:v>
                </c:pt>
                <c:pt idx="26">
                  <c:v>43160</c:v>
                </c:pt>
                <c:pt idx="27">
                  <c:v>43191</c:v>
                </c:pt>
                <c:pt idx="28">
                  <c:v>43221</c:v>
                </c:pt>
                <c:pt idx="29">
                  <c:v>43252</c:v>
                </c:pt>
                <c:pt idx="30">
                  <c:v>43282</c:v>
                </c:pt>
                <c:pt idx="31">
                  <c:v>43313</c:v>
                </c:pt>
                <c:pt idx="32">
                  <c:v>43344</c:v>
                </c:pt>
                <c:pt idx="33">
                  <c:v>43374</c:v>
                </c:pt>
                <c:pt idx="34">
                  <c:v>43405</c:v>
                </c:pt>
                <c:pt idx="35">
                  <c:v>43435</c:v>
                </c:pt>
                <c:pt idx="36">
                  <c:v>43466</c:v>
                </c:pt>
                <c:pt idx="37">
                  <c:v>43497</c:v>
                </c:pt>
                <c:pt idx="38">
                  <c:v>43525</c:v>
                </c:pt>
                <c:pt idx="39">
                  <c:v>43556</c:v>
                </c:pt>
                <c:pt idx="40">
                  <c:v>43586</c:v>
                </c:pt>
                <c:pt idx="41">
                  <c:v>43617</c:v>
                </c:pt>
                <c:pt idx="42">
                  <c:v>43647</c:v>
                </c:pt>
              </c:numCache>
            </c:numRef>
          </c:cat>
          <c:val>
            <c:numRef>
              <c:f>Sheet1!$C$2:$C$80</c:f>
              <c:numCache>
                <c:formatCode>0.00%</c:formatCode>
                <c:ptCount val="43"/>
                <c:pt idx="0">
                  <c:v>0.11598609376171365</c:v>
                </c:pt>
                <c:pt idx="1">
                  <c:v>2.8198189863150036E-2</c:v>
                </c:pt>
                <c:pt idx="2">
                  <c:v>3.1750037145572341E-2</c:v>
                </c:pt>
                <c:pt idx="3">
                  <c:v>4.3595302625140553E-2</c:v>
                </c:pt>
                <c:pt idx="4">
                  <c:v>3.1986527385736041E-2</c:v>
                </c:pt>
                <c:pt idx="5">
                  <c:v>2.71871599865392E-3</c:v>
                </c:pt>
                <c:pt idx="6">
                  <c:v>-3.3012514546230554E-2</c:v>
                </c:pt>
                <c:pt idx="7">
                  <c:v>6.5518016460131001E-4</c:v>
                </c:pt>
                <c:pt idx="8">
                  <c:v>1.0649997056891403E-2</c:v>
                </c:pt>
                <c:pt idx="9">
                  <c:v>3.3065520542983728E-2</c:v>
                </c:pt>
                <c:pt idx="10">
                  <c:v>2.9392996775503777E-2</c:v>
                </c:pt>
                <c:pt idx="11">
                  <c:v>7.2957705880148493E-2</c:v>
                </c:pt>
                <c:pt idx="12">
                  <c:v>8.9015561896181428E-2</c:v>
                </c:pt>
                <c:pt idx="13">
                  <c:v>0.14873578175542779</c:v>
                </c:pt>
                <c:pt idx="14">
                  <c:v>0.13949520514147284</c:v>
                </c:pt>
                <c:pt idx="15">
                  <c:v>0.11461465829917694</c:v>
                </c:pt>
                <c:pt idx="16">
                  <c:v>0.11264121887514444</c:v>
                </c:pt>
                <c:pt idx="17">
                  <c:v>0.11441367982042339</c:v>
                </c:pt>
                <c:pt idx="18">
                  <c:v>0.14668251764397078</c:v>
                </c:pt>
                <c:pt idx="19">
                  <c:v>0.13140053312945943</c:v>
                </c:pt>
                <c:pt idx="20">
                  <c:v>0.12286258856032561</c:v>
                </c:pt>
                <c:pt idx="21">
                  <c:v>0.11828379145521239</c:v>
                </c:pt>
                <c:pt idx="22">
                  <c:v>0.10829387438585925</c:v>
                </c:pt>
                <c:pt idx="23">
                  <c:v>4.4495589046659401E-2</c:v>
                </c:pt>
                <c:pt idx="24">
                  <c:v>5.7715258131881608E-2</c:v>
                </c:pt>
                <c:pt idx="25">
                  <c:v>0.10871576501048019</c:v>
                </c:pt>
                <c:pt idx="26">
                  <c:v>0.12054842525117593</c:v>
                </c:pt>
                <c:pt idx="27">
                  <c:v>0.14210825757315337</c:v>
                </c:pt>
                <c:pt idx="28">
                  <c:v>0.16979636649762098</c:v>
                </c:pt>
                <c:pt idx="29">
                  <c:v>0.1753907834926729</c:v>
                </c:pt>
                <c:pt idx="30">
                  <c:v>0.15060057746216615</c:v>
                </c:pt>
                <c:pt idx="31">
                  <c:v>0.14274831197692128</c:v>
                </c:pt>
                <c:pt idx="32">
                  <c:v>0.14925733824464538</c:v>
                </c:pt>
                <c:pt idx="33">
                  <c:v>0.16844145568411184</c:v>
                </c:pt>
                <c:pt idx="34">
                  <c:v>0.13487293409177403</c:v>
                </c:pt>
                <c:pt idx="35">
                  <c:v>0.10124568871615791</c:v>
                </c:pt>
                <c:pt idx="36">
                  <c:v>7.1146525801373039E-2</c:v>
                </c:pt>
                <c:pt idx="37">
                  <c:v>2.7244656517507515E-2</c:v>
                </c:pt>
                <c:pt idx="38">
                  <c:v>-1.8066263824695561E-2</c:v>
                </c:pt>
                <c:pt idx="39">
                  <c:v>-8.0166848537156499E-3</c:v>
                </c:pt>
                <c:pt idx="40">
                  <c:v>-4.357014559944683E-2</c:v>
                </c:pt>
                <c:pt idx="41">
                  <c:v>-7.4794496984220915E-2</c:v>
                </c:pt>
                <c:pt idx="42">
                  <c:v>-6.1080876339946855E-2</c:v>
                </c:pt>
              </c:numCache>
            </c:numRef>
          </c:val>
          <c:smooth val="0"/>
          <c:extLst>
            <c:ext xmlns:c16="http://schemas.microsoft.com/office/drawing/2014/chart" uri="{C3380CC4-5D6E-409C-BE32-E72D297353CC}">
              <c16:uniqueId val="{00000001-8744-4ADC-AC83-AAA0DFE52B19}"/>
            </c:ext>
          </c:extLst>
        </c:ser>
        <c:dLbls>
          <c:showLegendKey val="0"/>
          <c:showVal val="0"/>
          <c:showCatName val="0"/>
          <c:showSerName val="0"/>
          <c:showPercent val="0"/>
          <c:showBubbleSize val="0"/>
        </c:dLbls>
        <c:smooth val="0"/>
        <c:axId val="120074624"/>
        <c:axId val="120076160"/>
      </c:lineChart>
      <c:dateAx>
        <c:axId val="120074624"/>
        <c:scaling>
          <c:orientation val="minMax"/>
        </c:scaling>
        <c:delete val="0"/>
        <c:axPos val="b"/>
        <c:numFmt formatCode="[$-409]mmm\-yy;@" sourceLinked="0"/>
        <c:majorTickMark val="out"/>
        <c:minorTickMark val="none"/>
        <c:tickLblPos val="low"/>
        <c:spPr>
          <a:noFill/>
          <a:ln w="9525" cap="flat" cmpd="sng" algn="ctr">
            <a:solidFill>
              <a:schemeClr val="tx2">
                <a:lumMod val="75000"/>
              </a:schemeClr>
            </a:solidFill>
            <a:round/>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20076160"/>
        <c:crosses val="autoZero"/>
        <c:auto val="1"/>
        <c:lblOffset val="100"/>
        <c:baseTimeUnit val="months"/>
      </c:dateAx>
      <c:valAx>
        <c:axId val="120076160"/>
        <c:scaling>
          <c:orientation val="minMax"/>
        </c:scaling>
        <c:delete val="0"/>
        <c:axPos val="l"/>
        <c:title>
          <c:tx>
            <c:rich>
              <a:bodyPr rot="-5400000" spcFirstLastPara="1" vertOverflow="ellipsis" vert="horz" wrap="square" anchor="ctr" anchorCtr="1"/>
              <a:lstStyle/>
              <a:p>
                <a:pPr>
                  <a:defRPr sz="2700" b="1" i="0" u="none" strike="noStrike" kern="1200" baseline="0">
                    <a:solidFill>
                      <a:schemeClr val="bg1"/>
                    </a:solidFill>
                    <a:latin typeface="+mn-lt"/>
                    <a:ea typeface="+mn-ea"/>
                    <a:cs typeface="+mn-cs"/>
                  </a:defRPr>
                </a:pPr>
                <a:r>
                  <a:rPr lang="en-US" b="1"/>
                  <a:t>YTY% Chg. </a:t>
                </a:r>
              </a:p>
            </c:rich>
          </c:tx>
          <c:layout>
            <c:manualLayout>
              <c:xMode val="edge"/>
              <c:yMode val="edge"/>
              <c:x val="2.5438703458527858E-2"/>
              <c:y val="0.28741404199475068"/>
            </c:manualLayout>
          </c:layout>
          <c:overlay val="0"/>
          <c:spPr>
            <a:noFill/>
            <a:ln>
              <a:noFill/>
            </a:ln>
            <a:effectLst/>
          </c:spPr>
          <c:txPr>
            <a:bodyPr rot="-5400000" spcFirstLastPara="1" vertOverflow="ellipsis" vert="horz" wrap="square" anchor="ctr" anchorCtr="1"/>
            <a:lstStyle/>
            <a:p>
              <a:pPr>
                <a:defRPr sz="2700" b="1" i="0" u="none" strike="noStrike" kern="1200" baseline="0">
                  <a:solidFill>
                    <a:schemeClr val="bg1"/>
                  </a:solidFill>
                  <a:latin typeface="+mn-lt"/>
                  <a:ea typeface="+mn-ea"/>
                  <a:cs typeface="+mn-cs"/>
                </a:defRPr>
              </a:pPr>
              <a:endParaRPr lang="en-US"/>
            </a:p>
          </c:txPr>
        </c:title>
        <c:numFmt formatCode="0%" sourceLinked="0"/>
        <c:majorTickMark val="out"/>
        <c:minorTickMark val="none"/>
        <c:tickLblPos val="nextTo"/>
        <c:spPr>
          <a:noFill/>
          <a:ln>
            <a:solidFill>
              <a:schemeClr val="tx2">
                <a:lumMod val="75000"/>
              </a:schemeClr>
            </a:solidFill>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20074624"/>
        <c:crosses val="autoZero"/>
        <c:crossBetween val="between"/>
      </c:valAx>
      <c:spPr>
        <a:noFill/>
        <a:ln>
          <a:noFill/>
        </a:ln>
        <a:effectLst/>
      </c:spPr>
    </c:plotArea>
    <c:legend>
      <c:legendPos val="b"/>
      <c:layout>
        <c:manualLayout>
          <c:xMode val="edge"/>
          <c:yMode val="edge"/>
          <c:x val="0.22040450142847187"/>
          <c:y val="0.93626738845144353"/>
          <c:w val="0.47364527442919191"/>
          <c:h val="6.1649278215223098E-2"/>
        </c:manualLayout>
      </c:layout>
      <c:overlay val="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700">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421041485006361E-2"/>
          <c:y val="0.1123237782525886"/>
          <c:w val="0.9149141467917512"/>
          <c:h val="0.80114289892368773"/>
        </c:manualLayout>
      </c:layout>
      <c:lineChart>
        <c:grouping val="standard"/>
        <c:varyColors val="0"/>
        <c:ser>
          <c:idx val="0"/>
          <c:order val="0"/>
          <c:tx>
            <c:strRef>
              <c:f>Sheet1!$B$2</c:f>
              <c:strCache>
                <c:ptCount val="1"/>
                <c:pt idx="0">
                  <c:v>Year-over-Year % Chg</c:v>
                </c:pt>
              </c:strCache>
            </c:strRef>
          </c:tx>
          <c:spPr>
            <a:ln w="38100">
              <a:solidFill>
                <a:schemeClr val="accent1"/>
              </a:solidFill>
            </a:ln>
            <a:effectLst>
              <a:outerShdw blurRad="50800" dist="38100" algn="l" rotWithShape="0">
                <a:prstClr val="black">
                  <a:alpha val="40000"/>
                </a:prstClr>
              </a:outerShdw>
            </a:effectLst>
          </c:spPr>
          <c:marker>
            <c:symbol val="none"/>
          </c:marker>
          <c:trendline>
            <c:spPr>
              <a:ln w="50800">
                <a:solidFill>
                  <a:schemeClr val="accent3"/>
                </a:solidFill>
                <a:prstDash val="sysDash"/>
              </a:ln>
            </c:spPr>
            <c:trendlineType val="movingAvg"/>
            <c:period val="6"/>
            <c:dispRSqr val="0"/>
            <c:dispEq val="0"/>
          </c:trendline>
          <c:cat>
            <c:numRef>
              <c:f>Sheet1!$A$3:$A$237</c:f>
              <c:numCache>
                <c:formatCode>[$-409]mmm\-yy;@</c:formatCode>
                <c:ptCount val="116"/>
                <c:pt idx="0">
                  <c:v>40148</c:v>
                </c:pt>
                <c:pt idx="1">
                  <c:v>40179</c:v>
                </c:pt>
                <c:pt idx="2">
                  <c:v>40210</c:v>
                </c:pt>
                <c:pt idx="3">
                  <c:v>40238</c:v>
                </c:pt>
                <c:pt idx="4">
                  <c:v>40269</c:v>
                </c:pt>
                <c:pt idx="5">
                  <c:v>40299</c:v>
                </c:pt>
                <c:pt idx="6">
                  <c:v>40330</c:v>
                </c:pt>
                <c:pt idx="7">
                  <c:v>40360</c:v>
                </c:pt>
                <c:pt idx="8">
                  <c:v>40391</c:v>
                </c:pt>
                <c:pt idx="9">
                  <c:v>40422</c:v>
                </c:pt>
                <c:pt idx="10">
                  <c:v>40452</c:v>
                </c:pt>
                <c:pt idx="11">
                  <c:v>40483</c:v>
                </c:pt>
                <c:pt idx="12">
                  <c:v>40513</c:v>
                </c:pt>
                <c:pt idx="13">
                  <c:v>40544</c:v>
                </c:pt>
                <c:pt idx="14">
                  <c:v>40575</c:v>
                </c:pt>
                <c:pt idx="15">
                  <c:v>40603</c:v>
                </c:pt>
                <c:pt idx="16">
                  <c:v>40634</c:v>
                </c:pt>
                <c:pt idx="17">
                  <c:v>40664</c:v>
                </c:pt>
                <c:pt idx="18">
                  <c:v>40695</c:v>
                </c:pt>
                <c:pt idx="19">
                  <c:v>40725</c:v>
                </c:pt>
                <c:pt idx="20">
                  <c:v>40756</c:v>
                </c:pt>
                <c:pt idx="21">
                  <c:v>40787</c:v>
                </c:pt>
                <c:pt idx="22">
                  <c:v>40817</c:v>
                </c:pt>
                <c:pt idx="23">
                  <c:v>40848</c:v>
                </c:pt>
                <c:pt idx="24">
                  <c:v>40878</c:v>
                </c:pt>
                <c:pt idx="25">
                  <c:v>40909</c:v>
                </c:pt>
                <c:pt idx="26">
                  <c:v>40940</c:v>
                </c:pt>
                <c:pt idx="27">
                  <c:v>40969</c:v>
                </c:pt>
                <c:pt idx="28">
                  <c:v>41000</c:v>
                </c:pt>
                <c:pt idx="29">
                  <c:v>41030</c:v>
                </c:pt>
                <c:pt idx="30">
                  <c:v>41061</c:v>
                </c:pt>
                <c:pt idx="31">
                  <c:v>41091</c:v>
                </c:pt>
                <c:pt idx="32">
                  <c:v>41122</c:v>
                </c:pt>
                <c:pt idx="33">
                  <c:v>41153</c:v>
                </c:pt>
                <c:pt idx="34">
                  <c:v>41183</c:v>
                </c:pt>
                <c:pt idx="35">
                  <c:v>41214</c:v>
                </c:pt>
                <c:pt idx="36">
                  <c:v>41244</c:v>
                </c:pt>
                <c:pt idx="37">
                  <c:v>41275</c:v>
                </c:pt>
                <c:pt idx="38">
                  <c:v>41306</c:v>
                </c:pt>
                <c:pt idx="39">
                  <c:v>41334</c:v>
                </c:pt>
                <c:pt idx="40">
                  <c:v>41365</c:v>
                </c:pt>
                <c:pt idx="41">
                  <c:v>41395</c:v>
                </c:pt>
                <c:pt idx="42">
                  <c:v>41426</c:v>
                </c:pt>
                <c:pt idx="43">
                  <c:v>41456</c:v>
                </c:pt>
                <c:pt idx="44">
                  <c:v>41487</c:v>
                </c:pt>
                <c:pt idx="45">
                  <c:v>41518</c:v>
                </c:pt>
                <c:pt idx="46">
                  <c:v>41548</c:v>
                </c:pt>
                <c:pt idx="47">
                  <c:v>41579</c:v>
                </c:pt>
                <c:pt idx="48">
                  <c:v>41609</c:v>
                </c:pt>
                <c:pt idx="49">
                  <c:v>41640</c:v>
                </c:pt>
                <c:pt idx="50">
                  <c:v>41671</c:v>
                </c:pt>
                <c:pt idx="51">
                  <c:v>41699</c:v>
                </c:pt>
                <c:pt idx="52">
                  <c:v>41730</c:v>
                </c:pt>
                <c:pt idx="53">
                  <c:v>41760</c:v>
                </c:pt>
                <c:pt idx="54">
                  <c:v>41791</c:v>
                </c:pt>
                <c:pt idx="55">
                  <c:v>41821</c:v>
                </c:pt>
                <c:pt idx="56">
                  <c:v>41852</c:v>
                </c:pt>
                <c:pt idx="57">
                  <c:v>41883</c:v>
                </c:pt>
                <c:pt idx="58">
                  <c:v>41913</c:v>
                </c:pt>
                <c:pt idx="59">
                  <c:v>41944</c:v>
                </c:pt>
                <c:pt idx="60">
                  <c:v>41974</c:v>
                </c:pt>
                <c:pt idx="61">
                  <c:v>42005</c:v>
                </c:pt>
                <c:pt idx="62">
                  <c:v>42036</c:v>
                </c:pt>
                <c:pt idx="63">
                  <c:v>42064</c:v>
                </c:pt>
                <c:pt idx="64">
                  <c:v>42095</c:v>
                </c:pt>
                <c:pt idx="65">
                  <c:v>42125</c:v>
                </c:pt>
                <c:pt idx="66">
                  <c:v>42156</c:v>
                </c:pt>
                <c:pt idx="67">
                  <c:v>42186</c:v>
                </c:pt>
                <c:pt idx="68">
                  <c:v>42217</c:v>
                </c:pt>
                <c:pt idx="69">
                  <c:v>42248</c:v>
                </c:pt>
                <c:pt idx="70">
                  <c:v>42278</c:v>
                </c:pt>
                <c:pt idx="71">
                  <c:v>42309</c:v>
                </c:pt>
                <c:pt idx="72">
                  <c:v>42339</c:v>
                </c:pt>
                <c:pt idx="73">
                  <c:v>42370</c:v>
                </c:pt>
                <c:pt idx="74">
                  <c:v>42401</c:v>
                </c:pt>
                <c:pt idx="75">
                  <c:v>42430</c:v>
                </c:pt>
                <c:pt idx="76">
                  <c:v>42461</c:v>
                </c:pt>
                <c:pt idx="77">
                  <c:v>42491</c:v>
                </c:pt>
                <c:pt idx="78">
                  <c:v>42522</c:v>
                </c:pt>
                <c:pt idx="79">
                  <c:v>42552</c:v>
                </c:pt>
                <c:pt idx="80">
                  <c:v>42583</c:v>
                </c:pt>
                <c:pt idx="81">
                  <c:v>42614</c:v>
                </c:pt>
                <c:pt idx="82">
                  <c:v>42644</c:v>
                </c:pt>
                <c:pt idx="83">
                  <c:v>42675</c:v>
                </c:pt>
                <c:pt idx="84">
                  <c:v>42705</c:v>
                </c:pt>
                <c:pt idx="85">
                  <c:v>42736</c:v>
                </c:pt>
                <c:pt idx="86">
                  <c:v>42767</c:v>
                </c:pt>
                <c:pt idx="87">
                  <c:v>42795</c:v>
                </c:pt>
                <c:pt idx="88">
                  <c:v>42826</c:v>
                </c:pt>
                <c:pt idx="89">
                  <c:v>42856</c:v>
                </c:pt>
                <c:pt idx="90">
                  <c:v>42887</c:v>
                </c:pt>
                <c:pt idx="91">
                  <c:v>42917</c:v>
                </c:pt>
                <c:pt idx="92">
                  <c:v>42948</c:v>
                </c:pt>
                <c:pt idx="93">
                  <c:v>42979</c:v>
                </c:pt>
                <c:pt idx="94">
                  <c:v>43009</c:v>
                </c:pt>
                <c:pt idx="95">
                  <c:v>43040</c:v>
                </c:pt>
                <c:pt idx="96">
                  <c:v>43070</c:v>
                </c:pt>
                <c:pt idx="97">
                  <c:v>43101</c:v>
                </c:pt>
                <c:pt idx="98">
                  <c:v>43132</c:v>
                </c:pt>
                <c:pt idx="99">
                  <c:v>43160</c:v>
                </c:pt>
                <c:pt idx="100">
                  <c:v>43191</c:v>
                </c:pt>
                <c:pt idx="101">
                  <c:v>43221</c:v>
                </c:pt>
                <c:pt idx="102">
                  <c:v>43252</c:v>
                </c:pt>
                <c:pt idx="103">
                  <c:v>43282</c:v>
                </c:pt>
                <c:pt idx="104">
                  <c:v>43313</c:v>
                </c:pt>
                <c:pt idx="105">
                  <c:v>43344</c:v>
                </c:pt>
                <c:pt idx="106">
                  <c:v>43374</c:v>
                </c:pt>
                <c:pt idx="107">
                  <c:v>43405</c:v>
                </c:pt>
                <c:pt idx="108">
                  <c:v>43435</c:v>
                </c:pt>
                <c:pt idx="109">
                  <c:v>43466</c:v>
                </c:pt>
                <c:pt idx="110">
                  <c:v>43497</c:v>
                </c:pt>
                <c:pt idx="111">
                  <c:v>43525</c:v>
                </c:pt>
                <c:pt idx="112">
                  <c:v>43556</c:v>
                </c:pt>
                <c:pt idx="113">
                  <c:v>43586</c:v>
                </c:pt>
                <c:pt idx="114">
                  <c:v>43617</c:v>
                </c:pt>
                <c:pt idx="115">
                  <c:v>43647</c:v>
                </c:pt>
              </c:numCache>
            </c:numRef>
          </c:cat>
          <c:val>
            <c:numRef>
              <c:f>Sheet1!$B$3:$B$237</c:f>
              <c:numCache>
                <c:formatCode>0.0%</c:formatCode>
                <c:ptCount val="116"/>
                <c:pt idx="0">
                  <c:v>-1.0341745754777198E-2</c:v>
                </c:pt>
                <c:pt idx="1">
                  <c:v>-0.12708320948021323</c:v>
                </c:pt>
                <c:pt idx="2">
                  <c:v>-0.12864535280195755</c:v>
                </c:pt>
                <c:pt idx="3">
                  <c:v>-7.0857363377141214E-2</c:v>
                </c:pt>
                <c:pt idx="4">
                  <c:v>-0.11537149193892349</c:v>
                </c:pt>
                <c:pt idx="5">
                  <c:v>2.6304432264468547E-2</c:v>
                </c:pt>
                <c:pt idx="6">
                  <c:v>-7.3749152245728422E-2</c:v>
                </c:pt>
                <c:pt idx="7">
                  <c:v>-0.19232885991278947</c:v>
                </c:pt>
                <c:pt idx="8">
                  <c:v>-0.16833838405395019</c:v>
                </c:pt>
                <c:pt idx="9">
                  <c:v>-0.14563859573551585</c:v>
                </c:pt>
                <c:pt idx="10">
                  <c:v>-0.20778504290968536</c:v>
                </c:pt>
                <c:pt idx="11">
                  <c:v>-0.1545985401459854</c:v>
                </c:pt>
                <c:pt idx="12">
                  <c:v>-0.10746538229981939</c:v>
                </c:pt>
                <c:pt idx="13">
                  <c:v>4.9194097616344967E-2</c:v>
                </c:pt>
                <c:pt idx="14">
                  <c:v>-4.3550317650308479E-2</c:v>
                </c:pt>
                <c:pt idx="15">
                  <c:v>-1.8874890396418875E-2</c:v>
                </c:pt>
                <c:pt idx="16">
                  <c:v>1.5114989634058107E-2</c:v>
                </c:pt>
                <c:pt idx="17">
                  <c:v>-0.15607325329576749</c:v>
                </c:pt>
                <c:pt idx="18">
                  <c:v>-3.2004345977608817E-2</c:v>
                </c:pt>
                <c:pt idx="19">
                  <c:v>8.0092252856693635E-2</c:v>
                </c:pt>
                <c:pt idx="20">
                  <c:v>9.6176546061072621E-2</c:v>
                </c:pt>
                <c:pt idx="21">
                  <c:v>6.1006352727639435E-2</c:v>
                </c:pt>
                <c:pt idx="22">
                  <c:v>9.3729849629877959E-2</c:v>
                </c:pt>
                <c:pt idx="23">
                  <c:v>4.3688482127439032E-2</c:v>
                </c:pt>
                <c:pt idx="24">
                  <c:v>3.1341845338472618E-2</c:v>
                </c:pt>
                <c:pt idx="25">
                  <c:v>-5.3746456931432207E-2</c:v>
                </c:pt>
                <c:pt idx="26">
                  <c:v>6.5315748941085827E-2</c:v>
                </c:pt>
                <c:pt idx="27">
                  <c:v>3.3066792097836251E-2</c:v>
                </c:pt>
                <c:pt idx="28">
                  <c:v>4.4361062955662778E-2</c:v>
                </c:pt>
                <c:pt idx="29">
                  <c:v>0.11497832477951064</c:v>
                </c:pt>
                <c:pt idx="30">
                  <c:v>5.1557963057853318E-2</c:v>
                </c:pt>
                <c:pt idx="31">
                  <c:v>6.0055323692128404E-2</c:v>
                </c:pt>
                <c:pt idx="32">
                  <c:v>3.7103796994241378E-2</c:v>
                </c:pt>
                <c:pt idx="33">
                  <c:v>7.4130393461320221E-3</c:v>
                </c:pt>
                <c:pt idx="34">
                  <c:v>6.3766065322485632E-2</c:v>
                </c:pt>
                <c:pt idx="35">
                  <c:v>4.0584498037925965E-2</c:v>
                </c:pt>
                <c:pt idx="36">
                  <c:v>3.8915232066524919E-2</c:v>
                </c:pt>
                <c:pt idx="37">
                  <c:v>-3.5556673450254928E-2</c:v>
                </c:pt>
                <c:pt idx="38">
                  <c:v>-5.4533953824605796E-2</c:v>
                </c:pt>
                <c:pt idx="39">
                  <c:v>-4.7693848745617662E-2</c:v>
                </c:pt>
                <c:pt idx="40">
                  <c:v>-3.6564567842281237E-2</c:v>
                </c:pt>
                <c:pt idx="41">
                  <c:v>-3.4388756061046188E-2</c:v>
                </c:pt>
                <c:pt idx="42">
                  <c:v>-3.7428067570076107E-2</c:v>
                </c:pt>
                <c:pt idx="43">
                  <c:v>1.5176139354956764E-2</c:v>
                </c:pt>
                <c:pt idx="44">
                  <c:v>-1.8328329909938379E-2</c:v>
                </c:pt>
                <c:pt idx="45">
                  <c:v>-2.3938679245283034E-2</c:v>
                </c:pt>
                <c:pt idx="46">
                  <c:v>-0.10439158482786137</c:v>
                </c:pt>
                <c:pt idx="47">
                  <c:v>-0.1150946805204075</c:v>
                </c:pt>
                <c:pt idx="48">
                  <c:v>-0.1821840501832408</c:v>
                </c:pt>
                <c:pt idx="49">
                  <c:v>-0.14199999999999999</c:v>
                </c:pt>
                <c:pt idx="50">
                  <c:v>-0.14099999999999999</c:v>
                </c:pt>
                <c:pt idx="51">
                  <c:v>-0.127</c:v>
                </c:pt>
                <c:pt idx="52">
                  <c:v>-7.5999999999999998E-2</c:v>
                </c:pt>
                <c:pt idx="53">
                  <c:v>-0.10100000000000001</c:v>
                </c:pt>
                <c:pt idx="54">
                  <c:v>-5.0999999999999997E-2</c:v>
                </c:pt>
                <c:pt idx="55">
                  <c:v>-0.1</c:v>
                </c:pt>
                <c:pt idx="56">
                  <c:v>-9.1999999999999998E-2</c:v>
                </c:pt>
                <c:pt idx="57">
                  <c:v>-0.04</c:v>
                </c:pt>
                <c:pt idx="58">
                  <c:v>-1.4E-2</c:v>
                </c:pt>
                <c:pt idx="59">
                  <c:v>-3.5999999999999997E-2</c:v>
                </c:pt>
                <c:pt idx="60">
                  <c:v>7.0000000000000001E-3</c:v>
                </c:pt>
                <c:pt idx="61">
                  <c:v>-5.7215511760966287E-3</c:v>
                </c:pt>
                <c:pt idx="62">
                  <c:v>6.1764074188651152E-2</c:v>
                </c:pt>
                <c:pt idx="63">
                  <c:v>9.7228308501314586E-2</c:v>
                </c:pt>
                <c:pt idx="64">
                  <c:v>8.4506682339713368E-2</c:v>
                </c:pt>
                <c:pt idx="65">
                  <c:v>8.6032570943425313E-2</c:v>
                </c:pt>
                <c:pt idx="66">
                  <c:v>0.10169620638870547</c:v>
                </c:pt>
                <c:pt idx="67">
                  <c:v>9.8375858439019526E-2</c:v>
                </c:pt>
                <c:pt idx="68">
                  <c:v>8.8134048800242892E-2</c:v>
                </c:pt>
                <c:pt idx="69">
                  <c:v>6.2567611763817865E-2</c:v>
                </c:pt>
                <c:pt idx="70">
                  <c:v>2.961029836139617E-2</c:v>
                </c:pt>
                <c:pt idx="71">
                  <c:v>2.92755628892305E-4</c:v>
                </c:pt>
                <c:pt idx="72">
                  <c:v>0.12890769068612706</c:v>
                </c:pt>
                <c:pt idx="73">
                  <c:v>0.11814744801512278</c:v>
                </c:pt>
                <c:pt idx="74">
                  <c:v>-6.0333899160947002E-4</c:v>
                </c:pt>
                <c:pt idx="75">
                  <c:v>-2.7083021316958722E-2</c:v>
                </c:pt>
                <c:pt idx="76">
                  <c:v>-2.6225259189443961E-2</c:v>
                </c:pt>
                <c:pt idx="77">
                  <c:v>-1.0139056688697745E-2</c:v>
                </c:pt>
                <c:pt idx="78">
                  <c:v>-2.2817894761103519E-3</c:v>
                </c:pt>
                <c:pt idx="79">
                  <c:v>-4.6893183944504035E-2</c:v>
                </c:pt>
                <c:pt idx="80">
                  <c:v>-1.7934403349616157E-2</c:v>
                </c:pt>
                <c:pt idx="81">
                  <c:v>1.7520598541528543E-2</c:v>
                </c:pt>
                <c:pt idx="82">
                  <c:v>8.7348590090419398E-2</c:v>
                </c:pt>
                <c:pt idx="83">
                  <c:v>0.181214785360962</c:v>
                </c:pt>
                <c:pt idx="84">
                  <c:v>3.8203759590260677E-3</c:v>
                </c:pt>
                <c:pt idx="85">
                  <c:v>4.8978171150116934E-2</c:v>
                </c:pt>
                <c:pt idx="86">
                  <c:v>5.1050893652707208E-2</c:v>
                </c:pt>
                <c:pt idx="87">
                  <c:v>7.0836647253508467E-2</c:v>
                </c:pt>
                <c:pt idx="88">
                  <c:v>-1.284874295254923E-2</c:v>
                </c:pt>
                <c:pt idx="89">
                  <c:v>2.6373100394878612E-2</c:v>
                </c:pt>
                <c:pt idx="90">
                  <c:v>2.3655516540380672E-2</c:v>
                </c:pt>
                <c:pt idx="91">
                  <c:v>9.049990423290577E-3</c:v>
                </c:pt>
                <c:pt idx="92">
                  <c:v>1.2885193870058487E-2</c:v>
                </c:pt>
                <c:pt idx="93">
                  <c:v>1.6660461653015712E-2</c:v>
                </c:pt>
                <c:pt idx="94">
                  <c:v>-3.3800291381822278E-2</c:v>
                </c:pt>
                <c:pt idx="95">
                  <c:v>-8.1529428912002766E-3</c:v>
                </c:pt>
                <c:pt idx="96">
                  <c:v>1.3677518782508225E-2</c:v>
                </c:pt>
                <c:pt idx="97">
                  <c:v>-2.9389457717102774E-2</c:v>
                </c:pt>
                <c:pt idx="98">
                  <c:v>5.4480626340198457E-2</c:v>
                </c:pt>
                <c:pt idx="99">
                  <c:v>1.5836887249029763E-2</c:v>
                </c:pt>
                <c:pt idx="100">
                  <c:v>2.1546230022551294E-2</c:v>
                </c:pt>
                <c:pt idx="101">
                  <c:v>-4.5701494625410954E-2</c:v>
                </c:pt>
                <c:pt idx="102">
                  <c:v>-7.2937353312872322E-2</c:v>
                </c:pt>
                <c:pt idx="103">
                  <c:v>-3.4238124614435539E-2</c:v>
                </c:pt>
                <c:pt idx="104">
                  <c:v>-6.5547318943946831E-2</c:v>
                </c:pt>
                <c:pt idx="105">
                  <c:v>-0.12443925661448318</c:v>
                </c:pt>
                <c:pt idx="106">
                  <c:v>-7.8918066252203767E-2</c:v>
                </c:pt>
                <c:pt idx="107">
                  <c:v>-0.13385111504746328</c:v>
                </c:pt>
                <c:pt idx="108">
                  <c:v>-0.11568795134929688</c:v>
                </c:pt>
                <c:pt idx="109">
                  <c:v>-0.12465813635475675</c:v>
                </c:pt>
                <c:pt idx="110">
                  <c:v>-5.8806838334397371E-2</c:v>
                </c:pt>
                <c:pt idx="111">
                  <c:v>-6.3161867025165686E-2</c:v>
                </c:pt>
                <c:pt idx="112">
                  <c:v>-4.7918416316736656E-2</c:v>
                </c:pt>
                <c:pt idx="113">
                  <c:v>-5.6441957631880868E-3</c:v>
                </c:pt>
                <c:pt idx="114">
                  <c:v>-5.1290165530671894E-2</c:v>
                </c:pt>
                <c:pt idx="115">
                  <c:v>1.1301378276785456E-2</c:v>
                </c:pt>
              </c:numCache>
            </c:numRef>
          </c:val>
          <c:smooth val="0"/>
          <c:extLst>
            <c:ext xmlns:c16="http://schemas.microsoft.com/office/drawing/2014/chart" uri="{C3380CC4-5D6E-409C-BE32-E72D297353CC}">
              <c16:uniqueId val="{00000001-57E6-4455-9F54-BABADCE162F5}"/>
            </c:ext>
          </c:extLst>
        </c:ser>
        <c:dLbls>
          <c:showLegendKey val="0"/>
          <c:showVal val="0"/>
          <c:showCatName val="0"/>
          <c:showSerName val="0"/>
          <c:showPercent val="0"/>
          <c:showBubbleSize val="0"/>
        </c:dLbls>
        <c:smooth val="0"/>
        <c:axId val="115731072"/>
        <c:axId val="115831168"/>
      </c:lineChart>
      <c:dateAx>
        <c:axId val="115731072"/>
        <c:scaling>
          <c:orientation val="minMax"/>
        </c:scaling>
        <c:delete val="0"/>
        <c:axPos val="b"/>
        <c:numFmt formatCode="[$-409]mmm\-yy;@" sourceLinked="1"/>
        <c:majorTickMark val="out"/>
        <c:minorTickMark val="none"/>
        <c:tickLblPos val="low"/>
        <c:spPr>
          <a:ln>
            <a:solidFill>
              <a:schemeClr val="tx2">
                <a:lumMod val="75000"/>
              </a:schemeClr>
            </a:solidFill>
          </a:ln>
        </c:spPr>
        <c:crossAx val="115831168"/>
        <c:crosses val="autoZero"/>
        <c:auto val="1"/>
        <c:lblOffset val="100"/>
        <c:baseTimeUnit val="months"/>
        <c:majorUnit val="12"/>
        <c:majorTimeUnit val="months"/>
      </c:dateAx>
      <c:valAx>
        <c:axId val="115831168"/>
        <c:scaling>
          <c:orientation val="minMax"/>
        </c:scaling>
        <c:delete val="0"/>
        <c:axPos val="l"/>
        <c:majorGridlines>
          <c:spPr>
            <a:ln>
              <a:noFill/>
            </a:ln>
          </c:spPr>
        </c:majorGridlines>
        <c:numFmt formatCode="0%" sourceLinked="0"/>
        <c:majorTickMark val="out"/>
        <c:minorTickMark val="none"/>
        <c:tickLblPos val="nextTo"/>
        <c:crossAx val="115731072"/>
        <c:crosses val="autoZero"/>
        <c:crossBetween val="between"/>
      </c:valAx>
    </c:plotArea>
    <c:legend>
      <c:legendPos val="t"/>
      <c:layout>
        <c:manualLayout>
          <c:xMode val="edge"/>
          <c:yMode val="edge"/>
          <c:x val="0.14596554673848849"/>
          <c:y val="8.4090959679448476E-2"/>
          <c:w val="0.70575016638501697"/>
          <c:h val="5.2944479679966912E-2"/>
        </c:manualLayout>
      </c:layout>
      <c:overlay val="0"/>
    </c:legend>
    <c:plotVisOnly val="1"/>
    <c:dispBlanksAs val="gap"/>
    <c:showDLblsOverMax val="0"/>
  </c:chart>
  <c:txPr>
    <a:bodyPr/>
    <a:lstStyle/>
    <a:p>
      <a:pPr>
        <a:defRPr sz="2700">
          <a:solidFill>
            <a:schemeClr val="bg1"/>
          </a:solidFill>
          <a:latin typeface="Century Gothic" panose="020B0502020202020204" pitchFamily="34"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000" b="1" i="0" u="none" strike="noStrike" kern="1200" spc="0" baseline="0">
                <a:solidFill>
                  <a:schemeClr val="bg1"/>
                </a:solidFill>
                <a:latin typeface="+mn-lt"/>
                <a:ea typeface="+mn-ea"/>
                <a:cs typeface="+mn-cs"/>
              </a:defRPr>
            </a:pPr>
            <a:r>
              <a:rPr lang="en-US" sz="3000" b="1"/>
              <a:t>California Median Sales vs. List Price Growth</a:t>
            </a:r>
          </a:p>
        </c:rich>
      </c:tx>
      <c:layout>
        <c:manualLayout>
          <c:xMode val="edge"/>
          <c:yMode val="edge"/>
          <c:x val="0.30026301147840384"/>
          <c:y val="1.1764705882352941E-2"/>
        </c:manualLayout>
      </c:layout>
      <c:overlay val="0"/>
      <c:spPr>
        <a:noFill/>
        <a:ln>
          <a:noFill/>
        </a:ln>
        <a:effectLst/>
      </c:spPr>
      <c:txPr>
        <a:bodyPr rot="0" spcFirstLastPara="1" vertOverflow="ellipsis" vert="horz" wrap="square" anchor="ctr" anchorCtr="1"/>
        <a:lstStyle/>
        <a:p>
          <a:pPr>
            <a:defRPr sz="3000" b="1"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Listing Price</c:v>
                </c:pt>
              </c:strCache>
            </c:strRef>
          </c:tx>
          <c:spPr>
            <a:ln w="44450" cap="rnd">
              <a:solidFill>
                <a:schemeClr val="accent1"/>
              </a:solidFill>
              <a:round/>
            </a:ln>
            <a:effectLst>
              <a:outerShdw blurRad="50800" dist="38100" dir="2700000" algn="tl" rotWithShape="0">
                <a:prstClr val="black">
                  <a:alpha val="40000"/>
                </a:prstClr>
              </a:outerShdw>
            </a:effectLst>
          </c:spPr>
          <c:marker>
            <c:symbol val="none"/>
          </c:marker>
          <c:dLbls>
            <c:dLbl>
              <c:idx val="118"/>
              <c:layout>
                <c:manualLayout>
                  <c:x val="-3.4782608695652175E-3"/>
                  <c:y val="-5.53018632610958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744-4ADC-AC83-AAA0DFE52B19}"/>
                </c:ext>
              </c:extLst>
            </c:dLbl>
            <c:numFmt formatCode="0.0%" sourceLinked="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Sheet1!$A$2:$A$128</c:f>
              <c:numCache>
                <c:formatCode>m/d/yyyy</c:formatCode>
                <c:ptCount val="91"/>
                <c:pt idx="0">
                  <c:v>40909</c:v>
                </c:pt>
                <c:pt idx="1">
                  <c:v>40940</c:v>
                </c:pt>
                <c:pt idx="2">
                  <c:v>40969</c:v>
                </c:pt>
                <c:pt idx="3">
                  <c:v>41000</c:v>
                </c:pt>
                <c:pt idx="4">
                  <c:v>41030</c:v>
                </c:pt>
                <c:pt idx="5">
                  <c:v>41061</c:v>
                </c:pt>
                <c:pt idx="6">
                  <c:v>41091</c:v>
                </c:pt>
                <c:pt idx="7">
                  <c:v>41122</c:v>
                </c:pt>
                <c:pt idx="8">
                  <c:v>41153</c:v>
                </c:pt>
                <c:pt idx="9">
                  <c:v>41183</c:v>
                </c:pt>
                <c:pt idx="10">
                  <c:v>41214</c:v>
                </c:pt>
                <c:pt idx="11">
                  <c:v>41244</c:v>
                </c:pt>
                <c:pt idx="12">
                  <c:v>41275</c:v>
                </c:pt>
                <c:pt idx="13">
                  <c:v>41306</c:v>
                </c:pt>
                <c:pt idx="14">
                  <c:v>41334</c:v>
                </c:pt>
                <c:pt idx="15">
                  <c:v>41365</c:v>
                </c:pt>
                <c:pt idx="16">
                  <c:v>41395</c:v>
                </c:pt>
                <c:pt idx="17">
                  <c:v>41426</c:v>
                </c:pt>
                <c:pt idx="18">
                  <c:v>41456</c:v>
                </c:pt>
                <c:pt idx="19">
                  <c:v>41487</c:v>
                </c:pt>
                <c:pt idx="20">
                  <c:v>41518</c:v>
                </c:pt>
                <c:pt idx="21">
                  <c:v>41548</c:v>
                </c:pt>
                <c:pt idx="22">
                  <c:v>41579</c:v>
                </c:pt>
                <c:pt idx="23">
                  <c:v>41609</c:v>
                </c:pt>
                <c:pt idx="24">
                  <c:v>41640</c:v>
                </c:pt>
                <c:pt idx="25">
                  <c:v>41671</c:v>
                </c:pt>
                <c:pt idx="26">
                  <c:v>41699</c:v>
                </c:pt>
                <c:pt idx="27">
                  <c:v>41730</c:v>
                </c:pt>
                <c:pt idx="28">
                  <c:v>41760</c:v>
                </c:pt>
                <c:pt idx="29">
                  <c:v>41791</c:v>
                </c:pt>
                <c:pt idx="30">
                  <c:v>41821</c:v>
                </c:pt>
                <c:pt idx="31">
                  <c:v>41852</c:v>
                </c:pt>
                <c:pt idx="32">
                  <c:v>41883</c:v>
                </c:pt>
                <c:pt idx="33">
                  <c:v>41913</c:v>
                </c:pt>
                <c:pt idx="34">
                  <c:v>41944</c:v>
                </c:pt>
                <c:pt idx="35">
                  <c:v>41974</c:v>
                </c:pt>
                <c:pt idx="36">
                  <c:v>42005</c:v>
                </c:pt>
                <c:pt idx="37">
                  <c:v>42036</c:v>
                </c:pt>
                <c:pt idx="38">
                  <c:v>42064</c:v>
                </c:pt>
                <c:pt idx="39">
                  <c:v>42095</c:v>
                </c:pt>
                <c:pt idx="40">
                  <c:v>42125</c:v>
                </c:pt>
                <c:pt idx="41">
                  <c:v>42156</c:v>
                </c:pt>
                <c:pt idx="42">
                  <c:v>42186</c:v>
                </c:pt>
                <c:pt idx="43">
                  <c:v>42217</c:v>
                </c:pt>
                <c:pt idx="44">
                  <c:v>42248</c:v>
                </c:pt>
                <c:pt idx="45">
                  <c:v>42278</c:v>
                </c:pt>
                <c:pt idx="46">
                  <c:v>42309</c:v>
                </c:pt>
                <c:pt idx="47">
                  <c:v>42339</c:v>
                </c:pt>
                <c:pt idx="48">
                  <c:v>42370</c:v>
                </c:pt>
                <c:pt idx="49">
                  <c:v>42401</c:v>
                </c:pt>
                <c:pt idx="50">
                  <c:v>42430</c:v>
                </c:pt>
                <c:pt idx="51">
                  <c:v>42461</c:v>
                </c:pt>
                <c:pt idx="52">
                  <c:v>42491</c:v>
                </c:pt>
                <c:pt idx="53">
                  <c:v>42522</c:v>
                </c:pt>
                <c:pt idx="54">
                  <c:v>42552</c:v>
                </c:pt>
                <c:pt idx="55">
                  <c:v>42583</c:v>
                </c:pt>
                <c:pt idx="56">
                  <c:v>42614</c:v>
                </c:pt>
                <c:pt idx="57">
                  <c:v>42644</c:v>
                </c:pt>
                <c:pt idx="58">
                  <c:v>42675</c:v>
                </c:pt>
                <c:pt idx="59">
                  <c:v>42705</c:v>
                </c:pt>
                <c:pt idx="60">
                  <c:v>42736</c:v>
                </c:pt>
                <c:pt idx="61">
                  <c:v>42767</c:v>
                </c:pt>
                <c:pt idx="62">
                  <c:v>42795</c:v>
                </c:pt>
                <c:pt idx="63">
                  <c:v>42826</c:v>
                </c:pt>
                <c:pt idx="64">
                  <c:v>42856</c:v>
                </c:pt>
                <c:pt idx="65">
                  <c:v>42887</c:v>
                </c:pt>
                <c:pt idx="66">
                  <c:v>42917</c:v>
                </c:pt>
                <c:pt idx="67">
                  <c:v>42948</c:v>
                </c:pt>
                <c:pt idx="68">
                  <c:v>42979</c:v>
                </c:pt>
                <c:pt idx="69">
                  <c:v>43009</c:v>
                </c:pt>
                <c:pt idx="70">
                  <c:v>43040</c:v>
                </c:pt>
                <c:pt idx="71">
                  <c:v>43070</c:v>
                </c:pt>
                <c:pt idx="72">
                  <c:v>43101</c:v>
                </c:pt>
                <c:pt idx="73">
                  <c:v>43132</c:v>
                </c:pt>
                <c:pt idx="74">
                  <c:v>43160</c:v>
                </c:pt>
                <c:pt idx="75">
                  <c:v>43191</c:v>
                </c:pt>
                <c:pt idx="76">
                  <c:v>43221</c:v>
                </c:pt>
                <c:pt idx="77">
                  <c:v>43252</c:v>
                </c:pt>
                <c:pt idx="78">
                  <c:v>43282</c:v>
                </c:pt>
                <c:pt idx="79">
                  <c:v>43313</c:v>
                </c:pt>
                <c:pt idx="80">
                  <c:v>43344</c:v>
                </c:pt>
                <c:pt idx="81">
                  <c:v>43374</c:v>
                </c:pt>
                <c:pt idx="82">
                  <c:v>43405</c:v>
                </c:pt>
                <c:pt idx="83">
                  <c:v>43435</c:v>
                </c:pt>
                <c:pt idx="84">
                  <c:v>43466</c:v>
                </c:pt>
                <c:pt idx="85">
                  <c:v>43497</c:v>
                </c:pt>
                <c:pt idx="86">
                  <c:v>43525</c:v>
                </c:pt>
                <c:pt idx="87">
                  <c:v>43556</c:v>
                </c:pt>
                <c:pt idx="88">
                  <c:v>43586</c:v>
                </c:pt>
                <c:pt idx="89">
                  <c:v>43617</c:v>
                </c:pt>
                <c:pt idx="90">
                  <c:v>43647</c:v>
                </c:pt>
              </c:numCache>
            </c:numRef>
          </c:cat>
          <c:val>
            <c:numRef>
              <c:f>Sheet1!$B$2:$B$128</c:f>
              <c:numCache>
                <c:formatCode>0.00%</c:formatCode>
                <c:ptCount val="91"/>
                <c:pt idx="0">
                  <c:v>-0.14040114613180521</c:v>
                </c:pt>
                <c:pt idx="1">
                  <c:v>-8.5714285714285743E-2</c:v>
                </c:pt>
                <c:pt idx="2">
                  <c:v>-3.0555555555555558E-2</c:v>
                </c:pt>
                <c:pt idx="3">
                  <c:v>-1.4666666666666717E-2</c:v>
                </c:pt>
                <c:pt idx="4">
                  <c:v>4.0131578947368407E-2</c:v>
                </c:pt>
                <c:pt idx="5">
                  <c:v>3.8701298701298681E-2</c:v>
                </c:pt>
                <c:pt idx="6">
                  <c:v>0.10263157894736841</c:v>
                </c:pt>
                <c:pt idx="7">
                  <c:v>8.1530343007915507E-2</c:v>
                </c:pt>
                <c:pt idx="8">
                  <c:v>8.1078378378378391E-2</c:v>
                </c:pt>
                <c:pt idx="9">
                  <c:v>9.3150684931506911E-2</c:v>
                </c:pt>
                <c:pt idx="10">
                  <c:v>0.12857142857142856</c:v>
                </c:pt>
                <c:pt idx="11">
                  <c:v>0.19602360981671318</c:v>
                </c:pt>
                <c:pt idx="12">
                  <c:v>0.29966666666666675</c:v>
                </c:pt>
                <c:pt idx="13">
                  <c:v>0.28125</c:v>
                </c:pt>
                <c:pt idx="14">
                  <c:v>0.28653295128939837</c:v>
                </c:pt>
                <c:pt idx="15">
                  <c:v>0.24465493910690128</c:v>
                </c:pt>
                <c:pt idx="16">
                  <c:v>0.18886780518659085</c:v>
                </c:pt>
                <c:pt idx="17">
                  <c:v>0.15028757189297326</c:v>
                </c:pt>
                <c:pt idx="18">
                  <c:v>7.398568019093088E-2</c:v>
                </c:pt>
                <c:pt idx="19">
                  <c:v>8.5630641619907299E-2</c:v>
                </c:pt>
                <c:pt idx="20">
                  <c:v>8.5002712506781375E-2</c:v>
                </c:pt>
                <c:pt idx="21">
                  <c:v>5.2380952380952417E-2</c:v>
                </c:pt>
                <c:pt idx="22">
                  <c:v>1.2655696202531708E-2</c:v>
                </c:pt>
                <c:pt idx="23">
                  <c:v>2.5974025974025983E-2</c:v>
                </c:pt>
                <c:pt idx="24">
                  <c:v>2.3339317773788171E-2</c:v>
                </c:pt>
                <c:pt idx="25">
                  <c:v>-2.4390243902439046E-2</c:v>
                </c:pt>
                <c:pt idx="26">
                  <c:v>-5.3452115812917644E-2</c:v>
                </c:pt>
                <c:pt idx="27">
                  <c:v>-4.54446618830181E-2</c:v>
                </c:pt>
                <c:pt idx="28">
                  <c:v>-6.3843370929985155E-2</c:v>
                </c:pt>
                <c:pt idx="29">
                  <c:v>-2.2173913043478266E-2</c:v>
                </c:pt>
                <c:pt idx="30">
                  <c:v>-2.4444444444444491E-2</c:v>
                </c:pt>
                <c:pt idx="31">
                  <c:v>-1.3483146067415741E-2</c:v>
                </c:pt>
                <c:pt idx="32">
                  <c:v>-1.1520737327188946E-2</c:v>
                </c:pt>
                <c:pt idx="33">
                  <c:v>1.1907597046916019E-2</c:v>
                </c:pt>
                <c:pt idx="34">
                  <c:v>8.7775219438048779E-3</c:v>
                </c:pt>
                <c:pt idx="35">
                  <c:v>1.2405063291139218E-2</c:v>
                </c:pt>
                <c:pt idx="36">
                  <c:v>4.1228070175438614E-2</c:v>
                </c:pt>
                <c:pt idx="37">
                  <c:v>7.4999999999999956E-2</c:v>
                </c:pt>
                <c:pt idx="38">
                  <c:v>5.8588235294117608E-2</c:v>
                </c:pt>
                <c:pt idx="39">
                  <c:v>6.8337129840546629E-2</c:v>
                </c:pt>
                <c:pt idx="40">
                  <c:v>9.0020459195271574E-2</c:v>
                </c:pt>
                <c:pt idx="41">
                  <c:v>8.9361938639395344E-2</c:v>
                </c:pt>
                <c:pt idx="42">
                  <c:v>9.3166287015945315E-2</c:v>
                </c:pt>
                <c:pt idx="43">
                  <c:v>8.2004555808655955E-2</c:v>
                </c:pt>
                <c:pt idx="44">
                  <c:v>0.11888111888111896</c:v>
                </c:pt>
                <c:pt idx="45">
                  <c:v>8.6549776417980784E-2</c:v>
                </c:pt>
                <c:pt idx="46">
                  <c:v>0.13751827711828701</c:v>
                </c:pt>
                <c:pt idx="47">
                  <c:v>0.12503125781445368</c:v>
                </c:pt>
                <c:pt idx="48">
                  <c:v>0.12408232037549638</c:v>
                </c:pt>
                <c:pt idx="49">
                  <c:v>0.12790697674418605</c:v>
                </c:pt>
                <c:pt idx="50">
                  <c:v>0.11435874638808619</c:v>
                </c:pt>
                <c:pt idx="51">
                  <c:v>0.12985074626865667</c:v>
                </c:pt>
                <c:pt idx="52">
                  <c:v>0.14473409801876946</c:v>
                </c:pt>
                <c:pt idx="53">
                  <c:v>0.12021551240318784</c:v>
                </c:pt>
                <c:pt idx="54">
                  <c:v>0.11481558658053759</c:v>
                </c:pt>
                <c:pt idx="55">
                  <c:v>0.10052631578947357</c:v>
                </c:pt>
                <c:pt idx="56">
                  <c:v>8.3333333333333259E-2</c:v>
                </c:pt>
                <c:pt idx="57">
                  <c:v>8.2904640710456556E-2</c:v>
                </c:pt>
                <c:pt idx="58">
                  <c:v>7.8431372549019551E-2</c:v>
                </c:pt>
                <c:pt idx="59">
                  <c:v>7.8017337186041313E-2</c:v>
                </c:pt>
                <c:pt idx="60">
                  <c:v>7.0449678800856619E-2</c:v>
                </c:pt>
                <c:pt idx="61">
                  <c:v>8.247422680412364E-2</c:v>
                </c:pt>
                <c:pt idx="62">
                  <c:v>9.5043382866261128E-2</c:v>
                </c:pt>
                <c:pt idx="63">
                  <c:v>6.6144555576523878E-2</c:v>
                </c:pt>
                <c:pt idx="64">
                  <c:v>6.5767899435234201E-2</c:v>
                </c:pt>
                <c:pt idx="65">
                  <c:v>4.7549644744033559E-2</c:v>
                </c:pt>
                <c:pt idx="66">
                  <c:v>4.4859813084112243E-2</c:v>
                </c:pt>
                <c:pt idx="67">
                  <c:v>5.1171688187470199E-2</c:v>
                </c:pt>
                <c:pt idx="68">
                  <c:v>5.5769230769230793E-2</c:v>
                </c:pt>
                <c:pt idx="69">
                  <c:v>5.9905990599059988E-2</c:v>
                </c:pt>
                <c:pt idx="70">
                  <c:v>6.0606060606060552E-2</c:v>
                </c:pt>
                <c:pt idx="71">
                  <c:v>5.1546391752577359E-2</c:v>
                </c:pt>
                <c:pt idx="72">
                  <c:v>6.2212442488497777E-2</c:v>
                </c:pt>
                <c:pt idx="73">
                  <c:v>6.4761904761904798E-2</c:v>
                </c:pt>
                <c:pt idx="74">
                  <c:v>5.464480874316946E-2</c:v>
                </c:pt>
                <c:pt idx="75">
                  <c:v>4.4340207097973261E-2</c:v>
                </c:pt>
                <c:pt idx="76">
                  <c:v>8.3760683760683019E-3</c:v>
                </c:pt>
                <c:pt idx="77">
                  <c:v>2.0695652173913004E-2</c:v>
                </c:pt>
                <c:pt idx="78">
                  <c:v>3.5778175313059046E-2</c:v>
                </c:pt>
                <c:pt idx="79">
                  <c:v>3.5486806187443154E-2</c:v>
                </c:pt>
                <c:pt idx="80">
                  <c:v>3.4608378870673917E-2</c:v>
                </c:pt>
                <c:pt idx="81">
                  <c:v>5.4916021890922817E-2</c:v>
                </c:pt>
                <c:pt idx="82">
                  <c:v>4.7238095238095301E-2</c:v>
                </c:pt>
                <c:pt idx="83">
                  <c:v>4.1078431372548962E-2</c:v>
                </c:pt>
                <c:pt idx="84">
                  <c:v>3.5687382297551862E-2</c:v>
                </c:pt>
                <c:pt idx="85">
                  <c:v>2.8622540250447193E-2</c:v>
                </c:pt>
                <c:pt idx="86">
                  <c:v>3.4542314335060498E-2</c:v>
                </c:pt>
                <c:pt idx="87">
                  <c:v>5.6762711864406734E-2</c:v>
                </c:pt>
                <c:pt idx="88">
                  <c:v>6.6282420749279591E-2</c:v>
                </c:pt>
                <c:pt idx="89">
                  <c:v>6.4917362412676871E-2</c:v>
                </c:pt>
                <c:pt idx="90">
                  <c:v>6.9084628670120996E-2</c:v>
                </c:pt>
              </c:numCache>
            </c:numRef>
          </c:val>
          <c:smooth val="0"/>
          <c:extLst>
            <c:ext xmlns:c16="http://schemas.microsoft.com/office/drawing/2014/chart" uri="{C3380CC4-5D6E-409C-BE32-E72D297353CC}">
              <c16:uniqueId val="{00000000-8744-4ADC-AC83-AAA0DFE52B19}"/>
            </c:ext>
          </c:extLst>
        </c:ser>
        <c:ser>
          <c:idx val="1"/>
          <c:order val="1"/>
          <c:tx>
            <c:strRef>
              <c:f>Sheet1!$C$1</c:f>
              <c:strCache>
                <c:ptCount val="1"/>
                <c:pt idx="0">
                  <c:v>Sales Price</c:v>
                </c:pt>
              </c:strCache>
            </c:strRef>
          </c:tx>
          <c:spPr>
            <a:ln w="44450" cap="rnd">
              <a:solidFill>
                <a:schemeClr val="accent2"/>
              </a:solidFill>
              <a:round/>
            </a:ln>
            <a:effectLst>
              <a:outerShdw blurRad="50800" dist="38100" dir="2700000" algn="tl" rotWithShape="0">
                <a:prstClr val="black">
                  <a:alpha val="40000"/>
                </a:prstClr>
              </a:outerShdw>
            </a:effectLst>
          </c:spPr>
          <c:marker>
            <c:symbol val="none"/>
          </c:marker>
          <c:dLbls>
            <c:dLbl>
              <c:idx val="118"/>
              <c:layout>
                <c:manualLayout>
                  <c:x val="-3.4782608695652175E-3"/>
                  <c:y val="6.7870468547708548E-2"/>
                </c:manualLayout>
              </c:layout>
              <c:numFmt formatCode="0.0%" sourceLinked="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744-4ADC-AC83-AAA0DFE52B19}"/>
                </c:ext>
              </c:extLst>
            </c:dLbl>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Sheet1!$A$2:$A$128</c:f>
              <c:numCache>
                <c:formatCode>m/d/yyyy</c:formatCode>
                <c:ptCount val="91"/>
                <c:pt idx="0">
                  <c:v>40909</c:v>
                </c:pt>
                <c:pt idx="1">
                  <c:v>40940</c:v>
                </c:pt>
                <c:pt idx="2">
                  <c:v>40969</c:v>
                </c:pt>
                <c:pt idx="3">
                  <c:v>41000</c:v>
                </c:pt>
                <c:pt idx="4">
                  <c:v>41030</c:v>
                </c:pt>
                <c:pt idx="5">
                  <c:v>41061</c:v>
                </c:pt>
                <c:pt idx="6">
                  <c:v>41091</c:v>
                </c:pt>
                <c:pt idx="7">
                  <c:v>41122</c:v>
                </c:pt>
                <c:pt idx="8">
                  <c:v>41153</c:v>
                </c:pt>
                <c:pt idx="9">
                  <c:v>41183</c:v>
                </c:pt>
                <c:pt idx="10">
                  <c:v>41214</c:v>
                </c:pt>
                <c:pt idx="11">
                  <c:v>41244</c:v>
                </c:pt>
                <c:pt idx="12">
                  <c:v>41275</c:v>
                </c:pt>
                <c:pt idx="13">
                  <c:v>41306</c:v>
                </c:pt>
                <c:pt idx="14">
                  <c:v>41334</c:v>
                </c:pt>
                <c:pt idx="15">
                  <c:v>41365</c:v>
                </c:pt>
                <c:pt idx="16">
                  <c:v>41395</c:v>
                </c:pt>
                <c:pt idx="17">
                  <c:v>41426</c:v>
                </c:pt>
                <c:pt idx="18">
                  <c:v>41456</c:v>
                </c:pt>
                <c:pt idx="19">
                  <c:v>41487</c:v>
                </c:pt>
                <c:pt idx="20">
                  <c:v>41518</c:v>
                </c:pt>
                <c:pt idx="21">
                  <c:v>41548</c:v>
                </c:pt>
                <c:pt idx="22">
                  <c:v>41579</c:v>
                </c:pt>
                <c:pt idx="23">
                  <c:v>41609</c:v>
                </c:pt>
                <c:pt idx="24">
                  <c:v>41640</c:v>
                </c:pt>
                <c:pt idx="25">
                  <c:v>41671</c:v>
                </c:pt>
                <c:pt idx="26">
                  <c:v>41699</c:v>
                </c:pt>
                <c:pt idx="27">
                  <c:v>41730</c:v>
                </c:pt>
                <c:pt idx="28">
                  <c:v>41760</c:v>
                </c:pt>
                <c:pt idx="29">
                  <c:v>41791</c:v>
                </c:pt>
                <c:pt idx="30">
                  <c:v>41821</c:v>
                </c:pt>
                <c:pt idx="31">
                  <c:v>41852</c:v>
                </c:pt>
                <c:pt idx="32">
                  <c:v>41883</c:v>
                </c:pt>
                <c:pt idx="33">
                  <c:v>41913</c:v>
                </c:pt>
                <c:pt idx="34">
                  <c:v>41944</c:v>
                </c:pt>
                <c:pt idx="35">
                  <c:v>41974</c:v>
                </c:pt>
                <c:pt idx="36">
                  <c:v>42005</c:v>
                </c:pt>
                <c:pt idx="37">
                  <c:v>42036</c:v>
                </c:pt>
                <c:pt idx="38">
                  <c:v>42064</c:v>
                </c:pt>
                <c:pt idx="39">
                  <c:v>42095</c:v>
                </c:pt>
                <c:pt idx="40">
                  <c:v>42125</c:v>
                </c:pt>
                <c:pt idx="41">
                  <c:v>42156</c:v>
                </c:pt>
                <c:pt idx="42">
                  <c:v>42186</c:v>
                </c:pt>
                <c:pt idx="43">
                  <c:v>42217</c:v>
                </c:pt>
                <c:pt idx="44">
                  <c:v>42248</c:v>
                </c:pt>
                <c:pt idx="45">
                  <c:v>42278</c:v>
                </c:pt>
                <c:pt idx="46">
                  <c:v>42309</c:v>
                </c:pt>
                <c:pt idx="47">
                  <c:v>42339</c:v>
                </c:pt>
                <c:pt idx="48">
                  <c:v>42370</c:v>
                </c:pt>
                <c:pt idx="49">
                  <c:v>42401</c:v>
                </c:pt>
                <c:pt idx="50">
                  <c:v>42430</c:v>
                </c:pt>
                <c:pt idx="51">
                  <c:v>42461</c:v>
                </c:pt>
                <c:pt idx="52">
                  <c:v>42491</c:v>
                </c:pt>
                <c:pt idx="53">
                  <c:v>42522</c:v>
                </c:pt>
                <c:pt idx="54">
                  <c:v>42552</c:v>
                </c:pt>
                <c:pt idx="55">
                  <c:v>42583</c:v>
                </c:pt>
                <c:pt idx="56">
                  <c:v>42614</c:v>
                </c:pt>
                <c:pt idx="57">
                  <c:v>42644</c:v>
                </c:pt>
                <c:pt idx="58">
                  <c:v>42675</c:v>
                </c:pt>
                <c:pt idx="59">
                  <c:v>42705</c:v>
                </c:pt>
                <c:pt idx="60">
                  <c:v>42736</c:v>
                </c:pt>
                <c:pt idx="61">
                  <c:v>42767</c:v>
                </c:pt>
                <c:pt idx="62">
                  <c:v>42795</c:v>
                </c:pt>
                <c:pt idx="63">
                  <c:v>42826</c:v>
                </c:pt>
                <c:pt idx="64">
                  <c:v>42856</c:v>
                </c:pt>
                <c:pt idx="65">
                  <c:v>42887</c:v>
                </c:pt>
                <c:pt idx="66">
                  <c:v>42917</c:v>
                </c:pt>
                <c:pt idx="67">
                  <c:v>42948</c:v>
                </c:pt>
                <c:pt idx="68">
                  <c:v>42979</c:v>
                </c:pt>
                <c:pt idx="69">
                  <c:v>43009</c:v>
                </c:pt>
                <c:pt idx="70">
                  <c:v>43040</c:v>
                </c:pt>
                <c:pt idx="71">
                  <c:v>43070</c:v>
                </c:pt>
                <c:pt idx="72">
                  <c:v>43101</c:v>
                </c:pt>
                <c:pt idx="73">
                  <c:v>43132</c:v>
                </c:pt>
                <c:pt idx="74">
                  <c:v>43160</c:v>
                </c:pt>
                <c:pt idx="75">
                  <c:v>43191</c:v>
                </c:pt>
                <c:pt idx="76">
                  <c:v>43221</c:v>
                </c:pt>
                <c:pt idx="77">
                  <c:v>43252</c:v>
                </c:pt>
                <c:pt idx="78">
                  <c:v>43282</c:v>
                </c:pt>
                <c:pt idx="79">
                  <c:v>43313</c:v>
                </c:pt>
                <c:pt idx="80">
                  <c:v>43344</c:v>
                </c:pt>
                <c:pt idx="81">
                  <c:v>43374</c:v>
                </c:pt>
                <c:pt idx="82">
                  <c:v>43405</c:v>
                </c:pt>
                <c:pt idx="83">
                  <c:v>43435</c:v>
                </c:pt>
                <c:pt idx="84">
                  <c:v>43466</c:v>
                </c:pt>
                <c:pt idx="85">
                  <c:v>43497</c:v>
                </c:pt>
                <c:pt idx="86">
                  <c:v>43525</c:v>
                </c:pt>
                <c:pt idx="87">
                  <c:v>43556</c:v>
                </c:pt>
                <c:pt idx="88">
                  <c:v>43586</c:v>
                </c:pt>
                <c:pt idx="89">
                  <c:v>43617</c:v>
                </c:pt>
                <c:pt idx="90">
                  <c:v>43647</c:v>
                </c:pt>
              </c:numCache>
            </c:numRef>
          </c:cat>
          <c:val>
            <c:numRef>
              <c:f>Sheet1!$C$2:$C$128</c:f>
              <c:numCache>
                <c:formatCode>0.00%</c:formatCode>
                <c:ptCount val="91"/>
                <c:pt idx="0">
                  <c:v>-2.0851063829787186E-2</c:v>
                </c:pt>
                <c:pt idx="1">
                  <c:v>-2.1276595744679216E-4</c:v>
                </c:pt>
                <c:pt idx="2">
                  <c:v>6.25E-2</c:v>
                </c:pt>
                <c:pt idx="3">
                  <c:v>0.10245901639344268</c:v>
                </c:pt>
                <c:pt idx="4">
                  <c:v>0.12244897959183665</c:v>
                </c:pt>
                <c:pt idx="5">
                  <c:v>0.12000000000000011</c:v>
                </c:pt>
                <c:pt idx="6">
                  <c:v>0.16799999999999993</c:v>
                </c:pt>
                <c:pt idx="7">
                  <c:v>0.18367346938775508</c:v>
                </c:pt>
                <c:pt idx="8">
                  <c:v>0.24481327800829877</c:v>
                </c:pt>
                <c:pt idx="9">
                  <c:v>0.26808510638297878</c:v>
                </c:pt>
                <c:pt idx="10">
                  <c:v>0.27083333333333326</c:v>
                </c:pt>
                <c:pt idx="11">
                  <c:v>0.29166666666666674</c:v>
                </c:pt>
                <c:pt idx="12">
                  <c:v>0.26901347240330287</c:v>
                </c:pt>
                <c:pt idx="13">
                  <c:v>0.26409874441370507</c:v>
                </c:pt>
                <c:pt idx="14">
                  <c:v>0.29019607843137263</c:v>
                </c:pt>
                <c:pt idx="15">
                  <c:v>0.27881040892193298</c:v>
                </c:pt>
                <c:pt idx="16">
                  <c:v>0.30909090909090908</c:v>
                </c:pt>
                <c:pt idx="17">
                  <c:v>0.33928571428571419</c:v>
                </c:pt>
                <c:pt idx="18">
                  <c:v>0.30136986301369872</c:v>
                </c:pt>
                <c:pt idx="19">
                  <c:v>0.30689655172413799</c:v>
                </c:pt>
                <c:pt idx="20">
                  <c:v>0.23666666666666658</c:v>
                </c:pt>
                <c:pt idx="21">
                  <c:v>0.25838926174496635</c:v>
                </c:pt>
                <c:pt idx="22">
                  <c:v>0.24590163934426235</c:v>
                </c:pt>
                <c:pt idx="23">
                  <c:v>0.21612903225806446</c:v>
                </c:pt>
                <c:pt idx="24">
                  <c:v>0.23886986301369872</c:v>
                </c:pt>
                <c:pt idx="25">
                  <c:v>0.23771043771043776</c:v>
                </c:pt>
                <c:pt idx="26">
                  <c:v>0.17021276595744683</c:v>
                </c:pt>
                <c:pt idx="27">
                  <c:v>0.14098837209302317</c:v>
                </c:pt>
                <c:pt idx="28">
                  <c:v>0.13611111111111107</c:v>
                </c:pt>
                <c:pt idx="29">
                  <c:v>8.0000000000000071E-2</c:v>
                </c:pt>
                <c:pt idx="30">
                  <c:v>7.8947368421052655E-2</c:v>
                </c:pt>
                <c:pt idx="31">
                  <c:v>8.1794195250659563E-2</c:v>
                </c:pt>
                <c:pt idx="32">
                  <c:v>9.1644204851752065E-2</c:v>
                </c:pt>
                <c:pt idx="33">
                  <c:v>6.6400000000000015E-2</c:v>
                </c:pt>
                <c:pt idx="34">
                  <c:v>5.0000000000000044E-2</c:v>
                </c:pt>
                <c:pt idx="35">
                  <c:v>4.244031830238737E-2</c:v>
                </c:pt>
                <c:pt idx="36">
                  <c:v>3.662750518313751E-2</c:v>
                </c:pt>
                <c:pt idx="37">
                  <c:v>6.0935799782372069E-2</c:v>
                </c:pt>
                <c:pt idx="38">
                  <c:v>6.4935064935064846E-2</c:v>
                </c:pt>
                <c:pt idx="39">
                  <c:v>7.0063694267515908E-2</c:v>
                </c:pt>
                <c:pt idx="40">
                  <c:v>3.9119804400977953E-2</c:v>
                </c:pt>
                <c:pt idx="41">
                  <c:v>6.1728395061728447E-2</c:v>
                </c:pt>
                <c:pt idx="42">
                  <c:v>4.8780487804878092E-2</c:v>
                </c:pt>
                <c:pt idx="43">
                  <c:v>3.6585365853658569E-2</c:v>
                </c:pt>
                <c:pt idx="44">
                  <c:v>3.7037037037036979E-2</c:v>
                </c:pt>
                <c:pt idx="45">
                  <c:v>5.0262565641410406E-2</c:v>
                </c:pt>
                <c:pt idx="46">
                  <c:v>6.8107769423559006E-2</c:v>
                </c:pt>
                <c:pt idx="47">
                  <c:v>6.8702290076335881E-2</c:v>
                </c:pt>
                <c:pt idx="48">
                  <c:v>0.10666666666666669</c:v>
                </c:pt>
                <c:pt idx="49">
                  <c:v>4.4871794871794934E-2</c:v>
                </c:pt>
                <c:pt idx="50">
                  <c:v>4.756097560975614E-2</c:v>
                </c:pt>
                <c:pt idx="51">
                  <c:v>5.9523809523809534E-2</c:v>
                </c:pt>
                <c:pt idx="52">
                  <c:v>7.129411764705873E-2</c:v>
                </c:pt>
                <c:pt idx="53">
                  <c:v>6.9767441860465018E-2</c:v>
                </c:pt>
                <c:pt idx="54">
                  <c:v>5.1162790697674376E-2</c:v>
                </c:pt>
                <c:pt idx="55">
                  <c:v>6.823529411764695E-2</c:v>
                </c:pt>
                <c:pt idx="56">
                  <c:v>8.3333333333333259E-2</c:v>
                </c:pt>
                <c:pt idx="57">
                  <c:v>7.8571428571428514E-2</c:v>
                </c:pt>
                <c:pt idx="58">
                  <c:v>5.5904264680002314E-2</c:v>
                </c:pt>
                <c:pt idx="59">
                  <c:v>5.7142857142857162E-2</c:v>
                </c:pt>
                <c:pt idx="60">
                  <c:v>3.6144578313253017E-2</c:v>
                </c:pt>
                <c:pt idx="61">
                  <c:v>7.4846625766871178E-2</c:v>
                </c:pt>
                <c:pt idx="62">
                  <c:v>6.1699650756693813E-2</c:v>
                </c:pt>
                <c:pt idx="63">
                  <c:v>6.7415730337078594E-2</c:v>
                </c:pt>
                <c:pt idx="64">
                  <c:v>6.5231715352514819E-2</c:v>
                </c:pt>
                <c:pt idx="65">
                  <c:v>8.478260869565224E-2</c:v>
                </c:pt>
                <c:pt idx="66">
                  <c:v>8.4070796460177011E-2</c:v>
                </c:pt>
                <c:pt idx="67">
                  <c:v>7.9295154185021977E-2</c:v>
                </c:pt>
                <c:pt idx="68">
                  <c:v>7.6703296703296786E-2</c:v>
                </c:pt>
                <c:pt idx="69">
                  <c:v>7.0640176600441418E-2</c:v>
                </c:pt>
                <c:pt idx="70">
                  <c:v>0.10888888888888881</c:v>
                </c:pt>
                <c:pt idx="71">
                  <c:v>7.8828828828828801E-2</c:v>
                </c:pt>
                <c:pt idx="72">
                  <c:v>7.6744186046511675E-2</c:v>
                </c:pt>
                <c:pt idx="73">
                  <c:v>8.4474885844748826E-2</c:v>
                </c:pt>
                <c:pt idx="74">
                  <c:v>0.10404385964912288</c:v>
                </c:pt>
                <c:pt idx="75">
                  <c:v>8.4210526315789513E-2</c:v>
                </c:pt>
                <c:pt idx="76">
                  <c:v>8.247422680412364E-2</c:v>
                </c:pt>
                <c:pt idx="77">
                  <c:v>7.2144288577154381E-2</c:v>
                </c:pt>
                <c:pt idx="78">
                  <c:v>7.1428571428571397E-2</c:v>
                </c:pt>
                <c:pt idx="79">
                  <c:v>5.2431632653061166E-2</c:v>
                </c:pt>
                <c:pt idx="80">
                  <c:v>4.1028781383955826E-2</c:v>
                </c:pt>
                <c:pt idx="81">
                  <c:v>5.1546391752577359E-2</c:v>
                </c:pt>
                <c:pt idx="82">
                  <c:v>2.0040080160319551E-3</c:v>
                </c:pt>
                <c:pt idx="83">
                  <c:v>1.2526096033402823E-2</c:v>
                </c:pt>
                <c:pt idx="84">
                  <c:v>2.591792656587466E-2</c:v>
                </c:pt>
                <c:pt idx="85">
                  <c:v>3.1578947368421151E-2</c:v>
                </c:pt>
                <c:pt idx="86">
                  <c:v>1.2950794924559972E-3</c:v>
                </c:pt>
                <c:pt idx="87">
                  <c:v>2.3300970873786353E-2</c:v>
                </c:pt>
                <c:pt idx="88">
                  <c:v>9.52380952380949E-3</c:v>
                </c:pt>
                <c:pt idx="89">
                  <c:v>5.6074766355140859E-3</c:v>
                </c:pt>
                <c:pt idx="90">
                  <c:v>1.904761904761898E-2</c:v>
                </c:pt>
              </c:numCache>
            </c:numRef>
          </c:val>
          <c:smooth val="0"/>
          <c:extLst>
            <c:ext xmlns:c16="http://schemas.microsoft.com/office/drawing/2014/chart" uri="{C3380CC4-5D6E-409C-BE32-E72D297353CC}">
              <c16:uniqueId val="{00000001-8744-4ADC-AC83-AAA0DFE52B19}"/>
            </c:ext>
          </c:extLst>
        </c:ser>
        <c:dLbls>
          <c:showLegendKey val="0"/>
          <c:showVal val="0"/>
          <c:showCatName val="0"/>
          <c:showSerName val="0"/>
          <c:showPercent val="0"/>
          <c:showBubbleSize val="0"/>
        </c:dLbls>
        <c:smooth val="0"/>
        <c:axId val="117513216"/>
        <c:axId val="117531392"/>
      </c:lineChart>
      <c:dateAx>
        <c:axId val="117513216"/>
        <c:scaling>
          <c:orientation val="minMax"/>
        </c:scaling>
        <c:delete val="0"/>
        <c:axPos val="b"/>
        <c:numFmt formatCode="[$-409]mmm\-yy;@" sourceLinked="0"/>
        <c:majorTickMark val="out"/>
        <c:minorTickMark val="none"/>
        <c:tickLblPos val="low"/>
        <c:spPr>
          <a:noFill/>
          <a:ln w="9525" cap="flat" cmpd="sng" algn="ctr">
            <a:solidFill>
              <a:schemeClr val="tx2">
                <a:lumMod val="75000"/>
              </a:schemeClr>
            </a:solidFill>
            <a:round/>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7531392"/>
        <c:crosses val="autoZero"/>
        <c:auto val="1"/>
        <c:lblOffset val="100"/>
        <c:baseTimeUnit val="months"/>
      </c:dateAx>
      <c:valAx>
        <c:axId val="117531392"/>
        <c:scaling>
          <c:orientation val="minMax"/>
        </c:scaling>
        <c:delete val="0"/>
        <c:axPos val="l"/>
        <c:title>
          <c:tx>
            <c:rich>
              <a:bodyPr rot="-5400000" spcFirstLastPara="1" vertOverflow="ellipsis" vert="horz" wrap="square" anchor="ctr" anchorCtr="1"/>
              <a:lstStyle/>
              <a:p>
                <a:pPr>
                  <a:defRPr sz="2700" b="1" i="0" u="none" strike="noStrike" kern="1200" baseline="0">
                    <a:solidFill>
                      <a:schemeClr val="bg1"/>
                    </a:solidFill>
                    <a:latin typeface="+mn-lt"/>
                    <a:ea typeface="+mn-ea"/>
                    <a:cs typeface="+mn-cs"/>
                  </a:defRPr>
                </a:pPr>
                <a:r>
                  <a:rPr lang="en-US" b="1"/>
                  <a:t>YTY% Chg. in Price</a:t>
                </a:r>
              </a:p>
            </c:rich>
          </c:tx>
          <c:layout>
            <c:manualLayout>
              <c:xMode val="edge"/>
              <c:yMode val="edge"/>
              <c:x val="7.6804915514592934E-4"/>
              <c:y val="0.18628747877103596"/>
            </c:manualLayout>
          </c:layout>
          <c:overlay val="0"/>
          <c:spPr>
            <a:noFill/>
            <a:ln>
              <a:noFill/>
            </a:ln>
            <a:effectLst/>
          </c:spPr>
          <c:txPr>
            <a:bodyPr rot="-5400000" spcFirstLastPara="1" vertOverflow="ellipsis" vert="horz" wrap="square" anchor="ctr" anchorCtr="1"/>
            <a:lstStyle/>
            <a:p>
              <a:pPr>
                <a:defRPr sz="2700" b="1" i="0" u="none" strike="noStrike" kern="1200" baseline="0">
                  <a:solidFill>
                    <a:schemeClr val="bg1"/>
                  </a:solidFill>
                  <a:latin typeface="+mn-lt"/>
                  <a:ea typeface="+mn-ea"/>
                  <a:cs typeface="+mn-cs"/>
                </a:defRPr>
              </a:pPr>
              <a:endParaRPr lang="en-US"/>
            </a:p>
          </c:txPr>
        </c:title>
        <c:numFmt formatCode="0%" sourceLinked="0"/>
        <c:majorTickMark val="none"/>
        <c:minorTickMark val="none"/>
        <c:tickLblPos val="nextTo"/>
        <c:spPr>
          <a:noFill/>
          <a:ln>
            <a:solidFill>
              <a:schemeClr val="tx2">
                <a:lumMod val="75000"/>
              </a:schemeClr>
            </a:solidFill>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7513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700">
          <a:solidFill>
            <a:schemeClr val="bg1"/>
          </a:solidFill>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84537358594369"/>
          <c:y val="0.12934655903275361"/>
          <c:w val="0.75607984045662413"/>
          <c:h val="0.6458857234034755"/>
        </c:manualLayout>
      </c:layout>
      <c:barChart>
        <c:barDir val="col"/>
        <c:grouping val="clustered"/>
        <c:varyColors val="0"/>
        <c:ser>
          <c:idx val="0"/>
          <c:order val="0"/>
          <c:tx>
            <c:strRef>
              <c:f>Sheet1!$B$1</c:f>
              <c:strCache>
                <c:ptCount val="1"/>
                <c:pt idx="0">
                  <c:v>Price Growth</c:v>
                </c:pt>
              </c:strCache>
            </c:strRef>
          </c:tx>
          <c:spPr>
            <a:solidFill>
              <a:schemeClr val="accent3"/>
            </a:solidFill>
            <a:ln>
              <a:noFill/>
            </a:ln>
            <a:effectLst/>
          </c:spPr>
          <c:invertIfNegative val="0"/>
          <c:cat>
            <c:numRef>
              <c:f>Sheet1!$A$2:$A$129</c:f>
              <c:numCache>
                <c:formatCode>mmm\-yy</c:formatCode>
                <c:ptCount val="128"/>
                <c:pt idx="0">
                  <c:v>39783</c:v>
                </c:pt>
                <c:pt idx="1">
                  <c:v>39814</c:v>
                </c:pt>
                <c:pt idx="2">
                  <c:v>39845</c:v>
                </c:pt>
                <c:pt idx="3">
                  <c:v>39873</c:v>
                </c:pt>
                <c:pt idx="4">
                  <c:v>39904</c:v>
                </c:pt>
                <c:pt idx="5">
                  <c:v>39934</c:v>
                </c:pt>
                <c:pt idx="6">
                  <c:v>39965</c:v>
                </c:pt>
                <c:pt idx="7">
                  <c:v>39995</c:v>
                </c:pt>
                <c:pt idx="8">
                  <c:v>40026</c:v>
                </c:pt>
                <c:pt idx="9">
                  <c:v>40057</c:v>
                </c:pt>
                <c:pt idx="10">
                  <c:v>40087</c:v>
                </c:pt>
                <c:pt idx="11">
                  <c:v>40118</c:v>
                </c:pt>
                <c:pt idx="12">
                  <c:v>40148</c:v>
                </c:pt>
                <c:pt idx="13">
                  <c:v>40179</c:v>
                </c:pt>
                <c:pt idx="14">
                  <c:v>40210</c:v>
                </c:pt>
                <c:pt idx="15">
                  <c:v>40238</c:v>
                </c:pt>
                <c:pt idx="16">
                  <c:v>40269</c:v>
                </c:pt>
                <c:pt idx="17">
                  <c:v>40299</c:v>
                </c:pt>
                <c:pt idx="18">
                  <c:v>40330</c:v>
                </c:pt>
                <c:pt idx="19">
                  <c:v>40360</c:v>
                </c:pt>
                <c:pt idx="20">
                  <c:v>40391</c:v>
                </c:pt>
                <c:pt idx="21">
                  <c:v>40422</c:v>
                </c:pt>
                <c:pt idx="22">
                  <c:v>40452</c:v>
                </c:pt>
                <c:pt idx="23">
                  <c:v>40483</c:v>
                </c:pt>
                <c:pt idx="24">
                  <c:v>40513</c:v>
                </c:pt>
                <c:pt idx="25">
                  <c:v>40544</c:v>
                </c:pt>
                <c:pt idx="26">
                  <c:v>40575</c:v>
                </c:pt>
                <c:pt idx="27">
                  <c:v>40603</c:v>
                </c:pt>
                <c:pt idx="28">
                  <c:v>40634</c:v>
                </c:pt>
                <c:pt idx="29">
                  <c:v>40664</c:v>
                </c:pt>
                <c:pt idx="30">
                  <c:v>40695</c:v>
                </c:pt>
                <c:pt idx="31">
                  <c:v>40725</c:v>
                </c:pt>
                <c:pt idx="32">
                  <c:v>40756</c:v>
                </c:pt>
                <c:pt idx="33">
                  <c:v>40787</c:v>
                </c:pt>
                <c:pt idx="34">
                  <c:v>40817</c:v>
                </c:pt>
                <c:pt idx="35">
                  <c:v>40848</c:v>
                </c:pt>
                <c:pt idx="36">
                  <c:v>40878</c:v>
                </c:pt>
                <c:pt idx="37">
                  <c:v>40909</c:v>
                </c:pt>
                <c:pt idx="38">
                  <c:v>40940</c:v>
                </c:pt>
                <c:pt idx="39">
                  <c:v>40969</c:v>
                </c:pt>
                <c:pt idx="40">
                  <c:v>41000</c:v>
                </c:pt>
                <c:pt idx="41">
                  <c:v>41030</c:v>
                </c:pt>
                <c:pt idx="42">
                  <c:v>41061</c:v>
                </c:pt>
                <c:pt idx="43">
                  <c:v>41091</c:v>
                </c:pt>
                <c:pt idx="44">
                  <c:v>41122</c:v>
                </c:pt>
                <c:pt idx="45">
                  <c:v>41153</c:v>
                </c:pt>
                <c:pt idx="46">
                  <c:v>41183</c:v>
                </c:pt>
                <c:pt idx="47">
                  <c:v>41214</c:v>
                </c:pt>
                <c:pt idx="48">
                  <c:v>41244</c:v>
                </c:pt>
                <c:pt idx="49">
                  <c:v>41275</c:v>
                </c:pt>
                <c:pt idx="50">
                  <c:v>41306</c:v>
                </c:pt>
                <c:pt idx="51">
                  <c:v>41334</c:v>
                </c:pt>
                <c:pt idx="52">
                  <c:v>41365</c:v>
                </c:pt>
                <c:pt idx="53">
                  <c:v>41395</c:v>
                </c:pt>
                <c:pt idx="54">
                  <c:v>41426</c:v>
                </c:pt>
                <c:pt idx="55">
                  <c:v>41456</c:v>
                </c:pt>
                <c:pt idx="56">
                  <c:v>41487</c:v>
                </c:pt>
                <c:pt idx="57">
                  <c:v>41518</c:v>
                </c:pt>
                <c:pt idx="58">
                  <c:v>41548</c:v>
                </c:pt>
                <c:pt idx="59">
                  <c:v>41579</c:v>
                </c:pt>
                <c:pt idx="60">
                  <c:v>41609</c:v>
                </c:pt>
                <c:pt idx="61">
                  <c:v>41640</c:v>
                </c:pt>
                <c:pt idx="62">
                  <c:v>41671</c:v>
                </c:pt>
                <c:pt idx="63">
                  <c:v>41699</c:v>
                </c:pt>
                <c:pt idx="64">
                  <c:v>41730</c:v>
                </c:pt>
                <c:pt idx="65">
                  <c:v>41760</c:v>
                </c:pt>
                <c:pt idx="66">
                  <c:v>41791</c:v>
                </c:pt>
                <c:pt idx="67">
                  <c:v>41821</c:v>
                </c:pt>
                <c:pt idx="68">
                  <c:v>41852</c:v>
                </c:pt>
                <c:pt idx="69">
                  <c:v>41883</c:v>
                </c:pt>
                <c:pt idx="70">
                  <c:v>41913</c:v>
                </c:pt>
                <c:pt idx="71">
                  <c:v>41944</c:v>
                </c:pt>
                <c:pt idx="72">
                  <c:v>41974</c:v>
                </c:pt>
                <c:pt idx="73">
                  <c:v>42005</c:v>
                </c:pt>
                <c:pt idx="74">
                  <c:v>42036</c:v>
                </c:pt>
                <c:pt idx="75">
                  <c:v>42064</c:v>
                </c:pt>
                <c:pt idx="76">
                  <c:v>42095</c:v>
                </c:pt>
                <c:pt idx="77">
                  <c:v>42125</c:v>
                </c:pt>
                <c:pt idx="78">
                  <c:v>42156</c:v>
                </c:pt>
                <c:pt idx="79">
                  <c:v>42186</c:v>
                </c:pt>
                <c:pt idx="80">
                  <c:v>42217</c:v>
                </c:pt>
                <c:pt idx="81">
                  <c:v>42248</c:v>
                </c:pt>
                <c:pt idx="82">
                  <c:v>42278</c:v>
                </c:pt>
                <c:pt idx="83">
                  <c:v>42309</c:v>
                </c:pt>
                <c:pt idx="84">
                  <c:v>42339</c:v>
                </c:pt>
                <c:pt idx="85">
                  <c:v>42370</c:v>
                </c:pt>
                <c:pt idx="86">
                  <c:v>42401</c:v>
                </c:pt>
                <c:pt idx="87">
                  <c:v>42430</c:v>
                </c:pt>
                <c:pt idx="88">
                  <c:v>42461</c:v>
                </c:pt>
                <c:pt idx="89">
                  <c:v>42491</c:v>
                </c:pt>
                <c:pt idx="90">
                  <c:v>42522</c:v>
                </c:pt>
                <c:pt idx="91">
                  <c:v>42552</c:v>
                </c:pt>
                <c:pt idx="92">
                  <c:v>42583</c:v>
                </c:pt>
                <c:pt idx="93">
                  <c:v>42614</c:v>
                </c:pt>
                <c:pt idx="94">
                  <c:v>42644</c:v>
                </c:pt>
                <c:pt idx="95">
                  <c:v>42675</c:v>
                </c:pt>
                <c:pt idx="96">
                  <c:v>42705</c:v>
                </c:pt>
                <c:pt idx="97">
                  <c:v>42736</c:v>
                </c:pt>
                <c:pt idx="98">
                  <c:v>42767</c:v>
                </c:pt>
                <c:pt idx="99">
                  <c:v>42795</c:v>
                </c:pt>
                <c:pt idx="100">
                  <c:v>42826</c:v>
                </c:pt>
                <c:pt idx="101">
                  <c:v>42856</c:v>
                </c:pt>
                <c:pt idx="102">
                  <c:v>42887</c:v>
                </c:pt>
                <c:pt idx="103">
                  <c:v>42917</c:v>
                </c:pt>
                <c:pt idx="104">
                  <c:v>42948</c:v>
                </c:pt>
                <c:pt idx="105">
                  <c:v>42979</c:v>
                </c:pt>
                <c:pt idx="106">
                  <c:v>43009</c:v>
                </c:pt>
                <c:pt idx="107">
                  <c:v>43040</c:v>
                </c:pt>
                <c:pt idx="108">
                  <c:v>43070</c:v>
                </c:pt>
                <c:pt idx="109">
                  <c:v>43101</c:v>
                </c:pt>
                <c:pt idx="110">
                  <c:v>43132</c:v>
                </c:pt>
                <c:pt idx="111">
                  <c:v>43160</c:v>
                </c:pt>
                <c:pt idx="112">
                  <c:v>43191</c:v>
                </c:pt>
                <c:pt idx="113">
                  <c:v>43221</c:v>
                </c:pt>
                <c:pt idx="114">
                  <c:v>43252</c:v>
                </c:pt>
                <c:pt idx="115">
                  <c:v>43282</c:v>
                </c:pt>
                <c:pt idx="116">
                  <c:v>43313</c:v>
                </c:pt>
                <c:pt idx="117">
                  <c:v>43344</c:v>
                </c:pt>
                <c:pt idx="118">
                  <c:v>43374</c:v>
                </c:pt>
                <c:pt idx="119">
                  <c:v>43405</c:v>
                </c:pt>
                <c:pt idx="120">
                  <c:v>43435</c:v>
                </c:pt>
                <c:pt idx="121">
                  <c:v>43466</c:v>
                </c:pt>
                <c:pt idx="122">
                  <c:v>43497</c:v>
                </c:pt>
                <c:pt idx="123">
                  <c:v>43525</c:v>
                </c:pt>
                <c:pt idx="124">
                  <c:v>43556</c:v>
                </c:pt>
                <c:pt idx="125">
                  <c:v>43586</c:v>
                </c:pt>
                <c:pt idx="126">
                  <c:v>43617</c:v>
                </c:pt>
                <c:pt idx="127">
                  <c:v>43647</c:v>
                </c:pt>
              </c:numCache>
            </c:numRef>
          </c:cat>
          <c:val>
            <c:numRef>
              <c:f>Sheet1!$B$2:$B$129</c:f>
              <c:numCache>
                <c:formatCode>0.0%</c:formatCode>
                <c:ptCount val="128"/>
                <c:pt idx="0">
                  <c:v>-0.41129736699804498</c:v>
                </c:pt>
                <c:pt idx="1">
                  <c:v>-0.41488764044943816</c:v>
                </c:pt>
                <c:pt idx="2">
                  <c:v>-0.41369004925166164</c:v>
                </c:pt>
                <c:pt idx="3">
                  <c:v>-0.39739940171764931</c:v>
                </c:pt>
                <c:pt idx="4">
                  <c:v>-0.37440371734348354</c:v>
                </c:pt>
                <c:pt idx="5">
                  <c:v>-0.31860741813667171</c:v>
                </c:pt>
                <c:pt idx="6">
                  <c:v>-0.2638970785312249</c:v>
                </c:pt>
                <c:pt idx="7">
                  <c:v>-0.1963098591549296</c:v>
                </c:pt>
                <c:pt idx="8">
                  <c:v>-0.1682023077141156</c:v>
                </c:pt>
                <c:pt idx="9">
                  <c:v>-7.109078951489145E-2</c:v>
                </c:pt>
                <c:pt idx="10">
                  <c:v>-3.1607044041535137E-2</c:v>
                </c:pt>
                <c:pt idx="11">
                  <c:v>5.7906071974433759E-2</c:v>
                </c:pt>
                <c:pt idx="12">
                  <c:v>8.4081113544831387E-2</c:v>
                </c:pt>
                <c:pt idx="13">
                  <c:v>0.13858217314770371</c:v>
                </c:pt>
                <c:pt idx="14">
                  <c:v>0.13440443665130686</c:v>
                </c:pt>
                <c:pt idx="15">
                  <c:v>0.20461187397413827</c:v>
                </c:pt>
                <c:pt idx="16">
                  <c:v>0.21291138240290786</c:v>
                </c:pt>
                <c:pt idx="17">
                  <c:v>0.24301548739750989</c:v>
                </c:pt>
                <c:pt idx="18">
                  <c:v>0.1429143606175356</c:v>
                </c:pt>
                <c:pt idx="19">
                  <c:v>0.11650485436893199</c:v>
                </c:pt>
                <c:pt idx="20">
                  <c:v>9.3592365371506503E-2</c:v>
                </c:pt>
                <c:pt idx="21">
                  <c:v>5.6808603890630804E-2</c:v>
                </c:pt>
                <c:pt idx="22">
                  <c:v>2.5714285714285801E-2</c:v>
                </c:pt>
                <c:pt idx="23">
                  <c:v>-2.6498111968478066E-2</c:v>
                </c:pt>
                <c:pt idx="24">
                  <c:v>-6.8109235481979002E-3</c:v>
                </c:pt>
                <c:pt idx="25">
                  <c:v>-1.8903724525650034E-2</c:v>
                </c:pt>
                <c:pt idx="26">
                  <c:v>-2.4515618821668639E-2</c:v>
                </c:pt>
                <c:pt idx="27">
                  <c:v>-4.7690262545696194E-2</c:v>
                </c:pt>
                <c:pt idx="28">
                  <c:v>-4.1889250814332257E-2</c:v>
                </c:pt>
                <c:pt idx="29">
                  <c:v>-0.10050082452818665</c:v>
                </c:pt>
                <c:pt idx="30">
                  <c:v>-5.5688298448501095E-2</c:v>
                </c:pt>
                <c:pt idx="31">
                  <c:v>-7.028723905195422E-2</c:v>
                </c:pt>
                <c:pt idx="32">
                  <c:v>-7.2305678489060665E-2</c:v>
                </c:pt>
                <c:pt idx="33">
                  <c:v>-7.8989344732980249E-2</c:v>
                </c:pt>
                <c:pt idx="34">
                  <c:v>-9.0775028674422442E-2</c:v>
                </c:pt>
                <c:pt idx="35">
                  <c:v>-5.5889098758769573E-2</c:v>
                </c:pt>
                <c:pt idx="36">
                  <c:v>-5.1907996193851114E-2</c:v>
                </c:pt>
                <c:pt idx="37">
                  <c:v>-2.7684263304920798E-2</c:v>
                </c:pt>
                <c:pt idx="38">
                  <c:v>-9.4336146221026818E-3</c:v>
                </c:pt>
                <c:pt idx="39">
                  <c:v>3.1687314604780914E-2</c:v>
                </c:pt>
                <c:pt idx="40">
                  <c:v>6.2419256136533541E-2</c:v>
                </c:pt>
                <c:pt idx="41">
                  <c:v>7.4384654557799967E-2</c:v>
                </c:pt>
                <c:pt idx="42">
                  <c:v>8.2925677271347142E-2</c:v>
                </c:pt>
                <c:pt idx="43">
                  <c:v>0.12851161534305788</c:v>
                </c:pt>
                <c:pt idx="44">
                  <c:v>0.15500907075186454</c:v>
                </c:pt>
                <c:pt idx="45">
                  <c:v>0.19418081052996183</c:v>
                </c:pt>
                <c:pt idx="46">
                  <c:v>0.2287258965579384</c:v>
                </c:pt>
                <c:pt idx="47">
                  <c:v>0.23453967346647131</c:v>
                </c:pt>
                <c:pt idx="48">
                  <c:v>0.26610140162657903</c:v>
                </c:pt>
                <c:pt idx="49">
                  <c:v>0.24000884010460788</c:v>
                </c:pt>
                <c:pt idx="50">
                  <c:v>0.23946400690119307</c:v>
                </c:pt>
                <c:pt idx="51">
                  <c:v>0.28200791529952984</c:v>
                </c:pt>
                <c:pt idx="52">
                  <c:v>0.28905599999999998</c:v>
                </c:pt>
                <c:pt idx="53">
                  <c:v>0.31814447323516393</c:v>
                </c:pt>
                <c:pt idx="54">
                  <c:v>0.33555562478581891</c:v>
                </c:pt>
                <c:pt idx="55">
                  <c:v>0.29776793728681716</c:v>
                </c:pt>
                <c:pt idx="56">
                  <c:v>0.28275159976730668</c:v>
                </c:pt>
                <c:pt idx="57">
                  <c:v>0.24405383455157215</c:v>
                </c:pt>
                <c:pt idx="58">
                  <c:v>0.25411398902936266</c:v>
                </c:pt>
                <c:pt idx="59">
                  <c:v>0.22436045838638741</c:v>
                </c:pt>
                <c:pt idx="60">
                  <c:v>0.19940411108681388</c:v>
                </c:pt>
                <c:pt idx="61">
                  <c:v>0.22625872567948901</c:v>
                </c:pt>
                <c:pt idx="62">
                  <c:v>0.21994000237453348</c:v>
                </c:pt>
                <c:pt idx="63">
                  <c:v>0.15329815303430072</c:v>
                </c:pt>
                <c:pt idx="64">
                  <c:v>0.11391902291289124</c:v>
                </c:pt>
                <c:pt idx="65">
                  <c:v>0.11586038260536036</c:v>
                </c:pt>
                <c:pt idx="66">
                  <c:v>6.7646372754840201E-2</c:v>
                </c:pt>
                <c:pt idx="67">
                  <c:v>6.8220592981970807E-2</c:v>
                </c:pt>
                <c:pt idx="68">
                  <c:v>9.1245096483072885E-2</c:v>
                </c:pt>
                <c:pt idx="69">
                  <c:v>7.8060153882023808E-2</c:v>
                </c:pt>
                <c:pt idx="70">
                  <c:v>5.3609019039154271E-2</c:v>
                </c:pt>
                <c:pt idx="71">
                  <c:v>5.0910836334592924E-2</c:v>
                </c:pt>
                <c:pt idx="72">
                  <c:v>3.2999840470384401E-2</c:v>
                </c:pt>
                <c:pt idx="73">
                  <c:v>3.914539024272079E-2</c:v>
                </c:pt>
                <c:pt idx="74">
                  <c:v>5.7742459282586145E-2</c:v>
                </c:pt>
                <c:pt idx="75">
                  <c:v>6.3006177076183834E-2</c:v>
                </c:pt>
                <c:pt idx="76">
                  <c:v>7.9448208236762241E-2</c:v>
                </c:pt>
                <c:pt idx="77">
                  <c:v>5.095924549380193E-2</c:v>
                </c:pt>
                <c:pt idx="78">
                  <c:v>7.548612628359197E-2</c:v>
                </c:pt>
                <c:pt idx="79">
                  <c:v>5.9245030539788024E-2</c:v>
                </c:pt>
                <c:pt idx="80">
                  <c:v>3.3807792207792176E-2</c:v>
                </c:pt>
                <c:pt idx="81">
                  <c:v>4.8207102383321043E-2</c:v>
                </c:pt>
                <c:pt idx="82">
                  <c:v>6.2891266705145776E-2</c:v>
                </c:pt>
                <c:pt idx="83">
                  <c:v>7.5366359385382165E-2</c:v>
                </c:pt>
                <c:pt idx="84">
                  <c:v>8.0525955832064788E-2</c:v>
                </c:pt>
                <c:pt idx="85">
                  <c:v>8.900181826658593E-2</c:v>
                </c:pt>
                <c:pt idx="86">
                  <c:v>3.4540506594096687E-2</c:v>
                </c:pt>
                <c:pt idx="87">
                  <c:v>4.1924931129476484E-2</c:v>
                </c:pt>
                <c:pt idx="88">
                  <c:v>5.1345046142411865E-2</c:v>
                </c:pt>
                <c:pt idx="89">
                  <c:v>6.2838569880823369E-2</c:v>
                </c:pt>
                <c:pt idx="90">
                  <c:v>5.4301675977653563E-2</c:v>
                </c:pt>
                <c:pt idx="91">
                  <c:v>4.2055503484249579E-2</c:v>
                </c:pt>
                <c:pt idx="92">
                  <c:v>6.0238784370477472E-2</c:v>
                </c:pt>
                <c:pt idx="93">
                  <c:v>6.557038809911897E-2</c:v>
                </c:pt>
                <c:pt idx="94">
                  <c:v>7.5983207669333197E-2</c:v>
                </c:pt>
                <c:pt idx="95">
                  <c:v>5.092650688082978E-2</c:v>
                </c:pt>
                <c:pt idx="96">
                  <c:v>4.2448496232925681E-2</c:v>
                </c:pt>
                <c:pt idx="97">
                  <c:v>5.2829865570682477E-2</c:v>
                </c:pt>
                <c:pt idx="98">
                  <c:v>7.9792256846081155E-2</c:v>
                </c:pt>
                <c:pt idx="99">
                  <c:v>7.1222011071635061E-2</c:v>
                </c:pt>
                <c:pt idx="100">
                  <c:v>5.6378132118451108E-2</c:v>
                </c:pt>
                <c:pt idx="101">
                  <c:v>5.8296309118535117E-2</c:v>
                </c:pt>
                <c:pt idx="102">
                  <c:v>7.0214651817025686E-2</c:v>
                </c:pt>
                <c:pt idx="103">
                  <c:v>7.4400688279691929E-2</c:v>
                </c:pt>
                <c:pt idx="104">
                  <c:v>7.1716999374395796E-2</c:v>
                </c:pt>
                <c:pt idx="105">
                  <c:v>7.5418723981024227E-2</c:v>
                </c:pt>
                <c:pt idx="106">
                  <c:v>6.0678999165324043E-2</c:v>
                </c:pt>
                <c:pt idx="107">
                  <c:v>8.8220661107683673E-2</c:v>
                </c:pt>
                <c:pt idx="108">
                  <c:v>7.6367126292698151E-2</c:v>
                </c:pt>
                <c:pt idx="109">
                  <c:v>7.30725439167208E-2</c:v>
                </c:pt>
                <c:pt idx="110">
                  <c:v>8.7804776479896818E-2</c:v>
                </c:pt>
                <c:pt idx="111">
                  <c:v>8.9124566139606731E-2</c:v>
                </c:pt>
                <c:pt idx="112">
                  <c:v>8.6457849242494555E-2</c:v>
                </c:pt>
                <c:pt idx="113">
                  <c:v>9.1996219831346426E-2</c:v>
                </c:pt>
                <c:pt idx="114">
                  <c:v>8.5250801195491777E-2</c:v>
                </c:pt>
                <c:pt idx="115">
                  <c:v>7.6000509581960696E-2</c:v>
                </c:pt>
                <c:pt idx="116">
                  <c:v>5.4995400834925379E-2</c:v>
                </c:pt>
                <c:pt idx="117">
                  <c:v>4.2221822110190876E-2</c:v>
                </c:pt>
                <c:pt idx="118">
                  <c:v>4.6794648902878766E-2</c:v>
                </c:pt>
                <c:pt idx="119">
                  <c:v>1.4520317471928612E-2</c:v>
                </c:pt>
                <c:pt idx="120">
                  <c:v>1.4648348648894638E-2</c:v>
                </c:pt>
                <c:pt idx="121">
                  <c:v>1.769676759255745E-2</c:v>
                </c:pt>
                <c:pt idx="122">
                  <c:v>2.239491616262157E-2</c:v>
                </c:pt>
                <c:pt idx="123">
                  <c:v>1.8767040827165626E-3</c:v>
                </c:pt>
                <c:pt idx="124">
                  <c:v>3.158471067309998E-2</c:v>
                </c:pt>
                <c:pt idx="125">
                  <c:v>1.7192024764504321E-2</c:v>
                </c:pt>
                <c:pt idx="126">
                  <c:v>1.463244687028209E-2</c:v>
                </c:pt>
                <c:pt idx="127">
                  <c:v>2.8347681951186532E-2</c:v>
                </c:pt>
              </c:numCache>
            </c:numRef>
          </c:val>
          <c:extLst>
            <c:ext xmlns:c16="http://schemas.microsoft.com/office/drawing/2014/chart" uri="{C3380CC4-5D6E-409C-BE32-E72D297353CC}">
              <c16:uniqueId val="{00000000-EAFC-483C-B992-CA80B00831C7}"/>
            </c:ext>
          </c:extLst>
        </c:ser>
        <c:dLbls>
          <c:showLegendKey val="0"/>
          <c:showVal val="0"/>
          <c:showCatName val="0"/>
          <c:showSerName val="0"/>
          <c:showPercent val="0"/>
          <c:showBubbleSize val="0"/>
        </c:dLbls>
        <c:gapWidth val="219"/>
        <c:axId val="643860224"/>
        <c:axId val="643854320"/>
      </c:barChart>
      <c:lineChart>
        <c:grouping val="standard"/>
        <c:varyColors val="0"/>
        <c:ser>
          <c:idx val="1"/>
          <c:order val="1"/>
          <c:tx>
            <c:strRef>
              <c:f>Sheet1!$C$1</c:f>
              <c:strCache>
                <c:ptCount val="1"/>
                <c:pt idx="0">
                  <c:v>Market Velocity (6 month trailing average)</c:v>
                </c:pt>
              </c:strCache>
            </c:strRef>
          </c:tx>
          <c:spPr>
            <a:ln w="28575" cap="rnd">
              <a:solidFill>
                <a:schemeClr val="accent2"/>
              </a:solidFill>
              <a:round/>
            </a:ln>
            <a:effectLst/>
          </c:spPr>
          <c:marker>
            <c:symbol val="none"/>
          </c:marker>
          <c:cat>
            <c:numRef>
              <c:f>Sheet1!$A$2:$A$129</c:f>
              <c:numCache>
                <c:formatCode>mmm\-yy</c:formatCode>
                <c:ptCount val="128"/>
                <c:pt idx="0">
                  <c:v>39783</c:v>
                </c:pt>
                <c:pt idx="1">
                  <c:v>39814</c:v>
                </c:pt>
                <c:pt idx="2">
                  <c:v>39845</c:v>
                </c:pt>
                <c:pt idx="3">
                  <c:v>39873</c:v>
                </c:pt>
                <c:pt idx="4">
                  <c:v>39904</c:v>
                </c:pt>
                <c:pt idx="5">
                  <c:v>39934</c:v>
                </c:pt>
                <c:pt idx="6">
                  <c:v>39965</c:v>
                </c:pt>
                <c:pt idx="7">
                  <c:v>39995</c:v>
                </c:pt>
                <c:pt idx="8">
                  <c:v>40026</c:v>
                </c:pt>
                <c:pt idx="9">
                  <c:v>40057</c:v>
                </c:pt>
                <c:pt idx="10">
                  <c:v>40087</c:v>
                </c:pt>
                <c:pt idx="11">
                  <c:v>40118</c:v>
                </c:pt>
                <c:pt idx="12">
                  <c:v>40148</c:v>
                </c:pt>
                <c:pt idx="13">
                  <c:v>40179</c:v>
                </c:pt>
                <c:pt idx="14">
                  <c:v>40210</c:v>
                </c:pt>
                <c:pt idx="15">
                  <c:v>40238</c:v>
                </c:pt>
                <c:pt idx="16">
                  <c:v>40269</c:v>
                </c:pt>
                <c:pt idx="17">
                  <c:v>40299</c:v>
                </c:pt>
                <c:pt idx="18">
                  <c:v>40330</c:v>
                </c:pt>
                <c:pt idx="19">
                  <c:v>40360</c:v>
                </c:pt>
                <c:pt idx="20">
                  <c:v>40391</c:v>
                </c:pt>
                <c:pt idx="21">
                  <c:v>40422</c:v>
                </c:pt>
                <c:pt idx="22">
                  <c:v>40452</c:v>
                </c:pt>
                <c:pt idx="23">
                  <c:v>40483</c:v>
                </c:pt>
                <c:pt idx="24">
                  <c:v>40513</c:v>
                </c:pt>
                <c:pt idx="25">
                  <c:v>40544</c:v>
                </c:pt>
                <c:pt idx="26">
                  <c:v>40575</c:v>
                </c:pt>
                <c:pt idx="27">
                  <c:v>40603</c:v>
                </c:pt>
                <c:pt idx="28">
                  <c:v>40634</c:v>
                </c:pt>
                <c:pt idx="29">
                  <c:v>40664</c:v>
                </c:pt>
                <c:pt idx="30">
                  <c:v>40695</c:v>
                </c:pt>
                <c:pt idx="31">
                  <c:v>40725</c:v>
                </c:pt>
                <c:pt idx="32">
                  <c:v>40756</c:v>
                </c:pt>
                <c:pt idx="33">
                  <c:v>40787</c:v>
                </c:pt>
                <c:pt idx="34">
                  <c:v>40817</c:v>
                </c:pt>
                <c:pt idx="35">
                  <c:v>40848</c:v>
                </c:pt>
                <c:pt idx="36">
                  <c:v>40878</c:v>
                </c:pt>
                <c:pt idx="37">
                  <c:v>40909</c:v>
                </c:pt>
                <c:pt idx="38">
                  <c:v>40940</c:v>
                </c:pt>
                <c:pt idx="39">
                  <c:v>40969</c:v>
                </c:pt>
                <c:pt idx="40">
                  <c:v>41000</c:v>
                </c:pt>
                <c:pt idx="41">
                  <c:v>41030</c:v>
                </c:pt>
                <c:pt idx="42">
                  <c:v>41061</c:v>
                </c:pt>
                <c:pt idx="43">
                  <c:v>41091</c:v>
                </c:pt>
                <c:pt idx="44">
                  <c:v>41122</c:v>
                </c:pt>
                <c:pt idx="45">
                  <c:v>41153</c:v>
                </c:pt>
                <c:pt idx="46">
                  <c:v>41183</c:v>
                </c:pt>
                <c:pt idx="47">
                  <c:v>41214</c:v>
                </c:pt>
                <c:pt idx="48">
                  <c:v>41244</c:v>
                </c:pt>
                <c:pt idx="49">
                  <c:v>41275</c:v>
                </c:pt>
                <c:pt idx="50">
                  <c:v>41306</c:v>
                </c:pt>
                <c:pt idx="51">
                  <c:v>41334</c:v>
                </c:pt>
                <c:pt idx="52">
                  <c:v>41365</c:v>
                </c:pt>
                <c:pt idx="53">
                  <c:v>41395</c:v>
                </c:pt>
                <c:pt idx="54">
                  <c:v>41426</c:v>
                </c:pt>
                <c:pt idx="55">
                  <c:v>41456</c:v>
                </c:pt>
                <c:pt idx="56">
                  <c:v>41487</c:v>
                </c:pt>
                <c:pt idx="57">
                  <c:v>41518</c:v>
                </c:pt>
                <c:pt idx="58">
                  <c:v>41548</c:v>
                </c:pt>
                <c:pt idx="59">
                  <c:v>41579</c:v>
                </c:pt>
                <c:pt idx="60">
                  <c:v>41609</c:v>
                </c:pt>
                <c:pt idx="61">
                  <c:v>41640</c:v>
                </c:pt>
                <c:pt idx="62">
                  <c:v>41671</c:v>
                </c:pt>
                <c:pt idx="63">
                  <c:v>41699</c:v>
                </c:pt>
                <c:pt idx="64">
                  <c:v>41730</c:v>
                </c:pt>
                <c:pt idx="65">
                  <c:v>41760</c:v>
                </c:pt>
                <c:pt idx="66">
                  <c:v>41791</c:v>
                </c:pt>
                <c:pt idx="67">
                  <c:v>41821</c:v>
                </c:pt>
                <c:pt idx="68">
                  <c:v>41852</c:v>
                </c:pt>
                <c:pt idx="69">
                  <c:v>41883</c:v>
                </c:pt>
                <c:pt idx="70">
                  <c:v>41913</c:v>
                </c:pt>
                <c:pt idx="71">
                  <c:v>41944</c:v>
                </c:pt>
                <c:pt idx="72">
                  <c:v>41974</c:v>
                </c:pt>
                <c:pt idx="73">
                  <c:v>42005</c:v>
                </c:pt>
                <c:pt idx="74">
                  <c:v>42036</c:v>
                </c:pt>
                <c:pt idx="75">
                  <c:v>42064</c:v>
                </c:pt>
                <c:pt idx="76">
                  <c:v>42095</c:v>
                </c:pt>
                <c:pt idx="77">
                  <c:v>42125</c:v>
                </c:pt>
                <c:pt idx="78">
                  <c:v>42156</c:v>
                </c:pt>
                <c:pt idx="79">
                  <c:v>42186</c:v>
                </c:pt>
                <c:pt idx="80">
                  <c:v>42217</c:v>
                </c:pt>
                <c:pt idx="81">
                  <c:v>42248</c:v>
                </c:pt>
                <c:pt idx="82">
                  <c:v>42278</c:v>
                </c:pt>
                <c:pt idx="83">
                  <c:v>42309</c:v>
                </c:pt>
                <c:pt idx="84">
                  <c:v>42339</c:v>
                </c:pt>
                <c:pt idx="85">
                  <c:v>42370</c:v>
                </c:pt>
                <c:pt idx="86">
                  <c:v>42401</c:v>
                </c:pt>
                <c:pt idx="87">
                  <c:v>42430</c:v>
                </c:pt>
                <c:pt idx="88">
                  <c:v>42461</c:v>
                </c:pt>
                <c:pt idx="89">
                  <c:v>42491</c:v>
                </c:pt>
                <c:pt idx="90">
                  <c:v>42522</c:v>
                </c:pt>
                <c:pt idx="91">
                  <c:v>42552</c:v>
                </c:pt>
                <c:pt idx="92">
                  <c:v>42583</c:v>
                </c:pt>
                <c:pt idx="93">
                  <c:v>42614</c:v>
                </c:pt>
                <c:pt idx="94">
                  <c:v>42644</c:v>
                </c:pt>
                <c:pt idx="95">
                  <c:v>42675</c:v>
                </c:pt>
                <c:pt idx="96">
                  <c:v>42705</c:v>
                </c:pt>
                <c:pt idx="97">
                  <c:v>42736</c:v>
                </c:pt>
                <c:pt idx="98">
                  <c:v>42767</c:v>
                </c:pt>
                <c:pt idx="99">
                  <c:v>42795</c:v>
                </c:pt>
                <c:pt idx="100">
                  <c:v>42826</c:v>
                </c:pt>
                <c:pt idx="101">
                  <c:v>42856</c:v>
                </c:pt>
                <c:pt idx="102">
                  <c:v>42887</c:v>
                </c:pt>
                <c:pt idx="103">
                  <c:v>42917</c:v>
                </c:pt>
                <c:pt idx="104">
                  <c:v>42948</c:v>
                </c:pt>
                <c:pt idx="105">
                  <c:v>42979</c:v>
                </c:pt>
                <c:pt idx="106">
                  <c:v>43009</c:v>
                </c:pt>
                <c:pt idx="107">
                  <c:v>43040</c:v>
                </c:pt>
                <c:pt idx="108">
                  <c:v>43070</c:v>
                </c:pt>
                <c:pt idx="109">
                  <c:v>43101</c:v>
                </c:pt>
                <c:pt idx="110">
                  <c:v>43132</c:v>
                </c:pt>
                <c:pt idx="111">
                  <c:v>43160</c:v>
                </c:pt>
                <c:pt idx="112">
                  <c:v>43191</c:v>
                </c:pt>
                <c:pt idx="113">
                  <c:v>43221</c:v>
                </c:pt>
                <c:pt idx="114">
                  <c:v>43252</c:v>
                </c:pt>
                <c:pt idx="115">
                  <c:v>43282</c:v>
                </c:pt>
                <c:pt idx="116">
                  <c:v>43313</c:v>
                </c:pt>
                <c:pt idx="117">
                  <c:v>43344</c:v>
                </c:pt>
                <c:pt idx="118">
                  <c:v>43374</c:v>
                </c:pt>
                <c:pt idx="119">
                  <c:v>43405</c:v>
                </c:pt>
                <c:pt idx="120">
                  <c:v>43435</c:v>
                </c:pt>
                <c:pt idx="121">
                  <c:v>43466</c:v>
                </c:pt>
                <c:pt idx="122">
                  <c:v>43497</c:v>
                </c:pt>
                <c:pt idx="123">
                  <c:v>43525</c:v>
                </c:pt>
                <c:pt idx="124">
                  <c:v>43556</c:v>
                </c:pt>
                <c:pt idx="125">
                  <c:v>43586</c:v>
                </c:pt>
                <c:pt idx="126">
                  <c:v>43617</c:v>
                </c:pt>
                <c:pt idx="127">
                  <c:v>43647</c:v>
                </c:pt>
              </c:numCache>
            </c:numRef>
          </c:cat>
          <c:val>
            <c:numRef>
              <c:f>Sheet1!$C$2:$C$129</c:f>
              <c:numCache>
                <c:formatCode>0.0%</c:formatCode>
                <c:ptCount val="128"/>
                <c:pt idx="0">
                  <c:v>-0.10100573745633785</c:v>
                </c:pt>
                <c:pt idx="1">
                  <c:v>-2.4755122237062704E-2</c:v>
                </c:pt>
                <c:pt idx="2">
                  <c:v>4.4078000413719565E-2</c:v>
                </c:pt>
                <c:pt idx="3">
                  <c:v>0.12829521847500777</c:v>
                </c:pt>
                <c:pt idx="4">
                  <c:v>0.2191454972101686</c:v>
                </c:pt>
                <c:pt idx="5">
                  <c:v>0.32370648461316404</c:v>
                </c:pt>
                <c:pt idx="6">
                  <c:v>0.42221465355639037</c:v>
                </c:pt>
                <c:pt idx="7">
                  <c:v>0.52346210895727074</c:v>
                </c:pt>
                <c:pt idx="8">
                  <c:v>0.61305459961295128</c:v>
                </c:pt>
                <c:pt idx="9">
                  <c:v>0.70518007377783454</c:v>
                </c:pt>
                <c:pt idx="10">
                  <c:v>0.79015060762564338</c:v>
                </c:pt>
                <c:pt idx="11">
                  <c:v>0.88003558168808615</c:v>
                </c:pt>
                <c:pt idx="12">
                  <c:v>0.93833689639965689</c:v>
                </c:pt>
                <c:pt idx="13">
                  <c:v>0.97126070658365882</c:v>
                </c:pt>
                <c:pt idx="14">
                  <c:v>0.97709110130866372</c:v>
                </c:pt>
                <c:pt idx="15">
                  <c:v>0.96489967405796051</c:v>
                </c:pt>
                <c:pt idx="16">
                  <c:v>0.94531777997811639</c:v>
                </c:pt>
                <c:pt idx="17">
                  <c:v>0.89908290902773536</c:v>
                </c:pt>
                <c:pt idx="18">
                  <c:v>0.8502562940120697</c:v>
                </c:pt>
                <c:pt idx="19">
                  <c:v>0.78323193391164148</c:v>
                </c:pt>
                <c:pt idx="20">
                  <c:v>0.721843828757604</c:v>
                </c:pt>
                <c:pt idx="21">
                  <c:v>0.65369302282730735</c:v>
                </c:pt>
                <c:pt idx="22">
                  <c:v>0.60235731055339181</c:v>
                </c:pt>
                <c:pt idx="23">
                  <c:v>0.54648334532976151</c:v>
                </c:pt>
                <c:pt idx="24">
                  <c:v>0.50973836332559586</c:v>
                </c:pt>
                <c:pt idx="25">
                  <c:v>0.47570856908957165</c:v>
                </c:pt>
                <c:pt idx="26">
                  <c:v>0.45062866434454918</c:v>
                </c:pt>
                <c:pt idx="27">
                  <c:v>0.43185148015618324</c:v>
                </c:pt>
                <c:pt idx="28">
                  <c:v>0.40495755399266881</c:v>
                </c:pt>
                <c:pt idx="29">
                  <c:v>0.38981307422121364</c:v>
                </c:pt>
                <c:pt idx="30">
                  <c:v>0.37085880463322002</c:v>
                </c:pt>
                <c:pt idx="31">
                  <c:v>0.37432027732332546</c:v>
                </c:pt>
                <c:pt idx="32">
                  <c:v>0.37828731412688893</c:v>
                </c:pt>
                <c:pt idx="33">
                  <c:v>0.39106620475649834</c:v>
                </c:pt>
                <c:pt idx="34">
                  <c:v>0.39143335198362667</c:v>
                </c:pt>
                <c:pt idx="35">
                  <c:v>0.39895894005894661</c:v>
                </c:pt>
                <c:pt idx="36">
                  <c:v>0.40114710604151088</c:v>
                </c:pt>
                <c:pt idx="37">
                  <c:v>0.41355204954743385</c:v>
                </c:pt>
                <c:pt idx="38">
                  <c:v>0.42542711397012073</c:v>
                </c:pt>
                <c:pt idx="39">
                  <c:v>0.44344156732161838</c:v>
                </c:pt>
                <c:pt idx="40">
                  <c:v>0.46809887886047363</c:v>
                </c:pt>
                <c:pt idx="41">
                  <c:v>0.49543826033671695</c:v>
                </c:pt>
                <c:pt idx="42">
                  <c:v>0.52871862053871155</c:v>
                </c:pt>
                <c:pt idx="43">
                  <c:v>0.56134847054878867</c:v>
                </c:pt>
                <c:pt idx="44">
                  <c:v>0.58906407902638114</c:v>
                </c:pt>
                <c:pt idx="45">
                  <c:v>0.62100928276777267</c:v>
                </c:pt>
                <c:pt idx="46">
                  <c:v>0.65873035788536072</c:v>
                </c:pt>
                <c:pt idx="47">
                  <c:v>0.70733827352523804</c:v>
                </c:pt>
                <c:pt idx="48">
                  <c:v>0.75461708505948388</c:v>
                </c:pt>
                <c:pt idx="49">
                  <c:v>0.79164635390043259</c:v>
                </c:pt>
                <c:pt idx="50">
                  <c:v>0.82595840344826377</c:v>
                </c:pt>
                <c:pt idx="51">
                  <c:v>0.84488227963447571</c:v>
                </c:pt>
                <c:pt idx="52">
                  <c:v>0.86136495073636377</c:v>
                </c:pt>
                <c:pt idx="53">
                  <c:v>0.85152594745159149</c:v>
                </c:pt>
                <c:pt idx="54">
                  <c:v>0.83845061063766479</c:v>
                </c:pt>
                <c:pt idx="55">
                  <c:v>0.80115224421024323</c:v>
                </c:pt>
                <c:pt idx="56">
                  <c:v>0.7682640478014946</c:v>
                </c:pt>
                <c:pt idx="57">
                  <c:v>0.71668141086896264</c:v>
                </c:pt>
                <c:pt idx="58">
                  <c:v>0.66762825846672058</c:v>
                </c:pt>
                <c:pt idx="59">
                  <c:v>0.60312625765800476</c:v>
                </c:pt>
                <c:pt idx="60">
                  <c:v>0.5478994523485502</c:v>
                </c:pt>
                <c:pt idx="61">
                  <c:v>0.49410460392634076</c:v>
                </c:pt>
                <c:pt idx="62">
                  <c:v>0.44015955108625349</c:v>
                </c:pt>
                <c:pt idx="63">
                  <c:v>0.39256678077799734</c:v>
                </c:pt>
                <c:pt idx="64">
                  <c:v>0.34007655633710482</c:v>
                </c:pt>
                <c:pt idx="65">
                  <c:v>0.30635267052275594</c:v>
                </c:pt>
                <c:pt idx="66">
                  <c:v>0.26679089221579488</c:v>
                </c:pt>
                <c:pt idx="67">
                  <c:v>0.24245195640348052</c:v>
                </c:pt>
                <c:pt idx="68">
                  <c:v>0.21664083118957933</c:v>
                </c:pt>
                <c:pt idx="69">
                  <c:v>0.20423270380221462</c:v>
                </c:pt>
                <c:pt idx="70">
                  <c:v>0.18733662109298166</c:v>
                </c:pt>
                <c:pt idx="71">
                  <c:v>0.18624119699719208</c:v>
                </c:pt>
                <c:pt idx="72">
                  <c:v>0.18095458786410745</c:v>
                </c:pt>
                <c:pt idx="73">
                  <c:v>0.18315400173984622</c:v>
                </c:pt>
                <c:pt idx="74">
                  <c:v>0.18091635483627519</c:v>
                </c:pt>
                <c:pt idx="75">
                  <c:v>0.17993860024337968</c:v>
                </c:pt>
                <c:pt idx="76">
                  <c:v>0.1874546354326109</c:v>
                </c:pt>
                <c:pt idx="77">
                  <c:v>0.19382264170174798</c:v>
                </c:pt>
                <c:pt idx="78">
                  <c:v>0.21081417255724469</c:v>
                </c:pt>
                <c:pt idx="79">
                  <c:v>0.2226683902554214</c:v>
                </c:pt>
                <c:pt idx="80">
                  <c:v>0.24165257578715682</c:v>
                </c:pt>
                <c:pt idx="81">
                  <c:v>0.25351574784144759</c:v>
                </c:pt>
                <c:pt idx="82">
                  <c:v>0.26924413830662769</c:v>
                </c:pt>
                <c:pt idx="83">
                  <c:v>0.27648584436004359</c:v>
                </c:pt>
                <c:pt idx="84">
                  <c:v>0.29037337641542155</c:v>
                </c:pt>
                <c:pt idx="85">
                  <c:v>0.29859622955943149</c:v>
                </c:pt>
                <c:pt idx="86">
                  <c:v>0.30778203221658867</c:v>
                </c:pt>
                <c:pt idx="87">
                  <c:v>0.30750846676528454</c:v>
                </c:pt>
                <c:pt idx="88">
                  <c:v>0.30370146719117957</c:v>
                </c:pt>
                <c:pt idx="89">
                  <c:v>0.2949696636448304</c:v>
                </c:pt>
                <c:pt idx="90">
                  <c:v>0.28466455203791458</c:v>
                </c:pt>
                <c:pt idx="91">
                  <c:v>0.27773371525108814</c:v>
                </c:pt>
                <c:pt idx="92">
                  <c:v>0.27104015213747817</c:v>
                </c:pt>
                <c:pt idx="93">
                  <c:v>0.26807857987781364</c:v>
                </c:pt>
                <c:pt idx="94">
                  <c:v>0.27538921870291233</c:v>
                </c:pt>
                <c:pt idx="95">
                  <c:v>0.28531850812335807</c:v>
                </c:pt>
                <c:pt idx="96">
                  <c:v>0.29816375610729057</c:v>
                </c:pt>
                <c:pt idx="97">
                  <c:v>0.3069059494882822</c:v>
                </c:pt>
                <c:pt idx="98">
                  <c:v>0.3138408437371254</c:v>
                </c:pt>
                <c:pt idx="99">
                  <c:v>0.32162795091668767</c:v>
                </c:pt>
                <c:pt idx="100">
                  <c:v>0.32327891389528912</c:v>
                </c:pt>
                <c:pt idx="101">
                  <c:v>0.3350459101299445</c:v>
                </c:pt>
                <c:pt idx="102">
                  <c:v>0.34184302017092705</c:v>
                </c:pt>
                <c:pt idx="103">
                  <c:v>0.35697258139650029</c:v>
                </c:pt>
                <c:pt idx="104">
                  <c:v>0.36223809172709781</c:v>
                </c:pt>
                <c:pt idx="105">
                  <c:v>0.37308903411030769</c:v>
                </c:pt>
                <c:pt idx="106">
                  <c:v>0.36933780089020729</c:v>
                </c:pt>
                <c:pt idx="107">
                  <c:v>0.37242371216416359</c:v>
                </c:pt>
                <c:pt idx="108">
                  <c:v>0.36567418649792671</c:v>
                </c:pt>
                <c:pt idx="109">
                  <c:v>0.36187513296802837</c:v>
                </c:pt>
                <c:pt idx="110">
                  <c:v>0.35748689870039624</c:v>
                </c:pt>
                <c:pt idx="111">
                  <c:v>0.35256923610965413</c:v>
                </c:pt>
                <c:pt idx="112">
                  <c:v>0.35125166922807693</c:v>
                </c:pt>
                <c:pt idx="113">
                  <c:v>0.33537835006912547</c:v>
                </c:pt>
                <c:pt idx="114">
                  <c:v>0.32411022856831551</c:v>
                </c:pt>
                <c:pt idx="115">
                  <c:v>0.30198457775016624</c:v>
                </c:pt>
                <c:pt idx="116">
                  <c:v>0.28158383304253221</c:v>
                </c:pt>
                <c:pt idx="117">
                  <c:v>0.25048488782097894</c:v>
                </c:pt>
                <c:pt idx="118">
                  <c:v>0.22617454982052246</c:v>
                </c:pt>
                <c:pt idx="119">
                  <c:v>0.19631563282261291</c:v>
                </c:pt>
                <c:pt idx="120">
                  <c:v>0.17752307808647552</c:v>
                </c:pt>
                <c:pt idx="121">
                  <c:v>0.16702213790267706</c:v>
                </c:pt>
                <c:pt idx="122">
                  <c:v>0.16551236342638731</c:v>
                </c:pt>
                <c:pt idx="123">
                  <c:v>0.17252836531649032</c:v>
                </c:pt>
                <c:pt idx="124">
                  <c:v>0.1777265484755238</c:v>
                </c:pt>
                <c:pt idx="125">
                  <c:v>0.19453244190663099</c:v>
                </c:pt>
                <c:pt idx="126">
                  <c:v>0.21366576633105674</c:v>
                </c:pt>
                <c:pt idx="127">
                  <c:v>0.23386445362120867</c:v>
                </c:pt>
              </c:numCache>
            </c:numRef>
          </c:val>
          <c:smooth val="0"/>
          <c:extLst>
            <c:ext xmlns:c16="http://schemas.microsoft.com/office/drawing/2014/chart" uri="{C3380CC4-5D6E-409C-BE32-E72D297353CC}">
              <c16:uniqueId val="{00000001-EAFC-483C-B992-CA80B00831C7}"/>
            </c:ext>
          </c:extLst>
        </c:ser>
        <c:ser>
          <c:idx val="2"/>
          <c:order val="2"/>
          <c:tx>
            <c:strRef>
              <c:f>Sheet1!$D$1</c:f>
              <c:strCache>
                <c:ptCount val="1"/>
                <c:pt idx="0">
                  <c:v>Market Velocity</c:v>
                </c:pt>
              </c:strCache>
            </c:strRef>
          </c:tx>
          <c:spPr>
            <a:ln w="28575" cap="rnd">
              <a:solidFill>
                <a:schemeClr val="accent1"/>
              </a:solidFill>
              <a:round/>
            </a:ln>
            <a:effectLst/>
          </c:spPr>
          <c:marker>
            <c:symbol val="none"/>
          </c:marker>
          <c:cat>
            <c:numRef>
              <c:f>Sheet1!$A$2:$A$129</c:f>
              <c:numCache>
                <c:formatCode>mmm\-yy</c:formatCode>
                <c:ptCount val="128"/>
                <c:pt idx="0">
                  <c:v>39783</c:v>
                </c:pt>
                <c:pt idx="1">
                  <c:v>39814</c:v>
                </c:pt>
                <c:pt idx="2">
                  <c:v>39845</c:v>
                </c:pt>
                <c:pt idx="3">
                  <c:v>39873</c:v>
                </c:pt>
                <c:pt idx="4">
                  <c:v>39904</c:v>
                </c:pt>
                <c:pt idx="5">
                  <c:v>39934</c:v>
                </c:pt>
                <c:pt idx="6">
                  <c:v>39965</c:v>
                </c:pt>
                <c:pt idx="7">
                  <c:v>39995</c:v>
                </c:pt>
                <c:pt idx="8">
                  <c:v>40026</c:v>
                </c:pt>
                <c:pt idx="9">
                  <c:v>40057</c:v>
                </c:pt>
                <c:pt idx="10">
                  <c:v>40087</c:v>
                </c:pt>
                <c:pt idx="11">
                  <c:v>40118</c:v>
                </c:pt>
                <c:pt idx="12">
                  <c:v>40148</c:v>
                </c:pt>
                <c:pt idx="13">
                  <c:v>40179</c:v>
                </c:pt>
                <c:pt idx="14">
                  <c:v>40210</c:v>
                </c:pt>
                <c:pt idx="15">
                  <c:v>40238</c:v>
                </c:pt>
                <c:pt idx="16">
                  <c:v>40269</c:v>
                </c:pt>
                <c:pt idx="17">
                  <c:v>40299</c:v>
                </c:pt>
                <c:pt idx="18">
                  <c:v>40330</c:v>
                </c:pt>
                <c:pt idx="19">
                  <c:v>40360</c:v>
                </c:pt>
                <c:pt idx="20">
                  <c:v>40391</c:v>
                </c:pt>
                <c:pt idx="21">
                  <c:v>40422</c:v>
                </c:pt>
                <c:pt idx="22">
                  <c:v>40452</c:v>
                </c:pt>
                <c:pt idx="23">
                  <c:v>40483</c:v>
                </c:pt>
                <c:pt idx="24">
                  <c:v>40513</c:v>
                </c:pt>
                <c:pt idx="25">
                  <c:v>40544</c:v>
                </c:pt>
                <c:pt idx="26">
                  <c:v>40575</c:v>
                </c:pt>
                <c:pt idx="27">
                  <c:v>40603</c:v>
                </c:pt>
                <c:pt idx="28">
                  <c:v>40634</c:v>
                </c:pt>
                <c:pt idx="29">
                  <c:v>40664</c:v>
                </c:pt>
                <c:pt idx="30">
                  <c:v>40695</c:v>
                </c:pt>
                <c:pt idx="31">
                  <c:v>40725</c:v>
                </c:pt>
                <c:pt idx="32">
                  <c:v>40756</c:v>
                </c:pt>
                <c:pt idx="33">
                  <c:v>40787</c:v>
                </c:pt>
                <c:pt idx="34">
                  <c:v>40817</c:v>
                </c:pt>
                <c:pt idx="35">
                  <c:v>40848</c:v>
                </c:pt>
                <c:pt idx="36">
                  <c:v>40878</c:v>
                </c:pt>
                <c:pt idx="37">
                  <c:v>40909</c:v>
                </c:pt>
                <c:pt idx="38">
                  <c:v>40940</c:v>
                </c:pt>
                <c:pt idx="39">
                  <c:v>40969</c:v>
                </c:pt>
                <c:pt idx="40">
                  <c:v>41000</c:v>
                </c:pt>
                <c:pt idx="41">
                  <c:v>41030</c:v>
                </c:pt>
                <c:pt idx="42">
                  <c:v>41061</c:v>
                </c:pt>
                <c:pt idx="43">
                  <c:v>41091</c:v>
                </c:pt>
                <c:pt idx="44">
                  <c:v>41122</c:v>
                </c:pt>
                <c:pt idx="45">
                  <c:v>41153</c:v>
                </c:pt>
                <c:pt idx="46">
                  <c:v>41183</c:v>
                </c:pt>
                <c:pt idx="47">
                  <c:v>41214</c:v>
                </c:pt>
                <c:pt idx="48">
                  <c:v>41244</c:v>
                </c:pt>
                <c:pt idx="49">
                  <c:v>41275</c:v>
                </c:pt>
                <c:pt idx="50">
                  <c:v>41306</c:v>
                </c:pt>
                <c:pt idx="51">
                  <c:v>41334</c:v>
                </c:pt>
                <c:pt idx="52">
                  <c:v>41365</c:v>
                </c:pt>
                <c:pt idx="53">
                  <c:v>41395</c:v>
                </c:pt>
                <c:pt idx="54">
                  <c:v>41426</c:v>
                </c:pt>
                <c:pt idx="55">
                  <c:v>41456</c:v>
                </c:pt>
                <c:pt idx="56">
                  <c:v>41487</c:v>
                </c:pt>
                <c:pt idx="57">
                  <c:v>41518</c:v>
                </c:pt>
                <c:pt idx="58">
                  <c:v>41548</c:v>
                </c:pt>
                <c:pt idx="59">
                  <c:v>41579</c:v>
                </c:pt>
                <c:pt idx="60">
                  <c:v>41609</c:v>
                </c:pt>
                <c:pt idx="61">
                  <c:v>41640</c:v>
                </c:pt>
                <c:pt idx="62">
                  <c:v>41671</c:v>
                </c:pt>
                <c:pt idx="63">
                  <c:v>41699</c:v>
                </c:pt>
                <c:pt idx="64">
                  <c:v>41730</c:v>
                </c:pt>
                <c:pt idx="65">
                  <c:v>41760</c:v>
                </c:pt>
                <c:pt idx="66">
                  <c:v>41791</c:v>
                </c:pt>
                <c:pt idx="67">
                  <c:v>41821</c:v>
                </c:pt>
                <c:pt idx="68">
                  <c:v>41852</c:v>
                </c:pt>
                <c:pt idx="69">
                  <c:v>41883</c:v>
                </c:pt>
                <c:pt idx="70">
                  <c:v>41913</c:v>
                </c:pt>
                <c:pt idx="71">
                  <c:v>41944</c:v>
                </c:pt>
                <c:pt idx="72">
                  <c:v>41974</c:v>
                </c:pt>
                <c:pt idx="73">
                  <c:v>42005</c:v>
                </c:pt>
                <c:pt idx="74">
                  <c:v>42036</c:v>
                </c:pt>
                <c:pt idx="75">
                  <c:v>42064</c:v>
                </c:pt>
                <c:pt idx="76">
                  <c:v>42095</c:v>
                </c:pt>
                <c:pt idx="77">
                  <c:v>42125</c:v>
                </c:pt>
                <c:pt idx="78">
                  <c:v>42156</c:v>
                </c:pt>
                <c:pt idx="79">
                  <c:v>42186</c:v>
                </c:pt>
                <c:pt idx="80">
                  <c:v>42217</c:v>
                </c:pt>
                <c:pt idx="81">
                  <c:v>42248</c:v>
                </c:pt>
                <c:pt idx="82">
                  <c:v>42278</c:v>
                </c:pt>
                <c:pt idx="83">
                  <c:v>42309</c:v>
                </c:pt>
                <c:pt idx="84">
                  <c:v>42339</c:v>
                </c:pt>
                <c:pt idx="85">
                  <c:v>42370</c:v>
                </c:pt>
                <c:pt idx="86">
                  <c:v>42401</c:v>
                </c:pt>
                <c:pt idx="87">
                  <c:v>42430</c:v>
                </c:pt>
                <c:pt idx="88">
                  <c:v>42461</c:v>
                </c:pt>
                <c:pt idx="89">
                  <c:v>42491</c:v>
                </c:pt>
                <c:pt idx="90">
                  <c:v>42522</c:v>
                </c:pt>
                <c:pt idx="91">
                  <c:v>42552</c:v>
                </c:pt>
                <c:pt idx="92">
                  <c:v>42583</c:v>
                </c:pt>
                <c:pt idx="93">
                  <c:v>42614</c:v>
                </c:pt>
                <c:pt idx="94">
                  <c:v>42644</c:v>
                </c:pt>
                <c:pt idx="95">
                  <c:v>42675</c:v>
                </c:pt>
                <c:pt idx="96">
                  <c:v>42705</c:v>
                </c:pt>
                <c:pt idx="97">
                  <c:v>42736</c:v>
                </c:pt>
                <c:pt idx="98">
                  <c:v>42767</c:v>
                </c:pt>
                <c:pt idx="99">
                  <c:v>42795</c:v>
                </c:pt>
                <c:pt idx="100">
                  <c:v>42826</c:v>
                </c:pt>
                <c:pt idx="101">
                  <c:v>42856</c:v>
                </c:pt>
                <c:pt idx="102">
                  <c:v>42887</c:v>
                </c:pt>
                <c:pt idx="103">
                  <c:v>42917</c:v>
                </c:pt>
                <c:pt idx="104">
                  <c:v>42948</c:v>
                </c:pt>
                <c:pt idx="105">
                  <c:v>42979</c:v>
                </c:pt>
                <c:pt idx="106">
                  <c:v>43009</c:v>
                </c:pt>
                <c:pt idx="107">
                  <c:v>43040</c:v>
                </c:pt>
                <c:pt idx="108">
                  <c:v>43070</c:v>
                </c:pt>
                <c:pt idx="109">
                  <c:v>43101</c:v>
                </c:pt>
                <c:pt idx="110">
                  <c:v>43132</c:v>
                </c:pt>
                <c:pt idx="111">
                  <c:v>43160</c:v>
                </c:pt>
                <c:pt idx="112">
                  <c:v>43191</c:v>
                </c:pt>
                <c:pt idx="113">
                  <c:v>43221</c:v>
                </c:pt>
                <c:pt idx="114">
                  <c:v>43252</c:v>
                </c:pt>
                <c:pt idx="115">
                  <c:v>43282</c:v>
                </c:pt>
                <c:pt idx="116">
                  <c:v>43313</c:v>
                </c:pt>
                <c:pt idx="117">
                  <c:v>43344</c:v>
                </c:pt>
                <c:pt idx="118">
                  <c:v>43374</c:v>
                </c:pt>
                <c:pt idx="119">
                  <c:v>43405</c:v>
                </c:pt>
                <c:pt idx="120">
                  <c:v>43435</c:v>
                </c:pt>
                <c:pt idx="121">
                  <c:v>43466</c:v>
                </c:pt>
                <c:pt idx="122">
                  <c:v>43497</c:v>
                </c:pt>
                <c:pt idx="123">
                  <c:v>43525</c:v>
                </c:pt>
                <c:pt idx="124">
                  <c:v>43556</c:v>
                </c:pt>
                <c:pt idx="125">
                  <c:v>43586</c:v>
                </c:pt>
                <c:pt idx="126">
                  <c:v>43617</c:v>
                </c:pt>
                <c:pt idx="127">
                  <c:v>43647</c:v>
                </c:pt>
              </c:numCache>
            </c:numRef>
          </c:cat>
          <c:val>
            <c:numRef>
              <c:f>Sheet1!$D$2:$D$129</c:f>
              <c:numCache>
                <c:formatCode>0.0%</c:formatCode>
                <c:ptCount val="128"/>
                <c:pt idx="0">
                  <c:v>0.28559547662734985</c:v>
                </c:pt>
                <c:pt idx="1">
                  <c:v>0.35374131798744202</c:v>
                </c:pt>
                <c:pt idx="2">
                  <c:v>0.32475006580352783</c:v>
                </c:pt>
                <c:pt idx="3">
                  <c:v>0.58797496557235718</c:v>
                </c:pt>
                <c:pt idx="4">
                  <c:v>0.82095611095428467</c:v>
                </c:pt>
                <c:pt idx="5">
                  <c:v>1.0966863632202148</c:v>
                </c:pt>
                <c:pt idx="6">
                  <c:v>1.1418014764785767</c:v>
                </c:pt>
                <c:pt idx="7">
                  <c:v>1.2118512392044067</c:v>
                </c:pt>
                <c:pt idx="8">
                  <c:v>1.1239916086196899</c:v>
                </c:pt>
                <c:pt idx="9">
                  <c:v>1.1765850782394409</c:v>
                </c:pt>
                <c:pt idx="10">
                  <c:v>1.1083347797393799</c:v>
                </c:pt>
                <c:pt idx="11">
                  <c:v>1.3281584978103638</c:v>
                </c:pt>
                <c:pt idx="12">
                  <c:v>0.98521125316619873</c:v>
                </c:pt>
                <c:pt idx="13">
                  <c:v>0.74882704019546509</c:v>
                </c:pt>
                <c:pt idx="14">
                  <c:v>0.39471480250358582</c:v>
                </c:pt>
                <c:pt idx="15">
                  <c:v>0.44167783856391907</c:v>
                </c:pt>
                <c:pt idx="16">
                  <c:v>0.58597338199615479</c:v>
                </c:pt>
                <c:pt idx="17">
                  <c:v>0.54186791181564331</c:v>
                </c:pt>
                <c:pt idx="18">
                  <c:v>0.55588209629058838</c:v>
                </c:pt>
                <c:pt idx="19">
                  <c:v>0.40755891799926758</c:v>
                </c:pt>
                <c:pt idx="20">
                  <c:v>0.38733434677124023</c:v>
                </c:pt>
                <c:pt idx="21">
                  <c:v>0.35877540707588196</c:v>
                </c:pt>
                <c:pt idx="22">
                  <c:v>0.49230623245239258</c:v>
                </c:pt>
                <c:pt idx="23">
                  <c:v>0.65767091512680054</c:v>
                </c:pt>
                <c:pt idx="24">
                  <c:v>0.54427146911621094</c:v>
                </c:pt>
                <c:pt idx="25">
                  <c:v>0.34046950936317444</c:v>
                </c:pt>
                <c:pt idx="26">
                  <c:v>9.3755945563316345E-2</c:v>
                </c:pt>
                <c:pt idx="27">
                  <c:v>0.21635162830352783</c:v>
                </c:pt>
                <c:pt idx="28">
                  <c:v>0.26324626803398132</c:v>
                </c:pt>
                <c:pt idx="29">
                  <c:v>0.36013415455818176</c:v>
                </c:pt>
                <c:pt idx="30">
                  <c:v>0.32843086123466492</c:v>
                </c:pt>
                <c:pt idx="31">
                  <c:v>0.44909659028053284</c:v>
                </c:pt>
                <c:pt idx="32">
                  <c:v>0.43493878841400146</c:v>
                </c:pt>
                <c:pt idx="33">
                  <c:v>0.51212209463119507</c:v>
                </c:pt>
                <c:pt idx="34">
                  <c:v>0.49671199917793274</c:v>
                </c:pt>
                <c:pt idx="35">
                  <c:v>0.74797797203063965</c:v>
                </c:pt>
                <c:pt idx="36">
                  <c:v>0.57052946090698242</c:v>
                </c:pt>
                <c:pt idx="37">
                  <c:v>0.48932883143424988</c:v>
                </c:pt>
                <c:pt idx="38">
                  <c:v>0.23625671863555908</c:v>
                </c:pt>
                <c:pt idx="39">
                  <c:v>0.43252506852149963</c:v>
                </c:pt>
                <c:pt idx="40">
                  <c:v>0.55913400650024414</c:v>
                </c:pt>
                <c:pt idx="41">
                  <c:v>0.68820673227310181</c:v>
                </c:pt>
                <c:pt idx="42">
                  <c:v>0.72779518365859985</c:v>
                </c:pt>
                <c:pt idx="43">
                  <c:v>0.84065479040145874</c:v>
                </c:pt>
                <c:pt idx="44">
                  <c:v>0.76752609014511108</c:v>
                </c:pt>
                <c:pt idx="45">
                  <c:v>0.89546453952789307</c:v>
                </c:pt>
                <c:pt idx="46">
                  <c:v>0.94936490058898926</c:v>
                </c:pt>
                <c:pt idx="47">
                  <c:v>1.3312729597091675</c:v>
                </c:pt>
                <c:pt idx="48">
                  <c:v>1.1378751993179321</c:v>
                </c:pt>
                <c:pt idx="49">
                  <c:v>0.93368005752563477</c:v>
                </c:pt>
                <c:pt idx="50">
                  <c:v>0.64800131320953369</c:v>
                </c:pt>
                <c:pt idx="51">
                  <c:v>0.65961158275604248</c:v>
                </c:pt>
                <c:pt idx="52">
                  <c:v>0.75692605972290039</c:v>
                </c:pt>
                <c:pt idx="53">
                  <c:v>0.57013869285583496</c:v>
                </c:pt>
                <c:pt idx="54">
                  <c:v>0.57089114189147949</c:v>
                </c:pt>
                <c:pt idx="55">
                  <c:v>0.3930743932723999</c:v>
                </c:pt>
                <c:pt idx="56">
                  <c:v>0.37286773324012756</c:v>
                </c:pt>
                <c:pt idx="57">
                  <c:v>0.27647289633750916</c:v>
                </c:pt>
                <c:pt idx="58">
                  <c:v>0.36072707176208496</c:v>
                </c:pt>
                <c:pt idx="59">
                  <c:v>0.55724895000457764</c:v>
                </c:pt>
                <c:pt idx="60">
                  <c:v>0.47515353560447693</c:v>
                </c:pt>
                <c:pt idx="61">
                  <c:v>0.2881418764591217</c:v>
                </c:pt>
                <c:pt idx="62">
                  <c:v>6.606791284866631E-4</c:v>
                </c:pt>
                <c:pt idx="63">
                  <c:v>8.8498339056968689E-2</c:v>
                </c:pt>
                <c:pt idx="64">
                  <c:v>0.12704336643218994</c:v>
                </c:pt>
                <c:pt idx="65">
                  <c:v>0.16545206308364868</c:v>
                </c:pt>
                <c:pt idx="66">
                  <c:v>9.6149802207946777E-2</c:v>
                </c:pt>
                <c:pt idx="67">
                  <c:v>0.10100716352462769</c:v>
                </c:pt>
                <c:pt idx="68">
                  <c:v>6.3134230673313141E-2</c:v>
                </c:pt>
                <c:pt idx="69">
                  <c:v>0.12757536768913269</c:v>
                </c:pt>
                <c:pt idx="70">
                  <c:v>0.15797407925128937</c:v>
                </c:pt>
                <c:pt idx="71">
                  <c:v>0.54410386085510254</c:v>
                </c:pt>
                <c:pt idx="72">
                  <c:v>0.41171422600746155</c:v>
                </c:pt>
                <c:pt idx="73">
                  <c:v>0.31453484296798706</c:v>
                </c:pt>
                <c:pt idx="74">
                  <c:v>-2.6191083714365959E-2</c:v>
                </c:pt>
                <c:pt idx="75">
                  <c:v>7.6765283942222595E-2</c:v>
                </c:pt>
                <c:pt idx="76">
                  <c:v>0.21723578870296478</c:v>
                </c:pt>
                <c:pt idx="77">
                  <c:v>0.24186813831329346</c:v>
                </c:pt>
                <c:pt idx="78">
                  <c:v>0.30004817247390747</c:v>
                </c:pt>
                <c:pt idx="79">
                  <c:v>0.24325777590274811</c:v>
                </c:pt>
                <c:pt idx="80">
                  <c:v>0.29094445705413818</c:v>
                </c:pt>
                <c:pt idx="81">
                  <c:v>0.26993343234062195</c:v>
                </c:pt>
                <c:pt idx="82">
                  <c:v>0.34671476483345032</c:v>
                </c:pt>
                <c:pt idx="83">
                  <c:v>0.63100433349609375</c:v>
                </c:pt>
                <c:pt idx="84">
                  <c:v>0.57836461067199707</c:v>
                </c:pt>
                <c:pt idx="85">
                  <c:v>0.41320908069610596</c:v>
                </c:pt>
                <c:pt idx="86">
                  <c:v>8.4038548171520233E-2</c:v>
                </c:pt>
                <c:pt idx="87">
                  <c:v>7.3482498526573181E-2</c:v>
                </c:pt>
                <c:pt idx="88">
                  <c:v>0.17155179381370544</c:v>
                </c:pt>
                <c:pt idx="89">
                  <c:v>0.13708649575710297</c:v>
                </c:pt>
                <c:pt idx="90">
                  <c:v>0.17638683319091797</c:v>
                </c:pt>
                <c:pt idx="91">
                  <c:v>0.16008773446083069</c:v>
                </c:pt>
                <c:pt idx="92">
                  <c:v>0.21062169969081879</c:v>
                </c:pt>
                <c:pt idx="93">
                  <c:v>0.23439456522464752</c:v>
                </c:pt>
                <c:pt idx="94">
                  <c:v>0.4344424307346344</c:v>
                </c:pt>
                <c:pt idx="95">
                  <c:v>0.75015580654144287</c:v>
                </c:pt>
                <c:pt idx="96">
                  <c:v>0.73250758647918701</c:v>
                </c:pt>
                <c:pt idx="97">
                  <c:v>0.51811540126800537</c:v>
                </c:pt>
                <c:pt idx="98">
                  <c:v>0.16725727915763855</c:v>
                </c:pt>
                <c:pt idx="99">
                  <c:v>0.16692778468132019</c:v>
                </c:pt>
                <c:pt idx="100">
                  <c:v>0.19136334955692291</c:v>
                </c:pt>
                <c:pt idx="101">
                  <c:v>0.27829045057296753</c:v>
                </c:pt>
                <c:pt idx="102">
                  <c:v>0.25795215368270874</c:v>
                </c:pt>
                <c:pt idx="103">
                  <c:v>0.34164246916770935</c:v>
                </c:pt>
                <c:pt idx="104">
                  <c:v>0.2738078236579895</c:v>
                </c:pt>
                <c:pt idx="105">
                  <c:v>0.36460587382316589</c:v>
                </c:pt>
                <c:pt idx="106">
                  <c:v>0.38942763209342957</c:v>
                </c:pt>
                <c:pt idx="107">
                  <c:v>0.78718674182891846</c:v>
                </c:pt>
                <c:pt idx="108">
                  <c:v>0.65151327848434448</c:v>
                </c:pt>
                <c:pt idx="109">
                  <c:v>0.47252675890922546</c:v>
                </c:pt>
                <c:pt idx="110">
                  <c:v>0.11459846794605255</c:v>
                </c:pt>
                <c:pt idx="111">
                  <c:v>0.10791583359241486</c:v>
                </c:pt>
                <c:pt idx="112">
                  <c:v>0.17555254697799683</c:v>
                </c:pt>
                <c:pt idx="113">
                  <c:v>8.7810620665550232E-2</c:v>
                </c:pt>
                <c:pt idx="114">
                  <c:v>0.12273469567298889</c:v>
                </c:pt>
                <c:pt idx="115">
                  <c:v>7.6134659349918365E-2</c:v>
                </c:pt>
                <c:pt idx="116">
                  <c:v>2.8998887166380882E-2</c:v>
                </c:pt>
                <c:pt idx="117">
                  <c:v>-8.5814688354730606E-3</c:v>
                </c:pt>
                <c:pt idx="118">
                  <c:v>9.770357608795166E-2</c:v>
                </c:pt>
                <c:pt idx="119">
                  <c:v>0.42887973785400391</c:v>
                </c:pt>
                <c:pt idx="120">
                  <c:v>0.4260026216506958</c:v>
                </c:pt>
                <c:pt idx="121">
                  <c:v>0.3465154767036438</c:v>
                </c:pt>
                <c:pt idx="122">
                  <c:v>9.6481174230575562E-2</c:v>
                </c:pt>
                <c:pt idx="123">
                  <c:v>0.19210785627365112</c:v>
                </c:pt>
                <c:pt idx="124">
                  <c:v>0.23793074488639832</c:v>
                </c:pt>
                <c:pt idx="125">
                  <c:v>0.28948134183883667</c:v>
                </c:pt>
                <c:pt idx="126">
                  <c:v>0.35233458876609802</c:v>
                </c:pt>
                <c:pt idx="127">
                  <c:v>0.31851890683174133</c:v>
                </c:pt>
              </c:numCache>
            </c:numRef>
          </c:val>
          <c:smooth val="0"/>
          <c:extLst>
            <c:ext xmlns:c16="http://schemas.microsoft.com/office/drawing/2014/chart" uri="{C3380CC4-5D6E-409C-BE32-E72D297353CC}">
              <c16:uniqueId val="{00000002-EAFC-483C-B992-CA80B00831C7}"/>
            </c:ext>
          </c:extLst>
        </c:ser>
        <c:dLbls>
          <c:showLegendKey val="0"/>
          <c:showVal val="0"/>
          <c:showCatName val="0"/>
          <c:showSerName val="0"/>
          <c:showPercent val="0"/>
          <c:showBubbleSize val="0"/>
        </c:dLbls>
        <c:marker val="1"/>
        <c:smooth val="0"/>
        <c:axId val="643854648"/>
        <c:axId val="643863504"/>
      </c:lineChart>
      <c:valAx>
        <c:axId val="643863504"/>
        <c:scaling>
          <c:orientation val="minMax"/>
          <c:min val="-1.5"/>
        </c:scaling>
        <c:delete val="0"/>
        <c:axPos val="l"/>
        <c:title>
          <c:tx>
            <c:rich>
              <a:bodyPr rot="-5400000" spcFirstLastPara="1" vertOverflow="ellipsis" vert="horz" wrap="square" anchor="ctr" anchorCtr="1"/>
              <a:lstStyle/>
              <a:p>
                <a:pPr>
                  <a:defRPr sz="2700" b="1" i="0" u="none" strike="noStrike" kern="1200" baseline="0">
                    <a:solidFill>
                      <a:schemeClr val="bg1"/>
                    </a:solidFill>
                    <a:latin typeface="+mn-lt"/>
                    <a:ea typeface="+mn-ea"/>
                    <a:cs typeface="+mn-cs"/>
                  </a:defRPr>
                </a:pPr>
                <a:r>
                  <a:rPr lang="en-US" b="1"/>
                  <a:t>Market Velocity</a:t>
                </a:r>
              </a:p>
            </c:rich>
          </c:tx>
          <c:overlay val="0"/>
          <c:spPr>
            <a:noFill/>
            <a:ln>
              <a:noFill/>
            </a:ln>
            <a:effectLst/>
          </c:spPr>
          <c:txPr>
            <a:bodyPr rot="-5400000" spcFirstLastPara="1" vertOverflow="ellipsis" vert="horz" wrap="square" anchor="ctr" anchorCtr="1"/>
            <a:lstStyle/>
            <a:p>
              <a:pPr>
                <a:defRPr sz="2700" b="1" i="0" u="none" strike="noStrike" kern="1200" baseline="0">
                  <a:solidFill>
                    <a:schemeClr val="bg1"/>
                  </a:solidFill>
                  <a:latin typeface="+mn-lt"/>
                  <a:ea typeface="+mn-ea"/>
                  <a:cs typeface="+mn-cs"/>
                </a:defRPr>
              </a:pPr>
              <a:endParaRPr lang="en-US"/>
            </a:p>
          </c:txPr>
        </c:title>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643854648"/>
        <c:crosses val="autoZero"/>
        <c:crossBetween val="between"/>
      </c:valAx>
      <c:dateAx>
        <c:axId val="643854648"/>
        <c:scaling>
          <c:orientation val="minMax"/>
        </c:scaling>
        <c:delete val="0"/>
        <c:axPos val="b"/>
        <c:numFmt formatCode="mmm\-yy" sourceLinked="1"/>
        <c:majorTickMark val="out"/>
        <c:minorTickMark val="none"/>
        <c:tickLblPos val="low"/>
        <c:spPr>
          <a:noFill/>
          <a:ln w="9525" cap="flat" cmpd="sng" algn="ctr">
            <a:solidFill>
              <a:schemeClr val="tx2">
                <a:lumMod val="75000"/>
              </a:schemeClr>
            </a:solidFill>
            <a:round/>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643863504"/>
        <c:crosses val="autoZero"/>
        <c:auto val="1"/>
        <c:lblOffset val="100"/>
        <c:baseTimeUnit val="months"/>
        <c:majorUnit val="3"/>
        <c:majorTimeUnit val="months"/>
        <c:minorUnit val="1"/>
      </c:dateAx>
      <c:valAx>
        <c:axId val="643854320"/>
        <c:scaling>
          <c:orientation val="minMax"/>
          <c:max val="0.5"/>
        </c:scaling>
        <c:delete val="0"/>
        <c:axPos val="r"/>
        <c:title>
          <c:tx>
            <c:rich>
              <a:bodyPr rot="-5400000" spcFirstLastPara="1" vertOverflow="ellipsis" vert="horz" wrap="square" anchor="ctr" anchorCtr="1"/>
              <a:lstStyle/>
              <a:p>
                <a:pPr>
                  <a:defRPr sz="2700" b="1" i="0" u="none" strike="noStrike" kern="1200" baseline="0">
                    <a:solidFill>
                      <a:schemeClr val="bg1"/>
                    </a:solidFill>
                    <a:latin typeface="+mn-lt"/>
                    <a:ea typeface="+mn-ea"/>
                    <a:cs typeface="+mn-cs"/>
                  </a:defRPr>
                </a:pPr>
                <a:r>
                  <a:rPr lang="en-US" b="1"/>
                  <a:t>Existing SFR Median Price Growth</a:t>
                </a:r>
              </a:p>
            </c:rich>
          </c:tx>
          <c:layout>
            <c:manualLayout>
              <c:xMode val="edge"/>
              <c:yMode val="edge"/>
              <c:x val="0.94744541484716149"/>
              <c:y val="0.12954157823024198"/>
            </c:manualLayout>
          </c:layout>
          <c:overlay val="0"/>
          <c:spPr>
            <a:noFill/>
            <a:ln>
              <a:noFill/>
            </a:ln>
            <a:effectLst/>
          </c:spPr>
          <c:txPr>
            <a:bodyPr rot="-5400000" spcFirstLastPara="1" vertOverflow="ellipsis" vert="horz" wrap="square" anchor="ctr" anchorCtr="1"/>
            <a:lstStyle/>
            <a:p>
              <a:pPr>
                <a:defRPr sz="2700" b="1" i="0" u="none" strike="noStrike" kern="1200" baseline="0">
                  <a:solidFill>
                    <a:schemeClr val="bg1"/>
                  </a:solidFill>
                  <a:latin typeface="+mn-lt"/>
                  <a:ea typeface="+mn-ea"/>
                  <a:cs typeface="+mn-cs"/>
                </a:defRPr>
              </a:pPr>
              <a:endParaRPr lang="en-US"/>
            </a:p>
          </c:txPr>
        </c:title>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643860224"/>
        <c:crosses val="max"/>
        <c:crossBetween val="between"/>
      </c:valAx>
      <c:dateAx>
        <c:axId val="643860224"/>
        <c:scaling>
          <c:orientation val="minMax"/>
        </c:scaling>
        <c:delete val="1"/>
        <c:axPos val="b"/>
        <c:numFmt formatCode="mmm\-yy" sourceLinked="1"/>
        <c:majorTickMark val="out"/>
        <c:minorTickMark val="none"/>
        <c:tickLblPos val="nextTo"/>
        <c:crossAx val="643854320"/>
        <c:crosses val="autoZero"/>
        <c:auto val="1"/>
        <c:lblOffset val="100"/>
        <c:baseTimeUnit val="months"/>
        <c:majorUnit val="1"/>
        <c:minorUnit val="1"/>
      </c:dateAx>
      <c:spPr>
        <a:noFill/>
        <a:ln>
          <a:noFill/>
        </a:ln>
        <a:effectLst/>
      </c:spPr>
    </c:plotArea>
    <c:legend>
      <c:legendPos val="t"/>
      <c:layout>
        <c:manualLayout>
          <c:xMode val="edge"/>
          <c:yMode val="edge"/>
          <c:x val="8.6927758484337925E-2"/>
          <c:y val="3.5760081218323685E-2"/>
          <c:w val="0.80717326273080492"/>
          <c:h val="5.7348157030434437E-2"/>
        </c:manualLayout>
      </c:layout>
      <c:overlay val="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700">
          <a:solidFill>
            <a:schemeClr val="bg1"/>
          </a:solidFill>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660615339749192E-2"/>
          <c:y val="4.7142866963060234E-2"/>
          <c:w val="0.91836407601827552"/>
          <c:h val="0.67481466548893987"/>
        </c:manualLayout>
      </c:layout>
      <c:lineChart>
        <c:grouping val="standard"/>
        <c:varyColors val="0"/>
        <c:ser>
          <c:idx val="0"/>
          <c:order val="0"/>
          <c:tx>
            <c:strRef>
              <c:f>Sheet1!$B$1</c:f>
              <c:strCache>
                <c:ptCount val="1"/>
                <c:pt idx="0">
                  <c:v>Months</c:v>
                </c:pt>
              </c:strCache>
            </c:strRef>
          </c:tx>
          <c:spPr>
            <a:ln w="38100">
              <a:solidFill>
                <a:schemeClr val="accent3"/>
              </a:solidFill>
            </a:ln>
            <a:effectLst>
              <a:outerShdw blurRad="50800" dist="38100" algn="l" rotWithShape="0">
                <a:prstClr val="black">
                  <a:alpha val="40000"/>
                </a:prstClr>
              </a:outerShdw>
            </a:effectLst>
          </c:spPr>
          <c:marker>
            <c:symbol val="none"/>
          </c:marker>
          <c:cat>
            <c:numRef>
              <c:f>Sheet1!$A$2:$A$380</c:f>
              <c:numCache>
                <c:formatCode>mmm\-yy</c:formatCode>
                <c:ptCount val="175"/>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41730</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pt idx="168">
                  <c:v>43466</c:v>
                </c:pt>
                <c:pt idx="169">
                  <c:v>43497</c:v>
                </c:pt>
                <c:pt idx="170">
                  <c:v>43525</c:v>
                </c:pt>
                <c:pt idx="171">
                  <c:v>43556</c:v>
                </c:pt>
                <c:pt idx="172">
                  <c:v>43586</c:v>
                </c:pt>
                <c:pt idx="173">
                  <c:v>43617</c:v>
                </c:pt>
                <c:pt idx="174">
                  <c:v>43647</c:v>
                </c:pt>
              </c:numCache>
            </c:numRef>
          </c:cat>
          <c:val>
            <c:numRef>
              <c:f>Sheet1!$B$2:$B$380</c:f>
              <c:numCache>
                <c:formatCode>0.0</c:formatCode>
                <c:ptCount val="175"/>
                <c:pt idx="0">
                  <c:v>3.2</c:v>
                </c:pt>
                <c:pt idx="1">
                  <c:v>3.2</c:v>
                </c:pt>
                <c:pt idx="2">
                  <c:v>2.7</c:v>
                </c:pt>
                <c:pt idx="3">
                  <c:v>2.4</c:v>
                </c:pt>
                <c:pt idx="4">
                  <c:v>2.8</c:v>
                </c:pt>
                <c:pt idx="5">
                  <c:v>2.5</c:v>
                </c:pt>
                <c:pt idx="6">
                  <c:v>2.9</c:v>
                </c:pt>
                <c:pt idx="7">
                  <c:v>2.6</c:v>
                </c:pt>
                <c:pt idx="8">
                  <c:v>3.2</c:v>
                </c:pt>
                <c:pt idx="9">
                  <c:v>3.4</c:v>
                </c:pt>
                <c:pt idx="10">
                  <c:v>3.6</c:v>
                </c:pt>
                <c:pt idx="11">
                  <c:v>3.5</c:v>
                </c:pt>
                <c:pt idx="12">
                  <c:v>6.2</c:v>
                </c:pt>
                <c:pt idx="13">
                  <c:v>6.6</c:v>
                </c:pt>
                <c:pt idx="14">
                  <c:v>4.7</c:v>
                </c:pt>
                <c:pt idx="15">
                  <c:v>5.7</c:v>
                </c:pt>
                <c:pt idx="16">
                  <c:v>6</c:v>
                </c:pt>
                <c:pt idx="17">
                  <c:v>6.1</c:v>
                </c:pt>
                <c:pt idx="18">
                  <c:v>7.3</c:v>
                </c:pt>
                <c:pt idx="19">
                  <c:v>5.9</c:v>
                </c:pt>
                <c:pt idx="20">
                  <c:v>6.4</c:v>
                </c:pt>
                <c:pt idx="21">
                  <c:v>6.4</c:v>
                </c:pt>
                <c:pt idx="22">
                  <c:v>6.4</c:v>
                </c:pt>
                <c:pt idx="23">
                  <c:v>5.9</c:v>
                </c:pt>
                <c:pt idx="24">
                  <c:v>7.6</c:v>
                </c:pt>
                <c:pt idx="25">
                  <c:v>8.1999999999999993</c:v>
                </c:pt>
                <c:pt idx="26">
                  <c:v>7.6</c:v>
                </c:pt>
                <c:pt idx="27">
                  <c:v>11.3</c:v>
                </c:pt>
                <c:pt idx="28">
                  <c:v>10.7</c:v>
                </c:pt>
                <c:pt idx="29">
                  <c:v>10.199999999999999</c:v>
                </c:pt>
                <c:pt idx="30">
                  <c:v>10</c:v>
                </c:pt>
                <c:pt idx="31">
                  <c:v>10.6</c:v>
                </c:pt>
                <c:pt idx="32">
                  <c:v>16</c:v>
                </c:pt>
                <c:pt idx="33">
                  <c:v>15.2</c:v>
                </c:pt>
                <c:pt idx="34">
                  <c:v>14.3</c:v>
                </c:pt>
                <c:pt idx="35">
                  <c:v>13.4</c:v>
                </c:pt>
                <c:pt idx="36">
                  <c:v>16.600000000000001</c:v>
                </c:pt>
                <c:pt idx="37">
                  <c:v>15.3</c:v>
                </c:pt>
                <c:pt idx="38">
                  <c:v>12.2</c:v>
                </c:pt>
                <c:pt idx="39">
                  <c:v>9.8000000000000007</c:v>
                </c:pt>
                <c:pt idx="40">
                  <c:v>8.6999999999999993</c:v>
                </c:pt>
                <c:pt idx="41">
                  <c:v>7.6</c:v>
                </c:pt>
                <c:pt idx="42">
                  <c:v>6.9</c:v>
                </c:pt>
                <c:pt idx="43">
                  <c:v>7</c:v>
                </c:pt>
                <c:pt idx="44">
                  <c:v>6.5</c:v>
                </c:pt>
                <c:pt idx="45">
                  <c:v>6.1</c:v>
                </c:pt>
                <c:pt idx="46">
                  <c:v>7.1</c:v>
                </c:pt>
                <c:pt idx="47">
                  <c:v>5.6</c:v>
                </c:pt>
                <c:pt idx="48">
                  <c:v>7</c:v>
                </c:pt>
                <c:pt idx="49">
                  <c:v>6.9</c:v>
                </c:pt>
                <c:pt idx="50">
                  <c:v>5.4</c:v>
                </c:pt>
                <c:pt idx="51">
                  <c:v>4.9000000000000004</c:v>
                </c:pt>
                <c:pt idx="52">
                  <c:v>4.5</c:v>
                </c:pt>
                <c:pt idx="53">
                  <c:v>4</c:v>
                </c:pt>
                <c:pt idx="54">
                  <c:v>3.9</c:v>
                </c:pt>
                <c:pt idx="55">
                  <c:v>4.0999999999999996</c:v>
                </c:pt>
                <c:pt idx="56">
                  <c:v>4.2</c:v>
                </c:pt>
                <c:pt idx="57">
                  <c:v>4</c:v>
                </c:pt>
                <c:pt idx="58">
                  <c:v>4.3</c:v>
                </c:pt>
                <c:pt idx="59">
                  <c:v>3.7</c:v>
                </c:pt>
                <c:pt idx="60">
                  <c:v>5.7</c:v>
                </c:pt>
                <c:pt idx="61">
                  <c:v>5.7</c:v>
                </c:pt>
                <c:pt idx="62">
                  <c:v>4.8</c:v>
                </c:pt>
                <c:pt idx="63">
                  <c:v>4.9000000000000004</c:v>
                </c:pt>
                <c:pt idx="64">
                  <c:v>4.4000000000000004</c:v>
                </c:pt>
                <c:pt idx="65">
                  <c:v>4.5999999999999996</c:v>
                </c:pt>
                <c:pt idx="66">
                  <c:v>5.6</c:v>
                </c:pt>
                <c:pt idx="67">
                  <c:v>5.8</c:v>
                </c:pt>
                <c:pt idx="68">
                  <c:v>5.9</c:v>
                </c:pt>
                <c:pt idx="69">
                  <c:v>6.2</c:v>
                </c:pt>
                <c:pt idx="70">
                  <c:v>6.2</c:v>
                </c:pt>
                <c:pt idx="71">
                  <c:v>5</c:v>
                </c:pt>
                <c:pt idx="72">
                  <c:v>6.7</c:v>
                </c:pt>
                <c:pt idx="73">
                  <c:v>7.5</c:v>
                </c:pt>
                <c:pt idx="74">
                  <c:v>5.4</c:v>
                </c:pt>
                <c:pt idx="75">
                  <c:v>5.6</c:v>
                </c:pt>
                <c:pt idx="76">
                  <c:v>5.0999999999999996</c:v>
                </c:pt>
                <c:pt idx="77">
                  <c:v>5.0999999999999996</c:v>
                </c:pt>
                <c:pt idx="78">
                  <c:v>5.6</c:v>
                </c:pt>
                <c:pt idx="79">
                  <c:v>5.2</c:v>
                </c:pt>
                <c:pt idx="80">
                  <c:v>5.3</c:v>
                </c:pt>
                <c:pt idx="81">
                  <c:v>5.5</c:v>
                </c:pt>
                <c:pt idx="82">
                  <c:v>5.3</c:v>
                </c:pt>
                <c:pt idx="83">
                  <c:v>4.3</c:v>
                </c:pt>
                <c:pt idx="84">
                  <c:v>5.8</c:v>
                </c:pt>
                <c:pt idx="85">
                  <c:v>5.4</c:v>
                </c:pt>
                <c:pt idx="86">
                  <c:v>4.2</c:v>
                </c:pt>
                <c:pt idx="87">
                  <c:v>4.2</c:v>
                </c:pt>
                <c:pt idx="88">
                  <c:v>3.6</c:v>
                </c:pt>
                <c:pt idx="89">
                  <c:v>3.5</c:v>
                </c:pt>
                <c:pt idx="90">
                  <c:v>3.5</c:v>
                </c:pt>
                <c:pt idx="91">
                  <c:v>3.2</c:v>
                </c:pt>
                <c:pt idx="92">
                  <c:v>3.7</c:v>
                </c:pt>
                <c:pt idx="93">
                  <c:v>3.1</c:v>
                </c:pt>
                <c:pt idx="94">
                  <c:v>3</c:v>
                </c:pt>
                <c:pt idx="95">
                  <c:v>2.6</c:v>
                </c:pt>
                <c:pt idx="96">
                  <c:v>3.5</c:v>
                </c:pt>
                <c:pt idx="97">
                  <c:v>3.6</c:v>
                </c:pt>
                <c:pt idx="98">
                  <c:v>2.9</c:v>
                </c:pt>
                <c:pt idx="99">
                  <c:v>2.8</c:v>
                </c:pt>
                <c:pt idx="100">
                  <c:v>2.6</c:v>
                </c:pt>
                <c:pt idx="101">
                  <c:v>2.9</c:v>
                </c:pt>
                <c:pt idx="102">
                  <c:v>2.9</c:v>
                </c:pt>
                <c:pt idx="103">
                  <c:v>3.1</c:v>
                </c:pt>
                <c:pt idx="104">
                  <c:v>3.6</c:v>
                </c:pt>
                <c:pt idx="105">
                  <c:v>3.3</c:v>
                </c:pt>
                <c:pt idx="106">
                  <c:v>3.6</c:v>
                </c:pt>
                <c:pt idx="107">
                  <c:v>3</c:v>
                </c:pt>
                <c:pt idx="108">
                  <c:v>4.3</c:v>
                </c:pt>
                <c:pt idx="109">
                  <c:v>4.7</c:v>
                </c:pt>
                <c:pt idx="110">
                  <c:v>4</c:v>
                </c:pt>
                <c:pt idx="111">
                  <c:v>3.6</c:v>
                </c:pt>
                <c:pt idx="112">
                  <c:v>3.7</c:v>
                </c:pt>
                <c:pt idx="113">
                  <c:v>3.8</c:v>
                </c:pt>
                <c:pt idx="114">
                  <c:v>3.8</c:v>
                </c:pt>
                <c:pt idx="115">
                  <c:v>4</c:v>
                </c:pt>
                <c:pt idx="116">
                  <c:v>4.2</c:v>
                </c:pt>
                <c:pt idx="117">
                  <c:v>3.8</c:v>
                </c:pt>
                <c:pt idx="118">
                  <c:v>4.3</c:v>
                </c:pt>
                <c:pt idx="119">
                  <c:v>3.2</c:v>
                </c:pt>
                <c:pt idx="120">
                  <c:v>4.9249965531504207</c:v>
                </c:pt>
                <c:pt idx="121">
                  <c:v>4.915439029138815</c:v>
                </c:pt>
                <c:pt idx="122">
                  <c:v>3.8</c:v>
                </c:pt>
                <c:pt idx="123">
                  <c:v>3.4</c:v>
                </c:pt>
                <c:pt idx="124">
                  <c:v>3.5</c:v>
                </c:pt>
                <c:pt idx="125">
                  <c:v>3.2</c:v>
                </c:pt>
                <c:pt idx="126">
                  <c:v>3.3</c:v>
                </c:pt>
                <c:pt idx="127">
                  <c:v>3.6</c:v>
                </c:pt>
                <c:pt idx="128">
                  <c:v>3.6</c:v>
                </c:pt>
                <c:pt idx="129">
                  <c:v>3.6</c:v>
                </c:pt>
                <c:pt idx="130">
                  <c:v>4.1921068882276993</c:v>
                </c:pt>
                <c:pt idx="131">
                  <c:v>2.8</c:v>
                </c:pt>
                <c:pt idx="132">
                  <c:v>3.8</c:v>
                </c:pt>
                <c:pt idx="133">
                  <c:v>4.652532762096774</c:v>
                </c:pt>
                <c:pt idx="134">
                  <c:v>3.5817574581396396</c:v>
                </c:pt>
                <c:pt idx="135">
                  <c:v>3.5249370277078085</c:v>
                </c:pt>
                <c:pt idx="136">
                  <c:v>3.4371966378595951</c:v>
                </c:pt>
                <c:pt idx="137">
                  <c:v>3.1990984493328525</c:v>
                </c:pt>
                <c:pt idx="138">
                  <c:v>3.5850534093647095</c:v>
                </c:pt>
                <c:pt idx="139">
                  <c:v>3.3819927049337686</c:v>
                </c:pt>
                <c:pt idx="140">
                  <c:v>3.4695923734385272</c:v>
                </c:pt>
                <c:pt idx="141">
                  <c:v>3.4210297820613005</c:v>
                </c:pt>
                <c:pt idx="142">
                  <c:v>3.1395558765120057</c:v>
                </c:pt>
                <c:pt idx="143">
                  <c:v>2.6447632058287796</c:v>
                </c:pt>
                <c:pt idx="144">
                  <c:v>3.68163240407491</c:v>
                </c:pt>
                <c:pt idx="145">
                  <c:v>4.0283475601987515</c:v>
                </c:pt>
                <c:pt idx="146">
                  <c:v>3.0346145494028232</c:v>
                </c:pt>
                <c:pt idx="147">
                  <c:v>3.2637191735169964</c:v>
                </c:pt>
                <c:pt idx="148">
                  <c:v>2.9018011257035647</c:v>
                </c:pt>
                <c:pt idx="149">
                  <c:v>2.6936267798466593</c:v>
                </c:pt>
                <c:pt idx="150">
                  <c:v>3.2244638014627331</c:v>
                </c:pt>
                <c:pt idx="151">
                  <c:v>2.8712798709866587</c:v>
                </c:pt>
                <c:pt idx="152">
                  <c:v>3.1607696822335876</c:v>
                </c:pt>
                <c:pt idx="153">
                  <c:v>2.9732609061815731</c:v>
                </c:pt>
                <c:pt idx="154">
                  <c:v>2.8512400496940136</c:v>
                </c:pt>
                <c:pt idx="155">
                  <c:v>2.4645418705172659</c:v>
                </c:pt>
                <c:pt idx="156">
                  <c:v>3.5663448446589925</c:v>
                </c:pt>
                <c:pt idx="157">
                  <c:v>3.8874437218609303</c:v>
                </c:pt>
                <c:pt idx="158">
                  <c:v>2.947659744055263</c:v>
                </c:pt>
                <c:pt idx="159">
                  <c:v>3.1565386275356064</c:v>
                </c:pt>
                <c:pt idx="160">
                  <c:v>3.0080024505111611</c:v>
                </c:pt>
                <c:pt idx="161">
                  <c:v>2.9966887417218544</c:v>
                </c:pt>
                <c:pt idx="162">
                  <c:v>3.3190371456500487</c:v>
                </c:pt>
                <c:pt idx="163">
                  <c:v>3.3025173781565407</c:v>
                </c:pt>
                <c:pt idx="164">
                  <c:v>4.150270758122744</c:v>
                </c:pt>
                <c:pt idx="165">
                  <c:v>3.5990652125528602</c:v>
                </c:pt>
                <c:pt idx="166">
                  <c:v>3.6874299113059434</c:v>
                </c:pt>
                <c:pt idx="167">
                  <c:v>3.4530277306168649</c:v>
                </c:pt>
                <c:pt idx="168">
                  <c:v>4.5999999999999996</c:v>
                </c:pt>
                <c:pt idx="169">
                  <c:v>4.5999999999999996</c:v>
                </c:pt>
                <c:pt idx="170">
                  <c:v>3.6</c:v>
                </c:pt>
                <c:pt idx="171">
                  <c:v>3.4424110067700373</c:v>
                </c:pt>
                <c:pt idx="172">
                  <c:v>3.1975361087510619</c:v>
                </c:pt>
                <c:pt idx="173">
                  <c:v>3.3892972169460731</c:v>
                </c:pt>
                <c:pt idx="174">
                  <c:v>3.23589360195168</c:v>
                </c:pt>
              </c:numCache>
            </c:numRef>
          </c:val>
          <c:smooth val="0"/>
          <c:extLst>
            <c:ext xmlns:c16="http://schemas.microsoft.com/office/drawing/2014/chart" uri="{C3380CC4-5D6E-409C-BE32-E72D297353CC}">
              <c16:uniqueId val="{00000000-81F6-4F77-AB1E-C470E24E535C}"/>
            </c:ext>
          </c:extLst>
        </c:ser>
        <c:dLbls>
          <c:showLegendKey val="0"/>
          <c:showVal val="0"/>
          <c:showCatName val="0"/>
          <c:showSerName val="0"/>
          <c:showPercent val="0"/>
          <c:showBubbleSize val="0"/>
        </c:dLbls>
        <c:smooth val="0"/>
        <c:axId val="119280384"/>
        <c:axId val="119281920"/>
      </c:lineChart>
      <c:dateAx>
        <c:axId val="119280384"/>
        <c:scaling>
          <c:orientation val="minMax"/>
        </c:scaling>
        <c:delete val="0"/>
        <c:axPos val="b"/>
        <c:numFmt formatCode="mmm\-yy" sourceLinked="1"/>
        <c:majorTickMark val="out"/>
        <c:minorTickMark val="none"/>
        <c:tickLblPos val="nextTo"/>
        <c:spPr>
          <a:ln>
            <a:solidFill>
              <a:schemeClr val="tx2">
                <a:lumMod val="75000"/>
              </a:schemeClr>
            </a:solidFill>
          </a:ln>
        </c:spPr>
        <c:crossAx val="119281920"/>
        <c:crosses val="autoZero"/>
        <c:auto val="1"/>
        <c:lblOffset val="100"/>
        <c:baseTimeUnit val="months"/>
        <c:majorUnit val="8"/>
        <c:majorTimeUnit val="months"/>
      </c:dateAx>
      <c:valAx>
        <c:axId val="119281920"/>
        <c:scaling>
          <c:orientation val="minMax"/>
        </c:scaling>
        <c:delete val="0"/>
        <c:axPos val="l"/>
        <c:numFmt formatCode="0.0" sourceLinked="1"/>
        <c:majorTickMark val="out"/>
        <c:minorTickMark val="none"/>
        <c:tickLblPos val="nextTo"/>
        <c:spPr>
          <a:ln>
            <a:solidFill>
              <a:schemeClr val="tx2">
                <a:lumMod val="75000"/>
              </a:schemeClr>
            </a:solidFill>
          </a:ln>
        </c:spPr>
        <c:crossAx val="119280384"/>
        <c:crosses val="autoZero"/>
        <c:crossBetween val="between"/>
      </c:valAx>
    </c:plotArea>
    <c:plotVisOnly val="1"/>
    <c:dispBlanksAs val="gap"/>
    <c:showDLblsOverMax val="0"/>
  </c:chart>
  <c:txPr>
    <a:bodyPr/>
    <a:lstStyle/>
    <a:p>
      <a:pPr>
        <a:defRPr sz="2700">
          <a:solidFill>
            <a:schemeClr val="bg1"/>
          </a:solidFill>
          <a:latin typeface="Century Gothic" panose="020B0502020202020204" pitchFamily="34" charset="0"/>
          <a:cs typeface="Arial" pitchFamily="34" charset="0"/>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4481867488116333"/>
          <c:y val="4.572943764134042E-3"/>
        </c:manualLayout>
      </c:layout>
      <c:overlay val="0"/>
      <c:txPr>
        <a:bodyPr/>
        <a:lstStyle/>
        <a:p>
          <a:pPr>
            <a:defRPr sz="3000" b="1">
              <a:solidFill>
                <a:schemeClr val="accent3"/>
              </a:solidFill>
            </a:defRPr>
          </a:pPr>
          <a:endParaRPr lang="en-US"/>
        </a:p>
      </c:txPr>
    </c:title>
    <c:autoTitleDeleted val="0"/>
    <c:plotArea>
      <c:layout>
        <c:manualLayout>
          <c:layoutTarget val="inner"/>
          <c:xMode val="edge"/>
          <c:yMode val="edge"/>
          <c:x val="5.8434536790597555E-2"/>
          <c:y val="0.12484604572691714"/>
          <c:w val="0.93227674683221196"/>
          <c:h val="0.50360641429178155"/>
        </c:manualLayout>
      </c:layout>
      <c:barChart>
        <c:barDir val="col"/>
        <c:grouping val="clustered"/>
        <c:varyColors val="0"/>
        <c:ser>
          <c:idx val="0"/>
          <c:order val="0"/>
          <c:tx>
            <c:strRef>
              <c:f>Sheet1!$B$1</c:f>
              <c:strCache>
                <c:ptCount val="1"/>
                <c:pt idx="0">
                  <c:v>Active Listing</c:v>
                </c:pt>
              </c:strCache>
            </c:strRef>
          </c:tx>
          <c:spPr>
            <a:solidFill>
              <a:schemeClr val="accent4"/>
            </a:solidFill>
            <a:effectLst>
              <a:outerShdw blurRad="50800" dist="38100" algn="l" rotWithShape="0">
                <a:prstClr val="black">
                  <a:alpha val="40000"/>
                </a:prstClr>
              </a:outerShdw>
            </a:effectLst>
          </c:spPr>
          <c:invertIfNegative val="0"/>
          <c:dLbls>
            <c:dLbl>
              <c:idx val="0"/>
              <c:layout>
                <c:manualLayout>
                  <c:x val="4.5454545454545452E-3"/>
                  <c:y val="3.26959130108747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D15-453E-9E73-CA3693797B0C}"/>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$0 - $299k</c:v>
                </c:pt>
                <c:pt idx="1">
                  <c:v>$300 - $499k</c:v>
                </c:pt>
                <c:pt idx="2">
                  <c:v>$500 - $749k</c:v>
                </c:pt>
                <c:pt idx="3">
                  <c:v>$750 - $999k</c:v>
                </c:pt>
                <c:pt idx="4">
                  <c:v>$1M - $2.99M</c:v>
                </c:pt>
                <c:pt idx="5">
                  <c:v>$3M and up</c:v>
                </c:pt>
                <c:pt idx="7">
                  <c:v>Total</c:v>
                </c:pt>
              </c:strCache>
            </c:strRef>
          </c:cat>
          <c:val>
            <c:numRef>
              <c:f>Sheet1!$B$2:$B$9</c:f>
              <c:numCache>
                <c:formatCode>0.0%</c:formatCode>
                <c:ptCount val="8"/>
                <c:pt idx="0">
                  <c:v>-0.14797215161896338</c:v>
                </c:pt>
                <c:pt idx="1">
                  <c:v>-7.8198269599101811E-2</c:v>
                </c:pt>
                <c:pt idx="2">
                  <c:v>-3.7261294829995517E-3</c:v>
                </c:pt>
                <c:pt idx="3">
                  <c:v>4.5026606631191068E-2</c:v>
                </c:pt>
                <c:pt idx="4">
                  <c:v>9.5105672969966637E-2</c:v>
                </c:pt>
                <c:pt idx="5">
                  <c:v>9.6406357982031787E-2</c:v>
                </c:pt>
                <c:pt idx="7">
                  <c:v>-2.0789145877520787E-2</c:v>
                </c:pt>
              </c:numCache>
            </c:numRef>
          </c:val>
          <c:extLst>
            <c:ext xmlns:c16="http://schemas.microsoft.com/office/drawing/2014/chart" uri="{C3380CC4-5D6E-409C-BE32-E72D297353CC}">
              <c16:uniqueId val="{00000001-9D15-453E-9E73-CA3693797B0C}"/>
            </c:ext>
          </c:extLst>
        </c:ser>
        <c:dLbls>
          <c:showLegendKey val="0"/>
          <c:showVal val="0"/>
          <c:showCatName val="0"/>
          <c:showSerName val="0"/>
          <c:showPercent val="0"/>
          <c:showBubbleSize val="0"/>
        </c:dLbls>
        <c:gapWidth val="150"/>
        <c:axId val="119069696"/>
        <c:axId val="119079680"/>
      </c:barChart>
      <c:catAx>
        <c:axId val="119069696"/>
        <c:scaling>
          <c:orientation val="minMax"/>
        </c:scaling>
        <c:delete val="0"/>
        <c:axPos val="b"/>
        <c:numFmt formatCode="General" sourceLinked="0"/>
        <c:majorTickMark val="out"/>
        <c:minorTickMark val="none"/>
        <c:tickLblPos val="low"/>
        <c:spPr>
          <a:ln>
            <a:solidFill>
              <a:schemeClr val="tx2">
                <a:lumMod val="75000"/>
              </a:schemeClr>
            </a:solidFill>
          </a:ln>
        </c:spPr>
        <c:txPr>
          <a:bodyPr rot="-2700000"/>
          <a:lstStyle/>
          <a:p>
            <a:pPr>
              <a:defRPr/>
            </a:pPr>
            <a:endParaRPr lang="en-US"/>
          </a:p>
        </c:txPr>
        <c:crossAx val="119079680"/>
        <c:crosses val="autoZero"/>
        <c:auto val="1"/>
        <c:lblAlgn val="ctr"/>
        <c:lblOffset val="100"/>
        <c:noMultiLvlLbl val="0"/>
      </c:catAx>
      <c:valAx>
        <c:axId val="119079680"/>
        <c:scaling>
          <c:orientation val="minMax"/>
        </c:scaling>
        <c:delete val="0"/>
        <c:axPos val="l"/>
        <c:numFmt formatCode="0%" sourceLinked="0"/>
        <c:majorTickMark val="out"/>
        <c:minorTickMark val="none"/>
        <c:tickLblPos val="nextTo"/>
        <c:spPr>
          <a:ln>
            <a:solidFill>
              <a:schemeClr val="tx2">
                <a:lumMod val="75000"/>
              </a:schemeClr>
            </a:solidFill>
          </a:ln>
        </c:spPr>
        <c:crossAx val="119069696"/>
        <c:crosses val="autoZero"/>
        <c:crossBetween val="between"/>
        <c:majorUnit val="0.1"/>
      </c:valAx>
    </c:plotArea>
    <c:plotVisOnly val="1"/>
    <c:dispBlanksAs val="gap"/>
    <c:showDLblsOverMax val="0"/>
  </c:chart>
  <c:txPr>
    <a:bodyPr/>
    <a:lstStyle/>
    <a:p>
      <a:pPr>
        <a:defRPr sz="2700" b="0">
          <a:solidFill>
            <a:schemeClr val="bg1"/>
          </a:solidFill>
          <a:latin typeface="+mj-lt"/>
          <a:cs typeface="Arial" pitchFamily="34" charset="0"/>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196381702287215E-2"/>
          <c:y val="3.2688048140323923E-2"/>
          <c:w val="0.8811616516685411"/>
          <c:h val="0.73949427053325656"/>
        </c:manualLayout>
      </c:layout>
      <c:lineChart>
        <c:grouping val="standard"/>
        <c:varyColors val="0"/>
        <c:ser>
          <c:idx val="0"/>
          <c:order val="0"/>
          <c:tx>
            <c:strRef>
              <c:f>Sheet1!$B$1</c:f>
              <c:strCache>
                <c:ptCount val="1"/>
                <c:pt idx="0">
                  <c:v>Bay Area</c:v>
                </c:pt>
              </c:strCache>
            </c:strRef>
          </c:tx>
          <c:spPr>
            <a:ln w="50800">
              <a:solidFill>
                <a:schemeClr val="accent4"/>
              </a:solidFill>
            </a:ln>
            <a:effectLst/>
          </c:spPr>
          <c:marker>
            <c:symbol val="none"/>
          </c:marker>
          <c:dLbls>
            <c:dLbl>
              <c:idx val="126"/>
              <c:layout>
                <c:manualLayout>
                  <c:x val="1.4843181784446227E-3"/>
                  <c:y val="2.6422764227642351E-2"/>
                </c:manualLayout>
              </c:layout>
              <c:spPr>
                <a:noFill/>
                <a:ln>
                  <a:noFill/>
                </a:ln>
                <a:effectLst/>
              </c:spPr>
              <c:txPr>
                <a:bodyPr wrap="square" lIns="38100" tIns="19050" rIns="38100" bIns="19050" anchor="ctr">
                  <a:spAutoFit/>
                </a:bodyPr>
                <a:lstStyle/>
                <a:p>
                  <a:pPr>
                    <a:defRPr>
                      <a:solidFill>
                        <a:schemeClr val="accent4"/>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78C-4748-A413-BC087F7CF2D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1"/>
              </c:ext>
            </c:extLst>
          </c:dLbls>
          <c:cat>
            <c:numRef>
              <c:f>Sheet1!$A$2:$A$128</c:f>
              <c:numCache>
                <c:formatCode>mmm\-yy</c:formatCode>
                <c:ptCount val="127"/>
                <c:pt idx="0">
                  <c:v>39814</c:v>
                </c:pt>
                <c:pt idx="1">
                  <c:v>39845</c:v>
                </c:pt>
                <c:pt idx="2">
                  <c:v>39873</c:v>
                </c:pt>
                <c:pt idx="3">
                  <c:v>39904</c:v>
                </c:pt>
                <c:pt idx="4">
                  <c:v>39934</c:v>
                </c:pt>
                <c:pt idx="5">
                  <c:v>39965</c:v>
                </c:pt>
                <c:pt idx="6">
                  <c:v>39995</c:v>
                </c:pt>
                <c:pt idx="7">
                  <c:v>40026</c:v>
                </c:pt>
                <c:pt idx="8">
                  <c:v>40057</c:v>
                </c:pt>
                <c:pt idx="9">
                  <c:v>40087</c:v>
                </c:pt>
                <c:pt idx="10">
                  <c:v>40118</c:v>
                </c:pt>
                <c:pt idx="11">
                  <c:v>40148</c:v>
                </c:pt>
                <c:pt idx="12">
                  <c:v>40179</c:v>
                </c:pt>
                <c:pt idx="13">
                  <c:v>40210</c:v>
                </c:pt>
                <c:pt idx="14">
                  <c:v>40238</c:v>
                </c:pt>
                <c:pt idx="15">
                  <c:v>40269</c:v>
                </c:pt>
                <c:pt idx="16">
                  <c:v>40299</c:v>
                </c:pt>
                <c:pt idx="17">
                  <c:v>40330</c:v>
                </c:pt>
                <c:pt idx="18">
                  <c:v>40360</c:v>
                </c:pt>
                <c:pt idx="19">
                  <c:v>40391</c:v>
                </c:pt>
                <c:pt idx="20">
                  <c:v>40422</c:v>
                </c:pt>
                <c:pt idx="21">
                  <c:v>40452</c:v>
                </c:pt>
                <c:pt idx="22">
                  <c:v>40483</c:v>
                </c:pt>
                <c:pt idx="23">
                  <c:v>40513</c:v>
                </c:pt>
                <c:pt idx="24">
                  <c:v>40544</c:v>
                </c:pt>
                <c:pt idx="25">
                  <c:v>40575</c:v>
                </c:pt>
                <c:pt idx="26">
                  <c:v>40603</c:v>
                </c:pt>
                <c:pt idx="27">
                  <c:v>40634</c:v>
                </c:pt>
                <c:pt idx="28">
                  <c:v>40664</c:v>
                </c:pt>
                <c:pt idx="29">
                  <c:v>40695</c:v>
                </c:pt>
                <c:pt idx="30">
                  <c:v>40725</c:v>
                </c:pt>
                <c:pt idx="31">
                  <c:v>40756</c:v>
                </c:pt>
                <c:pt idx="32">
                  <c:v>40787</c:v>
                </c:pt>
                <c:pt idx="33">
                  <c:v>40817</c:v>
                </c:pt>
                <c:pt idx="34">
                  <c:v>40848</c:v>
                </c:pt>
                <c:pt idx="35">
                  <c:v>40878</c:v>
                </c:pt>
                <c:pt idx="36">
                  <c:v>40909</c:v>
                </c:pt>
                <c:pt idx="37">
                  <c:v>40940</c:v>
                </c:pt>
                <c:pt idx="38">
                  <c:v>40969</c:v>
                </c:pt>
                <c:pt idx="39">
                  <c:v>41000</c:v>
                </c:pt>
                <c:pt idx="40">
                  <c:v>41030</c:v>
                </c:pt>
                <c:pt idx="41">
                  <c:v>41061</c:v>
                </c:pt>
                <c:pt idx="42">
                  <c:v>41091</c:v>
                </c:pt>
                <c:pt idx="43">
                  <c:v>41122</c:v>
                </c:pt>
                <c:pt idx="44">
                  <c:v>41153</c:v>
                </c:pt>
                <c:pt idx="45">
                  <c:v>41183</c:v>
                </c:pt>
                <c:pt idx="46">
                  <c:v>41214</c:v>
                </c:pt>
                <c:pt idx="47">
                  <c:v>41244</c:v>
                </c:pt>
                <c:pt idx="48">
                  <c:v>41275</c:v>
                </c:pt>
                <c:pt idx="49">
                  <c:v>41306</c:v>
                </c:pt>
                <c:pt idx="50">
                  <c:v>41334</c:v>
                </c:pt>
                <c:pt idx="51">
                  <c:v>41365</c:v>
                </c:pt>
                <c:pt idx="52">
                  <c:v>41395</c:v>
                </c:pt>
                <c:pt idx="53">
                  <c:v>41426</c:v>
                </c:pt>
                <c:pt idx="54">
                  <c:v>41456</c:v>
                </c:pt>
                <c:pt idx="55">
                  <c:v>41487</c:v>
                </c:pt>
                <c:pt idx="56">
                  <c:v>41518</c:v>
                </c:pt>
                <c:pt idx="57">
                  <c:v>41548</c:v>
                </c:pt>
                <c:pt idx="58">
                  <c:v>41579</c:v>
                </c:pt>
                <c:pt idx="59">
                  <c:v>41609</c:v>
                </c:pt>
                <c:pt idx="60">
                  <c:v>41640</c:v>
                </c:pt>
                <c:pt idx="61">
                  <c:v>41671</c:v>
                </c:pt>
                <c:pt idx="62">
                  <c:v>41699</c:v>
                </c:pt>
                <c:pt idx="63">
                  <c:v>41730</c:v>
                </c:pt>
                <c:pt idx="64">
                  <c:v>41760</c:v>
                </c:pt>
                <c:pt idx="65">
                  <c:v>41791</c:v>
                </c:pt>
                <c:pt idx="66">
                  <c:v>41821</c:v>
                </c:pt>
                <c:pt idx="67">
                  <c:v>41852</c:v>
                </c:pt>
                <c:pt idx="68">
                  <c:v>41883</c:v>
                </c:pt>
                <c:pt idx="69">
                  <c:v>41913</c:v>
                </c:pt>
                <c:pt idx="70">
                  <c:v>41944</c:v>
                </c:pt>
                <c:pt idx="71">
                  <c:v>41974</c:v>
                </c:pt>
                <c:pt idx="72">
                  <c:v>42005</c:v>
                </c:pt>
                <c:pt idx="73">
                  <c:v>42036</c:v>
                </c:pt>
                <c:pt idx="74">
                  <c:v>42064</c:v>
                </c:pt>
                <c:pt idx="75">
                  <c:v>42095</c:v>
                </c:pt>
                <c:pt idx="76">
                  <c:v>42125</c:v>
                </c:pt>
                <c:pt idx="77">
                  <c:v>42156</c:v>
                </c:pt>
                <c:pt idx="78">
                  <c:v>42186</c:v>
                </c:pt>
                <c:pt idx="79">
                  <c:v>42217</c:v>
                </c:pt>
                <c:pt idx="80">
                  <c:v>42248</c:v>
                </c:pt>
                <c:pt idx="81">
                  <c:v>42278</c:v>
                </c:pt>
                <c:pt idx="82">
                  <c:v>42309</c:v>
                </c:pt>
                <c:pt idx="83">
                  <c:v>42339</c:v>
                </c:pt>
                <c:pt idx="84">
                  <c:v>42370</c:v>
                </c:pt>
                <c:pt idx="85">
                  <c:v>42401</c:v>
                </c:pt>
                <c:pt idx="86">
                  <c:v>42430</c:v>
                </c:pt>
                <c:pt idx="87">
                  <c:v>42461</c:v>
                </c:pt>
                <c:pt idx="88">
                  <c:v>42491</c:v>
                </c:pt>
                <c:pt idx="89">
                  <c:v>42522</c:v>
                </c:pt>
                <c:pt idx="90">
                  <c:v>42552</c:v>
                </c:pt>
                <c:pt idx="91">
                  <c:v>42583</c:v>
                </c:pt>
                <c:pt idx="92">
                  <c:v>42614</c:v>
                </c:pt>
                <c:pt idx="93">
                  <c:v>42644</c:v>
                </c:pt>
                <c:pt idx="94">
                  <c:v>42675</c:v>
                </c:pt>
                <c:pt idx="95">
                  <c:v>42705</c:v>
                </c:pt>
                <c:pt idx="96">
                  <c:v>42736</c:v>
                </c:pt>
                <c:pt idx="97">
                  <c:v>42767</c:v>
                </c:pt>
                <c:pt idx="98">
                  <c:v>42795</c:v>
                </c:pt>
                <c:pt idx="99">
                  <c:v>42826</c:v>
                </c:pt>
                <c:pt idx="100">
                  <c:v>42856</c:v>
                </c:pt>
                <c:pt idx="101">
                  <c:v>42887</c:v>
                </c:pt>
                <c:pt idx="102">
                  <c:v>42917</c:v>
                </c:pt>
                <c:pt idx="103">
                  <c:v>42948</c:v>
                </c:pt>
                <c:pt idx="104">
                  <c:v>42979</c:v>
                </c:pt>
                <c:pt idx="105">
                  <c:v>43009</c:v>
                </c:pt>
                <c:pt idx="106">
                  <c:v>43040</c:v>
                </c:pt>
                <c:pt idx="107">
                  <c:v>43070</c:v>
                </c:pt>
                <c:pt idx="108">
                  <c:v>43101</c:v>
                </c:pt>
                <c:pt idx="109">
                  <c:v>43132</c:v>
                </c:pt>
                <c:pt idx="110">
                  <c:v>43160</c:v>
                </c:pt>
                <c:pt idx="111">
                  <c:v>43191</c:v>
                </c:pt>
                <c:pt idx="112">
                  <c:v>43221</c:v>
                </c:pt>
                <c:pt idx="113">
                  <c:v>43252</c:v>
                </c:pt>
                <c:pt idx="114">
                  <c:v>43282</c:v>
                </c:pt>
                <c:pt idx="115">
                  <c:v>43313</c:v>
                </c:pt>
                <c:pt idx="116">
                  <c:v>43344</c:v>
                </c:pt>
                <c:pt idx="117">
                  <c:v>43374</c:v>
                </c:pt>
                <c:pt idx="118">
                  <c:v>43405</c:v>
                </c:pt>
                <c:pt idx="119">
                  <c:v>43435</c:v>
                </c:pt>
                <c:pt idx="120">
                  <c:v>43466</c:v>
                </c:pt>
                <c:pt idx="121">
                  <c:v>43497</c:v>
                </c:pt>
                <c:pt idx="122">
                  <c:v>43525</c:v>
                </c:pt>
                <c:pt idx="123">
                  <c:v>43556</c:v>
                </c:pt>
                <c:pt idx="124">
                  <c:v>43586</c:v>
                </c:pt>
                <c:pt idx="125">
                  <c:v>43617</c:v>
                </c:pt>
                <c:pt idx="126">
                  <c:v>43647</c:v>
                </c:pt>
              </c:numCache>
            </c:numRef>
          </c:cat>
          <c:val>
            <c:numRef>
              <c:f>Sheet1!$B$2:$B$128</c:f>
              <c:numCache>
                <c:formatCode>0.0</c:formatCode>
                <c:ptCount val="127"/>
                <c:pt idx="0">
                  <c:v>8.1247877758913418</c:v>
                </c:pt>
                <c:pt idx="1">
                  <c:v>8.152613827993255</c:v>
                </c:pt>
                <c:pt idx="2">
                  <c:v>6.3570954907161807</c:v>
                </c:pt>
                <c:pt idx="3">
                  <c:v>5.5800289435600581</c:v>
                </c:pt>
                <c:pt idx="4">
                  <c:v>4.9208163265306126</c:v>
                </c:pt>
                <c:pt idx="5">
                  <c:v>4.0887807139545664</c:v>
                </c:pt>
                <c:pt idx="6">
                  <c:v>3.8689452240832956</c:v>
                </c:pt>
                <c:pt idx="7">
                  <c:v>3.8827439510768413</c:v>
                </c:pt>
                <c:pt idx="8">
                  <c:v>4.1455108359133126</c:v>
                </c:pt>
                <c:pt idx="9">
                  <c:v>3.8975872689938398</c:v>
                </c:pt>
                <c:pt idx="10">
                  <c:v>3.9744117647058825</c:v>
                </c:pt>
                <c:pt idx="11">
                  <c:v>3.203826955074875</c:v>
                </c:pt>
                <c:pt idx="12">
                  <c:v>5.586089906700594</c:v>
                </c:pt>
                <c:pt idx="13">
                  <c:v>6.0490797546012267</c:v>
                </c:pt>
                <c:pt idx="14">
                  <c:v>4.8355039637599093</c:v>
                </c:pt>
                <c:pt idx="15">
                  <c:v>5.0611329220415033</c:v>
                </c:pt>
                <c:pt idx="16">
                  <c:v>4.2649976381672179</c:v>
                </c:pt>
                <c:pt idx="17">
                  <c:v>4.3518044237485451</c:v>
                </c:pt>
                <c:pt idx="18">
                  <c:v>5.2533369654045217</c:v>
                </c:pt>
                <c:pt idx="19">
                  <c:v>5.6</c:v>
                </c:pt>
                <c:pt idx="20">
                  <c:v>5.9</c:v>
                </c:pt>
                <c:pt idx="21">
                  <c:v>6.1</c:v>
                </c:pt>
                <c:pt idx="22">
                  <c:v>5.4</c:v>
                </c:pt>
                <c:pt idx="23">
                  <c:v>4</c:v>
                </c:pt>
                <c:pt idx="24">
                  <c:v>6.2</c:v>
                </c:pt>
                <c:pt idx="25">
                  <c:v>6.8</c:v>
                </c:pt>
                <c:pt idx="26">
                  <c:v>4.4000000000000004</c:v>
                </c:pt>
                <c:pt idx="27">
                  <c:v>4.7</c:v>
                </c:pt>
                <c:pt idx="28">
                  <c:v>5</c:v>
                </c:pt>
                <c:pt idx="29">
                  <c:v>4.2</c:v>
                </c:pt>
                <c:pt idx="30">
                  <c:v>4.8</c:v>
                </c:pt>
                <c:pt idx="31">
                  <c:v>4.5</c:v>
                </c:pt>
                <c:pt idx="32">
                  <c:v>4.9000000000000004</c:v>
                </c:pt>
                <c:pt idx="33">
                  <c:v>5</c:v>
                </c:pt>
                <c:pt idx="34">
                  <c:v>4.3</c:v>
                </c:pt>
                <c:pt idx="35">
                  <c:v>3.3</c:v>
                </c:pt>
                <c:pt idx="36">
                  <c:v>4.5</c:v>
                </c:pt>
                <c:pt idx="37">
                  <c:v>4.2</c:v>
                </c:pt>
                <c:pt idx="38">
                  <c:v>3.5</c:v>
                </c:pt>
                <c:pt idx="39">
                  <c:v>3.3</c:v>
                </c:pt>
                <c:pt idx="40">
                  <c:v>2.9</c:v>
                </c:pt>
                <c:pt idx="41">
                  <c:v>2.7</c:v>
                </c:pt>
                <c:pt idx="42">
                  <c:v>2.8</c:v>
                </c:pt>
                <c:pt idx="43">
                  <c:v>2.7</c:v>
                </c:pt>
                <c:pt idx="44">
                  <c:v>3.2</c:v>
                </c:pt>
                <c:pt idx="45">
                  <c:v>2.5</c:v>
                </c:pt>
                <c:pt idx="46">
                  <c:v>2.2999999999999998</c:v>
                </c:pt>
                <c:pt idx="47">
                  <c:v>1.8</c:v>
                </c:pt>
                <c:pt idx="48">
                  <c:v>3.1</c:v>
                </c:pt>
                <c:pt idx="49">
                  <c:v>3.1</c:v>
                </c:pt>
                <c:pt idx="50">
                  <c:v>2.6</c:v>
                </c:pt>
                <c:pt idx="51">
                  <c:v>2.4</c:v>
                </c:pt>
                <c:pt idx="52">
                  <c:v>2.2000000000000002</c:v>
                </c:pt>
                <c:pt idx="53">
                  <c:v>2.2999999999999998</c:v>
                </c:pt>
                <c:pt idx="54">
                  <c:v>2.2999999999999998</c:v>
                </c:pt>
                <c:pt idx="55">
                  <c:v>2.2999999999999998</c:v>
                </c:pt>
                <c:pt idx="56">
                  <c:v>2.7</c:v>
                </c:pt>
                <c:pt idx="57">
                  <c:v>2.2999999999999998</c:v>
                </c:pt>
                <c:pt idx="58">
                  <c:v>2.2000000000000002</c:v>
                </c:pt>
                <c:pt idx="59">
                  <c:v>1.6</c:v>
                </c:pt>
                <c:pt idx="60">
                  <c:v>2.4</c:v>
                </c:pt>
                <c:pt idx="61">
                  <c:v>2.7</c:v>
                </c:pt>
                <c:pt idx="62">
                  <c:v>2.4</c:v>
                </c:pt>
                <c:pt idx="63">
                  <c:v>2.2000000000000002</c:v>
                </c:pt>
                <c:pt idx="64">
                  <c:v>2.2000000000000002</c:v>
                </c:pt>
                <c:pt idx="65">
                  <c:v>2.1</c:v>
                </c:pt>
                <c:pt idx="66">
                  <c:v>2.1</c:v>
                </c:pt>
                <c:pt idx="67">
                  <c:v>2.4</c:v>
                </c:pt>
                <c:pt idx="68">
                  <c:v>2.5</c:v>
                </c:pt>
                <c:pt idx="69">
                  <c:v>1.9</c:v>
                </c:pt>
                <c:pt idx="70">
                  <c:v>2</c:v>
                </c:pt>
                <c:pt idx="71">
                  <c:v>1.4</c:v>
                </c:pt>
                <c:pt idx="72">
                  <c:v>2.6466610312764161</c:v>
                </c:pt>
                <c:pt idx="73">
                  <c:v>2.8286686838124053</c:v>
                </c:pt>
                <c:pt idx="74">
                  <c:v>2.152294503277862</c:v>
                </c:pt>
                <c:pt idx="75">
                  <c:v>1.9586349534643226</c:v>
                </c:pt>
                <c:pt idx="76">
                  <c:v>2.0209003215434085</c:v>
                </c:pt>
                <c:pt idx="77">
                  <c:v>1.6808472121650977</c:v>
                </c:pt>
                <c:pt idx="78">
                  <c:v>1.8417266187050361</c:v>
                </c:pt>
                <c:pt idx="79">
                  <c:v>2.0551378446115289</c:v>
                </c:pt>
                <c:pt idx="80">
                  <c:v>2.2433035714285716</c:v>
                </c:pt>
                <c:pt idx="81">
                  <c:v>2.202749140893471</c:v>
                </c:pt>
                <c:pt idx="82">
                  <c:v>2.1517882286679808</c:v>
                </c:pt>
                <c:pt idx="83">
                  <c:v>1.420248328557784</c:v>
                </c:pt>
                <c:pt idx="84">
                  <c:v>2.4827586206896552</c:v>
                </c:pt>
                <c:pt idx="85">
                  <c:v>3.2257545271629779</c:v>
                </c:pt>
                <c:pt idx="86">
                  <c:v>2.5780362456045443</c:v>
                </c:pt>
                <c:pt idx="87">
                  <c:v>2.5571024067956585</c:v>
                </c:pt>
                <c:pt idx="88">
                  <c:v>2.4871577159838676</c:v>
                </c:pt>
                <c:pt idx="89">
                  <c:v>2.3243926141885325</c:v>
                </c:pt>
                <c:pt idx="90">
                  <c:v>2.6028571428571428</c:v>
                </c:pt>
                <c:pt idx="91">
                  <c:v>2.4913553895410887</c:v>
                </c:pt>
                <c:pt idx="92">
                  <c:v>2.5884589577275778</c:v>
                </c:pt>
                <c:pt idx="93">
                  <c:v>2.3091732729331822</c:v>
                </c:pt>
                <c:pt idx="94">
                  <c:v>1.8925521821631879</c:v>
                </c:pt>
                <c:pt idx="95">
                  <c:v>1.5437106056453822</c:v>
                </c:pt>
                <c:pt idx="96">
                  <c:v>2.462025316455696</c:v>
                </c:pt>
                <c:pt idx="97">
                  <c:v>2.9656883009508062</c:v>
                </c:pt>
                <c:pt idx="98">
                  <c:v>2.1987293519695044</c:v>
                </c:pt>
                <c:pt idx="99">
                  <c:v>2.3502588119299976</c:v>
                </c:pt>
                <c:pt idx="100">
                  <c:v>2.0542290570619182</c:v>
                </c:pt>
                <c:pt idx="101">
                  <c:v>1.835440718343412</c:v>
                </c:pt>
                <c:pt idx="102">
                  <c:v>2.079131959666813</c:v>
                </c:pt>
                <c:pt idx="103">
                  <c:v>1.9204568222801042</c:v>
                </c:pt>
                <c:pt idx="104">
                  <c:v>2.2082652346486107</c:v>
                </c:pt>
                <c:pt idx="105">
                  <c:v>1.8793958521190262</c:v>
                </c:pt>
                <c:pt idx="106">
                  <c:v>1.5223739990579368</c:v>
                </c:pt>
                <c:pt idx="107">
                  <c:v>1.2903491888919438</c:v>
                </c:pt>
                <c:pt idx="108">
                  <c:v>2.3343011198672752</c:v>
                </c:pt>
                <c:pt idx="109">
                  <c:v>2.6240833654959475</c:v>
                </c:pt>
                <c:pt idx="110">
                  <c:v>1.8831936914736322</c:v>
                </c:pt>
                <c:pt idx="111">
                  <c:v>2.0706483848477806</c:v>
                </c:pt>
                <c:pt idx="112">
                  <c:v>1.9696909667194928</c:v>
                </c:pt>
                <c:pt idx="113">
                  <c:v>2.0255591054313098</c:v>
                </c:pt>
                <c:pt idx="114">
                  <c:v>2.223726627981947</c:v>
                </c:pt>
                <c:pt idx="115">
                  <c:v>2.3457663451232582</c:v>
                </c:pt>
                <c:pt idx="116">
                  <c:v>3.1719709659408153</c:v>
                </c:pt>
                <c:pt idx="117">
                  <c:v>2.5394094396651941</c:v>
                </c:pt>
                <c:pt idx="118">
                  <c:v>2.3343982960596379</c:v>
                </c:pt>
                <c:pt idx="119">
                  <c:v>2.0773591197065691</c:v>
                </c:pt>
                <c:pt idx="120">
                  <c:v>3.2748898678414098</c:v>
                </c:pt>
                <c:pt idx="121">
                  <c:v>3.3431570448122727</c:v>
                </c:pt>
                <c:pt idx="122">
                  <c:v>2.6</c:v>
                </c:pt>
                <c:pt idx="123">
                  <c:v>2.6</c:v>
                </c:pt>
                <c:pt idx="124">
                  <c:v>2.2999999999999998</c:v>
                </c:pt>
                <c:pt idx="125">
                  <c:v>2.5</c:v>
                </c:pt>
                <c:pt idx="126">
                  <c:v>2.5</c:v>
                </c:pt>
              </c:numCache>
            </c:numRef>
          </c:val>
          <c:smooth val="0"/>
          <c:extLst>
            <c:ext xmlns:c16="http://schemas.microsoft.com/office/drawing/2014/chart" uri="{C3380CC4-5D6E-409C-BE32-E72D297353CC}">
              <c16:uniqueId val="{00000000-7C37-4F2B-B11C-8D2F8955834C}"/>
            </c:ext>
          </c:extLst>
        </c:ser>
        <c:ser>
          <c:idx val="1"/>
          <c:order val="1"/>
          <c:tx>
            <c:strRef>
              <c:f>Sheet1!$C$1</c:f>
              <c:strCache>
                <c:ptCount val="1"/>
                <c:pt idx="0">
                  <c:v>So CA</c:v>
                </c:pt>
              </c:strCache>
            </c:strRef>
          </c:tx>
          <c:spPr>
            <a:ln w="50800">
              <a:solidFill>
                <a:schemeClr val="accent3"/>
              </a:solidFill>
            </a:ln>
          </c:spPr>
          <c:marker>
            <c:symbol val="none"/>
          </c:marker>
          <c:dLbls>
            <c:dLbl>
              <c:idx val="126"/>
              <c:layout>
                <c:manualLayout>
                  <c:x val="1.4843181784446227E-3"/>
                  <c:y val="-3.6585365853658611E-2"/>
                </c:manualLayout>
              </c:layout>
              <c:spPr>
                <a:noFill/>
                <a:ln>
                  <a:noFill/>
                </a:ln>
                <a:effectLst/>
              </c:spPr>
              <c:txPr>
                <a:bodyPr wrap="square" lIns="38100" tIns="19050" rIns="38100" bIns="19050" anchor="ctr">
                  <a:spAutoFit/>
                </a:bodyPr>
                <a:lstStyle/>
                <a:p>
                  <a:pPr>
                    <a:defRPr>
                      <a:solidFill>
                        <a:schemeClr val="accent3"/>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78C-4748-A413-BC087F7CF2D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1"/>
              </c:ext>
            </c:extLst>
          </c:dLbls>
          <c:cat>
            <c:numRef>
              <c:f>Sheet1!$A$2:$A$128</c:f>
              <c:numCache>
                <c:formatCode>mmm\-yy</c:formatCode>
                <c:ptCount val="127"/>
                <c:pt idx="0">
                  <c:v>39814</c:v>
                </c:pt>
                <c:pt idx="1">
                  <c:v>39845</c:v>
                </c:pt>
                <c:pt idx="2">
                  <c:v>39873</c:v>
                </c:pt>
                <c:pt idx="3">
                  <c:v>39904</c:v>
                </c:pt>
                <c:pt idx="4">
                  <c:v>39934</c:v>
                </c:pt>
                <c:pt idx="5">
                  <c:v>39965</c:v>
                </c:pt>
                <c:pt idx="6">
                  <c:v>39995</c:v>
                </c:pt>
                <c:pt idx="7">
                  <c:v>40026</c:v>
                </c:pt>
                <c:pt idx="8">
                  <c:v>40057</c:v>
                </c:pt>
                <c:pt idx="9">
                  <c:v>40087</c:v>
                </c:pt>
                <c:pt idx="10">
                  <c:v>40118</c:v>
                </c:pt>
                <c:pt idx="11">
                  <c:v>40148</c:v>
                </c:pt>
                <c:pt idx="12">
                  <c:v>40179</c:v>
                </c:pt>
                <c:pt idx="13">
                  <c:v>40210</c:v>
                </c:pt>
                <c:pt idx="14">
                  <c:v>40238</c:v>
                </c:pt>
                <c:pt idx="15">
                  <c:v>40269</c:v>
                </c:pt>
                <c:pt idx="16">
                  <c:v>40299</c:v>
                </c:pt>
                <c:pt idx="17">
                  <c:v>40330</c:v>
                </c:pt>
                <c:pt idx="18">
                  <c:v>40360</c:v>
                </c:pt>
                <c:pt idx="19">
                  <c:v>40391</c:v>
                </c:pt>
                <c:pt idx="20">
                  <c:v>40422</c:v>
                </c:pt>
                <c:pt idx="21">
                  <c:v>40452</c:v>
                </c:pt>
                <c:pt idx="22">
                  <c:v>40483</c:v>
                </c:pt>
                <c:pt idx="23">
                  <c:v>40513</c:v>
                </c:pt>
                <c:pt idx="24">
                  <c:v>40544</c:v>
                </c:pt>
                <c:pt idx="25">
                  <c:v>40575</c:v>
                </c:pt>
                <c:pt idx="26">
                  <c:v>40603</c:v>
                </c:pt>
                <c:pt idx="27">
                  <c:v>40634</c:v>
                </c:pt>
                <c:pt idx="28">
                  <c:v>40664</c:v>
                </c:pt>
                <c:pt idx="29">
                  <c:v>40695</c:v>
                </c:pt>
                <c:pt idx="30">
                  <c:v>40725</c:v>
                </c:pt>
                <c:pt idx="31">
                  <c:v>40756</c:v>
                </c:pt>
                <c:pt idx="32">
                  <c:v>40787</c:v>
                </c:pt>
                <c:pt idx="33">
                  <c:v>40817</c:v>
                </c:pt>
                <c:pt idx="34">
                  <c:v>40848</c:v>
                </c:pt>
                <c:pt idx="35">
                  <c:v>40878</c:v>
                </c:pt>
                <c:pt idx="36">
                  <c:v>40909</c:v>
                </c:pt>
                <c:pt idx="37">
                  <c:v>40940</c:v>
                </c:pt>
                <c:pt idx="38">
                  <c:v>40969</c:v>
                </c:pt>
                <c:pt idx="39">
                  <c:v>41000</c:v>
                </c:pt>
                <c:pt idx="40">
                  <c:v>41030</c:v>
                </c:pt>
                <c:pt idx="41">
                  <c:v>41061</c:v>
                </c:pt>
                <c:pt idx="42">
                  <c:v>41091</c:v>
                </c:pt>
                <c:pt idx="43">
                  <c:v>41122</c:v>
                </c:pt>
                <c:pt idx="44">
                  <c:v>41153</c:v>
                </c:pt>
                <c:pt idx="45">
                  <c:v>41183</c:v>
                </c:pt>
                <c:pt idx="46">
                  <c:v>41214</c:v>
                </c:pt>
                <c:pt idx="47">
                  <c:v>41244</c:v>
                </c:pt>
                <c:pt idx="48">
                  <c:v>41275</c:v>
                </c:pt>
                <c:pt idx="49">
                  <c:v>41306</c:v>
                </c:pt>
                <c:pt idx="50">
                  <c:v>41334</c:v>
                </c:pt>
                <c:pt idx="51">
                  <c:v>41365</c:v>
                </c:pt>
                <c:pt idx="52">
                  <c:v>41395</c:v>
                </c:pt>
                <c:pt idx="53">
                  <c:v>41426</c:v>
                </c:pt>
                <c:pt idx="54">
                  <c:v>41456</c:v>
                </c:pt>
                <c:pt idx="55">
                  <c:v>41487</c:v>
                </c:pt>
                <c:pt idx="56">
                  <c:v>41518</c:v>
                </c:pt>
                <c:pt idx="57">
                  <c:v>41548</c:v>
                </c:pt>
                <c:pt idx="58">
                  <c:v>41579</c:v>
                </c:pt>
                <c:pt idx="59">
                  <c:v>41609</c:v>
                </c:pt>
                <c:pt idx="60">
                  <c:v>41640</c:v>
                </c:pt>
                <c:pt idx="61">
                  <c:v>41671</c:v>
                </c:pt>
                <c:pt idx="62">
                  <c:v>41699</c:v>
                </c:pt>
                <c:pt idx="63">
                  <c:v>41730</c:v>
                </c:pt>
                <c:pt idx="64">
                  <c:v>41760</c:v>
                </c:pt>
                <c:pt idx="65">
                  <c:v>41791</c:v>
                </c:pt>
                <c:pt idx="66">
                  <c:v>41821</c:v>
                </c:pt>
                <c:pt idx="67">
                  <c:v>41852</c:v>
                </c:pt>
                <c:pt idx="68">
                  <c:v>41883</c:v>
                </c:pt>
                <c:pt idx="69">
                  <c:v>41913</c:v>
                </c:pt>
                <c:pt idx="70">
                  <c:v>41944</c:v>
                </c:pt>
                <c:pt idx="71">
                  <c:v>41974</c:v>
                </c:pt>
                <c:pt idx="72">
                  <c:v>42005</c:v>
                </c:pt>
                <c:pt idx="73">
                  <c:v>42036</c:v>
                </c:pt>
                <c:pt idx="74">
                  <c:v>42064</c:v>
                </c:pt>
                <c:pt idx="75">
                  <c:v>42095</c:v>
                </c:pt>
                <c:pt idx="76">
                  <c:v>42125</c:v>
                </c:pt>
                <c:pt idx="77">
                  <c:v>42156</c:v>
                </c:pt>
                <c:pt idx="78">
                  <c:v>42186</c:v>
                </c:pt>
                <c:pt idx="79">
                  <c:v>42217</c:v>
                </c:pt>
                <c:pt idx="80">
                  <c:v>42248</c:v>
                </c:pt>
                <c:pt idx="81">
                  <c:v>42278</c:v>
                </c:pt>
                <c:pt idx="82">
                  <c:v>42309</c:v>
                </c:pt>
                <c:pt idx="83">
                  <c:v>42339</c:v>
                </c:pt>
                <c:pt idx="84">
                  <c:v>42370</c:v>
                </c:pt>
                <c:pt idx="85">
                  <c:v>42401</c:v>
                </c:pt>
                <c:pt idx="86">
                  <c:v>42430</c:v>
                </c:pt>
                <c:pt idx="87">
                  <c:v>42461</c:v>
                </c:pt>
                <c:pt idx="88">
                  <c:v>42491</c:v>
                </c:pt>
                <c:pt idx="89">
                  <c:v>42522</c:v>
                </c:pt>
                <c:pt idx="90">
                  <c:v>42552</c:v>
                </c:pt>
                <c:pt idx="91">
                  <c:v>42583</c:v>
                </c:pt>
                <c:pt idx="92">
                  <c:v>42614</c:v>
                </c:pt>
                <c:pt idx="93">
                  <c:v>42644</c:v>
                </c:pt>
                <c:pt idx="94">
                  <c:v>42675</c:v>
                </c:pt>
                <c:pt idx="95">
                  <c:v>42705</c:v>
                </c:pt>
                <c:pt idx="96">
                  <c:v>42736</c:v>
                </c:pt>
                <c:pt idx="97">
                  <c:v>42767</c:v>
                </c:pt>
                <c:pt idx="98">
                  <c:v>42795</c:v>
                </c:pt>
                <c:pt idx="99">
                  <c:v>42826</c:v>
                </c:pt>
                <c:pt idx="100">
                  <c:v>42856</c:v>
                </c:pt>
                <c:pt idx="101">
                  <c:v>42887</c:v>
                </c:pt>
                <c:pt idx="102">
                  <c:v>42917</c:v>
                </c:pt>
                <c:pt idx="103">
                  <c:v>42948</c:v>
                </c:pt>
                <c:pt idx="104">
                  <c:v>42979</c:v>
                </c:pt>
                <c:pt idx="105">
                  <c:v>43009</c:v>
                </c:pt>
                <c:pt idx="106">
                  <c:v>43040</c:v>
                </c:pt>
                <c:pt idx="107">
                  <c:v>43070</c:v>
                </c:pt>
                <c:pt idx="108">
                  <c:v>43101</c:v>
                </c:pt>
                <c:pt idx="109">
                  <c:v>43132</c:v>
                </c:pt>
                <c:pt idx="110">
                  <c:v>43160</c:v>
                </c:pt>
                <c:pt idx="111">
                  <c:v>43191</c:v>
                </c:pt>
                <c:pt idx="112">
                  <c:v>43221</c:v>
                </c:pt>
                <c:pt idx="113">
                  <c:v>43252</c:v>
                </c:pt>
                <c:pt idx="114">
                  <c:v>43282</c:v>
                </c:pt>
                <c:pt idx="115">
                  <c:v>43313</c:v>
                </c:pt>
                <c:pt idx="116">
                  <c:v>43344</c:v>
                </c:pt>
                <c:pt idx="117">
                  <c:v>43374</c:v>
                </c:pt>
                <c:pt idx="118">
                  <c:v>43405</c:v>
                </c:pt>
                <c:pt idx="119">
                  <c:v>43435</c:v>
                </c:pt>
                <c:pt idx="120">
                  <c:v>43466</c:v>
                </c:pt>
                <c:pt idx="121">
                  <c:v>43497</c:v>
                </c:pt>
                <c:pt idx="122">
                  <c:v>43525</c:v>
                </c:pt>
                <c:pt idx="123">
                  <c:v>43556</c:v>
                </c:pt>
                <c:pt idx="124">
                  <c:v>43586</c:v>
                </c:pt>
                <c:pt idx="125">
                  <c:v>43617</c:v>
                </c:pt>
                <c:pt idx="126">
                  <c:v>43647</c:v>
                </c:pt>
              </c:numCache>
            </c:numRef>
          </c:cat>
          <c:val>
            <c:numRef>
              <c:f>Sheet1!$C$2:$C$128</c:f>
              <c:numCache>
                <c:formatCode>0.0</c:formatCode>
                <c:ptCount val="127"/>
                <c:pt idx="0">
                  <c:v>6.8563592732259169</c:v>
                </c:pt>
                <c:pt idx="1">
                  <c:v>6.8579748038982649</c:v>
                </c:pt>
                <c:pt idx="2">
                  <c:v>5.2518651430730001</c:v>
                </c:pt>
                <c:pt idx="3">
                  <c:v>4.6987001344688482</c:v>
                </c:pt>
                <c:pt idx="4">
                  <c:v>4.3642198517447115</c:v>
                </c:pt>
                <c:pt idx="5">
                  <c:v>3.9023358158429247</c:v>
                </c:pt>
                <c:pt idx="6">
                  <c:v>3.719142951687624</c:v>
                </c:pt>
                <c:pt idx="7">
                  <c:v>4.1154248739175943</c:v>
                </c:pt>
                <c:pt idx="8">
                  <c:v>4.0537365177195683</c:v>
                </c:pt>
                <c:pt idx="9">
                  <c:v>3.8837832840236688</c:v>
                </c:pt>
                <c:pt idx="10">
                  <c:v>4.3049332303277783</c:v>
                </c:pt>
                <c:pt idx="11">
                  <c:v>3.6431034482758622</c:v>
                </c:pt>
                <c:pt idx="12">
                  <c:v>5.6134994523548745</c:v>
                </c:pt>
                <c:pt idx="13">
                  <c:v>5.8795932203389834</c:v>
                </c:pt>
                <c:pt idx="14">
                  <c:v>4.7013281169566561</c:v>
                </c:pt>
                <c:pt idx="15">
                  <c:v>4.8075284090909092</c:v>
                </c:pt>
                <c:pt idx="16">
                  <c:v>4.5509437596302007</c:v>
                </c:pt>
                <c:pt idx="17">
                  <c:v>4.7329419690116445</c:v>
                </c:pt>
                <c:pt idx="18">
                  <c:v>5.7037703995498035</c:v>
                </c:pt>
                <c:pt idx="19">
                  <c:v>5.9354728963483785</c:v>
                </c:pt>
                <c:pt idx="20">
                  <c:v>6.113432483474976</c:v>
                </c:pt>
                <c:pt idx="21">
                  <c:v>6.4836970152997244</c:v>
                </c:pt>
                <c:pt idx="22">
                  <c:v>6.624576079583993</c:v>
                </c:pt>
                <c:pt idx="23">
                  <c:v>5.3590236402075728</c:v>
                </c:pt>
                <c:pt idx="24">
                  <c:v>7.2506825515016136</c:v>
                </c:pt>
                <c:pt idx="25">
                  <c:v>7.7482349974785683</c:v>
                </c:pt>
                <c:pt idx="26">
                  <c:v>5.8453171091445428</c:v>
                </c:pt>
                <c:pt idx="27">
                  <c:v>5.9801430453604363</c:v>
                </c:pt>
                <c:pt idx="28">
                  <c:v>6.1440831505673694</c:v>
                </c:pt>
                <c:pt idx="29">
                  <c:v>5.5641827340628796</c:v>
                </c:pt>
                <c:pt idx="30">
                  <c:v>5.9967720497484098</c:v>
                </c:pt>
                <c:pt idx="31">
                  <c:v>5.5747105966162067</c:v>
                </c:pt>
                <c:pt idx="32">
                  <c:v>5.6312880562060892</c:v>
                </c:pt>
                <c:pt idx="33">
                  <c:v>5.9897642679900747</c:v>
                </c:pt>
                <c:pt idx="34">
                  <c:v>5.8366135891603204</c:v>
                </c:pt>
                <c:pt idx="35">
                  <c:v>4.8009210060219623</c:v>
                </c:pt>
                <c:pt idx="36">
                  <c:v>6.4360232850131265</c:v>
                </c:pt>
                <c:pt idx="37">
                  <c:v>5.9692094608992115</c:v>
                </c:pt>
                <c:pt idx="38">
                  <c:v>4.4481659995098441</c:v>
                </c:pt>
                <c:pt idx="39">
                  <c:v>4.5710983648660219</c:v>
                </c:pt>
                <c:pt idx="40">
                  <c:v>3.7380153582345486</c:v>
                </c:pt>
                <c:pt idx="41">
                  <c:v>3.6165140392038144</c:v>
                </c:pt>
                <c:pt idx="42">
                  <c:v>3.6944804143735839</c:v>
                </c:pt>
                <c:pt idx="43">
                  <c:v>3.3591581170790588</c:v>
                </c:pt>
                <c:pt idx="44">
                  <c:v>3.9248856956237752</c:v>
                </c:pt>
                <c:pt idx="45">
                  <c:v>3.3741903338315895</c:v>
                </c:pt>
                <c:pt idx="46">
                  <c:v>3.343976388516233</c:v>
                </c:pt>
                <c:pt idx="47">
                  <c:v>2.8021162215206075</c:v>
                </c:pt>
                <c:pt idx="48">
                  <c:v>3.5793675806282175</c:v>
                </c:pt>
                <c:pt idx="49">
                  <c:v>3.8510351035103509</c:v>
                </c:pt>
                <c:pt idx="50">
                  <c:v>2.9906518010291596</c:v>
                </c:pt>
                <c:pt idx="51">
                  <c:v>2.8985304983170512</c:v>
                </c:pt>
                <c:pt idx="52">
                  <c:v>2.716650290983297</c:v>
                </c:pt>
                <c:pt idx="53">
                  <c:v>3.0476852609193523</c:v>
                </c:pt>
                <c:pt idx="54">
                  <c:v>3.0862732772845134</c:v>
                </c:pt>
                <c:pt idx="55">
                  <c:v>3.1401788515845621</c:v>
                </c:pt>
                <c:pt idx="56">
                  <c:v>3.7557964184731385</c:v>
                </c:pt>
                <c:pt idx="57">
                  <c:v>3.6146591215305848</c:v>
                </c:pt>
                <c:pt idx="58">
                  <c:v>3.968548130890607</c:v>
                </c:pt>
                <c:pt idx="59">
                  <c:v>3.3543495610534717</c:v>
                </c:pt>
                <c:pt idx="60">
                  <c:v>4.5999999999999996</c:v>
                </c:pt>
                <c:pt idx="61">
                  <c:v>5</c:v>
                </c:pt>
                <c:pt idx="62">
                  <c:v>4.2</c:v>
                </c:pt>
                <c:pt idx="63">
                  <c:v>3.8</c:v>
                </c:pt>
                <c:pt idx="64">
                  <c:v>3.9</c:v>
                </c:pt>
                <c:pt idx="65">
                  <c:v>4</c:v>
                </c:pt>
                <c:pt idx="66">
                  <c:v>4.0999999999999996</c:v>
                </c:pt>
                <c:pt idx="67">
                  <c:v>4.3</c:v>
                </c:pt>
                <c:pt idx="68">
                  <c:v>4.5</c:v>
                </c:pt>
                <c:pt idx="69">
                  <c:v>4.3</c:v>
                </c:pt>
                <c:pt idx="70">
                  <c:v>4.9000000000000004</c:v>
                </c:pt>
                <c:pt idx="71">
                  <c:v>3.7</c:v>
                </c:pt>
                <c:pt idx="72">
                  <c:v>5.4273075399445396</c:v>
                </c:pt>
                <c:pt idx="73">
                  <c:v>5.5307633392902735</c:v>
                </c:pt>
                <c:pt idx="74">
                  <c:v>4.100690030869802</c:v>
                </c:pt>
                <c:pt idx="75">
                  <c:v>3.69019167535488</c:v>
                </c:pt>
                <c:pt idx="76">
                  <c:v>3.7782467532467532</c:v>
                </c:pt>
                <c:pt idx="77">
                  <c:v>3.5171752911690994</c:v>
                </c:pt>
                <c:pt idx="78">
                  <c:v>3.5038430568772418</c:v>
                </c:pt>
                <c:pt idx="79">
                  <c:v>3.9052156469408223</c:v>
                </c:pt>
                <c:pt idx="80">
                  <c:v>3.9112833763996555</c:v>
                </c:pt>
                <c:pt idx="81">
                  <c:v>3.9801576515357433</c:v>
                </c:pt>
                <c:pt idx="82">
                  <c:v>4.7927619945773898</c:v>
                </c:pt>
                <c:pt idx="83">
                  <c:v>3.167609300655355</c:v>
                </c:pt>
                <c:pt idx="84">
                  <c:v>4.7638992769882824</c:v>
                </c:pt>
                <c:pt idx="85">
                  <c:v>5.2670649548747939</c:v>
                </c:pt>
                <c:pt idx="86">
                  <c:v>3.9323423423423423</c:v>
                </c:pt>
                <c:pt idx="87">
                  <c:v>3.8032510738650722</c:v>
                </c:pt>
                <c:pt idx="88">
                  <c:v>3.7192489769718367</c:v>
                </c:pt>
                <c:pt idx="89">
                  <c:v>3.5092496670119875</c:v>
                </c:pt>
                <c:pt idx="90">
                  <c:v>3.8384136348738118</c:v>
                </c:pt>
                <c:pt idx="91">
                  <c:v>3.6471554894749199</c:v>
                </c:pt>
                <c:pt idx="92">
                  <c:v>3.6882122951501537</c:v>
                </c:pt>
                <c:pt idx="93">
                  <c:v>3.7691004724971027</c:v>
                </c:pt>
                <c:pt idx="94">
                  <c:v>3.5191883951524052</c:v>
                </c:pt>
                <c:pt idx="95">
                  <c:v>2.9379802911129191</c:v>
                </c:pt>
                <c:pt idx="96">
                  <c:v>4.017649135192376</c:v>
                </c:pt>
                <c:pt idx="97">
                  <c:v>4.3112356812088715</c:v>
                </c:pt>
                <c:pt idx="98">
                  <c:v>3.2143875241049717</c:v>
                </c:pt>
                <c:pt idx="99">
                  <c:v>3.5299251870324189</c:v>
                </c:pt>
                <c:pt idx="100">
                  <c:v>3.113766586248492</c:v>
                </c:pt>
                <c:pt idx="101">
                  <c:v>2.8314399124007665</c:v>
                </c:pt>
                <c:pt idx="102">
                  <c:v>3.4662628302204275</c:v>
                </c:pt>
                <c:pt idx="103">
                  <c:v>3.0325689101366997</c:v>
                </c:pt>
                <c:pt idx="104">
                  <c:v>3.3235444766945537</c:v>
                </c:pt>
                <c:pt idx="105">
                  <c:v>3.1987669329628341</c:v>
                </c:pt>
                <c:pt idx="106">
                  <c:v>3.1949661550195443</c:v>
                </c:pt>
                <c:pt idx="107">
                  <c:v>2.7735171342588099</c:v>
                </c:pt>
                <c:pt idx="108">
                  <c:v>3.9065352318364366</c:v>
                </c:pt>
                <c:pt idx="109">
                  <c:v>4.2999499874968743</c:v>
                </c:pt>
                <c:pt idx="110">
                  <c:v>3.285791076867945</c:v>
                </c:pt>
                <c:pt idx="111">
                  <c:v>3.4829319925906326</c:v>
                </c:pt>
                <c:pt idx="112">
                  <c:v>3.3520371407988474</c:v>
                </c:pt>
                <c:pt idx="113">
                  <c:v>3.2540862963823689</c:v>
                </c:pt>
                <c:pt idx="114">
                  <c:v>3.629928541403951</c:v>
                </c:pt>
                <c:pt idx="115">
                  <c:v>3.5824809222276341</c:v>
                </c:pt>
                <c:pt idx="116">
                  <c:v>4.4933719966859984</c:v>
                </c:pt>
                <c:pt idx="117">
                  <c:v>4.022844787064022</c:v>
                </c:pt>
                <c:pt idx="118">
                  <c:v>4.1851496750825614</c:v>
                </c:pt>
                <c:pt idx="119">
                  <c:v>3.9944900351699881</c:v>
                </c:pt>
                <c:pt idx="120">
                  <c:v>5.2710399546613775</c:v>
                </c:pt>
                <c:pt idx="121">
                  <c:v>5.2553162109914391</c:v>
                </c:pt>
                <c:pt idx="122">
                  <c:v>3.9987005197920831</c:v>
                </c:pt>
                <c:pt idx="123">
                  <c:v>3.8</c:v>
                </c:pt>
                <c:pt idx="124">
                  <c:v>3.4808747579083281</c:v>
                </c:pt>
                <c:pt idx="125">
                  <c:v>3.7</c:v>
                </c:pt>
                <c:pt idx="126">
                  <c:v>3.5</c:v>
                </c:pt>
              </c:numCache>
            </c:numRef>
          </c:val>
          <c:smooth val="0"/>
          <c:extLst>
            <c:ext xmlns:c16="http://schemas.microsoft.com/office/drawing/2014/chart" uri="{C3380CC4-5D6E-409C-BE32-E72D297353CC}">
              <c16:uniqueId val="{00000001-7C37-4F2B-B11C-8D2F8955834C}"/>
            </c:ext>
          </c:extLst>
        </c:ser>
        <c:ser>
          <c:idx val="2"/>
          <c:order val="2"/>
          <c:tx>
            <c:strRef>
              <c:f>Sheet1!$D$1</c:f>
              <c:strCache>
                <c:ptCount val="1"/>
                <c:pt idx="0">
                  <c:v>Central Valley</c:v>
                </c:pt>
              </c:strCache>
            </c:strRef>
          </c:tx>
          <c:spPr>
            <a:ln w="38100">
              <a:solidFill>
                <a:schemeClr val="accent1"/>
              </a:solidFill>
            </a:ln>
            <a:effectLst>
              <a:outerShdw blurRad="50800" dist="38100" algn="l" rotWithShape="0">
                <a:prstClr val="black">
                  <a:alpha val="40000"/>
                </a:prstClr>
              </a:outerShdw>
            </a:effectLst>
          </c:spPr>
          <c:marker>
            <c:symbol val="none"/>
          </c:marker>
          <c:dLbls>
            <c:dLbl>
              <c:idx val="126"/>
              <c:layout>
                <c:manualLayout>
                  <c:x val="1.4843181784446227E-3"/>
                  <c:y val="-3.048780487804878E-2"/>
                </c:manualLayout>
              </c:layout>
              <c:spPr>
                <a:noFill/>
                <a:ln>
                  <a:noFill/>
                </a:ln>
                <a:effectLst/>
              </c:spPr>
              <c:txPr>
                <a:bodyPr wrap="square" lIns="38100" tIns="19050" rIns="38100" bIns="19050" anchor="ctr">
                  <a:spAutoFit/>
                </a:bodyPr>
                <a:lstStyle/>
                <a:p>
                  <a:pPr>
                    <a:defRPr>
                      <a:solidFill>
                        <a:schemeClr val="accent1"/>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78C-4748-A413-BC087F7CF2D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1"/>
              </c:ext>
            </c:extLst>
          </c:dLbls>
          <c:cat>
            <c:numRef>
              <c:f>Sheet1!$A$2:$A$128</c:f>
              <c:numCache>
                <c:formatCode>mmm\-yy</c:formatCode>
                <c:ptCount val="127"/>
                <c:pt idx="0">
                  <c:v>39814</c:v>
                </c:pt>
                <c:pt idx="1">
                  <c:v>39845</c:v>
                </c:pt>
                <c:pt idx="2">
                  <c:v>39873</c:v>
                </c:pt>
                <c:pt idx="3">
                  <c:v>39904</c:v>
                </c:pt>
                <c:pt idx="4">
                  <c:v>39934</c:v>
                </c:pt>
                <c:pt idx="5">
                  <c:v>39965</c:v>
                </c:pt>
                <c:pt idx="6">
                  <c:v>39995</c:v>
                </c:pt>
                <c:pt idx="7">
                  <c:v>40026</c:v>
                </c:pt>
                <c:pt idx="8">
                  <c:v>40057</c:v>
                </c:pt>
                <c:pt idx="9">
                  <c:v>40087</c:v>
                </c:pt>
                <c:pt idx="10">
                  <c:v>40118</c:v>
                </c:pt>
                <c:pt idx="11">
                  <c:v>40148</c:v>
                </c:pt>
                <c:pt idx="12">
                  <c:v>40179</c:v>
                </c:pt>
                <c:pt idx="13">
                  <c:v>40210</c:v>
                </c:pt>
                <c:pt idx="14">
                  <c:v>40238</c:v>
                </c:pt>
                <c:pt idx="15">
                  <c:v>40269</c:v>
                </c:pt>
                <c:pt idx="16">
                  <c:v>40299</c:v>
                </c:pt>
                <c:pt idx="17">
                  <c:v>40330</c:v>
                </c:pt>
                <c:pt idx="18">
                  <c:v>40360</c:v>
                </c:pt>
                <c:pt idx="19">
                  <c:v>40391</c:v>
                </c:pt>
                <c:pt idx="20">
                  <c:v>40422</c:v>
                </c:pt>
                <c:pt idx="21">
                  <c:v>40452</c:v>
                </c:pt>
                <c:pt idx="22">
                  <c:v>40483</c:v>
                </c:pt>
                <c:pt idx="23">
                  <c:v>40513</c:v>
                </c:pt>
                <c:pt idx="24">
                  <c:v>40544</c:v>
                </c:pt>
                <c:pt idx="25">
                  <c:v>40575</c:v>
                </c:pt>
                <c:pt idx="26">
                  <c:v>40603</c:v>
                </c:pt>
                <c:pt idx="27">
                  <c:v>40634</c:v>
                </c:pt>
                <c:pt idx="28">
                  <c:v>40664</c:v>
                </c:pt>
                <c:pt idx="29">
                  <c:v>40695</c:v>
                </c:pt>
                <c:pt idx="30">
                  <c:v>40725</c:v>
                </c:pt>
                <c:pt idx="31">
                  <c:v>40756</c:v>
                </c:pt>
                <c:pt idx="32">
                  <c:v>40787</c:v>
                </c:pt>
                <c:pt idx="33">
                  <c:v>40817</c:v>
                </c:pt>
                <c:pt idx="34">
                  <c:v>40848</c:v>
                </c:pt>
                <c:pt idx="35">
                  <c:v>40878</c:v>
                </c:pt>
                <c:pt idx="36">
                  <c:v>40909</c:v>
                </c:pt>
                <c:pt idx="37">
                  <c:v>40940</c:v>
                </c:pt>
                <c:pt idx="38">
                  <c:v>40969</c:v>
                </c:pt>
                <c:pt idx="39">
                  <c:v>41000</c:v>
                </c:pt>
                <c:pt idx="40">
                  <c:v>41030</c:v>
                </c:pt>
                <c:pt idx="41">
                  <c:v>41061</c:v>
                </c:pt>
                <c:pt idx="42">
                  <c:v>41091</c:v>
                </c:pt>
                <c:pt idx="43">
                  <c:v>41122</c:v>
                </c:pt>
                <c:pt idx="44">
                  <c:v>41153</c:v>
                </c:pt>
                <c:pt idx="45">
                  <c:v>41183</c:v>
                </c:pt>
                <c:pt idx="46">
                  <c:v>41214</c:v>
                </c:pt>
                <c:pt idx="47">
                  <c:v>41244</c:v>
                </c:pt>
                <c:pt idx="48">
                  <c:v>41275</c:v>
                </c:pt>
                <c:pt idx="49">
                  <c:v>41306</c:v>
                </c:pt>
                <c:pt idx="50">
                  <c:v>41334</c:v>
                </c:pt>
                <c:pt idx="51">
                  <c:v>41365</c:v>
                </c:pt>
                <c:pt idx="52">
                  <c:v>41395</c:v>
                </c:pt>
                <c:pt idx="53">
                  <c:v>41426</c:v>
                </c:pt>
                <c:pt idx="54">
                  <c:v>41456</c:v>
                </c:pt>
                <c:pt idx="55">
                  <c:v>41487</c:v>
                </c:pt>
                <c:pt idx="56">
                  <c:v>41518</c:v>
                </c:pt>
                <c:pt idx="57">
                  <c:v>41548</c:v>
                </c:pt>
                <c:pt idx="58">
                  <c:v>41579</c:v>
                </c:pt>
                <c:pt idx="59">
                  <c:v>41609</c:v>
                </c:pt>
                <c:pt idx="60">
                  <c:v>41640</c:v>
                </c:pt>
                <c:pt idx="61">
                  <c:v>41671</c:v>
                </c:pt>
                <c:pt idx="62">
                  <c:v>41699</c:v>
                </c:pt>
                <c:pt idx="63">
                  <c:v>41730</c:v>
                </c:pt>
                <c:pt idx="64">
                  <c:v>41760</c:v>
                </c:pt>
                <c:pt idx="65">
                  <c:v>41791</c:v>
                </c:pt>
                <c:pt idx="66">
                  <c:v>41821</c:v>
                </c:pt>
                <c:pt idx="67">
                  <c:v>41852</c:v>
                </c:pt>
                <c:pt idx="68">
                  <c:v>41883</c:v>
                </c:pt>
                <c:pt idx="69">
                  <c:v>41913</c:v>
                </c:pt>
                <c:pt idx="70">
                  <c:v>41944</c:v>
                </c:pt>
                <c:pt idx="71">
                  <c:v>41974</c:v>
                </c:pt>
                <c:pt idx="72">
                  <c:v>42005</c:v>
                </c:pt>
                <c:pt idx="73">
                  <c:v>42036</c:v>
                </c:pt>
                <c:pt idx="74">
                  <c:v>42064</c:v>
                </c:pt>
                <c:pt idx="75">
                  <c:v>42095</c:v>
                </c:pt>
                <c:pt idx="76">
                  <c:v>42125</c:v>
                </c:pt>
                <c:pt idx="77">
                  <c:v>42156</c:v>
                </c:pt>
                <c:pt idx="78">
                  <c:v>42186</c:v>
                </c:pt>
                <c:pt idx="79">
                  <c:v>42217</c:v>
                </c:pt>
                <c:pt idx="80">
                  <c:v>42248</c:v>
                </c:pt>
                <c:pt idx="81">
                  <c:v>42278</c:v>
                </c:pt>
                <c:pt idx="82">
                  <c:v>42309</c:v>
                </c:pt>
                <c:pt idx="83">
                  <c:v>42339</c:v>
                </c:pt>
                <c:pt idx="84">
                  <c:v>42370</c:v>
                </c:pt>
                <c:pt idx="85">
                  <c:v>42401</c:v>
                </c:pt>
                <c:pt idx="86">
                  <c:v>42430</c:v>
                </c:pt>
                <c:pt idx="87">
                  <c:v>42461</c:v>
                </c:pt>
                <c:pt idx="88">
                  <c:v>42491</c:v>
                </c:pt>
                <c:pt idx="89">
                  <c:v>42522</c:v>
                </c:pt>
                <c:pt idx="90">
                  <c:v>42552</c:v>
                </c:pt>
                <c:pt idx="91">
                  <c:v>42583</c:v>
                </c:pt>
                <c:pt idx="92">
                  <c:v>42614</c:v>
                </c:pt>
                <c:pt idx="93">
                  <c:v>42644</c:v>
                </c:pt>
                <c:pt idx="94">
                  <c:v>42675</c:v>
                </c:pt>
                <c:pt idx="95">
                  <c:v>42705</c:v>
                </c:pt>
                <c:pt idx="96">
                  <c:v>42736</c:v>
                </c:pt>
                <c:pt idx="97">
                  <c:v>42767</c:v>
                </c:pt>
                <c:pt idx="98">
                  <c:v>42795</c:v>
                </c:pt>
                <c:pt idx="99">
                  <c:v>42826</c:v>
                </c:pt>
                <c:pt idx="100">
                  <c:v>42856</c:v>
                </c:pt>
                <c:pt idx="101">
                  <c:v>42887</c:v>
                </c:pt>
                <c:pt idx="102">
                  <c:v>42917</c:v>
                </c:pt>
                <c:pt idx="103">
                  <c:v>42948</c:v>
                </c:pt>
                <c:pt idx="104">
                  <c:v>42979</c:v>
                </c:pt>
                <c:pt idx="105">
                  <c:v>43009</c:v>
                </c:pt>
                <c:pt idx="106">
                  <c:v>43040</c:v>
                </c:pt>
                <c:pt idx="107">
                  <c:v>43070</c:v>
                </c:pt>
                <c:pt idx="108">
                  <c:v>43101</c:v>
                </c:pt>
                <c:pt idx="109">
                  <c:v>43132</c:v>
                </c:pt>
                <c:pt idx="110">
                  <c:v>43160</c:v>
                </c:pt>
                <c:pt idx="111">
                  <c:v>43191</c:v>
                </c:pt>
                <c:pt idx="112">
                  <c:v>43221</c:v>
                </c:pt>
                <c:pt idx="113">
                  <c:v>43252</c:v>
                </c:pt>
                <c:pt idx="114">
                  <c:v>43282</c:v>
                </c:pt>
                <c:pt idx="115">
                  <c:v>43313</c:v>
                </c:pt>
                <c:pt idx="116">
                  <c:v>43344</c:v>
                </c:pt>
                <c:pt idx="117">
                  <c:v>43374</c:v>
                </c:pt>
                <c:pt idx="118">
                  <c:v>43405</c:v>
                </c:pt>
                <c:pt idx="119">
                  <c:v>43435</c:v>
                </c:pt>
                <c:pt idx="120">
                  <c:v>43466</c:v>
                </c:pt>
                <c:pt idx="121">
                  <c:v>43497</c:v>
                </c:pt>
                <c:pt idx="122">
                  <c:v>43525</c:v>
                </c:pt>
                <c:pt idx="123">
                  <c:v>43556</c:v>
                </c:pt>
                <c:pt idx="124">
                  <c:v>43586</c:v>
                </c:pt>
                <c:pt idx="125">
                  <c:v>43617</c:v>
                </c:pt>
                <c:pt idx="126">
                  <c:v>43647</c:v>
                </c:pt>
              </c:numCache>
            </c:numRef>
          </c:cat>
          <c:val>
            <c:numRef>
              <c:f>Sheet1!$D$2:$D$128</c:f>
              <c:numCache>
                <c:formatCode>0.0</c:formatCode>
                <c:ptCount val="127"/>
                <c:pt idx="0">
                  <c:v>5.3370143149284255</c:v>
                </c:pt>
                <c:pt idx="1">
                  <c:v>4.8757588021044116</c:v>
                </c:pt>
                <c:pt idx="2">
                  <c:v>4.5673637298594443</c:v>
                </c:pt>
                <c:pt idx="3">
                  <c:v>3.909838875557079</c:v>
                </c:pt>
                <c:pt idx="4">
                  <c:v>3.7901946647440519</c:v>
                </c:pt>
                <c:pt idx="5">
                  <c:v>3.7824585635359118</c:v>
                </c:pt>
                <c:pt idx="6">
                  <c:v>3.6567010309278349</c:v>
                </c:pt>
                <c:pt idx="7">
                  <c:v>3.4439626417611739</c:v>
                </c:pt>
                <c:pt idx="8">
                  <c:v>3.9268013724742663</c:v>
                </c:pt>
                <c:pt idx="9">
                  <c:v>3.7106690777576854</c:v>
                </c:pt>
                <c:pt idx="10">
                  <c:v>4.1540469973890337</c:v>
                </c:pt>
                <c:pt idx="11">
                  <c:v>3.6813927368026955</c:v>
                </c:pt>
                <c:pt idx="12">
                  <c:v>5.4119547657512115</c:v>
                </c:pt>
                <c:pt idx="13">
                  <c:v>5.6419423692636075</c:v>
                </c:pt>
                <c:pt idx="14">
                  <c:v>4.5864547862277716</c:v>
                </c:pt>
                <c:pt idx="15">
                  <c:v>4.8765625000000004</c:v>
                </c:pt>
                <c:pt idx="16">
                  <c:v>4.4431486880466471</c:v>
                </c:pt>
                <c:pt idx="17">
                  <c:v>4.3156604351823473</c:v>
                </c:pt>
                <c:pt idx="18">
                  <c:v>5.5395513577331759</c:v>
                </c:pt>
                <c:pt idx="19">
                  <c:v>5.5974962063732931</c:v>
                </c:pt>
                <c:pt idx="20">
                  <c:v>5.4524627720504011</c:v>
                </c:pt>
                <c:pt idx="21">
                  <c:v>5.9094896331738438</c:v>
                </c:pt>
                <c:pt idx="22">
                  <c:v>5.9107070707070708</c:v>
                </c:pt>
                <c:pt idx="23">
                  <c:v>4.9859501229364245</c:v>
                </c:pt>
                <c:pt idx="24">
                  <c:v>6.2409110819097675</c:v>
                </c:pt>
                <c:pt idx="25">
                  <c:v>6.4859382203780545</c:v>
                </c:pt>
                <c:pt idx="26">
                  <c:v>4.6091916558018253</c:v>
                </c:pt>
                <c:pt idx="27">
                  <c:v>4.3455693242927289</c:v>
                </c:pt>
                <c:pt idx="28">
                  <c:v>4.1407058823529415</c:v>
                </c:pt>
                <c:pt idx="29">
                  <c:v>3.9896155545735748</c:v>
                </c:pt>
                <c:pt idx="30">
                  <c:v>4.2396957801766435</c:v>
                </c:pt>
                <c:pt idx="31">
                  <c:v>3.776741158602734</c:v>
                </c:pt>
                <c:pt idx="32">
                  <c:v>3.8137323126884715</c:v>
                </c:pt>
                <c:pt idx="33">
                  <c:v>3.930376610505451</c:v>
                </c:pt>
                <c:pt idx="34">
                  <c:v>3.896445921759141</c:v>
                </c:pt>
                <c:pt idx="35">
                  <c:v>3.4713240500354026</c:v>
                </c:pt>
                <c:pt idx="36">
                  <c:v>5.0787438481368641</c:v>
                </c:pt>
                <c:pt idx="37">
                  <c:v>4.7093425605536332</c:v>
                </c:pt>
                <c:pt idx="38">
                  <c:v>3.8423609861436026</c:v>
                </c:pt>
                <c:pt idx="39">
                  <c:v>3.880329094988781</c:v>
                </c:pt>
                <c:pt idx="40">
                  <c:v>3.4860917941585536</c:v>
                </c:pt>
                <c:pt idx="41">
                  <c:v>3.3879386351613472</c:v>
                </c:pt>
                <c:pt idx="42">
                  <c:v>2.9885167464114835</c:v>
                </c:pt>
                <c:pt idx="43">
                  <c:v>2.7125506072874495</c:v>
                </c:pt>
                <c:pt idx="44">
                  <c:v>3.0130039011703511</c:v>
                </c:pt>
                <c:pt idx="45">
                  <c:v>2.4568871026671539</c:v>
                </c:pt>
                <c:pt idx="46">
                  <c:v>2.603889241175227</c:v>
                </c:pt>
                <c:pt idx="47">
                  <c:v>2.1638569078947367</c:v>
                </c:pt>
                <c:pt idx="48">
                  <c:v>3.0116102978293791</c:v>
                </c:pt>
                <c:pt idx="49">
                  <c:v>2.8917449332674248</c:v>
                </c:pt>
                <c:pt idx="50">
                  <c:v>2.602536997885835</c:v>
                </c:pt>
                <c:pt idx="51">
                  <c:v>2.4616607071911005</c:v>
                </c:pt>
                <c:pt idx="52">
                  <c:v>2.4795588514926794</c:v>
                </c:pt>
                <c:pt idx="53">
                  <c:v>2.6769973837794323</c:v>
                </c:pt>
                <c:pt idx="54">
                  <c:v>2.6811098441657166</c:v>
                </c:pt>
                <c:pt idx="55">
                  <c:v>2.9401692580200747</c:v>
                </c:pt>
                <c:pt idx="56">
                  <c:v>3.2481687014428413</c:v>
                </c:pt>
                <c:pt idx="57">
                  <c:v>3.1684075890002132</c:v>
                </c:pt>
                <c:pt idx="58">
                  <c:v>3.5563813429010764</c:v>
                </c:pt>
                <c:pt idx="59">
                  <c:v>2.9543689320388351</c:v>
                </c:pt>
                <c:pt idx="60">
                  <c:v>4.1338006705272781</c:v>
                </c:pt>
                <c:pt idx="61">
                  <c:v>4.3099630996309966</c:v>
                </c:pt>
                <c:pt idx="62">
                  <c:v>3.7211155378486054</c:v>
                </c:pt>
                <c:pt idx="63">
                  <c:v>3.317564700890963</c:v>
                </c:pt>
                <c:pt idx="64">
                  <c:v>3.4187293729372938</c:v>
                </c:pt>
                <c:pt idx="65">
                  <c:v>3.529484536082474</c:v>
                </c:pt>
                <c:pt idx="66">
                  <c:v>3.5860128617363345</c:v>
                </c:pt>
                <c:pt idx="67">
                  <c:v>3.8283582089552239</c:v>
                </c:pt>
                <c:pt idx="68">
                  <c:v>3.9908746939683954</c:v>
                </c:pt>
                <c:pt idx="69">
                  <c:v>3.7694784288473921</c:v>
                </c:pt>
                <c:pt idx="70">
                  <c:v>4.5095559302979202</c:v>
                </c:pt>
                <c:pt idx="71">
                  <c:v>3.1819642037631941</c:v>
                </c:pt>
                <c:pt idx="72">
                  <c:v>4.8185926404131694</c:v>
                </c:pt>
                <c:pt idx="73">
                  <c:v>4.51140350877193</c:v>
                </c:pt>
                <c:pt idx="74">
                  <c:v>3.6275065387968612</c:v>
                </c:pt>
                <c:pt idx="75">
                  <c:v>3.456968022108172</c:v>
                </c:pt>
                <c:pt idx="76">
                  <c:v>3.3925784966698385</c:v>
                </c:pt>
                <c:pt idx="77">
                  <c:v>3.1142466221994187</c:v>
                </c:pt>
                <c:pt idx="78">
                  <c:v>3.302097902097902</c:v>
                </c:pt>
                <c:pt idx="79">
                  <c:v>3.5370795107033639</c:v>
                </c:pt>
                <c:pt idx="80">
                  <c:v>3.4561131563650456</c:v>
                </c:pt>
                <c:pt idx="81">
                  <c:v>3.5334685598377282</c:v>
                </c:pt>
                <c:pt idx="82">
                  <c:v>4.1339046598821643</c:v>
                </c:pt>
                <c:pt idx="83">
                  <c:v>2.6462612163509474</c:v>
                </c:pt>
                <c:pt idx="84">
                  <c:v>4.0037420840529645</c:v>
                </c:pt>
                <c:pt idx="85">
                  <c:v>3.99890560875513</c:v>
                </c:pt>
                <c:pt idx="86">
                  <c:v>3.184003315375052</c:v>
                </c:pt>
                <c:pt idx="87">
                  <c:v>3.1678774788925979</c:v>
                </c:pt>
                <c:pt idx="88">
                  <c:v>3.0850905019593209</c:v>
                </c:pt>
                <c:pt idx="89">
                  <c:v>2.826101413133832</c:v>
                </c:pt>
                <c:pt idx="90">
                  <c:v>3.2675207234363226</c:v>
                </c:pt>
                <c:pt idx="91">
                  <c:v>3.1011156366212149</c:v>
                </c:pt>
                <c:pt idx="92">
                  <c:v>3.2158396946564887</c:v>
                </c:pt>
                <c:pt idx="93">
                  <c:v>3.1547162189456674</c:v>
                </c:pt>
                <c:pt idx="94">
                  <c:v>2.9848968304616039</c:v>
                </c:pt>
                <c:pt idx="95">
                  <c:v>2.4357258718572585</c:v>
                </c:pt>
                <c:pt idx="96">
                  <c:v>3.4417885264341956</c:v>
                </c:pt>
                <c:pt idx="97">
                  <c:v>3.6071123755334282</c:v>
                </c:pt>
                <c:pt idx="98">
                  <c:v>2.8135593220338984</c:v>
                </c:pt>
                <c:pt idx="99">
                  <c:v>2.9151957800770947</c:v>
                </c:pt>
                <c:pt idx="100">
                  <c:v>2.6005235602094241</c:v>
                </c:pt>
                <c:pt idx="101">
                  <c:v>2.5042831743979312</c:v>
                </c:pt>
                <c:pt idx="102">
                  <c:v>2.9031481481481483</c:v>
                </c:pt>
                <c:pt idx="103">
                  <c:v>2.7059912487377988</c:v>
                </c:pt>
                <c:pt idx="104">
                  <c:v>2.9836977368622937</c:v>
                </c:pt>
                <c:pt idx="105">
                  <c:v>2.9258749508454582</c:v>
                </c:pt>
                <c:pt idx="106">
                  <c:v>2.8824966681474899</c:v>
                </c:pt>
                <c:pt idx="107">
                  <c:v>2.3168984407922459</c:v>
                </c:pt>
                <c:pt idx="108">
                  <c:v>3.1943920194122404</c:v>
                </c:pt>
                <c:pt idx="109">
                  <c:v>3.3540086673889489</c:v>
                </c:pt>
                <c:pt idx="110">
                  <c:v>2.6020408163265305</c:v>
                </c:pt>
                <c:pt idx="111">
                  <c:v>2.8152602523659307</c:v>
                </c:pt>
                <c:pt idx="112">
                  <c:v>2.6201298701298703</c:v>
                </c:pt>
                <c:pt idx="113">
                  <c:v>2.6852487135506005</c:v>
                </c:pt>
                <c:pt idx="114">
                  <c:v>2.9962672639044419</c:v>
                </c:pt>
                <c:pt idx="115">
                  <c:v>3.0136961935254356</c:v>
                </c:pt>
                <c:pt idx="116">
                  <c:v>3.67481498093743</c:v>
                </c:pt>
                <c:pt idx="117">
                  <c:v>3.2741641337386018</c:v>
                </c:pt>
                <c:pt idx="118">
                  <c:v>3.2953663547135359</c:v>
                </c:pt>
                <c:pt idx="119">
                  <c:v>3.0502862832959918</c:v>
                </c:pt>
                <c:pt idx="120">
                  <c:v>3.9426712116516889</c:v>
                </c:pt>
                <c:pt idx="121">
                  <c:v>3.8159031979256697</c:v>
                </c:pt>
                <c:pt idx="122">
                  <c:v>3</c:v>
                </c:pt>
                <c:pt idx="123">
                  <c:v>3</c:v>
                </c:pt>
                <c:pt idx="124">
                  <c:v>2.7</c:v>
                </c:pt>
                <c:pt idx="125">
                  <c:v>2.9</c:v>
                </c:pt>
                <c:pt idx="126">
                  <c:v>2.7</c:v>
                </c:pt>
              </c:numCache>
            </c:numRef>
          </c:val>
          <c:smooth val="0"/>
          <c:extLst>
            <c:ext xmlns:c16="http://schemas.microsoft.com/office/drawing/2014/chart" uri="{C3380CC4-5D6E-409C-BE32-E72D297353CC}">
              <c16:uniqueId val="{00000005-7C37-4F2B-B11C-8D2F8955834C}"/>
            </c:ext>
          </c:extLst>
        </c:ser>
        <c:dLbls>
          <c:showLegendKey val="0"/>
          <c:showVal val="0"/>
          <c:showCatName val="0"/>
          <c:showSerName val="0"/>
          <c:showPercent val="0"/>
          <c:showBubbleSize val="0"/>
        </c:dLbls>
        <c:smooth val="0"/>
        <c:axId val="115056640"/>
        <c:axId val="115058176"/>
      </c:lineChart>
      <c:dateAx>
        <c:axId val="115056640"/>
        <c:scaling>
          <c:orientation val="minMax"/>
        </c:scaling>
        <c:delete val="0"/>
        <c:axPos val="b"/>
        <c:numFmt formatCode="mmm\-yy" sourceLinked="1"/>
        <c:majorTickMark val="out"/>
        <c:minorTickMark val="none"/>
        <c:tickLblPos val="nextTo"/>
        <c:spPr>
          <a:ln>
            <a:solidFill>
              <a:schemeClr val="tx2">
                <a:lumMod val="75000"/>
              </a:schemeClr>
            </a:solidFill>
          </a:ln>
        </c:spPr>
        <c:crossAx val="115058176"/>
        <c:crosses val="autoZero"/>
        <c:auto val="1"/>
        <c:lblOffset val="100"/>
        <c:baseTimeUnit val="months"/>
        <c:majorUnit val="6"/>
        <c:majorTimeUnit val="months"/>
      </c:dateAx>
      <c:valAx>
        <c:axId val="115058176"/>
        <c:scaling>
          <c:orientation val="minMax"/>
        </c:scaling>
        <c:delete val="0"/>
        <c:axPos val="l"/>
        <c:numFmt formatCode="0.0" sourceLinked="1"/>
        <c:majorTickMark val="out"/>
        <c:minorTickMark val="none"/>
        <c:tickLblPos val="nextTo"/>
        <c:spPr>
          <a:ln>
            <a:solidFill>
              <a:schemeClr val="tx2">
                <a:lumMod val="75000"/>
              </a:schemeClr>
            </a:solidFill>
          </a:ln>
        </c:spPr>
        <c:crossAx val="115056640"/>
        <c:crosses val="autoZero"/>
        <c:crossBetween val="between"/>
      </c:valAx>
    </c:plotArea>
    <c:legend>
      <c:legendPos val="t"/>
      <c:layout>
        <c:manualLayout>
          <c:xMode val="edge"/>
          <c:yMode val="edge"/>
          <c:x val="0.34549077578064907"/>
          <c:y val="0.10619822674604699"/>
          <c:w val="0.46596702192971567"/>
          <c:h val="5.9293939305968046E-2"/>
        </c:manualLayout>
      </c:layout>
      <c:overlay val="0"/>
    </c:legend>
    <c:plotVisOnly val="1"/>
    <c:dispBlanksAs val="gap"/>
    <c:showDLblsOverMax val="0"/>
  </c:chart>
  <c:txPr>
    <a:bodyPr/>
    <a:lstStyle/>
    <a:p>
      <a:pPr>
        <a:defRPr sz="2700">
          <a:solidFill>
            <a:schemeClr val="bg1"/>
          </a:solidFill>
          <a:latin typeface="Century Gothic" panose="020B0502020202020204" pitchFamily="34" charset="0"/>
          <a:cs typeface="Arial" pitchFamily="34" charset="0"/>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000" b="1" i="0" u="none" strike="noStrike" kern="1200" spc="0" baseline="0">
                <a:solidFill>
                  <a:schemeClr val="bg1"/>
                </a:solidFill>
                <a:latin typeface="+mn-lt"/>
                <a:ea typeface="+mn-ea"/>
                <a:cs typeface="+mn-cs"/>
              </a:defRPr>
            </a:pPr>
            <a:r>
              <a:rPr lang="en-US" sz="3000" b="1"/>
              <a:t>California Unsold Inventory Index by Segment</a:t>
            </a:r>
          </a:p>
        </c:rich>
      </c:tx>
      <c:overlay val="0"/>
      <c:spPr>
        <a:noFill/>
        <a:ln>
          <a:noFill/>
        </a:ln>
        <a:effectLst/>
      </c:spPr>
      <c:txPr>
        <a:bodyPr rot="0" spcFirstLastPara="1" vertOverflow="ellipsis" vert="horz" wrap="square" anchor="ctr" anchorCtr="1"/>
        <a:lstStyle/>
        <a:p>
          <a:pPr>
            <a:defRPr sz="3000" b="1"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Jul-18</c:v>
                </c:pt>
              </c:strCache>
            </c:strRef>
          </c:tx>
          <c:spPr>
            <a:solidFill>
              <a:schemeClr val="accent1"/>
            </a:solidFill>
            <a:ln>
              <a:noFill/>
            </a:ln>
            <a:effectLst>
              <a:outerShdw blurRad="50800" dist="38100" dir="2700000" algn="tl" rotWithShape="0">
                <a:prstClr val="black">
                  <a:alpha val="40000"/>
                </a:prstClr>
              </a:outerShdw>
            </a:effectLst>
          </c:spPr>
          <c:invertIfNegative val="0"/>
          <c:dLbls>
            <c:dLbl>
              <c:idx val="10"/>
              <c:layout>
                <c:manualLayout>
                  <c:x val="-1.2461059190031267E-2"/>
                  <c:y val="-2.40963855421686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A06-4945-AD04-5A17960AD420}"/>
                </c:ext>
              </c:extLst>
            </c:dLbl>
            <c:spPr>
              <a:noFill/>
              <a:ln>
                <a:noFill/>
              </a:ln>
              <a:effectLst/>
            </c:spPr>
            <c:txPr>
              <a:bodyPr rot="0" spcFirstLastPara="1" vertOverflow="ellipsis" vert="horz" wrap="square" anchor="ctr" anchorCtr="1"/>
              <a:lstStyle/>
              <a:p>
                <a:pPr>
                  <a:defRPr sz="25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Under $300K</c:v>
                </c:pt>
                <c:pt idx="1">
                  <c:v>$300-$500K</c:v>
                </c:pt>
                <c:pt idx="2">
                  <c:v>$500-$750K</c:v>
                </c:pt>
                <c:pt idx="3">
                  <c:v>$750K-$1M</c:v>
                </c:pt>
                <c:pt idx="4">
                  <c:v>$1-$1.25M</c:v>
                </c:pt>
                <c:pt idx="5">
                  <c:v>$1.25-$1.5M</c:v>
                </c:pt>
                <c:pt idx="6">
                  <c:v>$1.5-$2M</c:v>
                </c:pt>
                <c:pt idx="7">
                  <c:v>$2-$3M</c:v>
                </c:pt>
                <c:pt idx="8">
                  <c:v>$3M +</c:v>
                </c:pt>
                <c:pt idx="10">
                  <c:v>Total</c:v>
                </c:pt>
              </c:strCache>
            </c:strRef>
          </c:cat>
          <c:val>
            <c:numRef>
              <c:f>Sheet1!$B$2:$B$12</c:f>
              <c:numCache>
                <c:formatCode>0.0</c:formatCode>
                <c:ptCount val="11"/>
                <c:pt idx="0">
                  <c:v>3.1</c:v>
                </c:pt>
                <c:pt idx="1">
                  <c:v>3.1</c:v>
                </c:pt>
                <c:pt idx="2">
                  <c:v>3.1</c:v>
                </c:pt>
                <c:pt idx="3">
                  <c:v>3.6</c:v>
                </c:pt>
                <c:pt idx="4">
                  <c:v>2.7</c:v>
                </c:pt>
                <c:pt idx="5">
                  <c:v>3.4</c:v>
                </c:pt>
                <c:pt idx="6">
                  <c:v>3.9</c:v>
                </c:pt>
                <c:pt idx="7">
                  <c:v>4.5999999999999996</c:v>
                </c:pt>
                <c:pt idx="8">
                  <c:v>9.1</c:v>
                </c:pt>
                <c:pt idx="10">
                  <c:v>3.3</c:v>
                </c:pt>
              </c:numCache>
            </c:numRef>
          </c:val>
          <c:extLst>
            <c:ext xmlns:c16="http://schemas.microsoft.com/office/drawing/2014/chart" uri="{C3380CC4-5D6E-409C-BE32-E72D297353CC}">
              <c16:uniqueId val="{00000000-9AF1-4809-A266-FB4A6769BDAE}"/>
            </c:ext>
          </c:extLst>
        </c:ser>
        <c:ser>
          <c:idx val="1"/>
          <c:order val="1"/>
          <c:tx>
            <c:strRef>
              <c:f>Sheet1!$C$1</c:f>
              <c:strCache>
                <c:ptCount val="1"/>
                <c:pt idx="0">
                  <c:v>Jul-19</c:v>
                </c:pt>
              </c:strCache>
            </c:strRef>
          </c:tx>
          <c:spPr>
            <a:solidFill>
              <a:schemeClr val="accent2"/>
            </a:solidFill>
            <a:ln>
              <a:noFill/>
            </a:ln>
            <a:effectLst>
              <a:outerShdw blurRad="50800" dist="38100" dir="2700000" algn="tl" rotWithShape="0">
                <a:prstClr val="black">
                  <a:alpha val="40000"/>
                </a:prstClr>
              </a:outerShdw>
            </a:effectLst>
          </c:spPr>
          <c:invertIfNegative val="0"/>
          <c:dLbls>
            <c:dLbl>
              <c:idx val="10"/>
              <c:layout>
                <c:manualLayout>
                  <c:x val="1.1422505637102049E-16"/>
                  <c:y val="-3.01204819277108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A06-4945-AD04-5A17960AD420}"/>
                </c:ext>
              </c:extLst>
            </c:dLbl>
            <c:spPr>
              <a:noFill/>
              <a:ln>
                <a:noFill/>
              </a:ln>
              <a:effectLst/>
            </c:spPr>
            <c:txPr>
              <a:bodyPr rot="0" spcFirstLastPara="1" vertOverflow="ellipsis" vert="horz" wrap="square" anchor="ctr" anchorCtr="1"/>
              <a:lstStyle/>
              <a:p>
                <a:pPr>
                  <a:defRPr sz="25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Under $300K</c:v>
                </c:pt>
                <c:pt idx="1">
                  <c:v>$300-$500K</c:v>
                </c:pt>
                <c:pt idx="2">
                  <c:v>$500-$750K</c:v>
                </c:pt>
                <c:pt idx="3">
                  <c:v>$750K-$1M</c:v>
                </c:pt>
                <c:pt idx="4">
                  <c:v>$1-$1.25M</c:v>
                </c:pt>
                <c:pt idx="5">
                  <c:v>$1.25-$1.5M</c:v>
                </c:pt>
                <c:pt idx="6">
                  <c:v>$1.5-$2M</c:v>
                </c:pt>
                <c:pt idx="7">
                  <c:v>$2-$3M</c:v>
                </c:pt>
                <c:pt idx="8">
                  <c:v>$3M +</c:v>
                </c:pt>
                <c:pt idx="10">
                  <c:v>Total</c:v>
                </c:pt>
              </c:strCache>
            </c:strRef>
          </c:cat>
          <c:val>
            <c:numRef>
              <c:f>Sheet1!$C$2:$C$12</c:f>
              <c:numCache>
                <c:formatCode>0.0</c:formatCode>
                <c:ptCount val="11"/>
                <c:pt idx="0">
                  <c:v>3</c:v>
                </c:pt>
                <c:pt idx="1">
                  <c:v>2.9</c:v>
                </c:pt>
                <c:pt idx="2">
                  <c:v>2.9</c:v>
                </c:pt>
                <c:pt idx="3">
                  <c:v>3.6</c:v>
                </c:pt>
                <c:pt idx="4">
                  <c:v>2.9</c:v>
                </c:pt>
                <c:pt idx="5">
                  <c:v>3.9</c:v>
                </c:pt>
                <c:pt idx="6">
                  <c:v>4.2</c:v>
                </c:pt>
                <c:pt idx="7">
                  <c:v>5.2</c:v>
                </c:pt>
                <c:pt idx="8">
                  <c:v>9.9</c:v>
                </c:pt>
                <c:pt idx="10">
                  <c:v>3.3</c:v>
                </c:pt>
              </c:numCache>
            </c:numRef>
          </c:val>
          <c:extLst>
            <c:ext xmlns:c16="http://schemas.microsoft.com/office/drawing/2014/chart" uri="{C3380CC4-5D6E-409C-BE32-E72D297353CC}">
              <c16:uniqueId val="{00000001-9AF1-4809-A266-FB4A6769BDAE}"/>
            </c:ext>
          </c:extLst>
        </c:ser>
        <c:dLbls>
          <c:showLegendKey val="0"/>
          <c:showVal val="0"/>
          <c:showCatName val="0"/>
          <c:showSerName val="0"/>
          <c:showPercent val="0"/>
          <c:showBubbleSize val="0"/>
        </c:dLbls>
        <c:gapWidth val="219"/>
        <c:overlap val="-27"/>
        <c:axId val="117328128"/>
        <c:axId val="117354496"/>
      </c:barChart>
      <c:catAx>
        <c:axId val="117328128"/>
        <c:scaling>
          <c:orientation val="minMax"/>
        </c:scaling>
        <c:delete val="0"/>
        <c:axPos val="b"/>
        <c:numFmt formatCode="General" sourceLinked="1"/>
        <c:majorTickMark val="none"/>
        <c:minorTickMark val="none"/>
        <c:tickLblPos val="nextTo"/>
        <c:spPr>
          <a:noFill/>
          <a:ln w="9525" cap="flat" cmpd="sng" algn="ctr">
            <a:solidFill>
              <a:schemeClr val="tx2">
                <a:lumMod val="75000"/>
              </a:schemeClr>
            </a:solidFill>
            <a:round/>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7354496"/>
        <c:crosses val="autoZero"/>
        <c:auto val="1"/>
        <c:lblAlgn val="ctr"/>
        <c:lblOffset val="100"/>
        <c:noMultiLvlLbl val="0"/>
      </c:catAx>
      <c:valAx>
        <c:axId val="117354496"/>
        <c:scaling>
          <c:orientation val="minMax"/>
        </c:scaling>
        <c:delete val="0"/>
        <c:axPos val="l"/>
        <c:numFmt formatCode="0" sourceLinked="0"/>
        <c:majorTickMark val="none"/>
        <c:minorTickMark val="none"/>
        <c:tickLblPos val="nextTo"/>
        <c:spPr>
          <a:noFill/>
          <a:ln>
            <a:solidFill>
              <a:schemeClr val="tx2">
                <a:lumMod val="75000"/>
              </a:schemeClr>
            </a:solidFill>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7328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700">
          <a:solidFill>
            <a:schemeClr val="bg1"/>
          </a:solidFill>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7135418105631535"/>
          <c:y val="5.4613935969868174E-2"/>
        </c:manualLayout>
      </c:layout>
      <c:overlay val="0"/>
    </c:title>
    <c:autoTitleDeleted val="0"/>
    <c:plotArea>
      <c:layout>
        <c:manualLayout>
          <c:layoutTarget val="inner"/>
          <c:xMode val="edge"/>
          <c:yMode val="edge"/>
          <c:x val="7.1092372648351526E-2"/>
          <c:y val="0.14002768751308967"/>
          <c:w val="0.88648285024854112"/>
          <c:h val="0.6402664956064843"/>
        </c:manualLayout>
      </c:layout>
      <c:barChart>
        <c:barDir val="col"/>
        <c:grouping val="clustered"/>
        <c:varyColors val="0"/>
        <c:ser>
          <c:idx val="0"/>
          <c:order val="0"/>
          <c:tx>
            <c:strRef>
              <c:f>Sheet1!$B$1</c:f>
              <c:strCache>
                <c:ptCount val="1"/>
                <c:pt idx="0">
                  <c:v>Year-over-Year % Chg</c:v>
                </c:pt>
              </c:strCache>
            </c:strRef>
          </c:tx>
          <c:spPr>
            <a:solidFill>
              <a:schemeClr val="accent1"/>
            </a:solidFill>
            <a:ln w="38100">
              <a:noFill/>
            </a:ln>
            <a:effectLst>
              <a:outerShdw blurRad="50800" dist="38100" algn="l" rotWithShape="0">
                <a:prstClr val="black">
                  <a:alpha val="40000"/>
                </a:prstClr>
              </a:outerShdw>
            </a:effectLst>
          </c:spPr>
          <c:invertIfNegative val="0"/>
          <c:dPt>
            <c:idx val="0"/>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09-8AA3-40EE-BAB9-B71DDFBA2A58}"/>
              </c:ext>
            </c:extLst>
          </c:dPt>
          <c:dPt>
            <c:idx val="1"/>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08-8AA3-40EE-BAB9-B71DDFBA2A58}"/>
              </c:ext>
            </c:extLst>
          </c:dPt>
          <c:dPt>
            <c:idx val="2"/>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07-8AA3-40EE-BAB9-B71DDFBA2A58}"/>
              </c:ext>
            </c:extLst>
          </c:dPt>
          <c:dPt>
            <c:idx val="3"/>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06-8AA3-40EE-BAB9-B71DDFBA2A58}"/>
              </c:ext>
            </c:extLst>
          </c:dPt>
          <c:dPt>
            <c:idx val="4"/>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0A-8AA3-40EE-BAB9-B71DDFBA2A58}"/>
              </c:ext>
            </c:extLst>
          </c:dPt>
          <c:dPt>
            <c:idx val="5"/>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05-8AA3-40EE-BAB9-B71DDFBA2A58}"/>
              </c:ext>
            </c:extLst>
          </c:dPt>
          <c:dPt>
            <c:idx val="39"/>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02-8AA3-40EE-BAB9-B71DDFBA2A58}"/>
              </c:ext>
            </c:extLst>
          </c:dPt>
          <c:dPt>
            <c:idx val="40"/>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03-8AA3-40EE-BAB9-B71DDFBA2A58}"/>
              </c:ext>
            </c:extLst>
          </c:dPt>
          <c:dPt>
            <c:idx val="41"/>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04-8AA3-40EE-BAB9-B71DDFBA2A58}"/>
              </c:ext>
            </c:extLst>
          </c:dPt>
          <c:dPt>
            <c:idx val="42"/>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00-A9E2-42C9-8885-91E93238347A}"/>
              </c:ext>
            </c:extLst>
          </c:dPt>
          <c:dPt>
            <c:idx val="43"/>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00-8AA3-40EE-BAB9-B71DDFBA2A58}"/>
              </c:ext>
            </c:extLst>
          </c:dPt>
          <c:dPt>
            <c:idx val="44"/>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16-8BBF-4438-AFD3-56D201D786B9}"/>
              </c:ext>
            </c:extLst>
          </c:dPt>
          <c:dPt>
            <c:idx val="45"/>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18-F513-46C5-B4BB-762F10596A02}"/>
              </c:ext>
            </c:extLst>
          </c:dPt>
          <c:dPt>
            <c:idx val="46"/>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1A-4E7B-476D-B283-414C09F5D173}"/>
              </c:ext>
            </c:extLst>
          </c:dPt>
          <c:dPt>
            <c:idx val="47"/>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1C-DFBF-4466-A5DF-79AAC8FAF933}"/>
              </c:ext>
            </c:extLst>
          </c:dPt>
          <c:dPt>
            <c:idx val="48"/>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1F-14EE-4C09-AA71-02CD35F7B6D1}"/>
              </c:ext>
            </c:extLst>
          </c:dPt>
          <c:dPt>
            <c:idx val="49"/>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21-2E48-450D-BFCF-4CD189DF2C8A}"/>
              </c:ext>
            </c:extLst>
          </c:dPt>
          <c:dPt>
            <c:idx val="50"/>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23-FAA6-4FDE-A749-2277E9CDD23A}"/>
              </c:ext>
            </c:extLst>
          </c:dPt>
          <c:dPt>
            <c:idx val="51"/>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24-E252-4DC6-900C-D182826826ED}"/>
              </c:ext>
            </c:extLst>
          </c:dPt>
          <c:dPt>
            <c:idx val="52"/>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26-5C85-4B94-A082-96B081C0CC20}"/>
              </c:ext>
            </c:extLst>
          </c:dPt>
          <c:dPt>
            <c:idx val="53"/>
            <c:invertIfNegative val="0"/>
            <c:bubble3D val="0"/>
            <c:spPr>
              <a:solidFill>
                <a:schemeClr val="accent4"/>
              </a:solidFill>
              <a:ln w="38100">
                <a:noFill/>
              </a:ln>
              <a:effectLst>
                <a:outerShdw blurRad="50800" dist="38100" algn="l" rotWithShape="0">
                  <a:prstClr val="black">
                    <a:alpha val="40000"/>
                  </a:prstClr>
                </a:outerShdw>
              </a:effectLst>
            </c:spPr>
            <c:extLst>
              <c:ext xmlns:c16="http://schemas.microsoft.com/office/drawing/2014/chart" uri="{C3380CC4-5D6E-409C-BE32-E72D297353CC}">
                <c16:uniqueId val="{00000028-1B2B-472F-B864-D2AFAB914873}"/>
              </c:ext>
            </c:extLst>
          </c:dPt>
          <c:dLbls>
            <c:dLbl>
              <c:idx val="54"/>
              <c:layout>
                <c:manualLayout>
                  <c:x val="2.3391812865496863E-2"/>
                  <c:y val="0.1205273069679849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A-9F00-4C8C-921B-1A39B7C4758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1"/>
                <c15:leaderLines>
                  <c:spPr>
                    <a:ln>
                      <a:solidFill>
                        <a:schemeClr val="tx2">
                          <a:lumMod val="75000"/>
                        </a:schemeClr>
                      </a:solidFill>
                    </a:ln>
                  </c:spPr>
                </c15:leaderLines>
              </c:ext>
            </c:extLst>
          </c:dLbls>
          <c:cat>
            <c:numRef>
              <c:f>Sheet1!$A$2:$A$56</c:f>
              <c:numCache>
                <c:formatCode>[$-409]mmm\-yy;@</c:formatCode>
                <c:ptCount val="5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numCache>
            </c:numRef>
          </c:cat>
          <c:val>
            <c:numRef>
              <c:f>Sheet1!$B$2:$B$56</c:f>
              <c:numCache>
                <c:formatCode>0.0%</c:formatCode>
                <c:ptCount val="55"/>
                <c:pt idx="0">
                  <c:v>0.10951427250918844</c:v>
                </c:pt>
                <c:pt idx="1">
                  <c:v>7.5333319202153692E-2</c:v>
                </c:pt>
                <c:pt idx="2">
                  <c:v>6.7185304360222409E-2</c:v>
                </c:pt>
                <c:pt idx="3">
                  <c:v>4.408586122083924E-2</c:v>
                </c:pt>
                <c:pt idx="4">
                  <c:v>3.0110691006142165E-3</c:v>
                </c:pt>
                <c:pt idx="5">
                  <c:v>4.604321228686814E-3</c:v>
                </c:pt>
                <c:pt idx="6">
                  <c:v>-2.340428797249805E-2</c:v>
                </c:pt>
                <c:pt idx="7">
                  <c:v>-4.3197036182262671E-2</c:v>
                </c:pt>
                <c:pt idx="8">
                  <c:v>-5.6518485713849431E-2</c:v>
                </c:pt>
                <c:pt idx="9">
                  <c:v>-6.1053818884950095E-2</c:v>
                </c:pt>
                <c:pt idx="10">
                  <c:v>-8.2698103173196258E-2</c:v>
                </c:pt>
                <c:pt idx="11">
                  <c:v>-7.3836536705161215E-2</c:v>
                </c:pt>
                <c:pt idx="12">
                  <c:v>-7.0815067542102206E-2</c:v>
                </c:pt>
                <c:pt idx="13">
                  <c:v>-3.782696970294297E-2</c:v>
                </c:pt>
                <c:pt idx="14">
                  <c:v>-2.8758444334185729E-2</c:v>
                </c:pt>
                <c:pt idx="15">
                  <c:v>-4.7292715137238095E-2</c:v>
                </c:pt>
                <c:pt idx="16">
                  <c:v>-3.5052109096491368E-2</c:v>
                </c:pt>
                <c:pt idx="17">
                  <c:v>-2.6462824104814819E-2</c:v>
                </c:pt>
                <c:pt idx="18">
                  <c:v>-3.9522896564729515E-2</c:v>
                </c:pt>
                <c:pt idx="19">
                  <c:v>-3.6784308746984906E-2</c:v>
                </c:pt>
                <c:pt idx="20">
                  <c:v>-4.8104625942831269E-2</c:v>
                </c:pt>
                <c:pt idx="21">
                  <c:v>-6.0091711724043484E-2</c:v>
                </c:pt>
                <c:pt idx="22">
                  <c:v>-5.8287234247605069E-2</c:v>
                </c:pt>
                <c:pt idx="23">
                  <c:v>-7.8133537318325841E-2</c:v>
                </c:pt>
                <c:pt idx="24">
                  <c:v>-0.1053305723373823</c:v>
                </c:pt>
                <c:pt idx="25">
                  <c:v>-0.13928951897074493</c:v>
                </c:pt>
                <c:pt idx="26">
                  <c:v>-0.1197170645446507</c:v>
                </c:pt>
                <c:pt idx="27">
                  <c:v>-0.10493780908137273</c:v>
                </c:pt>
                <c:pt idx="28">
                  <c:v>-0.12387753659053946</c:v>
                </c:pt>
                <c:pt idx="29">
                  <c:v>-0.13517874669372687</c:v>
                </c:pt>
                <c:pt idx="30">
                  <c:v>-0.13118670135309807</c:v>
                </c:pt>
                <c:pt idx="31">
                  <c:v>-0.11936142871264288</c:v>
                </c:pt>
                <c:pt idx="32">
                  <c:v>-0.11232783540214253</c:v>
                </c:pt>
                <c:pt idx="33">
                  <c:v>-0.11459702146298734</c:v>
                </c:pt>
                <c:pt idx="34">
                  <c:v>-0.11849794238683131</c:v>
                </c:pt>
                <c:pt idx="35">
                  <c:v>-0.12075336750506616</c:v>
                </c:pt>
                <c:pt idx="36">
                  <c:v>-6.6071726836717692E-2</c:v>
                </c:pt>
                <c:pt idx="37">
                  <c:v>-1.3495822721538597E-2</c:v>
                </c:pt>
                <c:pt idx="38">
                  <c:v>-1.0379000937458138E-2</c:v>
                </c:pt>
                <c:pt idx="39">
                  <c:v>1.9128542128835191E-2</c:v>
                </c:pt>
                <c:pt idx="40">
                  <c:v>8.255992252441291E-2</c:v>
                </c:pt>
                <c:pt idx="41">
                  <c:v>8.2633134380251549E-2</c:v>
                </c:pt>
                <c:pt idx="42">
                  <c:v>0.12349648233603139</c:v>
                </c:pt>
                <c:pt idx="43">
                  <c:v>0.1765136856343108</c:v>
                </c:pt>
                <c:pt idx="44">
                  <c:v>0.20933856631651859</c:v>
                </c:pt>
                <c:pt idx="45">
                  <c:v>0.28517007929442451</c:v>
                </c:pt>
                <c:pt idx="46">
                  <c:v>0.31550451189499595</c:v>
                </c:pt>
                <c:pt idx="47">
                  <c:v>0.31135800452032791</c:v>
                </c:pt>
                <c:pt idx="48">
                  <c:v>0.27195322117357401</c:v>
                </c:pt>
                <c:pt idx="49">
                  <c:v>0.19240457275721767</c:v>
                </c:pt>
                <c:pt idx="50">
                  <c:v>0.13793883972022902</c:v>
                </c:pt>
                <c:pt idx="51">
                  <c:v>0.10846886807951361</c:v>
                </c:pt>
                <c:pt idx="52">
                  <c:v>7.5723125093186239E-2</c:v>
                </c:pt>
                <c:pt idx="53">
                  <c:v>2.6451073518686474E-2</c:v>
                </c:pt>
                <c:pt idx="54">
                  <c:v>-2.0789145877520787E-2</c:v>
                </c:pt>
              </c:numCache>
            </c:numRef>
          </c:val>
          <c:extLst>
            <c:ext xmlns:c16="http://schemas.microsoft.com/office/drawing/2014/chart" uri="{C3380CC4-5D6E-409C-BE32-E72D297353CC}">
              <c16:uniqueId val="{00000001-F38F-4CFC-9D73-632E05FD0362}"/>
            </c:ext>
          </c:extLst>
        </c:ser>
        <c:dLbls>
          <c:showLegendKey val="0"/>
          <c:showVal val="0"/>
          <c:showCatName val="0"/>
          <c:showSerName val="0"/>
          <c:showPercent val="0"/>
          <c:showBubbleSize val="0"/>
        </c:dLbls>
        <c:gapWidth val="50"/>
        <c:axId val="119242752"/>
        <c:axId val="119244288"/>
      </c:barChart>
      <c:dateAx>
        <c:axId val="119242752"/>
        <c:scaling>
          <c:orientation val="minMax"/>
        </c:scaling>
        <c:delete val="0"/>
        <c:axPos val="b"/>
        <c:numFmt formatCode="[$-409]mmm\-yy;@" sourceLinked="1"/>
        <c:majorTickMark val="out"/>
        <c:minorTickMark val="none"/>
        <c:tickLblPos val="low"/>
        <c:spPr>
          <a:ln>
            <a:solidFill>
              <a:schemeClr val="tx2">
                <a:lumMod val="75000"/>
              </a:schemeClr>
            </a:solidFill>
          </a:ln>
        </c:spPr>
        <c:crossAx val="119244288"/>
        <c:crosses val="autoZero"/>
        <c:auto val="1"/>
        <c:lblOffset val="100"/>
        <c:baseTimeUnit val="months"/>
        <c:majorUnit val="2"/>
        <c:majorTimeUnit val="months"/>
      </c:dateAx>
      <c:valAx>
        <c:axId val="119244288"/>
        <c:scaling>
          <c:orientation val="minMax"/>
        </c:scaling>
        <c:delete val="0"/>
        <c:axPos val="l"/>
        <c:majorGridlines>
          <c:spPr>
            <a:ln>
              <a:noFill/>
            </a:ln>
          </c:spPr>
        </c:majorGridlines>
        <c:numFmt formatCode="0%" sourceLinked="0"/>
        <c:majorTickMark val="out"/>
        <c:minorTickMark val="none"/>
        <c:tickLblPos val="nextTo"/>
        <c:crossAx val="119242752"/>
        <c:crosses val="autoZero"/>
        <c:crossBetween val="between"/>
      </c:valAx>
    </c:plotArea>
    <c:plotVisOnly val="1"/>
    <c:dispBlanksAs val="gap"/>
    <c:showDLblsOverMax val="0"/>
  </c:chart>
  <c:txPr>
    <a:bodyPr/>
    <a:lstStyle/>
    <a:p>
      <a:pPr>
        <a:defRPr sz="2700">
          <a:solidFill>
            <a:schemeClr val="bg1"/>
          </a:solidFill>
          <a:latin typeface="Century Gothic" panose="020B0502020202020204" pitchFamily="34" charset="0"/>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3225938500807"/>
          <c:y val="0.12656106583168333"/>
          <c:w val="0.86335795468227017"/>
          <c:h val="0.69947184233549753"/>
        </c:manualLayout>
      </c:layout>
      <c:barChart>
        <c:barDir val="col"/>
        <c:grouping val="clustered"/>
        <c:varyColors val="0"/>
        <c:ser>
          <c:idx val="0"/>
          <c:order val="0"/>
          <c:tx>
            <c:strRef>
              <c:f>Sheet1!$B$1</c:f>
              <c:strCache>
                <c:ptCount val="1"/>
                <c:pt idx="0">
                  <c:v>Jul-18</c:v>
                </c:pt>
              </c:strCache>
            </c:strRef>
          </c:tx>
          <c:spPr>
            <a:solidFill>
              <a:schemeClr val="accent4"/>
            </a:solidFill>
            <a:effectLst>
              <a:outerShdw blurRad="50800" dist="38100" algn="l" rotWithShape="0">
                <a:prstClr val="black">
                  <a:alpha val="40000"/>
                </a:prstClr>
              </a:outerShdw>
            </a:effectLst>
          </c:spPr>
          <c:invertIfNegative val="0"/>
          <c:dLbls>
            <c:dLbl>
              <c:idx val="0"/>
              <c:layout>
                <c:manualLayout>
                  <c:x val="1.1264863631176538E-2"/>
                  <c:y val="9.752675146375934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02C-450D-8975-DBA09C8C2D75}"/>
                </c:ext>
              </c:extLst>
            </c:dLbl>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San Francisco Bay Area</c:v>
                </c:pt>
                <c:pt idx="1">
                  <c:v>Southern California</c:v>
                </c:pt>
                <c:pt idx="2">
                  <c:v>Central Valley</c:v>
                </c:pt>
                <c:pt idx="3">
                  <c:v>Central Coast</c:v>
                </c:pt>
              </c:strCache>
            </c:strRef>
          </c:cat>
          <c:val>
            <c:numRef>
              <c:f>Sheet1!$B$2:$B$5</c:f>
              <c:numCache>
                <c:formatCode>#,##0</c:formatCode>
                <c:ptCount val="4"/>
                <c:pt idx="0">
                  <c:v>7032</c:v>
                </c:pt>
                <c:pt idx="1">
                  <c:v>30569</c:v>
                </c:pt>
                <c:pt idx="2">
                  <c:v>11490</c:v>
                </c:pt>
                <c:pt idx="3">
                  <c:v>2810</c:v>
                </c:pt>
              </c:numCache>
            </c:numRef>
          </c:val>
          <c:extLst>
            <c:ext xmlns:c16="http://schemas.microsoft.com/office/drawing/2014/chart" uri="{C3380CC4-5D6E-409C-BE32-E72D297353CC}">
              <c16:uniqueId val="{00000001-402C-450D-8975-DBA09C8C2D75}"/>
            </c:ext>
          </c:extLst>
        </c:ser>
        <c:ser>
          <c:idx val="1"/>
          <c:order val="1"/>
          <c:tx>
            <c:strRef>
              <c:f>Sheet1!$C$1</c:f>
              <c:strCache>
                <c:ptCount val="1"/>
                <c:pt idx="0">
                  <c:v>Jul-19</c:v>
                </c:pt>
              </c:strCache>
            </c:strRef>
          </c:tx>
          <c:spPr>
            <a:solidFill>
              <a:schemeClr val="accent1"/>
            </a:solidFill>
            <a:ln>
              <a:solidFill>
                <a:schemeClr val="accent1"/>
              </a:solidFill>
            </a:ln>
            <a:effectLst>
              <a:outerShdw blurRad="50800" dist="38100" algn="l" rotWithShape="0">
                <a:prstClr val="black">
                  <a:alpha val="40000"/>
                </a:prstClr>
              </a:outerShdw>
            </a:effectLst>
          </c:spPr>
          <c:invertIfNegative val="0"/>
          <c:dLbls>
            <c:dLbl>
              <c:idx val="0"/>
              <c:layout>
                <c:manualLayout>
                  <c:x val="9.2592592592592587E-3"/>
                  <c:y val="-2.923976608187134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02C-450D-8975-DBA09C8C2D75}"/>
                </c:ext>
              </c:extLst>
            </c:dLbl>
            <c:dLbl>
              <c:idx val="1"/>
              <c:layout>
                <c:manualLayout>
                  <c:x val="4.6296296296296294E-3"/>
                  <c:y val="2.92397660818708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02C-450D-8975-DBA09C8C2D75}"/>
                </c:ext>
              </c:extLst>
            </c:dLbl>
            <c:dLbl>
              <c:idx val="2"/>
              <c:layout>
                <c:manualLayout>
                  <c:x val="1.2345679012345678E-2"/>
                  <c:y val="2.92397660818708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02C-450D-8975-DBA09C8C2D75}"/>
                </c:ext>
              </c:extLst>
            </c:dLbl>
            <c:dLbl>
              <c:idx val="3"/>
              <c:layout>
                <c:manualLayout>
                  <c:x val="9.259259259259316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02C-450D-8975-DBA09C8C2D75}"/>
                </c:ext>
              </c:extLst>
            </c:dLbl>
            <c:dLbl>
              <c:idx val="4"/>
              <c:layout>
                <c:manualLayout>
                  <c:x val="6.1728395061728392E-3"/>
                  <c:y val="2.923976608187134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02C-450D-8975-DBA09C8C2D75}"/>
                </c:ext>
              </c:extLst>
            </c:dLbl>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San Francisco Bay Area</c:v>
                </c:pt>
                <c:pt idx="1">
                  <c:v>Southern California</c:v>
                </c:pt>
                <c:pt idx="2">
                  <c:v>Central Valley</c:v>
                </c:pt>
                <c:pt idx="3">
                  <c:v>Central Coast</c:v>
                </c:pt>
              </c:strCache>
            </c:strRef>
          </c:cat>
          <c:val>
            <c:numRef>
              <c:f>Sheet1!$C$2:$C$5</c:f>
              <c:numCache>
                <c:formatCode>#,##0</c:formatCode>
                <c:ptCount val="4"/>
                <c:pt idx="0">
                  <c:v>7684</c:v>
                </c:pt>
                <c:pt idx="1">
                  <c:v>28749</c:v>
                </c:pt>
                <c:pt idx="2">
                  <c:v>10467</c:v>
                </c:pt>
                <c:pt idx="3">
                  <c:v>2906</c:v>
                </c:pt>
              </c:numCache>
            </c:numRef>
          </c:val>
          <c:extLst>
            <c:ext xmlns:c16="http://schemas.microsoft.com/office/drawing/2014/chart" uri="{C3380CC4-5D6E-409C-BE32-E72D297353CC}">
              <c16:uniqueId val="{00000007-402C-450D-8975-DBA09C8C2D75}"/>
            </c:ext>
          </c:extLst>
        </c:ser>
        <c:dLbls>
          <c:showLegendKey val="0"/>
          <c:showVal val="0"/>
          <c:showCatName val="0"/>
          <c:showSerName val="0"/>
          <c:showPercent val="0"/>
          <c:showBubbleSize val="0"/>
        </c:dLbls>
        <c:gapWidth val="150"/>
        <c:axId val="119612160"/>
        <c:axId val="119613696"/>
      </c:barChart>
      <c:catAx>
        <c:axId val="119612160"/>
        <c:scaling>
          <c:orientation val="minMax"/>
        </c:scaling>
        <c:delete val="0"/>
        <c:axPos val="b"/>
        <c:numFmt formatCode="General" sourceLinked="0"/>
        <c:majorTickMark val="out"/>
        <c:minorTickMark val="none"/>
        <c:tickLblPos val="low"/>
        <c:spPr>
          <a:ln>
            <a:solidFill>
              <a:schemeClr val="tx2">
                <a:lumMod val="75000"/>
              </a:schemeClr>
            </a:solidFill>
          </a:ln>
        </c:spPr>
        <c:txPr>
          <a:bodyPr rot="0"/>
          <a:lstStyle/>
          <a:p>
            <a:pPr>
              <a:defRPr/>
            </a:pPr>
            <a:endParaRPr lang="en-US"/>
          </a:p>
        </c:txPr>
        <c:crossAx val="119613696"/>
        <c:crosses val="autoZero"/>
        <c:auto val="1"/>
        <c:lblAlgn val="ctr"/>
        <c:lblOffset val="100"/>
        <c:noMultiLvlLbl val="0"/>
      </c:catAx>
      <c:valAx>
        <c:axId val="119613696"/>
        <c:scaling>
          <c:orientation val="minMax"/>
        </c:scaling>
        <c:delete val="0"/>
        <c:axPos val="l"/>
        <c:title>
          <c:tx>
            <c:rich>
              <a:bodyPr/>
              <a:lstStyle/>
              <a:p>
                <a:pPr>
                  <a:defRPr b="1"/>
                </a:pPr>
                <a:r>
                  <a:rPr lang="en-US" b="1"/>
                  <a:t>Active Listings</a:t>
                </a:r>
              </a:p>
            </c:rich>
          </c:tx>
          <c:layout>
            <c:manualLayout>
              <c:xMode val="edge"/>
              <c:yMode val="edge"/>
              <c:x val="4.6580702641527598E-3"/>
              <c:y val="0.27571794753725959"/>
            </c:manualLayout>
          </c:layout>
          <c:overlay val="0"/>
        </c:title>
        <c:numFmt formatCode="#,##0" sourceLinked="0"/>
        <c:majorTickMark val="out"/>
        <c:minorTickMark val="none"/>
        <c:tickLblPos val="nextTo"/>
        <c:spPr>
          <a:ln>
            <a:solidFill>
              <a:schemeClr val="tx2">
                <a:lumMod val="75000"/>
              </a:schemeClr>
            </a:solidFill>
          </a:ln>
        </c:spPr>
        <c:crossAx val="119612160"/>
        <c:crosses val="autoZero"/>
        <c:crossBetween val="between"/>
      </c:valAx>
    </c:plotArea>
    <c:legend>
      <c:legendPos val="t"/>
      <c:layout>
        <c:manualLayout>
          <c:xMode val="edge"/>
          <c:yMode val="edge"/>
          <c:x val="0.44152869079438467"/>
          <c:y val="7.7972709551656916E-3"/>
          <c:w val="0.20868567747838859"/>
          <c:h val="7.3768629798468169E-2"/>
        </c:manualLayout>
      </c:layout>
      <c:overlay val="0"/>
    </c:legend>
    <c:plotVisOnly val="1"/>
    <c:dispBlanksAs val="gap"/>
    <c:showDLblsOverMax val="0"/>
  </c:chart>
  <c:txPr>
    <a:bodyPr/>
    <a:lstStyle/>
    <a:p>
      <a:pPr>
        <a:defRPr sz="2700" b="0">
          <a:solidFill>
            <a:schemeClr val="bg1"/>
          </a:solidFill>
          <a:latin typeface="Century Gothic" panose="020B0502020202020204" pitchFamily="34" charset="0"/>
          <a:cs typeface="Arial" pitchFamily="34" charset="0"/>
        </a:defRPr>
      </a:pPr>
      <a:endParaRPr lang="en-US"/>
    </a:p>
  </c:txPr>
  <c:externalData r:id="rId1">
    <c:autoUpdate val="0"/>
  </c:externalData>
  <c:userShapes r:id="rId2"/>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Sales</c:v>
                </c:pt>
              </c:strCache>
            </c:strRef>
          </c:tx>
          <c:spPr>
            <a:solidFill>
              <a:schemeClr val="accent2"/>
            </a:solidFill>
            <a:effectLst>
              <a:outerShdw blurRad="50800" dist="38100" algn="l" rotWithShape="0">
                <a:prstClr val="black">
                  <a:alpha val="40000"/>
                </a:prstClr>
              </a:outerShdw>
            </a:effectLst>
          </c:spPr>
          <c:invertIfNegative val="0"/>
          <c:dLbls>
            <c:dLbl>
              <c:idx val="0"/>
              <c:layout>
                <c:manualLayout>
                  <c:x val="1.1264863631176538E-2"/>
                  <c:y val="9.752675146375934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02C-450D-8975-DBA09C8C2D75}"/>
                </c:ext>
              </c:extLst>
            </c:dLbl>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San Francisco Bay Area</c:v>
                </c:pt>
                <c:pt idx="1">
                  <c:v>Southern California</c:v>
                </c:pt>
                <c:pt idx="2">
                  <c:v>Central Valley</c:v>
                </c:pt>
                <c:pt idx="3">
                  <c:v>Central Coast</c:v>
                </c:pt>
              </c:strCache>
            </c:strRef>
          </c:cat>
          <c:val>
            <c:numRef>
              <c:f>Sheet1!$B$2:$B$5</c:f>
              <c:numCache>
                <c:formatCode>0.0%</c:formatCode>
                <c:ptCount val="4"/>
                <c:pt idx="0">
                  <c:v>-6.2325381474317432E-3</c:v>
                </c:pt>
                <c:pt idx="1">
                  <c:v>3.9165446559297212E-2</c:v>
                </c:pt>
                <c:pt idx="2">
                  <c:v>5.2192066805845538E-2</c:v>
                </c:pt>
                <c:pt idx="3">
                  <c:v>4.9723756906077332E-2</c:v>
                </c:pt>
              </c:numCache>
            </c:numRef>
          </c:val>
          <c:extLst>
            <c:ext xmlns:c16="http://schemas.microsoft.com/office/drawing/2014/chart" uri="{C3380CC4-5D6E-409C-BE32-E72D297353CC}">
              <c16:uniqueId val="{00000001-402C-450D-8975-DBA09C8C2D75}"/>
            </c:ext>
          </c:extLst>
        </c:ser>
        <c:ser>
          <c:idx val="1"/>
          <c:order val="1"/>
          <c:tx>
            <c:strRef>
              <c:f>Sheet1!$C$1</c:f>
              <c:strCache>
                <c:ptCount val="1"/>
                <c:pt idx="0">
                  <c:v>Active Listings</c:v>
                </c:pt>
              </c:strCache>
            </c:strRef>
          </c:tx>
          <c:spPr>
            <a:solidFill>
              <a:schemeClr val="accent3"/>
            </a:solidFill>
            <a:effectLst>
              <a:outerShdw blurRad="50800" dist="38100" algn="l" rotWithShape="0">
                <a:prstClr val="black">
                  <a:alpha val="40000"/>
                </a:prstClr>
              </a:outerShdw>
            </a:effectLst>
          </c:spPr>
          <c:invertIfNegative val="0"/>
          <c:dLbls>
            <c:dLbl>
              <c:idx val="0"/>
              <c:layout>
                <c:manualLayout>
                  <c:x val="9.2592592592592587E-3"/>
                  <c:y val="-2.923976608187134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02C-450D-8975-DBA09C8C2D75}"/>
                </c:ext>
              </c:extLst>
            </c:dLbl>
            <c:dLbl>
              <c:idx val="1"/>
              <c:layout>
                <c:manualLayout>
                  <c:x val="4.6296296296296294E-3"/>
                  <c:y val="2.92397660818708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02C-450D-8975-DBA09C8C2D75}"/>
                </c:ext>
              </c:extLst>
            </c:dLbl>
            <c:dLbl>
              <c:idx val="2"/>
              <c:layout>
                <c:manualLayout>
                  <c:x val="1.2345679012345678E-2"/>
                  <c:y val="2.92397660818708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02C-450D-8975-DBA09C8C2D75}"/>
                </c:ext>
              </c:extLst>
            </c:dLbl>
            <c:dLbl>
              <c:idx val="3"/>
              <c:layout>
                <c:manualLayout>
                  <c:x val="9.259259259259316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02C-450D-8975-DBA09C8C2D75}"/>
                </c:ext>
              </c:extLst>
            </c:dLbl>
            <c:dLbl>
              <c:idx val="4"/>
              <c:layout>
                <c:manualLayout>
                  <c:x val="6.1728395061728392E-3"/>
                  <c:y val="2.923976608187134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02C-450D-8975-DBA09C8C2D75}"/>
                </c:ext>
              </c:extLst>
            </c:dLbl>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San Francisco Bay Area</c:v>
                </c:pt>
                <c:pt idx="1">
                  <c:v>Southern California</c:v>
                </c:pt>
                <c:pt idx="2">
                  <c:v>Central Valley</c:v>
                </c:pt>
                <c:pt idx="3">
                  <c:v>Central Coast</c:v>
                </c:pt>
              </c:strCache>
            </c:strRef>
          </c:cat>
          <c:val>
            <c:numRef>
              <c:f>Sheet1!$C$2:$C$5</c:f>
              <c:numCache>
                <c:formatCode>0.0%</c:formatCode>
                <c:ptCount val="4"/>
                <c:pt idx="0">
                  <c:v>9.2718998862343582E-2</c:v>
                </c:pt>
                <c:pt idx="1">
                  <c:v>-5.9537439890084753E-2</c:v>
                </c:pt>
                <c:pt idx="2">
                  <c:v>-8.9033942558746748E-2</c:v>
                </c:pt>
                <c:pt idx="3">
                  <c:v>3.4163701067615682E-2</c:v>
                </c:pt>
              </c:numCache>
            </c:numRef>
          </c:val>
          <c:extLst>
            <c:ext xmlns:c16="http://schemas.microsoft.com/office/drawing/2014/chart" uri="{C3380CC4-5D6E-409C-BE32-E72D297353CC}">
              <c16:uniqueId val="{00000007-402C-450D-8975-DBA09C8C2D75}"/>
            </c:ext>
          </c:extLst>
        </c:ser>
        <c:dLbls>
          <c:showLegendKey val="0"/>
          <c:showVal val="0"/>
          <c:showCatName val="0"/>
          <c:showSerName val="0"/>
          <c:showPercent val="0"/>
          <c:showBubbleSize val="0"/>
        </c:dLbls>
        <c:gapWidth val="150"/>
        <c:axId val="117242112"/>
        <c:axId val="117260288"/>
      </c:barChart>
      <c:catAx>
        <c:axId val="117242112"/>
        <c:scaling>
          <c:orientation val="minMax"/>
        </c:scaling>
        <c:delete val="0"/>
        <c:axPos val="b"/>
        <c:numFmt formatCode="General" sourceLinked="0"/>
        <c:majorTickMark val="out"/>
        <c:minorTickMark val="none"/>
        <c:tickLblPos val="low"/>
        <c:spPr>
          <a:ln>
            <a:solidFill>
              <a:schemeClr val="tx2">
                <a:lumMod val="75000"/>
              </a:schemeClr>
            </a:solidFill>
          </a:ln>
        </c:spPr>
        <c:txPr>
          <a:bodyPr rot="0"/>
          <a:lstStyle/>
          <a:p>
            <a:pPr>
              <a:defRPr/>
            </a:pPr>
            <a:endParaRPr lang="en-US"/>
          </a:p>
        </c:txPr>
        <c:crossAx val="117260288"/>
        <c:crosses val="autoZero"/>
        <c:auto val="1"/>
        <c:lblAlgn val="ctr"/>
        <c:lblOffset val="100"/>
        <c:noMultiLvlLbl val="0"/>
      </c:catAx>
      <c:valAx>
        <c:axId val="117260288"/>
        <c:scaling>
          <c:orientation val="minMax"/>
        </c:scaling>
        <c:delete val="0"/>
        <c:axPos val="l"/>
        <c:title>
          <c:tx>
            <c:rich>
              <a:bodyPr/>
              <a:lstStyle/>
              <a:p>
                <a:pPr>
                  <a:defRPr b="1"/>
                </a:pPr>
                <a:r>
                  <a:rPr lang="en-US" b="1"/>
                  <a:t>Year-to-Year % Chg</a:t>
                </a:r>
              </a:p>
            </c:rich>
          </c:tx>
          <c:overlay val="0"/>
        </c:title>
        <c:numFmt formatCode="0%" sourceLinked="0"/>
        <c:majorTickMark val="out"/>
        <c:minorTickMark val="none"/>
        <c:tickLblPos val="nextTo"/>
        <c:spPr>
          <a:ln>
            <a:solidFill>
              <a:schemeClr val="tx2">
                <a:lumMod val="75000"/>
              </a:schemeClr>
            </a:solidFill>
          </a:ln>
        </c:spPr>
        <c:crossAx val="117242112"/>
        <c:crosses val="autoZero"/>
        <c:crossBetween val="between"/>
        <c:majorUnit val="0.1"/>
      </c:valAx>
    </c:plotArea>
    <c:legend>
      <c:legendPos val="t"/>
      <c:layout>
        <c:manualLayout>
          <c:xMode val="edge"/>
          <c:yMode val="edge"/>
          <c:x val="0.36256203668592418"/>
          <c:y val="0.11472472116101676"/>
          <c:w val="0.27487592662815163"/>
          <c:h val="7.7527908095045367E-2"/>
        </c:manualLayout>
      </c:layout>
      <c:overlay val="0"/>
    </c:legend>
    <c:plotVisOnly val="1"/>
    <c:dispBlanksAs val="gap"/>
    <c:showDLblsOverMax val="0"/>
  </c:chart>
  <c:txPr>
    <a:bodyPr/>
    <a:lstStyle/>
    <a:p>
      <a:pPr>
        <a:defRPr sz="2700" b="0">
          <a:solidFill>
            <a:schemeClr val="bg1"/>
          </a:solidFill>
          <a:latin typeface="Century Gothic" panose="020B0502020202020204" pitchFamily="34" charset="0"/>
          <a:cs typeface="Arial" pitchFamily="34" charset="0"/>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000" b="1" i="0" u="none" strike="noStrike" kern="1200" spc="0" baseline="0">
                <a:solidFill>
                  <a:schemeClr val="bg1"/>
                </a:solidFill>
                <a:latin typeface="+mn-lt"/>
                <a:ea typeface="+mn-ea"/>
                <a:cs typeface="+mn-cs"/>
              </a:defRPr>
            </a:pPr>
            <a:r>
              <a:rPr lang="en-US" sz="3000" b="1"/>
              <a:t>California Active Listings by Month</a:t>
            </a:r>
          </a:p>
        </c:rich>
      </c:tx>
      <c:overlay val="0"/>
      <c:spPr>
        <a:noFill/>
        <a:ln>
          <a:noFill/>
        </a:ln>
        <a:effectLst/>
      </c:spPr>
      <c:txPr>
        <a:bodyPr rot="0" spcFirstLastPara="1" vertOverflow="ellipsis" vert="horz" wrap="square" anchor="ctr" anchorCtr="1"/>
        <a:lstStyle/>
        <a:p>
          <a:pPr>
            <a:defRPr sz="3000" b="1"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a:outerShdw blurRad="50800" dist="38100" dir="2700000" algn="tl" rotWithShape="0">
                <a:prstClr val="black">
                  <a:alpha val="40000"/>
                </a:prstClr>
              </a:outerShdw>
            </a:effectLst>
          </c:spPr>
          <c:invertIfNegative val="0"/>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39140</c:v>
                </c:pt>
                <c:pt idx="1">
                  <c:v>41446</c:v>
                </c:pt>
                <c:pt idx="2">
                  <c:v>44337</c:v>
                </c:pt>
                <c:pt idx="3">
                  <c:v>48696</c:v>
                </c:pt>
                <c:pt idx="4">
                  <c:v>53656</c:v>
                </c:pt>
                <c:pt idx="5">
                  <c:v>56217</c:v>
                </c:pt>
                <c:pt idx="6">
                  <c:v>59406</c:v>
                </c:pt>
                <c:pt idx="7">
                  <c:v>62627</c:v>
                </c:pt>
                <c:pt idx="8">
                  <c:v>62859</c:v>
                </c:pt>
                <c:pt idx="9">
                  <c:v>62075</c:v>
                </c:pt>
                <c:pt idx="10">
                  <c:v>56126</c:v>
                </c:pt>
                <c:pt idx="11">
                  <c:v>48157</c:v>
                </c:pt>
              </c:numCache>
            </c:numRef>
          </c:val>
          <c:extLst>
            <c:ext xmlns:c16="http://schemas.microsoft.com/office/drawing/2014/chart" uri="{C3380CC4-5D6E-409C-BE32-E72D297353CC}">
              <c16:uniqueId val="{00000000-7912-4794-85C2-1A205A923C50}"/>
            </c:ext>
          </c:extLst>
        </c:ser>
        <c:ser>
          <c:idx val="1"/>
          <c:order val="1"/>
          <c:tx>
            <c:strRef>
              <c:f>Sheet1!$C$1</c:f>
              <c:strCache>
                <c:ptCount val="1"/>
                <c:pt idx="0">
                  <c:v>2019</c:v>
                </c:pt>
              </c:strCache>
            </c:strRef>
          </c:tx>
          <c:spPr>
            <a:solidFill>
              <a:schemeClr val="accent3"/>
            </a:solidFill>
            <a:ln>
              <a:noFill/>
            </a:ln>
            <a:effectLst>
              <a:outerShdw blurRad="50800" dist="38100" dir="2700000" algn="tl" rotWithShape="0">
                <a:prstClr val="black">
                  <a:alpha val="40000"/>
                </a:prstClr>
              </a:outerShdw>
            </a:effectLst>
          </c:spPr>
          <c:invertIfNegative val="0"/>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General</c:formatCode>
                <c:ptCount val="12"/>
                <c:pt idx="0">
                  <c:v>49596</c:v>
                </c:pt>
                <c:pt idx="1">
                  <c:v>49232</c:v>
                </c:pt>
                <c:pt idx="2">
                  <c:v>50273</c:v>
                </c:pt>
                <c:pt idx="3">
                  <c:v>53978</c:v>
                </c:pt>
                <c:pt idx="4">
                  <c:v>57719</c:v>
                </c:pt>
                <c:pt idx="5">
                  <c:v>57704</c:v>
                </c:pt>
                <c:pt idx="6">
                  <c:v>58171</c:v>
                </c:pt>
              </c:numCache>
            </c:numRef>
          </c:val>
          <c:extLst>
            <c:ext xmlns:c16="http://schemas.microsoft.com/office/drawing/2014/chart" uri="{C3380CC4-5D6E-409C-BE32-E72D297353CC}">
              <c16:uniqueId val="{00000001-7912-4794-85C2-1A205A923C50}"/>
            </c:ext>
          </c:extLst>
        </c:ser>
        <c:dLbls>
          <c:showLegendKey val="0"/>
          <c:showVal val="0"/>
          <c:showCatName val="0"/>
          <c:showSerName val="0"/>
          <c:showPercent val="0"/>
          <c:showBubbleSize val="0"/>
        </c:dLbls>
        <c:gapWidth val="219"/>
        <c:overlap val="-27"/>
        <c:axId val="117424512"/>
        <c:axId val="117426048"/>
      </c:barChart>
      <c:catAx>
        <c:axId val="117424512"/>
        <c:scaling>
          <c:orientation val="minMax"/>
        </c:scaling>
        <c:delete val="0"/>
        <c:axPos val="b"/>
        <c:numFmt formatCode="General" sourceLinked="1"/>
        <c:majorTickMark val="none"/>
        <c:minorTickMark val="none"/>
        <c:tickLblPos val="nextTo"/>
        <c:spPr>
          <a:noFill/>
          <a:ln w="9525" cap="flat" cmpd="sng" algn="ctr">
            <a:solidFill>
              <a:schemeClr val="tx2">
                <a:lumMod val="75000"/>
              </a:schemeClr>
            </a:solidFill>
            <a:round/>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7426048"/>
        <c:crosses val="autoZero"/>
        <c:auto val="1"/>
        <c:lblAlgn val="ctr"/>
        <c:lblOffset val="100"/>
        <c:noMultiLvlLbl val="0"/>
      </c:catAx>
      <c:valAx>
        <c:axId val="117426048"/>
        <c:scaling>
          <c:orientation val="minMax"/>
        </c:scaling>
        <c:delete val="0"/>
        <c:axPos val="l"/>
        <c:numFmt formatCode="#,##0" sourceLinked="0"/>
        <c:majorTickMark val="none"/>
        <c:minorTickMark val="none"/>
        <c:tickLblPos val="nextTo"/>
        <c:spPr>
          <a:noFill/>
          <a:ln>
            <a:solidFill>
              <a:schemeClr val="tx2">
                <a:lumMod val="75000"/>
              </a:schemeClr>
            </a:solidFill>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7424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700">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702907166158235E-2"/>
          <c:y val="0.10899278215223097"/>
          <c:w val="0.86076862974073431"/>
          <c:h val="0.72749791946738362"/>
        </c:manualLayout>
      </c:layout>
      <c:lineChart>
        <c:grouping val="standard"/>
        <c:varyColors val="0"/>
        <c:ser>
          <c:idx val="0"/>
          <c:order val="0"/>
          <c:tx>
            <c:strRef>
              <c:f>Sheet1!$B$1</c:f>
              <c:strCache>
                <c:ptCount val="1"/>
                <c:pt idx="0">
                  <c:v>Bay Area</c:v>
                </c:pt>
              </c:strCache>
            </c:strRef>
          </c:tx>
          <c:spPr>
            <a:ln w="38100">
              <a:solidFill>
                <a:schemeClr val="accent4"/>
              </a:solidFill>
            </a:ln>
            <a:effectLst>
              <a:outerShdw blurRad="50800" dist="38100" algn="l" rotWithShape="0">
                <a:prstClr val="black">
                  <a:alpha val="40000"/>
                </a:prstClr>
              </a:outerShdw>
            </a:effectLst>
          </c:spPr>
          <c:marker>
            <c:symbol val="none"/>
          </c:marker>
          <c:dLbls>
            <c:dLbl>
              <c:idx val="11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9A2-4E4F-9B96-4DB9298123D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1"/>
              </c:ext>
            </c:extLst>
          </c:dLbls>
          <c:trendline>
            <c:spPr>
              <a:ln w="38100">
                <a:solidFill>
                  <a:schemeClr val="accent1"/>
                </a:solidFill>
                <a:prstDash val="dash"/>
              </a:ln>
            </c:spPr>
            <c:trendlineType val="movingAvg"/>
            <c:period val="6"/>
            <c:dispRSqr val="0"/>
            <c:dispEq val="0"/>
          </c:trendline>
          <c:cat>
            <c:numRef>
              <c:f>Sheet1!$A$2:$A$116</c:f>
              <c:numCache>
                <c:formatCode>[$-409]mmm\-yy;@</c:formatCode>
                <c:ptCount val="115"/>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pt idx="42">
                  <c:v>41456</c:v>
                </c:pt>
                <c:pt idx="43">
                  <c:v>41487</c:v>
                </c:pt>
                <c:pt idx="44">
                  <c:v>41518</c:v>
                </c:pt>
                <c:pt idx="45">
                  <c:v>41548</c:v>
                </c:pt>
                <c:pt idx="46">
                  <c:v>41579</c:v>
                </c:pt>
                <c:pt idx="47">
                  <c:v>41609</c:v>
                </c:pt>
                <c:pt idx="48">
                  <c:v>41640</c:v>
                </c:pt>
                <c:pt idx="49">
                  <c:v>41671</c:v>
                </c:pt>
                <c:pt idx="50">
                  <c:v>41699</c:v>
                </c:pt>
                <c:pt idx="51">
                  <c:v>41730</c:v>
                </c:pt>
                <c:pt idx="52">
                  <c:v>41760</c:v>
                </c:pt>
                <c:pt idx="53">
                  <c:v>41791</c:v>
                </c:pt>
                <c:pt idx="54">
                  <c:v>41821</c:v>
                </c:pt>
                <c:pt idx="55">
                  <c:v>41852</c:v>
                </c:pt>
                <c:pt idx="56">
                  <c:v>41883</c:v>
                </c:pt>
                <c:pt idx="57">
                  <c:v>41913</c:v>
                </c:pt>
                <c:pt idx="58">
                  <c:v>41944</c:v>
                </c:pt>
                <c:pt idx="59">
                  <c:v>41974</c:v>
                </c:pt>
                <c:pt idx="60">
                  <c:v>42005</c:v>
                </c:pt>
                <c:pt idx="61">
                  <c:v>42036</c:v>
                </c:pt>
                <c:pt idx="62">
                  <c:v>42064</c:v>
                </c:pt>
                <c:pt idx="63">
                  <c:v>42095</c:v>
                </c:pt>
                <c:pt idx="64">
                  <c:v>42125</c:v>
                </c:pt>
                <c:pt idx="65">
                  <c:v>42156</c:v>
                </c:pt>
                <c:pt idx="66">
                  <c:v>42186</c:v>
                </c:pt>
                <c:pt idx="67">
                  <c:v>42217</c:v>
                </c:pt>
                <c:pt idx="68">
                  <c:v>42248</c:v>
                </c:pt>
                <c:pt idx="69">
                  <c:v>42278</c:v>
                </c:pt>
                <c:pt idx="70">
                  <c:v>42309</c:v>
                </c:pt>
                <c:pt idx="71">
                  <c:v>42339</c:v>
                </c:pt>
                <c:pt idx="72">
                  <c:v>42370</c:v>
                </c:pt>
                <c:pt idx="73">
                  <c:v>42401</c:v>
                </c:pt>
                <c:pt idx="74">
                  <c:v>42430</c:v>
                </c:pt>
                <c:pt idx="75">
                  <c:v>42461</c:v>
                </c:pt>
                <c:pt idx="76">
                  <c:v>42491</c:v>
                </c:pt>
                <c:pt idx="77">
                  <c:v>42522</c:v>
                </c:pt>
                <c:pt idx="78">
                  <c:v>42552</c:v>
                </c:pt>
                <c:pt idx="79">
                  <c:v>42583</c:v>
                </c:pt>
                <c:pt idx="80">
                  <c:v>42614</c:v>
                </c:pt>
                <c:pt idx="81">
                  <c:v>42644</c:v>
                </c:pt>
                <c:pt idx="82">
                  <c:v>42675</c:v>
                </c:pt>
                <c:pt idx="83">
                  <c:v>42705</c:v>
                </c:pt>
                <c:pt idx="84">
                  <c:v>42736</c:v>
                </c:pt>
                <c:pt idx="85">
                  <c:v>42767</c:v>
                </c:pt>
                <c:pt idx="86">
                  <c:v>42795</c:v>
                </c:pt>
                <c:pt idx="87">
                  <c:v>42826</c:v>
                </c:pt>
                <c:pt idx="88">
                  <c:v>42856</c:v>
                </c:pt>
                <c:pt idx="89">
                  <c:v>42887</c:v>
                </c:pt>
                <c:pt idx="90">
                  <c:v>42917</c:v>
                </c:pt>
                <c:pt idx="91">
                  <c:v>42948</c:v>
                </c:pt>
                <c:pt idx="92">
                  <c:v>42979</c:v>
                </c:pt>
                <c:pt idx="93">
                  <c:v>43009</c:v>
                </c:pt>
                <c:pt idx="94">
                  <c:v>43040</c:v>
                </c:pt>
                <c:pt idx="95">
                  <c:v>43070</c:v>
                </c:pt>
                <c:pt idx="96">
                  <c:v>43101</c:v>
                </c:pt>
                <c:pt idx="97">
                  <c:v>43132</c:v>
                </c:pt>
                <c:pt idx="98">
                  <c:v>43160</c:v>
                </c:pt>
                <c:pt idx="99">
                  <c:v>43191</c:v>
                </c:pt>
                <c:pt idx="100">
                  <c:v>43221</c:v>
                </c:pt>
                <c:pt idx="101">
                  <c:v>43252</c:v>
                </c:pt>
                <c:pt idx="102">
                  <c:v>43282</c:v>
                </c:pt>
                <c:pt idx="103">
                  <c:v>43313</c:v>
                </c:pt>
                <c:pt idx="104">
                  <c:v>43344</c:v>
                </c:pt>
                <c:pt idx="105">
                  <c:v>43374</c:v>
                </c:pt>
                <c:pt idx="106">
                  <c:v>43405</c:v>
                </c:pt>
                <c:pt idx="107">
                  <c:v>43435</c:v>
                </c:pt>
                <c:pt idx="108">
                  <c:v>43466</c:v>
                </c:pt>
                <c:pt idx="109">
                  <c:v>43497</c:v>
                </c:pt>
                <c:pt idx="110">
                  <c:v>43525</c:v>
                </c:pt>
                <c:pt idx="111">
                  <c:v>43556</c:v>
                </c:pt>
                <c:pt idx="112">
                  <c:v>43586</c:v>
                </c:pt>
                <c:pt idx="113">
                  <c:v>43617</c:v>
                </c:pt>
                <c:pt idx="114">
                  <c:v>43647</c:v>
                </c:pt>
              </c:numCache>
            </c:numRef>
          </c:cat>
          <c:val>
            <c:numRef>
              <c:f>Sheet1!$B$2:$B$116</c:f>
              <c:numCache>
                <c:formatCode>0.0%</c:formatCode>
                <c:ptCount val="115"/>
                <c:pt idx="0">
                  <c:v>-7.9975764919721248E-2</c:v>
                </c:pt>
                <c:pt idx="1">
                  <c:v>-8.261258574410979E-2</c:v>
                </c:pt>
                <c:pt idx="2">
                  <c:v>4.3942992874109299E-2</c:v>
                </c:pt>
                <c:pt idx="3">
                  <c:v>-0.23623902334547009</c:v>
                </c:pt>
                <c:pt idx="4">
                  <c:v>-0.13059548254620124</c:v>
                </c:pt>
                <c:pt idx="5">
                  <c:v>-2.3980815347721784E-2</c:v>
                </c:pt>
                <c:pt idx="6">
                  <c:v>-0.18543881780500993</c:v>
                </c:pt>
                <c:pt idx="7">
                  <c:v>-9.0909090909090939E-2</c:v>
                </c:pt>
                <c:pt idx="8">
                  <c:v>-0.15150884495317374</c:v>
                </c:pt>
                <c:pt idx="9">
                  <c:v>-0.20145631067961167</c:v>
                </c:pt>
                <c:pt idx="10">
                  <c:v>-6.8049405732929391E-2</c:v>
                </c:pt>
                <c:pt idx="11">
                  <c:v>-1.7343578485181088E-2</c:v>
                </c:pt>
                <c:pt idx="12">
                  <c:v>6.4866644715179556E-2</c:v>
                </c:pt>
                <c:pt idx="13">
                  <c:v>2.1131339401820437E-2</c:v>
                </c:pt>
                <c:pt idx="14">
                  <c:v>5.5972696245733866E-2</c:v>
                </c:pt>
                <c:pt idx="15">
                  <c:v>0.26107683679192362</c:v>
                </c:pt>
                <c:pt idx="16">
                  <c:v>0.10014170996693439</c:v>
                </c:pt>
                <c:pt idx="17">
                  <c:v>2.8539028539028566E-2</c:v>
                </c:pt>
                <c:pt idx="18">
                  <c:v>2.2345132743362806E-2</c:v>
                </c:pt>
                <c:pt idx="19">
                  <c:v>0.13418013856812938</c:v>
                </c:pt>
                <c:pt idx="20">
                  <c:v>9.3696345351974575E-2</c:v>
                </c:pt>
                <c:pt idx="21">
                  <c:v>4.4832826747720267E-2</c:v>
                </c:pt>
                <c:pt idx="22">
                  <c:v>5.1012753188297122E-2</c:v>
                </c:pt>
                <c:pt idx="23">
                  <c:v>1.563896336014281E-3</c:v>
                </c:pt>
                <c:pt idx="24">
                  <c:v>3.6487322201607997E-2</c:v>
                </c:pt>
                <c:pt idx="25">
                  <c:v>0.1451766953199618</c:v>
                </c:pt>
                <c:pt idx="26">
                  <c:v>3.7922861452273304E-2</c:v>
                </c:pt>
                <c:pt idx="27">
                  <c:v>9.5396931287524911E-2</c:v>
                </c:pt>
                <c:pt idx="28">
                  <c:v>0.20480893087161878</c:v>
                </c:pt>
                <c:pt idx="29">
                  <c:v>1.2127894156560126E-2</c:v>
                </c:pt>
                <c:pt idx="30">
                  <c:v>0.11252975546418531</c:v>
                </c:pt>
                <c:pt idx="31">
                  <c:v>8.4504174302586055E-2</c:v>
                </c:pt>
                <c:pt idx="32">
                  <c:v>-4.2386185243328045E-2</c:v>
                </c:pt>
                <c:pt idx="33">
                  <c:v>0.20339393939393946</c:v>
                </c:pt>
                <c:pt idx="34">
                  <c:v>8.6128955507970506E-2</c:v>
                </c:pt>
                <c:pt idx="35">
                  <c:v>-4.6174436761097448E-2</c:v>
                </c:pt>
                <c:pt idx="36">
                  <c:v>-0.11247016706443913</c:v>
                </c:pt>
                <c:pt idx="37">
                  <c:v>-0.12899638587711981</c:v>
                </c:pt>
                <c:pt idx="38">
                  <c:v>-0.12331326551795718</c:v>
                </c:pt>
                <c:pt idx="39">
                  <c:v>-4.9330085261875767E-2</c:v>
                </c:pt>
                <c:pt idx="40">
                  <c:v>-8.1789023521026349E-2</c:v>
                </c:pt>
                <c:pt idx="41">
                  <c:v>-9.259259259259256E-2</c:v>
                </c:pt>
                <c:pt idx="42">
                  <c:v>1.5366660182843717E-2</c:v>
                </c:pt>
                <c:pt idx="43">
                  <c:v>-5.5388659406684138E-2</c:v>
                </c:pt>
                <c:pt idx="44">
                  <c:v>-5.3864168618267261E-3</c:v>
                </c:pt>
                <c:pt idx="45">
                  <c:v>-4.8348106365833976E-2</c:v>
                </c:pt>
                <c:pt idx="46">
                  <c:v>-0.13691128148959475</c:v>
                </c:pt>
                <c:pt idx="47">
                  <c:v>-0.11061739943872784</c:v>
                </c:pt>
                <c:pt idx="48">
                  <c:v>-7.2268907563025175E-2</c:v>
                </c:pt>
                <c:pt idx="49">
                  <c:v>-0.13788700925630382</c:v>
                </c:pt>
                <c:pt idx="50">
                  <c:v>-0.13237035282974186</c:v>
                </c:pt>
                <c:pt idx="51">
                  <c:v>-4.6124279308135785E-2</c:v>
                </c:pt>
                <c:pt idx="52">
                  <c:v>-5.4725402678051593E-2</c:v>
                </c:pt>
                <c:pt idx="53">
                  <c:v>-2.4409763905562265E-2</c:v>
                </c:pt>
                <c:pt idx="54">
                  <c:v>-8.4291187739463647E-3</c:v>
                </c:pt>
                <c:pt idx="55">
                  <c:v>-6.9966209501093224E-2</c:v>
                </c:pt>
                <c:pt idx="56">
                  <c:v>2.2839651518719029E-2</c:v>
                </c:pt>
                <c:pt idx="57">
                  <c:v>-1.2277730736663828E-2</c:v>
                </c:pt>
                <c:pt idx="58">
                  <c:v>-8.0456852791878197E-2</c:v>
                </c:pt>
                <c:pt idx="59">
                  <c:v>-2.498027872732056E-2</c:v>
                </c:pt>
                <c:pt idx="60">
                  <c:v>-0.12971014492753619</c:v>
                </c:pt>
                <c:pt idx="61">
                  <c:v>-2.443539429840802E-2</c:v>
                </c:pt>
                <c:pt idx="62">
                  <c:v>8.8155021834061209E-2</c:v>
                </c:pt>
                <c:pt idx="63">
                  <c:v>8.8426236847996442E-2</c:v>
                </c:pt>
                <c:pt idx="64">
                  <c:v>2.1556148634777283E-2</c:v>
                </c:pt>
                <c:pt idx="65">
                  <c:v>0.13289581624282198</c:v>
                </c:pt>
                <c:pt idx="66">
                  <c:v>4.7333848531684763E-2</c:v>
                </c:pt>
                <c:pt idx="67">
                  <c:v>2.3295575977773098E-2</c:v>
                </c:pt>
                <c:pt idx="68">
                  <c:v>3.130755064456725E-2</c:v>
                </c:pt>
                <c:pt idx="69">
                  <c:v>-6.4509215602228887E-2</c:v>
                </c:pt>
                <c:pt idx="70">
                  <c:v>-1.9873033397736717E-2</c:v>
                </c:pt>
                <c:pt idx="71">
                  <c:v>0.12918015102481117</c:v>
                </c:pt>
                <c:pt idx="72">
                  <c:v>6.2447960033305661E-2</c:v>
                </c:pt>
                <c:pt idx="73">
                  <c:v>-5.6925996204933549E-2</c:v>
                </c:pt>
                <c:pt idx="74">
                  <c:v>-7.2736393278153955E-2</c:v>
                </c:pt>
                <c:pt idx="75">
                  <c:v>-0.12834224598930477</c:v>
                </c:pt>
                <c:pt idx="76">
                  <c:v>-5.3255627009646256E-2</c:v>
                </c:pt>
                <c:pt idx="77">
                  <c:v>-6.8609703113685749E-2</c:v>
                </c:pt>
                <c:pt idx="78">
                  <c:v>-0.16067146282973621</c:v>
                </c:pt>
                <c:pt idx="79">
                  <c:v>-2.1512113617376816E-2</c:v>
                </c:pt>
                <c:pt idx="80">
                  <c:v>-2.0089285714285365E-3</c:v>
                </c:pt>
                <c:pt idx="81">
                  <c:v>1.1454753722794919E-2</c:v>
                </c:pt>
                <c:pt idx="82">
                  <c:v>0.18727119121374258</c:v>
                </c:pt>
                <c:pt idx="83">
                  <c:v>-0.12849295438261288</c:v>
                </c:pt>
                <c:pt idx="84">
                  <c:v>-9.4043887147335914E-3</c:v>
                </c:pt>
                <c:pt idx="85">
                  <c:v>-2.6559356136820922E-2</c:v>
                </c:pt>
                <c:pt idx="86">
                  <c:v>6.4376521503922035E-2</c:v>
                </c:pt>
                <c:pt idx="87">
                  <c:v>-4.2708824917413901E-2</c:v>
                </c:pt>
                <c:pt idx="88">
                  <c:v>4.9034175334323971E-2</c:v>
                </c:pt>
                <c:pt idx="89">
                  <c:v>6.0641399416909714E-2</c:v>
                </c:pt>
                <c:pt idx="90">
                  <c:v>2.6373626373625836E-3</c:v>
                </c:pt>
                <c:pt idx="91">
                  <c:v>6.5314834578441783E-2</c:v>
                </c:pt>
                <c:pt idx="92">
                  <c:v>-4.2048758666964892E-2</c:v>
                </c:pt>
                <c:pt idx="93">
                  <c:v>4.756511891279791E-3</c:v>
                </c:pt>
                <c:pt idx="94">
                  <c:v>7.1157495256166658E-3</c:v>
                </c:pt>
                <c:pt idx="95">
                  <c:v>-3.2885722115648663E-3</c:v>
                </c:pt>
                <c:pt idx="96">
                  <c:v>-4.6281645569620222E-2</c:v>
                </c:pt>
                <c:pt idx="97">
                  <c:v>7.11037618850765E-2</c:v>
                </c:pt>
                <c:pt idx="98">
                  <c:v>3.1257941550190571E-2</c:v>
                </c:pt>
                <c:pt idx="99">
                  <c:v>6.0635937885136881E-2</c:v>
                </c:pt>
                <c:pt idx="100">
                  <c:v>2.1448806151355804E-2</c:v>
                </c:pt>
                <c:pt idx="101">
                  <c:v>-8.2279640828293976E-2</c:v>
                </c:pt>
                <c:pt idx="102">
                  <c:v>1.9947391494958389E-2</c:v>
                </c:pt>
                <c:pt idx="103">
                  <c:v>-6.5000000000000002E-2</c:v>
                </c:pt>
                <c:pt idx="104">
                  <c:v>-0.16367032453887465</c:v>
                </c:pt>
                <c:pt idx="105">
                  <c:v>-3.0432822362488676E-2</c:v>
                </c:pt>
                <c:pt idx="106">
                  <c:v>-0.11540273198304285</c:v>
                </c:pt>
                <c:pt idx="107">
                  <c:v>-0.17541930162221608</c:v>
                </c:pt>
                <c:pt idx="108">
                  <c:v>-5.8481957693902964E-2</c:v>
                </c:pt>
                <c:pt idx="109">
                  <c:v>-4.3998456194519475E-2</c:v>
                </c:pt>
                <c:pt idx="110">
                  <c:v>-0.1081813701330705</c:v>
                </c:pt>
                <c:pt idx="111">
                  <c:v>-9.5282361143388394E-3</c:v>
                </c:pt>
                <c:pt idx="112">
                  <c:v>8.1220285261489611E-3</c:v>
                </c:pt>
                <c:pt idx="113">
                  <c:v>-8.7999999999999995E-2</c:v>
                </c:pt>
                <c:pt idx="114">
                  <c:v>-6.2325381474317432E-3</c:v>
                </c:pt>
              </c:numCache>
            </c:numRef>
          </c:val>
          <c:smooth val="0"/>
          <c:extLst>
            <c:ext xmlns:c16="http://schemas.microsoft.com/office/drawing/2014/chart" uri="{C3380CC4-5D6E-409C-BE32-E72D297353CC}">
              <c16:uniqueId val="{00000001-A200-416B-9C5C-4210F71ED404}"/>
            </c:ext>
          </c:extLst>
        </c:ser>
        <c:dLbls>
          <c:showLegendKey val="0"/>
          <c:showVal val="0"/>
          <c:showCatName val="0"/>
          <c:showSerName val="0"/>
          <c:showPercent val="0"/>
          <c:showBubbleSize val="0"/>
        </c:dLbls>
        <c:smooth val="0"/>
        <c:axId val="116298880"/>
        <c:axId val="116300416"/>
      </c:lineChart>
      <c:dateAx>
        <c:axId val="116298880"/>
        <c:scaling>
          <c:orientation val="minMax"/>
        </c:scaling>
        <c:delete val="0"/>
        <c:axPos val="b"/>
        <c:numFmt formatCode="[$-409]mmm\-yy;@" sourceLinked="1"/>
        <c:majorTickMark val="out"/>
        <c:minorTickMark val="none"/>
        <c:tickLblPos val="low"/>
        <c:spPr>
          <a:ln>
            <a:solidFill>
              <a:schemeClr val="tx2">
                <a:lumMod val="75000"/>
              </a:schemeClr>
            </a:solidFill>
          </a:ln>
        </c:spPr>
        <c:crossAx val="116300416"/>
        <c:crosses val="autoZero"/>
        <c:auto val="1"/>
        <c:lblOffset val="100"/>
        <c:baseTimeUnit val="months"/>
        <c:majorUnit val="4"/>
        <c:majorTimeUnit val="months"/>
      </c:dateAx>
      <c:valAx>
        <c:axId val="116300416"/>
        <c:scaling>
          <c:orientation val="minMax"/>
        </c:scaling>
        <c:delete val="0"/>
        <c:axPos val="l"/>
        <c:majorGridlines>
          <c:spPr>
            <a:ln>
              <a:noFill/>
            </a:ln>
          </c:spPr>
        </c:majorGridlines>
        <c:title>
          <c:tx>
            <c:rich>
              <a:bodyPr/>
              <a:lstStyle/>
              <a:p>
                <a:pPr>
                  <a:defRPr/>
                </a:pPr>
                <a:r>
                  <a:rPr lang="en-US"/>
                  <a:t>YoY % chg.</a:t>
                </a:r>
              </a:p>
            </c:rich>
          </c:tx>
          <c:overlay val="0"/>
        </c:title>
        <c:numFmt formatCode="0%" sourceLinked="0"/>
        <c:majorTickMark val="out"/>
        <c:minorTickMark val="none"/>
        <c:tickLblPos val="nextTo"/>
        <c:crossAx val="116298880"/>
        <c:crosses val="autoZero"/>
        <c:crossBetween val="between"/>
      </c:valAx>
    </c:plotArea>
    <c:legend>
      <c:legendPos val="t"/>
      <c:overlay val="0"/>
    </c:legend>
    <c:plotVisOnly val="1"/>
    <c:dispBlanksAs val="gap"/>
    <c:showDLblsOverMax val="0"/>
  </c:chart>
  <c:txPr>
    <a:bodyPr/>
    <a:lstStyle/>
    <a:p>
      <a:pPr>
        <a:defRPr sz="2700">
          <a:solidFill>
            <a:schemeClr val="bg1"/>
          </a:solidFill>
          <a:latin typeface="Century Gothic" panose="020B0502020202020204" pitchFamily="34" charset="0"/>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460678526295323E-2"/>
          <c:y val="3.9267907289744886E-2"/>
          <c:w val="0.8852717021483425"/>
          <c:h val="0.68738319321191454"/>
        </c:manualLayout>
      </c:layout>
      <c:lineChart>
        <c:grouping val="standard"/>
        <c:varyColors val="0"/>
        <c:ser>
          <c:idx val="0"/>
          <c:order val="0"/>
          <c:tx>
            <c:strRef>
              <c:f>Sheet1!$B$1</c:f>
              <c:strCache>
                <c:ptCount val="1"/>
                <c:pt idx="0">
                  <c:v>Days on Market</c:v>
                </c:pt>
              </c:strCache>
            </c:strRef>
          </c:tx>
          <c:spPr>
            <a:ln w="38100">
              <a:solidFill>
                <a:schemeClr val="accent4"/>
              </a:solidFill>
            </a:ln>
            <a:effectLst>
              <a:outerShdw blurRad="50800" dist="38100" algn="l" rotWithShape="0">
                <a:prstClr val="black">
                  <a:alpha val="40000"/>
                </a:prstClr>
              </a:outerShdw>
            </a:effectLst>
          </c:spPr>
          <c:marker>
            <c:symbol val="none"/>
          </c:marker>
          <c:cat>
            <c:numRef>
              <c:f>Sheet1!$A$2:$A$380</c:f>
              <c:numCache>
                <c:formatCode>m/d/yyyy</c:formatCode>
                <c:ptCount val="175"/>
                <c:pt idx="0">
                  <c:v>38353</c:v>
                </c:pt>
                <c:pt idx="1">
                  <c:v>38384</c:v>
                </c:pt>
                <c:pt idx="2">
                  <c:v>38412</c:v>
                </c:pt>
                <c:pt idx="3">
                  <c:v>38443</c:v>
                </c:pt>
                <c:pt idx="4">
                  <c:v>38473</c:v>
                </c:pt>
                <c:pt idx="5">
                  <c:v>38504</c:v>
                </c:pt>
                <c:pt idx="6">
                  <c:v>38534</c:v>
                </c:pt>
                <c:pt idx="7">
                  <c:v>38565</c:v>
                </c:pt>
                <c:pt idx="8">
                  <c:v>38596</c:v>
                </c:pt>
                <c:pt idx="9">
                  <c:v>38626</c:v>
                </c:pt>
                <c:pt idx="10">
                  <c:v>38657</c:v>
                </c:pt>
                <c:pt idx="11">
                  <c:v>38687</c:v>
                </c:pt>
                <c:pt idx="12">
                  <c:v>38718</c:v>
                </c:pt>
                <c:pt idx="13">
                  <c:v>38749</c:v>
                </c:pt>
                <c:pt idx="14">
                  <c:v>38777</c:v>
                </c:pt>
                <c:pt idx="15">
                  <c:v>38808</c:v>
                </c:pt>
                <c:pt idx="16">
                  <c:v>38838</c:v>
                </c:pt>
                <c:pt idx="17">
                  <c:v>38869</c:v>
                </c:pt>
                <c:pt idx="18">
                  <c:v>38899</c:v>
                </c:pt>
                <c:pt idx="19">
                  <c:v>38930</c:v>
                </c:pt>
                <c:pt idx="20">
                  <c:v>38961</c:v>
                </c:pt>
                <c:pt idx="21">
                  <c:v>38991</c:v>
                </c:pt>
                <c:pt idx="22">
                  <c:v>39022</c:v>
                </c:pt>
                <c:pt idx="23">
                  <c:v>39052</c:v>
                </c:pt>
                <c:pt idx="24">
                  <c:v>39083</c:v>
                </c:pt>
                <c:pt idx="25">
                  <c:v>39114</c:v>
                </c:pt>
                <c:pt idx="26">
                  <c:v>39142</c:v>
                </c:pt>
                <c:pt idx="27">
                  <c:v>39173</c:v>
                </c:pt>
                <c:pt idx="28">
                  <c:v>39203</c:v>
                </c:pt>
                <c:pt idx="29">
                  <c:v>39234</c:v>
                </c:pt>
                <c:pt idx="30">
                  <c:v>39264</c:v>
                </c:pt>
                <c:pt idx="31">
                  <c:v>39295</c:v>
                </c:pt>
                <c:pt idx="32">
                  <c:v>39326</c:v>
                </c:pt>
                <c:pt idx="33">
                  <c:v>39356</c:v>
                </c:pt>
                <c:pt idx="34">
                  <c:v>39387</c:v>
                </c:pt>
                <c:pt idx="35">
                  <c:v>39417</c:v>
                </c:pt>
                <c:pt idx="36">
                  <c:v>39448</c:v>
                </c:pt>
                <c:pt idx="37">
                  <c:v>39479</c:v>
                </c:pt>
                <c:pt idx="38">
                  <c:v>39508</c:v>
                </c:pt>
                <c:pt idx="39">
                  <c:v>39539</c:v>
                </c:pt>
                <c:pt idx="40">
                  <c:v>39569</c:v>
                </c:pt>
                <c:pt idx="41">
                  <c:v>39600</c:v>
                </c:pt>
                <c:pt idx="42">
                  <c:v>39630</c:v>
                </c:pt>
                <c:pt idx="43">
                  <c:v>39661</c:v>
                </c:pt>
                <c:pt idx="44">
                  <c:v>39692</c:v>
                </c:pt>
                <c:pt idx="45">
                  <c:v>39722</c:v>
                </c:pt>
                <c:pt idx="46">
                  <c:v>39753</c:v>
                </c:pt>
                <c:pt idx="47">
                  <c:v>39783</c:v>
                </c:pt>
                <c:pt idx="48">
                  <c:v>39814</c:v>
                </c:pt>
                <c:pt idx="49">
                  <c:v>39845</c:v>
                </c:pt>
                <c:pt idx="50">
                  <c:v>39873</c:v>
                </c:pt>
                <c:pt idx="51">
                  <c:v>39904</c:v>
                </c:pt>
                <c:pt idx="52">
                  <c:v>39934</c:v>
                </c:pt>
                <c:pt idx="53">
                  <c:v>39965</c:v>
                </c:pt>
                <c:pt idx="54">
                  <c:v>39995</c:v>
                </c:pt>
                <c:pt idx="55">
                  <c:v>40026</c:v>
                </c:pt>
                <c:pt idx="56">
                  <c:v>40057</c:v>
                </c:pt>
                <c:pt idx="57">
                  <c:v>40087</c:v>
                </c:pt>
                <c:pt idx="58">
                  <c:v>40118</c:v>
                </c:pt>
                <c:pt idx="59">
                  <c:v>40148</c:v>
                </c:pt>
                <c:pt idx="60">
                  <c:v>40179</c:v>
                </c:pt>
                <c:pt idx="61">
                  <c:v>40210</c:v>
                </c:pt>
                <c:pt idx="62">
                  <c:v>40238</c:v>
                </c:pt>
                <c:pt idx="63">
                  <c:v>40269</c:v>
                </c:pt>
                <c:pt idx="64">
                  <c:v>40299</c:v>
                </c:pt>
                <c:pt idx="65">
                  <c:v>40330</c:v>
                </c:pt>
                <c:pt idx="66">
                  <c:v>40360</c:v>
                </c:pt>
                <c:pt idx="67">
                  <c:v>40391</c:v>
                </c:pt>
                <c:pt idx="68">
                  <c:v>40422</c:v>
                </c:pt>
                <c:pt idx="69">
                  <c:v>40452</c:v>
                </c:pt>
                <c:pt idx="70">
                  <c:v>40483</c:v>
                </c:pt>
                <c:pt idx="71">
                  <c:v>40513</c:v>
                </c:pt>
                <c:pt idx="72">
                  <c:v>40544</c:v>
                </c:pt>
                <c:pt idx="73">
                  <c:v>40575</c:v>
                </c:pt>
                <c:pt idx="74">
                  <c:v>40603</c:v>
                </c:pt>
                <c:pt idx="75">
                  <c:v>40634</c:v>
                </c:pt>
                <c:pt idx="76">
                  <c:v>40664</c:v>
                </c:pt>
                <c:pt idx="77">
                  <c:v>40695</c:v>
                </c:pt>
                <c:pt idx="78">
                  <c:v>40725</c:v>
                </c:pt>
                <c:pt idx="79">
                  <c:v>40756</c:v>
                </c:pt>
                <c:pt idx="80">
                  <c:v>40787</c:v>
                </c:pt>
                <c:pt idx="81">
                  <c:v>40817</c:v>
                </c:pt>
                <c:pt idx="82">
                  <c:v>40848</c:v>
                </c:pt>
                <c:pt idx="83">
                  <c:v>40878</c:v>
                </c:pt>
                <c:pt idx="84">
                  <c:v>40909</c:v>
                </c:pt>
                <c:pt idx="85">
                  <c:v>40940</c:v>
                </c:pt>
                <c:pt idx="86">
                  <c:v>40969</c:v>
                </c:pt>
                <c:pt idx="87">
                  <c:v>41000</c:v>
                </c:pt>
                <c:pt idx="88">
                  <c:v>41030</c:v>
                </c:pt>
                <c:pt idx="89">
                  <c:v>41061</c:v>
                </c:pt>
                <c:pt idx="90">
                  <c:v>41091</c:v>
                </c:pt>
                <c:pt idx="91">
                  <c:v>41122</c:v>
                </c:pt>
                <c:pt idx="92">
                  <c:v>41153</c:v>
                </c:pt>
                <c:pt idx="93">
                  <c:v>41183</c:v>
                </c:pt>
                <c:pt idx="94">
                  <c:v>41214</c:v>
                </c:pt>
                <c:pt idx="95">
                  <c:v>41244</c:v>
                </c:pt>
                <c:pt idx="96">
                  <c:v>41275</c:v>
                </c:pt>
                <c:pt idx="97">
                  <c:v>41306</c:v>
                </c:pt>
                <c:pt idx="98">
                  <c:v>41334</c:v>
                </c:pt>
                <c:pt idx="99">
                  <c:v>41365</c:v>
                </c:pt>
                <c:pt idx="100">
                  <c:v>41395</c:v>
                </c:pt>
                <c:pt idx="101">
                  <c:v>41426</c:v>
                </c:pt>
                <c:pt idx="102">
                  <c:v>41456</c:v>
                </c:pt>
                <c:pt idx="103">
                  <c:v>41487</c:v>
                </c:pt>
                <c:pt idx="104">
                  <c:v>41518</c:v>
                </c:pt>
                <c:pt idx="105">
                  <c:v>41548</c:v>
                </c:pt>
                <c:pt idx="106">
                  <c:v>41579</c:v>
                </c:pt>
                <c:pt idx="107">
                  <c:v>41609</c:v>
                </c:pt>
                <c:pt idx="108">
                  <c:v>41640</c:v>
                </c:pt>
                <c:pt idx="109">
                  <c:v>41671</c:v>
                </c:pt>
                <c:pt idx="110">
                  <c:v>41699</c:v>
                </c:pt>
                <c:pt idx="111">
                  <c:v>41731</c:v>
                </c:pt>
                <c:pt idx="112">
                  <c:v>41760</c:v>
                </c:pt>
                <c:pt idx="113">
                  <c:v>41791</c:v>
                </c:pt>
                <c:pt idx="114">
                  <c:v>41821</c:v>
                </c:pt>
                <c:pt idx="115">
                  <c:v>41852</c:v>
                </c:pt>
                <c:pt idx="116">
                  <c:v>41883</c:v>
                </c:pt>
                <c:pt idx="117">
                  <c:v>41913</c:v>
                </c:pt>
                <c:pt idx="118">
                  <c:v>41944</c:v>
                </c:pt>
                <c:pt idx="119">
                  <c:v>41974</c:v>
                </c:pt>
                <c:pt idx="120">
                  <c:v>42005</c:v>
                </c:pt>
                <c:pt idx="121">
                  <c:v>42036</c:v>
                </c:pt>
                <c:pt idx="122">
                  <c:v>42064</c:v>
                </c:pt>
                <c:pt idx="123">
                  <c:v>42095</c:v>
                </c:pt>
                <c:pt idx="124">
                  <c:v>42125</c:v>
                </c:pt>
                <c:pt idx="125">
                  <c:v>42156</c:v>
                </c:pt>
                <c:pt idx="126">
                  <c:v>42186</c:v>
                </c:pt>
                <c:pt idx="127">
                  <c:v>42217</c:v>
                </c:pt>
                <c:pt idx="128">
                  <c:v>42248</c:v>
                </c:pt>
                <c:pt idx="129">
                  <c:v>42278</c:v>
                </c:pt>
                <c:pt idx="130">
                  <c:v>42309</c:v>
                </c:pt>
                <c:pt idx="131">
                  <c:v>42339</c:v>
                </c:pt>
                <c:pt idx="132">
                  <c:v>42370</c:v>
                </c:pt>
                <c:pt idx="133">
                  <c:v>42401</c:v>
                </c:pt>
                <c:pt idx="134">
                  <c:v>42430</c:v>
                </c:pt>
                <c:pt idx="135">
                  <c:v>42461</c:v>
                </c:pt>
                <c:pt idx="136">
                  <c:v>42491</c:v>
                </c:pt>
                <c:pt idx="137">
                  <c:v>42522</c:v>
                </c:pt>
                <c:pt idx="138">
                  <c:v>42552</c:v>
                </c:pt>
                <c:pt idx="139">
                  <c:v>42583</c:v>
                </c:pt>
                <c:pt idx="140">
                  <c:v>42614</c:v>
                </c:pt>
                <c:pt idx="141">
                  <c:v>42644</c:v>
                </c:pt>
                <c:pt idx="142">
                  <c:v>42675</c:v>
                </c:pt>
                <c:pt idx="143">
                  <c:v>42705</c:v>
                </c:pt>
                <c:pt idx="144">
                  <c:v>42736</c:v>
                </c:pt>
                <c:pt idx="145">
                  <c:v>42767</c:v>
                </c:pt>
                <c:pt idx="146">
                  <c:v>42795</c:v>
                </c:pt>
                <c:pt idx="147">
                  <c:v>42826</c:v>
                </c:pt>
                <c:pt idx="148">
                  <c:v>42856</c:v>
                </c:pt>
                <c:pt idx="149">
                  <c:v>42887</c:v>
                </c:pt>
                <c:pt idx="150">
                  <c:v>42917</c:v>
                </c:pt>
                <c:pt idx="151">
                  <c:v>42948</c:v>
                </c:pt>
                <c:pt idx="152">
                  <c:v>42979</c:v>
                </c:pt>
                <c:pt idx="153">
                  <c:v>43009</c:v>
                </c:pt>
                <c:pt idx="154">
                  <c:v>43040</c:v>
                </c:pt>
                <c:pt idx="155">
                  <c:v>43070</c:v>
                </c:pt>
                <c:pt idx="156">
                  <c:v>43101</c:v>
                </c:pt>
                <c:pt idx="157">
                  <c:v>43132</c:v>
                </c:pt>
                <c:pt idx="158">
                  <c:v>43160</c:v>
                </c:pt>
                <c:pt idx="159">
                  <c:v>43191</c:v>
                </c:pt>
                <c:pt idx="160">
                  <c:v>43221</c:v>
                </c:pt>
                <c:pt idx="161">
                  <c:v>43252</c:v>
                </c:pt>
                <c:pt idx="162">
                  <c:v>43282</c:v>
                </c:pt>
                <c:pt idx="163">
                  <c:v>43313</c:v>
                </c:pt>
                <c:pt idx="164">
                  <c:v>43344</c:v>
                </c:pt>
                <c:pt idx="165">
                  <c:v>43374</c:v>
                </c:pt>
                <c:pt idx="166">
                  <c:v>43405</c:v>
                </c:pt>
                <c:pt idx="167">
                  <c:v>43435</c:v>
                </c:pt>
                <c:pt idx="168">
                  <c:v>43466</c:v>
                </c:pt>
                <c:pt idx="169">
                  <c:v>43497</c:v>
                </c:pt>
                <c:pt idx="170">
                  <c:v>43525</c:v>
                </c:pt>
                <c:pt idx="171">
                  <c:v>43556</c:v>
                </c:pt>
                <c:pt idx="172">
                  <c:v>43586</c:v>
                </c:pt>
                <c:pt idx="173">
                  <c:v>43617</c:v>
                </c:pt>
                <c:pt idx="174">
                  <c:v>43647</c:v>
                </c:pt>
              </c:numCache>
            </c:numRef>
          </c:cat>
          <c:val>
            <c:numRef>
              <c:f>Sheet1!$B$2:$B$380</c:f>
              <c:numCache>
                <c:formatCode>0.0</c:formatCode>
                <c:ptCount val="175"/>
                <c:pt idx="0">
                  <c:v>43.8</c:v>
                </c:pt>
                <c:pt idx="1">
                  <c:v>40.1</c:v>
                </c:pt>
                <c:pt idx="2">
                  <c:v>29.6</c:v>
                </c:pt>
                <c:pt idx="3">
                  <c:v>27.6</c:v>
                </c:pt>
                <c:pt idx="4">
                  <c:v>26.7</c:v>
                </c:pt>
                <c:pt idx="5">
                  <c:v>27.5</c:v>
                </c:pt>
                <c:pt idx="6">
                  <c:v>28.6</c:v>
                </c:pt>
                <c:pt idx="7">
                  <c:v>28.8</c:v>
                </c:pt>
                <c:pt idx="8">
                  <c:v>29.7</c:v>
                </c:pt>
                <c:pt idx="9">
                  <c:v>33.799999999999997</c:v>
                </c:pt>
                <c:pt idx="10">
                  <c:v>38.700000000000003</c:v>
                </c:pt>
                <c:pt idx="11">
                  <c:v>42.9</c:v>
                </c:pt>
                <c:pt idx="12">
                  <c:v>47.7</c:v>
                </c:pt>
                <c:pt idx="13">
                  <c:v>53.3</c:v>
                </c:pt>
                <c:pt idx="14">
                  <c:v>44.5</c:v>
                </c:pt>
                <c:pt idx="15">
                  <c:v>42.5</c:v>
                </c:pt>
                <c:pt idx="16">
                  <c:v>44.5</c:v>
                </c:pt>
                <c:pt idx="17">
                  <c:v>41.9</c:v>
                </c:pt>
                <c:pt idx="18">
                  <c:v>47.7</c:v>
                </c:pt>
                <c:pt idx="19">
                  <c:v>50.9</c:v>
                </c:pt>
                <c:pt idx="20">
                  <c:v>54</c:v>
                </c:pt>
                <c:pt idx="21">
                  <c:v>56.5</c:v>
                </c:pt>
                <c:pt idx="22">
                  <c:v>67.8</c:v>
                </c:pt>
                <c:pt idx="23">
                  <c:v>72.099999999999994</c:v>
                </c:pt>
                <c:pt idx="24">
                  <c:v>68.7</c:v>
                </c:pt>
                <c:pt idx="25">
                  <c:v>66.099999999999994</c:v>
                </c:pt>
                <c:pt idx="26">
                  <c:v>52.9</c:v>
                </c:pt>
                <c:pt idx="27">
                  <c:v>53.1</c:v>
                </c:pt>
                <c:pt idx="28">
                  <c:v>50.8</c:v>
                </c:pt>
                <c:pt idx="29">
                  <c:v>51.7</c:v>
                </c:pt>
                <c:pt idx="30">
                  <c:v>50.7</c:v>
                </c:pt>
                <c:pt idx="31">
                  <c:v>54.7</c:v>
                </c:pt>
                <c:pt idx="32">
                  <c:v>56.7</c:v>
                </c:pt>
                <c:pt idx="33">
                  <c:v>58.8</c:v>
                </c:pt>
                <c:pt idx="34">
                  <c:v>61.6</c:v>
                </c:pt>
                <c:pt idx="35">
                  <c:v>66.7</c:v>
                </c:pt>
                <c:pt idx="36">
                  <c:v>70.8</c:v>
                </c:pt>
                <c:pt idx="37">
                  <c:v>69.3</c:v>
                </c:pt>
                <c:pt idx="38">
                  <c:v>56.8</c:v>
                </c:pt>
                <c:pt idx="39">
                  <c:v>51.8</c:v>
                </c:pt>
                <c:pt idx="40">
                  <c:v>49.2</c:v>
                </c:pt>
                <c:pt idx="41">
                  <c:v>49</c:v>
                </c:pt>
                <c:pt idx="42">
                  <c:v>47.8</c:v>
                </c:pt>
                <c:pt idx="43">
                  <c:v>47.6</c:v>
                </c:pt>
                <c:pt idx="44">
                  <c:v>46.2</c:v>
                </c:pt>
                <c:pt idx="45">
                  <c:v>45.5</c:v>
                </c:pt>
                <c:pt idx="46">
                  <c:v>44.4</c:v>
                </c:pt>
                <c:pt idx="47">
                  <c:v>46.3</c:v>
                </c:pt>
                <c:pt idx="48">
                  <c:v>49.8</c:v>
                </c:pt>
                <c:pt idx="49">
                  <c:v>52</c:v>
                </c:pt>
                <c:pt idx="50">
                  <c:v>49.3</c:v>
                </c:pt>
                <c:pt idx="51">
                  <c:v>48</c:v>
                </c:pt>
                <c:pt idx="52">
                  <c:v>51.3</c:v>
                </c:pt>
                <c:pt idx="53">
                  <c:v>44.4</c:v>
                </c:pt>
                <c:pt idx="54">
                  <c:v>39.700000000000003</c:v>
                </c:pt>
                <c:pt idx="55">
                  <c:v>34.9</c:v>
                </c:pt>
                <c:pt idx="56">
                  <c:v>33.5</c:v>
                </c:pt>
                <c:pt idx="57">
                  <c:v>34.1</c:v>
                </c:pt>
                <c:pt idx="58">
                  <c:v>33.1</c:v>
                </c:pt>
                <c:pt idx="59">
                  <c:v>35.1</c:v>
                </c:pt>
                <c:pt idx="60">
                  <c:v>32.9</c:v>
                </c:pt>
                <c:pt idx="61">
                  <c:v>41</c:v>
                </c:pt>
                <c:pt idx="62">
                  <c:v>37</c:v>
                </c:pt>
                <c:pt idx="63">
                  <c:v>37.4</c:v>
                </c:pt>
                <c:pt idx="64">
                  <c:v>37.799999999999997</c:v>
                </c:pt>
                <c:pt idx="65">
                  <c:v>41.5</c:v>
                </c:pt>
                <c:pt idx="66">
                  <c:v>42.4</c:v>
                </c:pt>
                <c:pt idx="67">
                  <c:v>45.5</c:v>
                </c:pt>
                <c:pt idx="68">
                  <c:v>50.3</c:v>
                </c:pt>
                <c:pt idx="69">
                  <c:v>51.5</c:v>
                </c:pt>
                <c:pt idx="70">
                  <c:v>54.8</c:v>
                </c:pt>
                <c:pt idx="71">
                  <c:v>58</c:v>
                </c:pt>
                <c:pt idx="72">
                  <c:v>61.8</c:v>
                </c:pt>
                <c:pt idx="73">
                  <c:v>64.7</c:v>
                </c:pt>
                <c:pt idx="74">
                  <c:v>57</c:v>
                </c:pt>
                <c:pt idx="75">
                  <c:v>53.2</c:v>
                </c:pt>
                <c:pt idx="76">
                  <c:v>52</c:v>
                </c:pt>
                <c:pt idx="77">
                  <c:v>50.4</c:v>
                </c:pt>
                <c:pt idx="78">
                  <c:v>51.9</c:v>
                </c:pt>
                <c:pt idx="79">
                  <c:v>52.5</c:v>
                </c:pt>
                <c:pt idx="80">
                  <c:v>54.2</c:v>
                </c:pt>
                <c:pt idx="81">
                  <c:v>55.1</c:v>
                </c:pt>
                <c:pt idx="82">
                  <c:v>56.6</c:v>
                </c:pt>
                <c:pt idx="83">
                  <c:v>58.7</c:v>
                </c:pt>
                <c:pt idx="84">
                  <c:v>59.6</c:v>
                </c:pt>
                <c:pt idx="85">
                  <c:v>57.4</c:v>
                </c:pt>
                <c:pt idx="86">
                  <c:v>52.2</c:v>
                </c:pt>
                <c:pt idx="87">
                  <c:v>48</c:v>
                </c:pt>
                <c:pt idx="88">
                  <c:v>45.7</c:v>
                </c:pt>
                <c:pt idx="89">
                  <c:v>43.5</c:v>
                </c:pt>
                <c:pt idx="90">
                  <c:v>43.2</c:v>
                </c:pt>
                <c:pt idx="91">
                  <c:v>41.1</c:v>
                </c:pt>
                <c:pt idx="92">
                  <c:v>39.200000000000003</c:v>
                </c:pt>
                <c:pt idx="93">
                  <c:v>38</c:v>
                </c:pt>
                <c:pt idx="94">
                  <c:v>37.5</c:v>
                </c:pt>
                <c:pt idx="95">
                  <c:v>38.1</c:v>
                </c:pt>
                <c:pt idx="96">
                  <c:v>36.6</c:v>
                </c:pt>
                <c:pt idx="97">
                  <c:v>34.299999999999997</c:v>
                </c:pt>
                <c:pt idx="98">
                  <c:v>29.4</c:v>
                </c:pt>
                <c:pt idx="99">
                  <c:v>27.9</c:v>
                </c:pt>
                <c:pt idx="100">
                  <c:v>27.1</c:v>
                </c:pt>
                <c:pt idx="101">
                  <c:v>27.8</c:v>
                </c:pt>
                <c:pt idx="102">
                  <c:v>27.9</c:v>
                </c:pt>
                <c:pt idx="103">
                  <c:v>28.8</c:v>
                </c:pt>
                <c:pt idx="104">
                  <c:v>29.8</c:v>
                </c:pt>
                <c:pt idx="105">
                  <c:v>33.4</c:v>
                </c:pt>
                <c:pt idx="106">
                  <c:v>36.9</c:v>
                </c:pt>
                <c:pt idx="107">
                  <c:v>40.200000000000003</c:v>
                </c:pt>
                <c:pt idx="108">
                  <c:v>44.3</c:v>
                </c:pt>
                <c:pt idx="109">
                  <c:v>40.1</c:v>
                </c:pt>
                <c:pt idx="110">
                  <c:v>35.1</c:v>
                </c:pt>
                <c:pt idx="111">
                  <c:v>33.9</c:v>
                </c:pt>
                <c:pt idx="112">
                  <c:v>31.8</c:v>
                </c:pt>
                <c:pt idx="113">
                  <c:v>33.799999999999997</c:v>
                </c:pt>
                <c:pt idx="114">
                  <c:v>35.700000000000003</c:v>
                </c:pt>
                <c:pt idx="115">
                  <c:v>33.9</c:v>
                </c:pt>
                <c:pt idx="116">
                  <c:v>36.299999999999997</c:v>
                </c:pt>
                <c:pt idx="117">
                  <c:v>38.700000000000003</c:v>
                </c:pt>
                <c:pt idx="118">
                  <c:v>40.5</c:v>
                </c:pt>
                <c:pt idx="119">
                  <c:v>44.1</c:v>
                </c:pt>
                <c:pt idx="120">
                  <c:v>49.5</c:v>
                </c:pt>
                <c:pt idx="121">
                  <c:v>44.1</c:v>
                </c:pt>
                <c:pt idx="122">
                  <c:v>34.238507821901322</c:v>
                </c:pt>
                <c:pt idx="123">
                  <c:v>28.827874564459933</c:v>
                </c:pt>
                <c:pt idx="124">
                  <c:v>27.93</c:v>
                </c:pt>
                <c:pt idx="125">
                  <c:v>28.005394470667564</c:v>
                </c:pt>
                <c:pt idx="126">
                  <c:v>29.00374765771393</c:v>
                </c:pt>
                <c:pt idx="127">
                  <c:v>29.652910095268595</c:v>
                </c:pt>
                <c:pt idx="128">
                  <c:v>31.822583559168926</c:v>
                </c:pt>
                <c:pt idx="129">
                  <c:v>34.723158492709715</c:v>
                </c:pt>
                <c:pt idx="130">
                  <c:v>37.573237338629596</c:v>
                </c:pt>
                <c:pt idx="131">
                  <c:v>39.41944497976489</c:v>
                </c:pt>
                <c:pt idx="132">
                  <c:v>44.315190567589802</c:v>
                </c:pt>
                <c:pt idx="133">
                  <c:v>41.521036106750394</c:v>
                </c:pt>
                <c:pt idx="134">
                  <c:v>29.904819710457691</c:v>
                </c:pt>
                <c:pt idx="135">
                  <c:v>27.820217306946063</c:v>
                </c:pt>
                <c:pt idx="136">
                  <c:v>27.383881154011771</c:v>
                </c:pt>
                <c:pt idx="137">
                  <c:v>27.177713767881418</c:v>
                </c:pt>
                <c:pt idx="138">
                  <c:v>27.977699880668258</c:v>
                </c:pt>
                <c:pt idx="139">
                  <c:v>28</c:v>
                </c:pt>
                <c:pt idx="140">
                  <c:v>28</c:v>
                </c:pt>
                <c:pt idx="141">
                  <c:v>29</c:v>
                </c:pt>
                <c:pt idx="142">
                  <c:v>30</c:v>
                </c:pt>
                <c:pt idx="143">
                  <c:v>32</c:v>
                </c:pt>
                <c:pt idx="144">
                  <c:v>17</c:v>
                </c:pt>
                <c:pt idx="145">
                  <c:v>33.34476067270375</c:v>
                </c:pt>
                <c:pt idx="146">
                  <c:v>23</c:v>
                </c:pt>
                <c:pt idx="147">
                  <c:v>17</c:v>
                </c:pt>
                <c:pt idx="148">
                  <c:v>14</c:v>
                </c:pt>
                <c:pt idx="149">
                  <c:v>14</c:v>
                </c:pt>
                <c:pt idx="150">
                  <c:v>16</c:v>
                </c:pt>
                <c:pt idx="151">
                  <c:v>18</c:v>
                </c:pt>
                <c:pt idx="152">
                  <c:v>20</c:v>
                </c:pt>
                <c:pt idx="153">
                  <c:v>21</c:v>
                </c:pt>
                <c:pt idx="154">
                  <c:v>22</c:v>
                </c:pt>
                <c:pt idx="155">
                  <c:v>25</c:v>
                </c:pt>
                <c:pt idx="156">
                  <c:v>28.228956228956228</c:v>
                </c:pt>
                <c:pt idx="157">
                  <c:v>22</c:v>
                </c:pt>
                <c:pt idx="158">
                  <c:v>16</c:v>
                </c:pt>
                <c:pt idx="159">
                  <c:v>15</c:v>
                </c:pt>
                <c:pt idx="160">
                  <c:v>15</c:v>
                </c:pt>
                <c:pt idx="161">
                  <c:v>15</c:v>
                </c:pt>
                <c:pt idx="162">
                  <c:v>18</c:v>
                </c:pt>
                <c:pt idx="163">
                  <c:v>21</c:v>
                </c:pt>
                <c:pt idx="164">
                  <c:v>23</c:v>
                </c:pt>
                <c:pt idx="165">
                  <c:v>26</c:v>
                </c:pt>
                <c:pt idx="166">
                  <c:v>28</c:v>
                </c:pt>
                <c:pt idx="167">
                  <c:v>32</c:v>
                </c:pt>
                <c:pt idx="168">
                  <c:v>37</c:v>
                </c:pt>
                <c:pt idx="169">
                  <c:v>33</c:v>
                </c:pt>
                <c:pt idx="170">
                  <c:v>25</c:v>
                </c:pt>
                <c:pt idx="171">
                  <c:v>21</c:v>
                </c:pt>
                <c:pt idx="172">
                  <c:v>18</c:v>
                </c:pt>
                <c:pt idx="173">
                  <c:v>19</c:v>
                </c:pt>
                <c:pt idx="174">
                  <c:v>21</c:v>
                </c:pt>
              </c:numCache>
            </c:numRef>
          </c:val>
          <c:smooth val="0"/>
          <c:extLst>
            <c:ext xmlns:c16="http://schemas.microsoft.com/office/drawing/2014/chart" uri="{C3380CC4-5D6E-409C-BE32-E72D297353CC}">
              <c16:uniqueId val="{00000000-0A6D-4ED5-A6DC-1C0194E72107}"/>
            </c:ext>
          </c:extLst>
        </c:ser>
        <c:dLbls>
          <c:showLegendKey val="0"/>
          <c:showVal val="0"/>
          <c:showCatName val="0"/>
          <c:showSerName val="0"/>
          <c:showPercent val="0"/>
          <c:showBubbleSize val="0"/>
        </c:dLbls>
        <c:smooth val="0"/>
        <c:axId val="118691328"/>
        <c:axId val="118692864"/>
      </c:lineChart>
      <c:dateAx>
        <c:axId val="118691328"/>
        <c:scaling>
          <c:orientation val="minMax"/>
        </c:scaling>
        <c:delete val="0"/>
        <c:axPos val="b"/>
        <c:numFmt formatCode="[$-409]mmm\-yy;@" sourceLinked="0"/>
        <c:majorTickMark val="out"/>
        <c:minorTickMark val="none"/>
        <c:tickLblPos val="nextTo"/>
        <c:spPr>
          <a:ln>
            <a:solidFill>
              <a:schemeClr val="tx2">
                <a:lumMod val="75000"/>
              </a:schemeClr>
            </a:solidFill>
          </a:ln>
        </c:spPr>
        <c:crossAx val="118692864"/>
        <c:crosses val="autoZero"/>
        <c:auto val="1"/>
        <c:lblOffset val="100"/>
        <c:baseTimeUnit val="months"/>
        <c:majorUnit val="8"/>
        <c:majorTimeUnit val="months"/>
      </c:dateAx>
      <c:valAx>
        <c:axId val="118692864"/>
        <c:scaling>
          <c:orientation val="minMax"/>
        </c:scaling>
        <c:delete val="0"/>
        <c:axPos val="l"/>
        <c:title>
          <c:tx>
            <c:rich>
              <a:bodyPr/>
              <a:lstStyle/>
              <a:p>
                <a:pPr>
                  <a:defRPr/>
                </a:pPr>
                <a:r>
                  <a:rPr lang="en-US"/>
                  <a:t>DAYS ON MARKET</a:t>
                </a:r>
              </a:p>
            </c:rich>
          </c:tx>
          <c:layout>
            <c:manualLayout>
              <c:xMode val="edge"/>
              <c:yMode val="edge"/>
              <c:x val="1.1902310207885115E-2"/>
              <c:y val="0.23611746173019241"/>
            </c:manualLayout>
          </c:layout>
          <c:overlay val="0"/>
        </c:title>
        <c:numFmt formatCode="0" sourceLinked="0"/>
        <c:majorTickMark val="out"/>
        <c:minorTickMark val="none"/>
        <c:tickLblPos val="nextTo"/>
        <c:spPr>
          <a:ln>
            <a:solidFill>
              <a:schemeClr val="tx2">
                <a:lumMod val="75000"/>
              </a:schemeClr>
            </a:solidFill>
          </a:ln>
        </c:spPr>
        <c:crossAx val="118691328"/>
        <c:crosses val="autoZero"/>
        <c:crossBetween val="between"/>
      </c:valAx>
    </c:plotArea>
    <c:plotVisOnly val="1"/>
    <c:dispBlanksAs val="gap"/>
    <c:showDLblsOverMax val="0"/>
  </c:chart>
  <c:txPr>
    <a:bodyPr/>
    <a:lstStyle/>
    <a:p>
      <a:pPr>
        <a:defRPr sz="2700" b="0">
          <a:solidFill>
            <a:schemeClr val="bg1"/>
          </a:solidFill>
          <a:latin typeface="Century Gothic" panose="020B0502020202020204" pitchFamily="34" charset="0"/>
          <a:cs typeface="Arial" pitchFamily="34" charset="0"/>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360" b="0" i="0" u="none" strike="noStrike" kern="1200" spc="0" baseline="0">
                <a:solidFill>
                  <a:schemeClr val="bg1"/>
                </a:solidFill>
                <a:latin typeface="Century Gothic" panose="020B0502020202020204" pitchFamily="34" charset="0"/>
                <a:ea typeface="+mn-ea"/>
                <a:cs typeface="+mn-cs"/>
              </a:defRPr>
            </a:pPr>
            <a:r>
              <a:rPr lang="en-US" b="1" dirty="0"/>
              <a:t>California Median Time on Market by Quintile</a:t>
            </a:r>
          </a:p>
        </c:rich>
      </c:tx>
      <c:overlay val="0"/>
      <c:spPr>
        <a:noFill/>
        <a:ln>
          <a:noFill/>
        </a:ln>
        <a:effectLst/>
      </c:spPr>
      <c:txPr>
        <a:bodyPr rot="0" spcFirstLastPara="1" vertOverflow="ellipsis" vert="horz" wrap="square" anchor="ctr" anchorCtr="1"/>
        <a:lstStyle/>
        <a:p>
          <a:pPr>
            <a:defRPr sz="3360" b="0" i="0" u="none" strike="noStrike" kern="1200" spc="0" baseline="0">
              <a:solidFill>
                <a:schemeClr val="bg1"/>
              </a:solidFill>
              <a:latin typeface="Century Gothic" panose="020B0502020202020204" pitchFamily="34" charset="0"/>
              <a:ea typeface="+mn-ea"/>
              <a:cs typeface="+mn-cs"/>
            </a:defRPr>
          </a:pPr>
          <a:endParaRPr lang="en-US"/>
        </a:p>
      </c:txPr>
    </c:title>
    <c:autoTitleDeleted val="0"/>
    <c:plotArea>
      <c:layout/>
      <c:barChart>
        <c:barDir val="col"/>
        <c:grouping val="clustered"/>
        <c:varyColors val="0"/>
        <c:ser>
          <c:idx val="0"/>
          <c:order val="0"/>
          <c:tx>
            <c:strRef>
              <c:f>DOM!$B$1</c:f>
              <c:strCache>
                <c:ptCount val="1"/>
                <c:pt idx="0">
                  <c:v>Jul-18</c:v>
                </c:pt>
              </c:strCache>
            </c:strRef>
          </c:tx>
          <c:spPr>
            <a:solidFill>
              <a:schemeClr val="accent1"/>
            </a:solidFill>
            <a:ln>
              <a:noFill/>
            </a:ln>
            <a:effectLst>
              <a:outerShdw blurRad="50800" dist="38100" dir="2700000" algn="tl" rotWithShape="0">
                <a:prstClr val="black">
                  <a:alpha val="40000"/>
                </a:prstClr>
              </a:outerShdw>
            </a:effectLst>
          </c:spPr>
          <c:invertIfNegative val="0"/>
          <c:dLbls>
            <c:spPr>
              <a:noFill/>
              <a:ln>
                <a:noFill/>
              </a:ln>
              <a:effectLst/>
            </c:spPr>
            <c:txPr>
              <a:bodyPr rot="0" spcFirstLastPara="1" vertOverflow="ellipsis" vert="horz" wrap="square" anchor="ctr" anchorCtr="1"/>
              <a:lstStyle/>
              <a:p>
                <a:pPr>
                  <a:defRPr sz="2800" b="0" i="0" u="none" strike="noStrike" kern="1200" baseline="0">
                    <a:solidFill>
                      <a:schemeClr val="bg1"/>
                    </a:solidFill>
                    <a:latin typeface="Century Gothic" panose="020B0502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DOM!$A$2:$A$13</c:f>
              <c:strCache>
                <c:ptCount val="12"/>
                <c:pt idx="0">
                  <c:v>0-20</c:v>
                </c:pt>
                <c:pt idx="1">
                  <c:v>20-40</c:v>
                </c:pt>
                <c:pt idx="2">
                  <c:v>40-60</c:v>
                </c:pt>
                <c:pt idx="3">
                  <c:v>60-80</c:v>
                </c:pt>
                <c:pt idx="4">
                  <c:v>80-100</c:v>
                </c:pt>
                <c:pt idx="6">
                  <c:v>80-85</c:v>
                </c:pt>
                <c:pt idx="7">
                  <c:v>86-90</c:v>
                </c:pt>
                <c:pt idx="8">
                  <c:v>91-95</c:v>
                </c:pt>
                <c:pt idx="9">
                  <c:v>96-100</c:v>
                </c:pt>
                <c:pt idx="11">
                  <c:v>Total</c:v>
                </c:pt>
              </c:strCache>
            </c:strRef>
          </c:cat>
          <c:val>
            <c:numRef>
              <c:f>DOM!$B$2:$B$13</c:f>
              <c:numCache>
                <c:formatCode>0</c:formatCode>
                <c:ptCount val="12"/>
                <c:pt idx="0">
                  <c:v>18</c:v>
                </c:pt>
                <c:pt idx="1">
                  <c:v>18</c:v>
                </c:pt>
                <c:pt idx="2">
                  <c:v>18</c:v>
                </c:pt>
                <c:pt idx="3">
                  <c:v>18</c:v>
                </c:pt>
                <c:pt idx="4">
                  <c:v>17</c:v>
                </c:pt>
                <c:pt idx="6">
                  <c:v>15</c:v>
                </c:pt>
                <c:pt idx="7">
                  <c:v>17</c:v>
                </c:pt>
                <c:pt idx="8">
                  <c:v>15</c:v>
                </c:pt>
                <c:pt idx="9">
                  <c:v>25</c:v>
                </c:pt>
                <c:pt idx="11">
                  <c:v>18</c:v>
                </c:pt>
              </c:numCache>
            </c:numRef>
          </c:val>
          <c:extLst>
            <c:ext xmlns:c16="http://schemas.microsoft.com/office/drawing/2014/chart" uri="{C3380CC4-5D6E-409C-BE32-E72D297353CC}">
              <c16:uniqueId val="{00000000-313D-468A-99A4-92BD2324798D}"/>
            </c:ext>
          </c:extLst>
        </c:ser>
        <c:ser>
          <c:idx val="1"/>
          <c:order val="1"/>
          <c:tx>
            <c:strRef>
              <c:f>DOM!$C$1</c:f>
              <c:strCache>
                <c:ptCount val="1"/>
                <c:pt idx="0">
                  <c:v>Jul-19</c:v>
                </c:pt>
              </c:strCache>
            </c:strRef>
          </c:tx>
          <c:spPr>
            <a:solidFill>
              <a:schemeClr val="accent2"/>
            </a:solidFill>
            <a:ln>
              <a:noFill/>
            </a:ln>
            <a:effectLst>
              <a:outerShdw blurRad="50800" dist="38100" dir="2700000" algn="tl" rotWithShape="0">
                <a:prstClr val="black">
                  <a:alpha val="40000"/>
                </a:prstClr>
              </a:outerShdw>
            </a:effectLst>
          </c:spPr>
          <c:invertIfNegative val="0"/>
          <c:dLbls>
            <c:spPr>
              <a:noFill/>
              <a:ln>
                <a:noFill/>
              </a:ln>
              <a:effectLst/>
            </c:spPr>
            <c:txPr>
              <a:bodyPr rot="0" spcFirstLastPara="1" vertOverflow="ellipsis" vert="horz" wrap="square" anchor="ctr" anchorCtr="1"/>
              <a:lstStyle/>
              <a:p>
                <a:pPr>
                  <a:defRPr sz="2800" b="0" i="0" u="none" strike="noStrike" kern="1200" baseline="0">
                    <a:solidFill>
                      <a:schemeClr val="bg1"/>
                    </a:solidFill>
                    <a:latin typeface="Century Gothic" panose="020B0502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DOM!$A$2:$A$13</c:f>
              <c:strCache>
                <c:ptCount val="12"/>
                <c:pt idx="0">
                  <c:v>0-20</c:v>
                </c:pt>
                <c:pt idx="1">
                  <c:v>20-40</c:v>
                </c:pt>
                <c:pt idx="2">
                  <c:v>40-60</c:v>
                </c:pt>
                <c:pt idx="3">
                  <c:v>60-80</c:v>
                </c:pt>
                <c:pt idx="4">
                  <c:v>80-100</c:v>
                </c:pt>
                <c:pt idx="6">
                  <c:v>80-85</c:v>
                </c:pt>
                <c:pt idx="7">
                  <c:v>86-90</c:v>
                </c:pt>
                <c:pt idx="8">
                  <c:v>91-95</c:v>
                </c:pt>
                <c:pt idx="9">
                  <c:v>96-100</c:v>
                </c:pt>
                <c:pt idx="11">
                  <c:v>Total</c:v>
                </c:pt>
              </c:strCache>
            </c:strRef>
          </c:cat>
          <c:val>
            <c:numRef>
              <c:f>DOM!$C$2:$C$13</c:f>
              <c:numCache>
                <c:formatCode>0</c:formatCode>
                <c:ptCount val="12"/>
                <c:pt idx="0">
                  <c:v>20</c:v>
                </c:pt>
                <c:pt idx="1">
                  <c:v>18</c:v>
                </c:pt>
                <c:pt idx="2">
                  <c:v>20</c:v>
                </c:pt>
                <c:pt idx="3">
                  <c:v>21</c:v>
                </c:pt>
                <c:pt idx="4">
                  <c:v>21</c:v>
                </c:pt>
                <c:pt idx="6">
                  <c:v>21</c:v>
                </c:pt>
                <c:pt idx="7">
                  <c:v>19</c:v>
                </c:pt>
                <c:pt idx="8">
                  <c:v>19</c:v>
                </c:pt>
                <c:pt idx="9">
                  <c:v>26</c:v>
                </c:pt>
                <c:pt idx="11">
                  <c:v>20</c:v>
                </c:pt>
              </c:numCache>
            </c:numRef>
          </c:val>
          <c:extLst>
            <c:ext xmlns:c16="http://schemas.microsoft.com/office/drawing/2014/chart" uri="{C3380CC4-5D6E-409C-BE32-E72D297353CC}">
              <c16:uniqueId val="{00000001-313D-468A-99A4-92BD2324798D}"/>
            </c:ext>
          </c:extLst>
        </c:ser>
        <c:dLbls>
          <c:showLegendKey val="0"/>
          <c:showVal val="0"/>
          <c:showCatName val="0"/>
          <c:showSerName val="0"/>
          <c:showPercent val="0"/>
          <c:showBubbleSize val="0"/>
        </c:dLbls>
        <c:gapWidth val="219"/>
        <c:overlap val="-27"/>
        <c:axId val="101793280"/>
        <c:axId val="101728256"/>
      </c:barChart>
      <c:catAx>
        <c:axId val="101793280"/>
        <c:scaling>
          <c:orientation val="minMax"/>
        </c:scaling>
        <c:delete val="0"/>
        <c:axPos val="b"/>
        <c:title>
          <c:tx>
            <c:rich>
              <a:bodyPr rot="0" spcFirstLastPara="1" vertOverflow="ellipsis" vert="horz" wrap="square" anchor="ctr" anchorCtr="1"/>
              <a:lstStyle/>
              <a:p>
                <a:pPr>
                  <a:defRPr sz="2800" b="0" i="0" u="none" strike="noStrike" kern="1200" baseline="0">
                    <a:solidFill>
                      <a:schemeClr val="bg1"/>
                    </a:solidFill>
                    <a:latin typeface="Century Gothic" panose="020B0502020202020204" pitchFamily="34" charset="0"/>
                    <a:ea typeface="+mn-ea"/>
                    <a:cs typeface="+mn-cs"/>
                  </a:defRPr>
                </a:pPr>
                <a:r>
                  <a:rPr lang="en-US"/>
                  <a:t>Percentile</a:t>
                </a:r>
              </a:p>
            </c:rich>
          </c:tx>
          <c:overlay val="0"/>
          <c:spPr>
            <a:noFill/>
            <a:ln>
              <a:noFill/>
            </a:ln>
            <a:effectLst/>
          </c:spPr>
          <c:txPr>
            <a:bodyPr rot="0" spcFirstLastPara="1" vertOverflow="ellipsis" vert="horz" wrap="square" anchor="ctr" anchorCtr="1"/>
            <a:lstStyle/>
            <a:p>
              <a:pPr>
                <a:defRPr sz="2800" b="0" i="0" u="none" strike="noStrike" kern="1200" baseline="0">
                  <a:solidFill>
                    <a:schemeClr val="bg1"/>
                  </a:solidFill>
                  <a:latin typeface="Century Gothic" panose="020B050202020202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bg1"/>
                </a:solidFill>
                <a:latin typeface="Century Gothic" panose="020B0502020202020204" pitchFamily="34" charset="0"/>
                <a:ea typeface="+mn-ea"/>
                <a:cs typeface="+mn-cs"/>
              </a:defRPr>
            </a:pPr>
            <a:endParaRPr lang="en-US"/>
          </a:p>
        </c:txPr>
        <c:crossAx val="101728256"/>
        <c:crosses val="autoZero"/>
        <c:auto val="1"/>
        <c:lblAlgn val="ctr"/>
        <c:lblOffset val="100"/>
        <c:noMultiLvlLbl val="0"/>
      </c:catAx>
      <c:valAx>
        <c:axId val="10172825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bg1"/>
                </a:solidFill>
                <a:latin typeface="Century Gothic" panose="020B0502020202020204" pitchFamily="34" charset="0"/>
                <a:ea typeface="+mn-ea"/>
                <a:cs typeface="+mn-cs"/>
              </a:defRPr>
            </a:pPr>
            <a:endParaRPr lang="en-US"/>
          </a:p>
        </c:txPr>
        <c:crossAx val="101793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bg1"/>
              </a:solidFill>
              <a:latin typeface="Century Gothic" panose="020B0502020202020204" pitchFamily="34" charset="0"/>
              <a:ea typeface="+mn-ea"/>
              <a:cs typeface="+mn-cs"/>
            </a:defRPr>
          </a:pPr>
          <a:endParaRPr lang="en-US"/>
        </a:p>
      </c:txPr>
    </c:legend>
    <c:plotVisOnly val="1"/>
    <c:dispBlanksAs val="gap"/>
    <c:showDLblsOverMax val="0"/>
  </c:chart>
  <c:spPr>
    <a:noFill/>
    <a:ln>
      <a:noFill/>
    </a:ln>
    <a:effectLst/>
  </c:spPr>
  <c:txPr>
    <a:bodyPr/>
    <a:lstStyle/>
    <a:p>
      <a:pPr>
        <a:defRPr sz="2800">
          <a:solidFill>
            <a:schemeClr val="bg1"/>
          </a:solidFill>
          <a:latin typeface="Century Gothic" panose="020B0502020202020204" pitchFamily="34" charset="0"/>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000" b="1" i="0" u="none" strike="noStrike" kern="1200" spc="0" baseline="0">
                <a:solidFill>
                  <a:schemeClr val="bg1"/>
                </a:solidFill>
                <a:latin typeface="+mn-lt"/>
                <a:ea typeface="+mn-ea"/>
                <a:cs typeface="+mn-cs"/>
              </a:defRPr>
            </a:pPr>
            <a:r>
              <a:rPr lang="en-US" sz="3000" b="1"/>
              <a:t>California Sales-to-List Price Ratio by Quintile</a:t>
            </a:r>
          </a:p>
        </c:rich>
      </c:tx>
      <c:overlay val="0"/>
      <c:spPr>
        <a:noFill/>
        <a:ln>
          <a:noFill/>
        </a:ln>
        <a:effectLst/>
      </c:spPr>
      <c:txPr>
        <a:bodyPr rot="0" spcFirstLastPara="1" vertOverflow="ellipsis" vert="horz" wrap="square" anchor="ctr" anchorCtr="1"/>
        <a:lstStyle/>
        <a:p>
          <a:pPr>
            <a:defRPr sz="3000" b="1"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Jul-18</c:v>
                </c:pt>
              </c:strCache>
            </c:strRef>
          </c:tx>
          <c:spPr>
            <a:solidFill>
              <a:srgbClr val="9DE4DE"/>
            </a:solidFill>
            <a:ln>
              <a:noFill/>
            </a:ln>
            <a:effectLst/>
          </c:spPr>
          <c:invertIfNegative val="1"/>
          <c:cat>
            <c:strRef>
              <c:f>Sheet1!$A$2:$A$11</c:f>
              <c:strCache>
                <c:ptCount val="10"/>
                <c:pt idx="0">
                  <c:v>0-20</c:v>
                </c:pt>
                <c:pt idx="1">
                  <c:v>20-40</c:v>
                </c:pt>
                <c:pt idx="2">
                  <c:v>40-60</c:v>
                </c:pt>
                <c:pt idx="3">
                  <c:v>60-80</c:v>
                </c:pt>
                <c:pt idx="4">
                  <c:v>80-100</c:v>
                </c:pt>
                <c:pt idx="6">
                  <c:v>80-85</c:v>
                </c:pt>
                <c:pt idx="7">
                  <c:v>86-90</c:v>
                </c:pt>
                <c:pt idx="8">
                  <c:v>91-95</c:v>
                </c:pt>
                <c:pt idx="9">
                  <c:v>96-100</c:v>
                </c:pt>
              </c:strCache>
            </c:strRef>
          </c:cat>
          <c:val>
            <c:numRef>
              <c:f>Sheet1!$B$2:$B$11</c:f>
              <c:numCache>
                <c:formatCode>0.0%</c:formatCode>
                <c:ptCount val="10"/>
                <c:pt idx="0">
                  <c:v>1</c:v>
                </c:pt>
                <c:pt idx="1">
                  <c:v>1</c:v>
                </c:pt>
                <c:pt idx="2">
                  <c:v>1</c:v>
                </c:pt>
                <c:pt idx="3">
                  <c:v>1</c:v>
                </c:pt>
                <c:pt idx="4">
                  <c:v>1</c:v>
                </c:pt>
                <c:pt idx="6">
                  <c:v>1</c:v>
                </c:pt>
                <c:pt idx="7">
                  <c:v>1</c:v>
                </c:pt>
                <c:pt idx="8">
                  <c:v>1</c:v>
                </c:pt>
                <c:pt idx="9">
                  <c:v>0.99009901285171509</c:v>
                </c:pt>
              </c:numCache>
            </c:numRef>
          </c:val>
          <c:extLst>
            <c:ext xmlns:c14="http://schemas.microsoft.com/office/drawing/2007/8/2/chart" uri="{6F2FDCE9-48DA-4B69-8628-5D25D57E5C99}">
              <c14:invertSolidFillFmt>
                <c14:spPr xmlns:c14="http://schemas.microsoft.com/office/drawing/2007/8/2/chart">
                  <a:solidFill>
                    <a:srgbClr val="3AC9BB"/>
                  </a:solidFill>
                  <a:ln>
                    <a:noFill/>
                  </a:ln>
                  <a:effectLst/>
                </c14:spPr>
              </c14:invertSolidFillFmt>
            </c:ext>
            <c:ext xmlns:c16="http://schemas.microsoft.com/office/drawing/2014/chart" uri="{C3380CC4-5D6E-409C-BE32-E72D297353CC}">
              <c16:uniqueId val="{00000000-333B-4C4D-89F7-177DDB5C9AEF}"/>
            </c:ext>
          </c:extLst>
        </c:ser>
        <c:ser>
          <c:idx val="1"/>
          <c:order val="1"/>
          <c:tx>
            <c:strRef>
              <c:f>Sheet1!$C$1</c:f>
              <c:strCache>
                <c:ptCount val="1"/>
                <c:pt idx="0">
                  <c:v>Jul-19</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0-20</c:v>
                </c:pt>
                <c:pt idx="1">
                  <c:v>20-40</c:v>
                </c:pt>
                <c:pt idx="2">
                  <c:v>40-60</c:v>
                </c:pt>
                <c:pt idx="3">
                  <c:v>60-80</c:v>
                </c:pt>
                <c:pt idx="4">
                  <c:v>80-100</c:v>
                </c:pt>
                <c:pt idx="6">
                  <c:v>80-85</c:v>
                </c:pt>
                <c:pt idx="7">
                  <c:v>86-90</c:v>
                </c:pt>
                <c:pt idx="8">
                  <c:v>91-95</c:v>
                </c:pt>
                <c:pt idx="9">
                  <c:v>96-100</c:v>
                </c:pt>
              </c:strCache>
            </c:strRef>
          </c:cat>
          <c:val>
            <c:numRef>
              <c:f>Sheet1!$C$2:$C$11</c:f>
              <c:numCache>
                <c:formatCode>0.0%</c:formatCode>
                <c:ptCount val="10"/>
                <c:pt idx="0">
                  <c:v>1</c:v>
                </c:pt>
                <c:pt idx="1">
                  <c:v>1</c:v>
                </c:pt>
                <c:pt idx="2">
                  <c:v>1</c:v>
                </c:pt>
                <c:pt idx="3">
                  <c:v>0.99575340747833252</c:v>
                </c:pt>
                <c:pt idx="4">
                  <c:v>0.99297630786895752</c:v>
                </c:pt>
                <c:pt idx="6">
                  <c:v>0.99438536167144775</c:v>
                </c:pt>
                <c:pt idx="7">
                  <c:v>0.9936407208442688</c:v>
                </c:pt>
                <c:pt idx="8">
                  <c:v>1</c:v>
                </c:pt>
                <c:pt idx="9">
                  <c:v>0.98281204700469971</c:v>
                </c:pt>
              </c:numCache>
            </c:numRef>
          </c:val>
          <c:extLst>
            <c:ext xmlns:c16="http://schemas.microsoft.com/office/drawing/2014/chart" uri="{C3380CC4-5D6E-409C-BE32-E72D297353CC}">
              <c16:uniqueId val="{00000001-333B-4C4D-89F7-177DDB5C9AEF}"/>
            </c:ext>
          </c:extLst>
        </c:ser>
        <c:dLbls>
          <c:showLegendKey val="0"/>
          <c:showVal val="0"/>
          <c:showCatName val="0"/>
          <c:showSerName val="0"/>
          <c:showPercent val="0"/>
          <c:showBubbleSize val="0"/>
        </c:dLbls>
        <c:gapWidth val="219"/>
        <c:overlap val="-27"/>
        <c:axId val="118285440"/>
        <c:axId val="118286976"/>
      </c:barChart>
      <c:catAx>
        <c:axId val="118285440"/>
        <c:scaling>
          <c:orientation val="minMax"/>
        </c:scaling>
        <c:delete val="0"/>
        <c:axPos val="b"/>
        <c:numFmt formatCode="General" sourceLinked="1"/>
        <c:majorTickMark val="out"/>
        <c:minorTickMark val="none"/>
        <c:tickLblPos val="nextTo"/>
        <c:spPr>
          <a:noFill/>
          <a:ln w="9525" cap="flat" cmpd="sng" algn="ctr">
            <a:solidFill>
              <a:schemeClr val="tx2">
                <a:lumMod val="75000"/>
              </a:schemeClr>
            </a:solidFill>
            <a:round/>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8286976"/>
        <c:crosses val="autoZero"/>
        <c:auto val="1"/>
        <c:lblAlgn val="ctr"/>
        <c:lblOffset val="100"/>
        <c:noMultiLvlLbl val="0"/>
      </c:catAx>
      <c:valAx>
        <c:axId val="118286976"/>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8285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700">
          <a:solidFill>
            <a:schemeClr val="bg1"/>
          </a:solidFill>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700" b="1" i="0" u="none" strike="noStrike" kern="1200" spc="0" baseline="0">
                <a:solidFill>
                  <a:schemeClr val="bg1"/>
                </a:solidFill>
                <a:latin typeface="+mn-lt"/>
                <a:ea typeface="+mn-ea"/>
                <a:cs typeface="+mn-cs"/>
              </a:defRPr>
            </a:pPr>
            <a:r>
              <a:rPr lang="en-US" sz="2700" b="1"/>
              <a:t>California Median Sales vs. List Price Growth</a:t>
            </a:r>
          </a:p>
        </c:rich>
      </c:tx>
      <c:overlay val="0"/>
      <c:spPr>
        <a:noFill/>
        <a:ln>
          <a:noFill/>
        </a:ln>
        <a:effectLst/>
      </c:spPr>
      <c:txPr>
        <a:bodyPr rot="0" spcFirstLastPara="1" vertOverflow="ellipsis" vert="horz" wrap="square" anchor="ctr" anchorCtr="1"/>
        <a:lstStyle/>
        <a:p>
          <a:pPr>
            <a:defRPr sz="2700" b="1"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Listing Price</c:v>
                </c:pt>
              </c:strCache>
            </c:strRef>
          </c:tx>
          <c:spPr>
            <a:ln w="44450" cap="rnd">
              <a:solidFill>
                <a:schemeClr val="accent3"/>
              </a:solidFill>
              <a:round/>
            </a:ln>
            <a:effectLst>
              <a:outerShdw blurRad="50800" dist="38100" dir="2700000" algn="tl" rotWithShape="0">
                <a:prstClr val="black">
                  <a:alpha val="40000"/>
                </a:prstClr>
              </a:outerShdw>
            </a:effectLst>
          </c:spPr>
          <c:marker>
            <c:symbol val="none"/>
          </c:marker>
          <c:cat>
            <c:numRef>
              <c:f>Sheet1!$A$2:$A$161</c:f>
              <c:numCache>
                <c:formatCode>m/d/yyyy</c:formatCode>
                <c:ptCount val="160"/>
                <c:pt idx="0">
                  <c:v>39814</c:v>
                </c:pt>
                <c:pt idx="1">
                  <c:v>39845</c:v>
                </c:pt>
                <c:pt idx="2">
                  <c:v>39873</c:v>
                </c:pt>
                <c:pt idx="3">
                  <c:v>39904</c:v>
                </c:pt>
                <c:pt idx="4">
                  <c:v>39934</c:v>
                </c:pt>
                <c:pt idx="5">
                  <c:v>39965</c:v>
                </c:pt>
                <c:pt idx="6">
                  <c:v>39995</c:v>
                </c:pt>
                <c:pt idx="7">
                  <c:v>40026</c:v>
                </c:pt>
                <c:pt idx="8">
                  <c:v>40057</c:v>
                </c:pt>
                <c:pt idx="9">
                  <c:v>40087</c:v>
                </c:pt>
                <c:pt idx="10">
                  <c:v>40118</c:v>
                </c:pt>
                <c:pt idx="11">
                  <c:v>40148</c:v>
                </c:pt>
                <c:pt idx="12">
                  <c:v>40179</c:v>
                </c:pt>
                <c:pt idx="13">
                  <c:v>40210</c:v>
                </c:pt>
                <c:pt idx="14">
                  <c:v>40238</c:v>
                </c:pt>
                <c:pt idx="15">
                  <c:v>40269</c:v>
                </c:pt>
                <c:pt idx="16">
                  <c:v>40299</c:v>
                </c:pt>
                <c:pt idx="17">
                  <c:v>40330</c:v>
                </c:pt>
                <c:pt idx="18">
                  <c:v>40360</c:v>
                </c:pt>
                <c:pt idx="19">
                  <c:v>40391</c:v>
                </c:pt>
                <c:pt idx="20">
                  <c:v>40422</c:v>
                </c:pt>
                <c:pt idx="21">
                  <c:v>40452</c:v>
                </c:pt>
                <c:pt idx="22">
                  <c:v>40483</c:v>
                </c:pt>
                <c:pt idx="23">
                  <c:v>40513</c:v>
                </c:pt>
                <c:pt idx="24">
                  <c:v>40544</c:v>
                </c:pt>
                <c:pt idx="25">
                  <c:v>40575</c:v>
                </c:pt>
                <c:pt idx="26">
                  <c:v>40603</c:v>
                </c:pt>
                <c:pt idx="27">
                  <c:v>40634</c:v>
                </c:pt>
                <c:pt idx="28">
                  <c:v>40664</c:v>
                </c:pt>
                <c:pt idx="29">
                  <c:v>40695</c:v>
                </c:pt>
                <c:pt idx="30">
                  <c:v>40725</c:v>
                </c:pt>
                <c:pt idx="31">
                  <c:v>40756</c:v>
                </c:pt>
                <c:pt idx="32">
                  <c:v>40787</c:v>
                </c:pt>
                <c:pt idx="33">
                  <c:v>40817</c:v>
                </c:pt>
                <c:pt idx="34">
                  <c:v>40848</c:v>
                </c:pt>
                <c:pt idx="35">
                  <c:v>40878</c:v>
                </c:pt>
                <c:pt idx="36">
                  <c:v>40909</c:v>
                </c:pt>
                <c:pt idx="37">
                  <c:v>40940</c:v>
                </c:pt>
                <c:pt idx="38">
                  <c:v>40969</c:v>
                </c:pt>
                <c:pt idx="39">
                  <c:v>41000</c:v>
                </c:pt>
                <c:pt idx="40">
                  <c:v>41030</c:v>
                </c:pt>
                <c:pt idx="41">
                  <c:v>41061</c:v>
                </c:pt>
                <c:pt idx="42">
                  <c:v>41091</c:v>
                </c:pt>
                <c:pt idx="43">
                  <c:v>41122</c:v>
                </c:pt>
                <c:pt idx="44">
                  <c:v>41153</c:v>
                </c:pt>
                <c:pt idx="45">
                  <c:v>41183</c:v>
                </c:pt>
                <c:pt idx="46">
                  <c:v>41214</c:v>
                </c:pt>
                <c:pt idx="47">
                  <c:v>41244</c:v>
                </c:pt>
                <c:pt idx="48">
                  <c:v>41275</c:v>
                </c:pt>
                <c:pt idx="49">
                  <c:v>41306</c:v>
                </c:pt>
                <c:pt idx="50">
                  <c:v>41334</c:v>
                </c:pt>
                <c:pt idx="51">
                  <c:v>41365</c:v>
                </c:pt>
                <c:pt idx="52">
                  <c:v>41395</c:v>
                </c:pt>
                <c:pt idx="53">
                  <c:v>41426</c:v>
                </c:pt>
                <c:pt idx="54">
                  <c:v>41456</c:v>
                </c:pt>
                <c:pt idx="55">
                  <c:v>41487</c:v>
                </c:pt>
                <c:pt idx="56">
                  <c:v>41518</c:v>
                </c:pt>
                <c:pt idx="57">
                  <c:v>41548</c:v>
                </c:pt>
                <c:pt idx="58">
                  <c:v>41579</c:v>
                </c:pt>
                <c:pt idx="59">
                  <c:v>41609</c:v>
                </c:pt>
                <c:pt idx="60">
                  <c:v>41640</c:v>
                </c:pt>
                <c:pt idx="61">
                  <c:v>41671</c:v>
                </c:pt>
                <c:pt idx="62">
                  <c:v>41699</c:v>
                </c:pt>
                <c:pt idx="63">
                  <c:v>41730</c:v>
                </c:pt>
                <c:pt idx="64">
                  <c:v>41760</c:v>
                </c:pt>
                <c:pt idx="65">
                  <c:v>41791</c:v>
                </c:pt>
                <c:pt idx="66">
                  <c:v>41821</c:v>
                </c:pt>
                <c:pt idx="67">
                  <c:v>41852</c:v>
                </c:pt>
                <c:pt idx="68">
                  <c:v>41883</c:v>
                </c:pt>
                <c:pt idx="69">
                  <c:v>41913</c:v>
                </c:pt>
                <c:pt idx="70">
                  <c:v>41944</c:v>
                </c:pt>
                <c:pt idx="71">
                  <c:v>41974</c:v>
                </c:pt>
                <c:pt idx="72">
                  <c:v>42005</c:v>
                </c:pt>
                <c:pt idx="73">
                  <c:v>42036</c:v>
                </c:pt>
                <c:pt idx="74">
                  <c:v>42064</c:v>
                </c:pt>
                <c:pt idx="75">
                  <c:v>42095</c:v>
                </c:pt>
                <c:pt idx="76">
                  <c:v>42125</c:v>
                </c:pt>
                <c:pt idx="77">
                  <c:v>42156</c:v>
                </c:pt>
                <c:pt idx="78">
                  <c:v>42186</c:v>
                </c:pt>
                <c:pt idx="79">
                  <c:v>42217</c:v>
                </c:pt>
                <c:pt idx="80">
                  <c:v>42248</c:v>
                </c:pt>
                <c:pt idx="81">
                  <c:v>42278</c:v>
                </c:pt>
                <c:pt idx="82">
                  <c:v>42309</c:v>
                </c:pt>
                <c:pt idx="83">
                  <c:v>42339</c:v>
                </c:pt>
                <c:pt idx="84">
                  <c:v>42370</c:v>
                </c:pt>
                <c:pt idx="85">
                  <c:v>42401</c:v>
                </c:pt>
                <c:pt idx="86">
                  <c:v>42430</c:v>
                </c:pt>
                <c:pt idx="87">
                  <c:v>42461</c:v>
                </c:pt>
                <c:pt idx="88">
                  <c:v>42491</c:v>
                </c:pt>
                <c:pt idx="89">
                  <c:v>42522</c:v>
                </c:pt>
                <c:pt idx="90">
                  <c:v>42552</c:v>
                </c:pt>
                <c:pt idx="91">
                  <c:v>42583</c:v>
                </c:pt>
                <c:pt idx="92">
                  <c:v>42614</c:v>
                </c:pt>
                <c:pt idx="93">
                  <c:v>42644</c:v>
                </c:pt>
                <c:pt idx="94">
                  <c:v>42675</c:v>
                </c:pt>
                <c:pt idx="95">
                  <c:v>42705</c:v>
                </c:pt>
                <c:pt idx="96">
                  <c:v>42736</c:v>
                </c:pt>
                <c:pt idx="97">
                  <c:v>42767</c:v>
                </c:pt>
                <c:pt idx="98">
                  <c:v>42795</c:v>
                </c:pt>
                <c:pt idx="99">
                  <c:v>42826</c:v>
                </c:pt>
                <c:pt idx="100">
                  <c:v>42856</c:v>
                </c:pt>
                <c:pt idx="101">
                  <c:v>42887</c:v>
                </c:pt>
                <c:pt idx="102">
                  <c:v>42917</c:v>
                </c:pt>
                <c:pt idx="103">
                  <c:v>42948</c:v>
                </c:pt>
                <c:pt idx="104">
                  <c:v>42979</c:v>
                </c:pt>
                <c:pt idx="105">
                  <c:v>43009</c:v>
                </c:pt>
                <c:pt idx="106">
                  <c:v>43040</c:v>
                </c:pt>
                <c:pt idx="107">
                  <c:v>43070</c:v>
                </c:pt>
                <c:pt idx="108">
                  <c:v>43101</c:v>
                </c:pt>
                <c:pt idx="109">
                  <c:v>43132</c:v>
                </c:pt>
                <c:pt idx="110">
                  <c:v>43160</c:v>
                </c:pt>
                <c:pt idx="111">
                  <c:v>43191</c:v>
                </c:pt>
                <c:pt idx="112">
                  <c:v>43221</c:v>
                </c:pt>
                <c:pt idx="113">
                  <c:v>43252</c:v>
                </c:pt>
                <c:pt idx="114">
                  <c:v>43282</c:v>
                </c:pt>
                <c:pt idx="115">
                  <c:v>43313</c:v>
                </c:pt>
                <c:pt idx="116">
                  <c:v>43344</c:v>
                </c:pt>
                <c:pt idx="117">
                  <c:v>43374</c:v>
                </c:pt>
                <c:pt idx="118">
                  <c:v>43405</c:v>
                </c:pt>
                <c:pt idx="119">
                  <c:v>43435</c:v>
                </c:pt>
                <c:pt idx="120">
                  <c:v>43466</c:v>
                </c:pt>
                <c:pt idx="121">
                  <c:v>43497</c:v>
                </c:pt>
                <c:pt idx="122">
                  <c:v>43525</c:v>
                </c:pt>
                <c:pt idx="123">
                  <c:v>43556</c:v>
                </c:pt>
                <c:pt idx="124">
                  <c:v>43586</c:v>
                </c:pt>
                <c:pt idx="125">
                  <c:v>43617</c:v>
                </c:pt>
                <c:pt idx="126">
                  <c:v>43647</c:v>
                </c:pt>
              </c:numCache>
            </c:numRef>
          </c:cat>
          <c:val>
            <c:numRef>
              <c:f>Sheet1!$B$2:$B$161</c:f>
              <c:numCache>
                <c:formatCode>0.00%</c:formatCode>
                <c:ptCount val="160"/>
                <c:pt idx="0">
                  <c:v>9.6774193548387011E-2</c:v>
                </c:pt>
                <c:pt idx="1">
                  <c:v>8.9801154586273357E-2</c:v>
                </c:pt>
                <c:pt idx="2">
                  <c:v>7.8730158730158761E-2</c:v>
                </c:pt>
                <c:pt idx="3">
                  <c:v>7.9365079365079305E-2</c:v>
                </c:pt>
                <c:pt idx="4">
                  <c:v>0.1013853904282116</c:v>
                </c:pt>
                <c:pt idx="5">
                  <c:v>9.7178683385579889E-2</c:v>
                </c:pt>
                <c:pt idx="6">
                  <c:v>0.11882426516572853</c:v>
                </c:pt>
                <c:pt idx="7">
                  <c:v>0.12257661038148848</c:v>
                </c:pt>
                <c:pt idx="8">
                  <c:v>0.12893081761006298</c:v>
                </c:pt>
                <c:pt idx="9">
                  <c:v>8.8235294117646967E-2</c:v>
                </c:pt>
                <c:pt idx="10">
                  <c:v>8.787878787878789E-2</c:v>
                </c:pt>
                <c:pt idx="11">
                  <c:v>8.666666666666667E-2</c:v>
                </c:pt>
                <c:pt idx="12">
                  <c:v>5.0000000000000044E-2</c:v>
                </c:pt>
                <c:pt idx="13">
                  <c:v>2.9958799293702265E-2</c:v>
                </c:pt>
                <c:pt idx="14">
                  <c:v>1.5303119482048322E-2</c:v>
                </c:pt>
                <c:pt idx="15">
                  <c:v>2.8823529411764692E-2</c:v>
                </c:pt>
                <c:pt idx="16">
                  <c:v>5.1457975986268778E-4</c:v>
                </c:pt>
                <c:pt idx="17">
                  <c:v>-1.7142857142856682E-3</c:v>
                </c:pt>
                <c:pt idx="18">
                  <c:v>-2.2358859698155431E-2</c:v>
                </c:pt>
                <c:pt idx="19">
                  <c:v>-5.3481894150417819E-2</c:v>
                </c:pt>
                <c:pt idx="20">
                  <c:v>-5.2980501392757673E-2</c:v>
                </c:pt>
                <c:pt idx="21">
                  <c:v>-5.2661465589300627E-2</c:v>
                </c:pt>
                <c:pt idx="22">
                  <c:v>-2.5069637883008311E-2</c:v>
                </c:pt>
                <c:pt idx="23">
                  <c:v>-1.6731734523145469E-3</c:v>
                </c:pt>
                <c:pt idx="24">
                  <c:v>-5.6022408963585235E-3</c:v>
                </c:pt>
                <c:pt idx="25">
                  <c:v>-5.1431510372024203E-4</c:v>
                </c:pt>
                <c:pt idx="26">
                  <c:v>1.3913043478260834E-2</c:v>
                </c:pt>
                <c:pt idx="27">
                  <c:v>5.7175528873631976E-4</c:v>
                </c:pt>
                <c:pt idx="28">
                  <c:v>-2.8515915195154062E-2</c:v>
                </c:pt>
                <c:pt idx="29">
                  <c:v>-2.6903835145964505E-2</c:v>
                </c:pt>
                <c:pt idx="30">
                  <c:v>-2.8587764436821095E-2</c:v>
                </c:pt>
                <c:pt idx="31">
                  <c:v>3.0017657445556178E-2</c:v>
                </c:pt>
                <c:pt idx="32">
                  <c:v>2.9472321901288234E-2</c:v>
                </c:pt>
                <c:pt idx="33">
                  <c:v>5.5882974048808265E-2</c:v>
                </c:pt>
                <c:pt idx="34">
                  <c:v>2.7714285714285802E-2</c:v>
                </c:pt>
                <c:pt idx="35">
                  <c:v>5.0279329608937662E-3</c:v>
                </c:pt>
                <c:pt idx="36">
                  <c:v>-1.4084507042253502E-2</c:v>
                </c:pt>
                <c:pt idx="37">
                  <c:v>1.4865637507146978E-2</c:v>
                </c:pt>
                <c:pt idx="38">
                  <c:v>2.3441966838193329E-2</c:v>
                </c:pt>
                <c:pt idx="39">
                  <c:v>2.5714285714285801E-2</c:v>
                </c:pt>
                <c:pt idx="40">
                  <c:v>5.8235294117647163E-2</c:v>
                </c:pt>
                <c:pt idx="41">
                  <c:v>5.823591660936267E-2</c:v>
                </c:pt>
                <c:pt idx="42">
                  <c:v>5.6503825779870454E-2</c:v>
                </c:pt>
                <c:pt idx="43">
                  <c:v>2.5714285714285801E-2</c:v>
                </c:pt>
                <c:pt idx="44">
                  <c:v>2.8514285714285714E-2</c:v>
                </c:pt>
                <c:pt idx="45">
                  <c:v>3.0640111420612737E-2</c:v>
                </c:pt>
                <c:pt idx="46">
                  <c:v>2.8634973589102053E-2</c:v>
                </c:pt>
                <c:pt idx="47">
                  <c:v>5.3362979433018376E-2</c:v>
                </c:pt>
                <c:pt idx="48">
                  <c:v>8.457142857142852E-2</c:v>
                </c:pt>
                <c:pt idx="49">
                  <c:v>7.0422535211267512E-2</c:v>
                </c:pt>
                <c:pt idx="50">
                  <c:v>6.0893854748603315E-2</c:v>
                </c:pt>
                <c:pt idx="51">
                  <c:v>4.4568245125348183E-2</c:v>
                </c:pt>
                <c:pt idx="52">
                  <c:v>2.7793218454696955E-2</c:v>
                </c:pt>
                <c:pt idx="53">
                  <c:v>-2.2234574763757564E-3</c:v>
                </c:pt>
                <c:pt idx="54">
                  <c:v>-2.5069637883008311E-2</c:v>
                </c:pt>
                <c:pt idx="55">
                  <c:v>-2.5626740947075177E-2</c:v>
                </c:pt>
                <c:pt idx="56">
                  <c:v>-1.5278626590366162E-2</c:v>
                </c:pt>
                <c:pt idx="57">
                  <c:v>-4.1945428078609792E-2</c:v>
                </c:pt>
                <c:pt idx="58">
                  <c:v>-2.9729729729729759E-2</c:v>
                </c:pt>
                <c:pt idx="59">
                  <c:v>-5.0659630606860184E-2</c:v>
                </c:pt>
                <c:pt idx="60">
                  <c:v>-5.426765015806112E-2</c:v>
                </c:pt>
                <c:pt idx="61">
                  <c:v>-6.5789473684210509E-2</c:v>
                </c:pt>
                <c:pt idx="62">
                  <c:v>-6.529752501316477E-2</c:v>
                </c:pt>
                <c:pt idx="63">
                  <c:v>-6.6666666666666652E-2</c:v>
                </c:pt>
                <c:pt idx="64">
                  <c:v>-7.7339102217414801E-2</c:v>
                </c:pt>
                <c:pt idx="65">
                  <c:v>-5.3481894150417819E-2</c:v>
                </c:pt>
                <c:pt idx="66">
                  <c:v>-2.8635428571428534E-2</c:v>
                </c:pt>
                <c:pt idx="67">
                  <c:v>-2.8587764436821095E-2</c:v>
                </c:pt>
                <c:pt idx="68">
                  <c:v>-4.1412773640261746E-2</c:v>
                </c:pt>
                <c:pt idx="69">
                  <c:v>-4.1412773640261746E-2</c:v>
                </c:pt>
                <c:pt idx="70">
                  <c:v>-1.6713091922005541E-2</c:v>
                </c:pt>
                <c:pt idx="71">
                  <c:v>-1.7843246247915556E-2</c:v>
                </c:pt>
                <c:pt idx="72">
                  <c:v>-2.5069637883008311E-2</c:v>
                </c:pt>
                <c:pt idx="73">
                  <c:v>-1.4084507042253502E-2</c:v>
                </c:pt>
                <c:pt idx="74">
                  <c:v>-2.8169014084507005E-2</c:v>
                </c:pt>
                <c:pt idx="75">
                  <c:v>-2.9714285714285693E-2</c:v>
                </c:pt>
                <c:pt idx="76">
                  <c:v>-4.6893317702227932E-3</c:v>
                </c:pt>
                <c:pt idx="77">
                  <c:v>-2.3543260741613059E-3</c:v>
                </c:pt>
                <c:pt idx="78">
                  <c:v>-2.8754835612698759E-3</c:v>
                </c:pt>
                <c:pt idx="79">
                  <c:v>0</c:v>
                </c:pt>
                <c:pt idx="80">
                  <c:v>0</c:v>
                </c:pt>
                <c:pt idx="81">
                  <c:v>0</c:v>
                </c:pt>
                <c:pt idx="82">
                  <c:v>-8.4985835694051381E-3</c:v>
                </c:pt>
                <c:pt idx="83">
                  <c:v>4.584300186767809E-3</c:v>
                </c:pt>
                <c:pt idx="84">
                  <c:v>2.1714285714285797E-2</c:v>
                </c:pt>
                <c:pt idx="85">
                  <c:v>2.8000000000000025E-2</c:v>
                </c:pt>
                <c:pt idx="86">
                  <c:v>3.4782608695652195E-2</c:v>
                </c:pt>
                <c:pt idx="87">
                  <c:v>4.5347467608951808E-2</c:v>
                </c:pt>
                <c:pt idx="88">
                  <c:v>3.0624263839811539E-2</c:v>
                </c:pt>
                <c:pt idx="89">
                  <c:v>2.9498525073745618E-3</c:v>
                </c:pt>
                <c:pt idx="90">
                  <c:v>2.890855457227115E-3</c:v>
                </c:pt>
                <c:pt idx="91">
                  <c:v>2.884049440847547E-2</c:v>
                </c:pt>
                <c:pt idx="92">
                  <c:v>3.0017657445556178E-2</c:v>
                </c:pt>
                <c:pt idx="93">
                  <c:v>4.4732195409064257E-2</c:v>
                </c:pt>
                <c:pt idx="94">
                  <c:v>2.8000000000000025E-2</c:v>
                </c:pt>
                <c:pt idx="95">
                  <c:v>4.16901408450705E-2</c:v>
                </c:pt>
                <c:pt idx="96">
                  <c:v>2.2930648769574846E-2</c:v>
                </c:pt>
                <c:pt idx="97">
                  <c:v>1.4396887159533023E-2</c:v>
                </c:pt>
                <c:pt idx="98">
                  <c:v>7.8431372549019329E-3</c:v>
                </c:pt>
                <c:pt idx="99">
                  <c:v>1.2957746478873267E-2</c:v>
                </c:pt>
                <c:pt idx="100">
                  <c:v>1.7142857142857126E-2</c:v>
                </c:pt>
                <c:pt idx="101">
                  <c:v>5.0000000000000044E-2</c:v>
                </c:pt>
                <c:pt idx="102">
                  <c:v>3.4178481087122847E-2</c:v>
                </c:pt>
                <c:pt idx="103">
                  <c:v>1.7734553775743622E-2</c:v>
                </c:pt>
                <c:pt idx="104">
                  <c:v>2.5714285714285801E-2</c:v>
                </c:pt>
                <c:pt idx="105">
                  <c:v>1.3521126760563273E-2</c:v>
                </c:pt>
                <c:pt idx="106">
                  <c:v>5.558643690939391E-4</c:v>
                </c:pt>
                <c:pt idx="107">
                  <c:v>-2.7041644131963194E-2</c:v>
                </c:pt>
                <c:pt idx="108">
                  <c:v>-7.1943685073810881E-3</c:v>
                </c:pt>
                <c:pt idx="109">
                  <c:v>-1.6384459422434161E-2</c:v>
                </c:pt>
                <c:pt idx="110">
                  <c:v>-5.558643690939391E-3</c:v>
                </c:pt>
                <c:pt idx="111">
                  <c:v>-2.6696329254727424E-2</c:v>
                </c:pt>
                <c:pt idx="112">
                  <c:v>-4.49438202247191E-2</c:v>
                </c:pt>
                <c:pt idx="113">
                  <c:v>-3.3613445378151252E-2</c:v>
                </c:pt>
                <c:pt idx="114">
                  <c:v>-3.3560864618885078E-2</c:v>
                </c:pt>
                <c:pt idx="115">
                  <c:v>-4.4969083754918482E-2</c:v>
                </c:pt>
                <c:pt idx="116">
                  <c:v>-5.3481894150417819E-2</c:v>
                </c:pt>
                <c:pt idx="117">
                  <c:v>-5.5586436909394132E-2</c:v>
                </c:pt>
                <c:pt idx="118">
                  <c:v>-5.555555555555558E-2</c:v>
                </c:pt>
                <c:pt idx="119">
                  <c:v>-5.5586436909394132E-2</c:v>
                </c:pt>
                <c:pt idx="120">
                  <c:v>-6.3794940252219101E-2</c:v>
                </c:pt>
                <c:pt idx="121">
                  <c:v>-2.5626740947075177E-2</c:v>
                </c:pt>
                <c:pt idx="122">
                  <c:v>-2.9066517607602038E-2</c:v>
                </c:pt>
                <c:pt idx="123">
                  <c:v>-2.2888571428570925E-3</c:v>
                </c:pt>
                <c:pt idx="124">
                  <c:v>-1.8235294117596723E-5</c:v>
                </c:pt>
                <c:pt idx="125">
                  <c:v>-1.4492753623188359E-2</c:v>
                </c:pt>
                <c:pt idx="126">
                  <c:v>0</c:v>
                </c:pt>
              </c:numCache>
            </c:numRef>
          </c:val>
          <c:smooth val="0"/>
          <c:extLst>
            <c:ext xmlns:c16="http://schemas.microsoft.com/office/drawing/2014/chart" uri="{C3380CC4-5D6E-409C-BE32-E72D297353CC}">
              <c16:uniqueId val="{00000000-8744-4ADC-AC83-AAA0DFE52B19}"/>
            </c:ext>
          </c:extLst>
        </c:ser>
        <c:ser>
          <c:idx val="1"/>
          <c:order val="1"/>
          <c:tx>
            <c:strRef>
              <c:f>Sheet1!$C$1</c:f>
              <c:strCache>
                <c:ptCount val="1"/>
                <c:pt idx="0">
                  <c:v>Sales Price</c:v>
                </c:pt>
              </c:strCache>
            </c:strRef>
          </c:tx>
          <c:spPr>
            <a:ln w="44450" cap="rnd">
              <a:solidFill>
                <a:schemeClr val="accent4"/>
              </a:solidFill>
              <a:round/>
            </a:ln>
            <a:effectLst>
              <a:outerShdw blurRad="50800" dist="38100" dir="2700000" algn="tl" rotWithShape="0">
                <a:prstClr val="black">
                  <a:alpha val="40000"/>
                </a:prstClr>
              </a:outerShdw>
            </a:effectLst>
          </c:spPr>
          <c:marker>
            <c:symbol val="none"/>
          </c:marker>
          <c:cat>
            <c:numRef>
              <c:f>Sheet1!$A$2:$A$161</c:f>
              <c:numCache>
                <c:formatCode>m/d/yyyy</c:formatCode>
                <c:ptCount val="160"/>
                <c:pt idx="0">
                  <c:v>39814</c:v>
                </c:pt>
                <c:pt idx="1">
                  <c:v>39845</c:v>
                </c:pt>
                <c:pt idx="2">
                  <c:v>39873</c:v>
                </c:pt>
                <c:pt idx="3">
                  <c:v>39904</c:v>
                </c:pt>
                <c:pt idx="4">
                  <c:v>39934</c:v>
                </c:pt>
                <c:pt idx="5">
                  <c:v>39965</c:v>
                </c:pt>
                <c:pt idx="6">
                  <c:v>39995</c:v>
                </c:pt>
                <c:pt idx="7">
                  <c:v>40026</c:v>
                </c:pt>
                <c:pt idx="8">
                  <c:v>40057</c:v>
                </c:pt>
                <c:pt idx="9">
                  <c:v>40087</c:v>
                </c:pt>
                <c:pt idx="10">
                  <c:v>40118</c:v>
                </c:pt>
                <c:pt idx="11">
                  <c:v>40148</c:v>
                </c:pt>
                <c:pt idx="12">
                  <c:v>40179</c:v>
                </c:pt>
                <c:pt idx="13">
                  <c:v>40210</c:v>
                </c:pt>
                <c:pt idx="14">
                  <c:v>40238</c:v>
                </c:pt>
                <c:pt idx="15">
                  <c:v>40269</c:v>
                </c:pt>
                <c:pt idx="16">
                  <c:v>40299</c:v>
                </c:pt>
                <c:pt idx="17">
                  <c:v>40330</c:v>
                </c:pt>
                <c:pt idx="18">
                  <c:v>40360</c:v>
                </c:pt>
                <c:pt idx="19">
                  <c:v>40391</c:v>
                </c:pt>
                <c:pt idx="20">
                  <c:v>40422</c:v>
                </c:pt>
                <c:pt idx="21">
                  <c:v>40452</c:v>
                </c:pt>
                <c:pt idx="22">
                  <c:v>40483</c:v>
                </c:pt>
                <c:pt idx="23">
                  <c:v>40513</c:v>
                </c:pt>
                <c:pt idx="24">
                  <c:v>40544</c:v>
                </c:pt>
                <c:pt idx="25">
                  <c:v>40575</c:v>
                </c:pt>
                <c:pt idx="26">
                  <c:v>40603</c:v>
                </c:pt>
                <c:pt idx="27">
                  <c:v>40634</c:v>
                </c:pt>
                <c:pt idx="28">
                  <c:v>40664</c:v>
                </c:pt>
                <c:pt idx="29">
                  <c:v>40695</c:v>
                </c:pt>
                <c:pt idx="30">
                  <c:v>40725</c:v>
                </c:pt>
                <c:pt idx="31">
                  <c:v>40756</c:v>
                </c:pt>
                <c:pt idx="32">
                  <c:v>40787</c:v>
                </c:pt>
                <c:pt idx="33">
                  <c:v>40817</c:v>
                </c:pt>
                <c:pt idx="34">
                  <c:v>40848</c:v>
                </c:pt>
                <c:pt idx="35">
                  <c:v>40878</c:v>
                </c:pt>
                <c:pt idx="36">
                  <c:v>40909</c:v>
                </c:pt>
                <c:pt idx="37">
                  <c:v>40940</c:v>
                </c:pt>
                <c:pt idx="38">
                  <c:v>40969</c:v>
                </c:pt>
                <c:pt idx="39">
                  <c:v>41000</c:v>
                </c:pt>
                <c:pt idx="40">
                  <c:v>41030</c:v>
                </c:pt>
                <c:pt idx="41">
                  <c:v>41061</c:v>
                </c:pt>
                <c:pt idx="42">
                  <c:v>41091</c:v>
                </c:pt>
                <c:pt idx="43">
                  <c:v>41122</c:v>
                </c:pt>
                <c:pt idx="44">
                  <c:v>41153</c:v>
                </c:pt>
                <c:pt idx="45">
                  <c:v>41183</c:v>
                </c:pt>
                <c:pt idx="46">
                  <c:v>41214</c:v>
                </c:pt>
                <c:pt idx="47">
                  <c:v>41244</c:v>
                </c:pt>
                <c:pt idx="48">
                  <c:v>41275</c:v>
                </c:pt>
                <c:pt idx="49">
                  <c:v>41306</c:v>
                </c:pt>
                <c:pt idx="50">
                  <c:v>41334</c:v>
                </c:pt>
                <c:pt idx="51">
                  <c:v>41365</c:v>
                </c:pt>
                <c:pt idx="52">
                  <c:v>41395</c:v>
                </c:pt>
                <c:pt idx="53">
                  <c:v>41426</c:v>
                </c:pt>
                <c:pt idx="54">
                  <c:v>41456</c:v>
                </c:pt>
                <c:pt idx="55">
                  <c:v>41487</c:v>
                </c:pt>
                <c:pt idx="56">
                  <c:v>41518</c:v>
                </c:pt>
                <c:pt idx="57">
                  <c:v>41548</c:v>
                </c:pt>
                <c:pt idx="58">
                  <c:v>41579</c:v>
                </c:pt>
                <c:pt idx="59">
                  <c:v>41609</c:v>
                </c:pt>
                <c:pt idx="60">
                  <c:v>41640</c:v>
                </c:pt>
                <c:pt idx="61">
                  <c:v>41671</c:v>
                </c:pt>
                <c:pt idx="62">
                  <c:v>41699</c:v>
                </c:pt>
                <c:pt idx="63">
                  <c:v>41730</c:v>
                </c:pt>
                <c:pt idx="64">
                  <c:v>41760</c:v>
                </c:pt>
                <c:pt idx="65">
                  <c:v>41791</c:v>
                </c:pt>
                <c:pt idx="66">
                  <c:v>41821</c:v>
                </c:pt>
                <c:pt idx="67">
                  <c:v>41852</c:v>
                </c:pt>
                <c:pt idx="68">
                  <c:v>41883</c:v>
                </c:pt>
                <c:pt idx="69">
                  <c:v>41913</c:v>
                </c:pt>
                <c:pt idx="70">
                  <c:v>41944</c:v>
                </c:pt>
                <c:pt idx="71">
                  <c:v>41974</c:v>
                </c:pt>
                <c:pt idx="72">
                  <c:v>42005</c:v>
                </c:pt>
                <c:pt idx="73">
                  <c:v>42036</c:v>
                </c:pt>
                <c:pt idx="74">
                  <c:v>42064</c:v>
                </c:pt>
                <c:pt idx="75">
                  <c:v>42095</c:v>
                </c:pt>
                <c:pt idx="76">
                  <c:v>42125</c:v>
                </c:pt>
                <c:pt idx="77">
                  <c:v>42156</c:v>
                </c:pt>
                <c:pt idx="78">
                  <c:v>42186</c:v>
                </c:pt>
                <c:pt idx="79">
                  <c:v>42217</c:v>
                </c:pt>
                <c:pt idx="80">
                  <c:v>42248</c:v>
                </c:pt>
                <c:pt idx="81">
                  <c:v>42278</c:v>
                </c:pt>
                <c:pt idx="82">
                  <c:v>42309</c:v>
                </c:pt>
                <c:pt idx="83">
                  <c:v>42339</c:v>
                </c:pt>
                <c:pt idx="84">
                  <c:v>42370</c:v>
                </c:pt>
                <c:pt idx="85">
                  <c:v>42401</c:v>
                </c:pt>
                <c:pt idx="86">
                  <c:v>42430</c:v>
                </c:pt>
                <c:pt idx="87">
                  <c:v>42461</c:v>
                </c:pt>
                <c:pt idx="88">
                  <c:v>42491</c:v>
                </c:pt>
                <c:pt idx="89">
                  <c:v>42522</c:v>
                </c:pt>
                <c:pt idx="90">
                  <c:v>42552</c:v>
                </c:pt>
                <c:pt idx="91">
                  <c:v>42583</c:v>
                </c:pt>
                <c:pt idx="92">
                  <c:v>42614</c:v>
                </c:pt>
                <c:pt idx="93">
                  <c:v>42644</c:v>
                </c:pt>
                <c:pt idx="94">
                  <c:v>42675</c:v>
                </c:pt>
                <c:pt idx="95">
                  <c:v>42705</c:v>
                </c:pt>
                <c:pt idx="96">
                  <c:v>42736</c:v>
                </c:pt>
                <c:pt idx="97">
                  <c:v>42767</c:v>
                </c:pt>
                <c:pt idx="98">
                  <c:v>42795</c:v>
                </c:pt>
                <c:pt idx="99">
                  <c:v>42826</c:v>
                </c:pt>
                <c:pt idx="100">
                  <c:v>42856</c:v>
                </c:pt>
                <c:pt idx="101">
                  <c:v>42887</c:v>
                </c:pt>
                <c:pt idx="102">
                  <c:v>42917</c:v>
                </c:pt>
                <c:pt idx="103">
                  <c:v>42948</c:v>
                </c:pt>
                <c:pt idx="104">
                  <c:v>42979</c:v>
                </c:pt>
                <c:pt idx="105">
                  <c:v>43009</c:v>
                </c:pt>
                <c:pt idx="106">
                  <c:v>43040</c:v>
                </c:pt>
                <c:pt idx="107">
                  <c:v>43070</c:v>
                </c:pt>
                <c:pt idx="108">
                  <c:v>43101</c:v>
                </c:pt>
                <c:pt idx="109">
                  <c:v>43132</c:v>
                </c:pt>
                <c:pt idx="110">
                  <c:v>43160</c:v>
                </c:pt>
                <c:pt idx="111">
                  <c:v>43191</c:v>
                </c:pt>
                <c:pt idx="112">
                  <c:v>43221</c:v>
                </c:pt>
                <c:pt idx="113">
                  <c:v>43252</c:v>
                </c:pt>
                <c:pt idx="114">
                  <c:v>43282</c:v>
                </c:pt>
                <c:pt idx="115">
                  <c:v>43313</c:v>
                </c:pt>
                <c:pt idx="116">
                  <c:v>43344</c:v>
                </c:pt>
                <c:pt idx="117">
                  <c:v>43374</c:v>
                </c:pt>
                <c:pt idx="118">
                  <c:v>43405</c:v>
                </c:pt>
                <c:pt idx="119">
                  <c:v>43435</c:v>
                </c:pt>
                <c:pt idx="120">
                  <c:v>43466</c:v>
                </c:pt>
                <c:pt idx="121">
                  <c:v>43497</c:v>
                </c:pt>
                <c:pt idx="122">
                  <c:v>43525</c:v>
                </c:pt>
                <c:pt idx="123">
                  <c:v>43556</c:v>
                </c:pt>
                <c:pt idx="124">
                  <c:v>43586</c:v>
                </c:pt>
                <c:pt idx="125">
                  <c:v>43617</c:v>
                </c:pt>
                <c:pt idx="126">
                  <c:v>43647</c:v>
                </c:pt>
              </c:numCache>
            </c:numRef>
          </c:cat>
          <c:val>
            <c:numRef>
              <c:f>Sheet1!$C$2:$C$161</c:f>
              <c:numCache>
                <c:formatCode>0.00%</c:formatCode>
                <c:ptCount val="160"/>
                <c:pt idx="0">
                  <c:v>-4.1095890410958957E-2</c:v>
                </c:pt>
                <c:pt idx="1">
                  <c:v>-7.407407407407407E-2</c:v>
                </c:pt>
                <c:pt idx="2">
                  <c:v>-3.8787099539269287E-2</c:v>
                </c:pt>
                <c:pt idx="3">
                  <c:v>-5.5944055944055937E-2</c:v>
                </c:pt>
                <c:pt idx="4">
                  <c:v>-1.2039660056657242E-2</c:v>
                </c:pt>
                <c:pt idx="5">
                  <c:v>-3.1049822064056931E-2</c:v>
                </c:pt>
                <c:pt idx="6">
                  <c:v>3.6900369003689537E-3</c:v>
                </c:pt>
                <c:pt idx="7">
                  <c:v>-2.1739130434782594E-2</c:v>
                </c:pt>
                <c:pt idx="8">
                  <c:v>1.8518518518518601E-2</c:v>
                </c:pt>
                <c:pt idx="9">
                  <c:v>1.4814814814814836E-2</c:v>
                </c:pt>
                <c:pt idx="10">
                  <c:v>3.6190476190476106E-2</c:v>
                </c:pt>
                <c:pt idx="11">
                  <c:v>-1.832844574780057E-2</c:v>
                </c:pt>
                <c:pt idx="12">
                  <c:v>-3.035714285714286E-2</c:v>
                </c:pt>
                <c:pt idx="13">
                  <c:v>-1.0909090909090868E-2</c:v>
                </c:pt>
                <c:pt idx="14">
                  <c:v>4.0389402890796289E-2</c:v>
                </c:pt>
                <c:pt idx="15">
                  <c:v>3.7037037037036979E-2</c:v>
                </c:pt>
                <c:pt idx="16">
                  <c:v>1.4336917562723928E-2</c:v>
                </c:pt>
                <c:pt idx="17">
                  <c:v>-8.3555229088237981E-3</c:v>
                </c:pt>
                <c:pt idx="18">
                  <c:v>-7.3529411764705621E-3</c:v>
                </c:pt>
                <c:pt idx="19">
                  <c:v>1.3333333333333419E-2</c:v>
                </c:pt>
                <c:pt idx="20">
                  <c:v>0</c:v>
                </c:pt>
                <c:pt idx="21">
                  <c:v>2.1897810218978186E-2</c:v>
                </c:pt>
                <c:pt idx="22">
                  <c:v>-7.3529411764705621E-3</c:v>
                </c:pt>
                <c:pt idx="23">
                  <c:v>2.5018670649738617E-2</c:v>
                </c:pt>
                <c:pt idx="24">
                  <c:v>1.2891344383057168E-2</c:v>
                </c:pt>
                <c:pt idx="25">
                  <c:v>0</c:v>
                </c:pt>
                <c:pt idx="26">
                  <c:v>1.7857142857142794E-2</c:v>
                </c:pt>
                <c:pt idx="27">
                  <c:v>-1.4285714285714235E-2</c:v>
                </c:pt>
                <c:pt idx="28">
                  <c:v>-8.4805653710247064E-3</c:v>
                </c:pt>
                <c:pt idx="29">
                  <c:v>3.7037037037036979E-2</c:v>
                </c:pt>
                <c:pt idx="30">
                  <c:v>2.2222222222222143E-2</c:v>
                </c:pt>
                <c:pt idx="31">
                  <c:v>5.1169590643274088E-3</c:v>
                </c:pt>
                <c:pt idx="32">
                  <c:v>-1.8181818181818188E-2</c:v>
                </c:pt>
                <c:pt idx="33">
                  <c:v>-6.6428571428571725E-3</c:v>
                </c:pt>
                <c:pt idx="34">
                  <c:v>3.7037037037036979E-2</c:v>
                </c:pt>
                <c:pt idx="35">
                  <c:v>3.8251366120218622E-2</c:v>
                </c:pt>
                <c:pt idx="36">
                  <c:v>3.7090909090909063E-2</c:v>
                </c:pt>
                <c:pt idx="37">
                  <c:v>2.9411764705882248E-2</c:v>
                </c:pt>
                <c:pt idx="38">
                  <c:v>-1.4035087719298289E-2</c:v>
                </c:pt>
                <c:pt idx="39">
                  <c:v>1.3768115942029091E-2</c:v>
                </c:pt>
                <c:pt idx="40">
                  <c:v>-2.1382751247327469E-3</c:v>
                </c:pt>
                <c:pt idx="41">
                  <c:v>0</c:v>
                </c:pt>
                <c:pt idx="42">
                  <c:v>2.0289855072463725E-2</c:v>
                </c:pt>
                <c:pt idx="43">
                  <c:v>3.7818181818181751E-2</c:v>
                </c:pt>
                <c:pt idx="44">
                  <c:v>2.2222222222222143E-2</c:v>
                </c:pt>
                <c:pt idx="45">
                  <c:v>2.466383835478525E-2</c:v>
                </c:pt>
                <c:pt idx="46">
                  <c:v>3.1785714285714306E-2</c:v>
                </c:pt>
                <c:pt idx="47">
                  <c:v>-1.7543859649122862E-2</c:v>
                </c:pt>
                <c:pt idx="48">
                  <c:v>-1.858345021037866E-2</c:v>
                </c:pt>
                <c:pt idx="49">
                  <c:v>2.1428571428571352E-2</c:v>
                </c:pt>
                <c:pt idx="50">
                  <c:v>3.558718861210064E-3</c:v>
                </c:pt>
                <c:pt idx="51">
                  <c:v>2.9306647605432445E-2</c:v>
                </c:pt>
                <c:pt idx="52">
                  <c:v>2.2857142857142909E-2</c:v>
                </c:pt>
                <c:pt idx="53">
                  <c:v>3.5714285714285587E-3</c:v>
                </c:pt>
                <c:pt idx="54">
                  <c:v>-1.2073863636363646E-2</c:v>
                </c:pt>
                <c:pt idx="55">
                  <c:v>-3.6440084092501768E-2</c:v>
                </c:pt>
                <c:pt idx="56">
                  <c:v>0</c:v>
                </c:pt>
                <c:pt idx="57">
                  <c:v>-2.6315789473684181E-2</c:v>
                </c:pt>
                <c:pt idx="58">
                  <c:v>-2.3883696780893082E-2</c:v>
                </c:pt>
                <c:pt idx="59">
                  <c:v>3.5714285714285809E-2</c:v>
                </c:pt>
                <c:pt idx="60">
                  <c:v>4.9660593068953096E-2</c:v>
                </c:pt>
                <c:pt idx="61">
                  <c:v>1.3986013986013957E-2</c:v>
                </c:pt>
                <c:pt idx="62">
                  <c:v>2.8368794326241176E-2</c:v>
                </c:pt>
                <c:pt idx="63">
                  <c:v>-6.9444444444444198E-3</c:v>
                </c:pt>
                <c:pt idx="64">
                  <c:v>5.5865921787709993E-3</c:v>
                </c:pt>
                <c:pt idx="65">
                  <c:v>3.7722419928825524E-2</c:v>
                </c:pt>
                <c:pt idx="66">
                  <c:v>2.4442846872753332E-2</c:v>
                </c:pt>
                <c:pt idx="67">
                  <c:v>3.2727272727272716E-2</c:v>
                </c:pt>
                <c:pt idx="68">
                  <c:v>1.8115942028985588E-2</c:v>
                </c:pt>
                <c:pt idx="69">
                  <c:v>5.4054054054053946E-2</c:v>
                </c:pt>
                <c:pt idx="70">
                  <c:v>2.7712765957446761E-2</c:v>
                </c:pt>
                <c:pt idx="71">
                  <c:v>-3.1034482758620641E-2</c:v>
                </c:pt>
                <c:pt idx="72">
                  <c:v>-3.3356024506467019E-2</c:v>
                </c:pt>
                <c:pt idx="73">
                  <c:v>1.7241379310344751E-2</c:v>
                </c:pt>
                <c:pt idx="74">
                  <c:v>3.4482758620688614E-3</c:v>
                </c:pt>
                <c:pt idx="75">
                  <c:v>0</c:v>
                </c:pt>
                <c:pt idx="76">
                  <c:v>2.2916666666666696E-2</c:v>
                </c:pt>
                <c:pt idx="77">
                  <c:v>-1.9204389574759895E-2</c:v>
                </c:pt>
                <c:pt idx="78">
                  <c:v>-1.7543859649122862E-2</c:v>
                </c:pt>
                <c:pt idx="79">
                  <c:v>1.4436619718309895E-2</c:v>
                </c:pt>
                <c:pt idx="80">
                  <c:v>8.5409252669039759E-3</c:v>
                </c:pt>
                <c:pt idx="81">
                  <c:v>-8.5470085470085166E-3</c:v>
                </c:pt>
                <c:pt idx="82">
                  <c:v>-1.316356986353362E-2</c:v>
                </c:pt>
                <c:pt idx="83">
                  <c:v>1.4234875444839812E-2</c:v>
                </c:pt>
                <c:pt idx="84">
                  <c:v>1.113943661971839E-2</c:v>
                </c:pt>
                <c:pt idx="85">
                  <c:v>-3.5593220338983045E-2</c:v>
                </c:pt>
                <c:pt idx="86">
                  <c:v>-2.0618556701030966E-2</c:v>
                </c:pt>
                <c:pt idx="87">
                  <c:v>0</c:v>
                </c:pt>
                <c:pt idx="88">
                  <c:v>-3.5980991174473842E-2</c:v>
                </c:pt>
                <c:pt idx="89">
                  <c:v>-2.0979020979020935E-2</c:v>
                </c:pt>
                <c:pt idx="90">
                  <c:v>0</c:v>
                </c:pt>
                <c:pt idx="91">
                  <c:v>-2.8115237764665069E-2</c:v>
                </c:pt>
                <c:pt idx="92">
                  <c:v>-1.9054340155257532E-2</c:v>
                </c:pt>
                <c:pt idx="93">
                  <c:v>-2.0689655172413834E-2</c:v>
                </c:pt>
                <c:pt idx="94">
                  <c:v>-2.0979020979020935E-2</c:v>
                </c:pt>
                <c:pt idx="95">
                  <c:v>-1.5438596491228029E-2</c:v>
                </c:pt>
                <c:pt idx="96">
                  <c:v>-2.4946058623028788E-2</c:v>
                </c:pt>
                <c:pt idx="97">
                  <c:v>-1.5427768014059762E-2</c:v>
                </c:pt>
                <c:pt idx="98">
                  <c:v>-1.4385964912280724E-2</c:v>
                </c:pt>
                <c:pt idx="99">
                  <c:v>-3.4965034965035446E-3</c:v>
                </c:pt>
                <c:pt idx="100">
                  <c:v>2.1126760563380254E-2</c:v>
                </c:pt>
                <c:pt idx="101">
                  <c:v>0</c:v>
                </c:pt>
                <c:pt idx="102">
                  <c:v>0</c:v>
                </c:pt>
                <c:pt idx="103">
                  <c:v>0</c:v>
                </c:pt>
                <c:pt idx="104">
                  <c:v>7.194244604316502E-3</c:v>
                </c:pt>
                <c:pt idx="105">
                  <c:v>-1.4084507042253502E-2</c:v>
                </c:pt>
                <c:pt idx="106">
                  <c:v>1.7857142857142794E-2</c:v>
                </c:pt>
                <c:pt idx="107">
                  <c:v>-2.1382751247327469E-3</c:v>
                </c:pt>
                <c:pt idx="108">
                  <c:v>2.0110000000000072E-2</c:v>
                </c:pt>
                <c:pt idx="109">
                  <c:v>3.5304600893646398E-2</c:v>
                </c:pt>
                <c:pt idx="110">
                  <c:v>3.2395870416518369E-2</c:v>
                </c:pt>
                <c:pt idx="111">
                  <c:v>1.7543859649122862E-2</c:v>
                </c:pt>
                <c:pt idx="112">
                  <c:v>-6.8965517241379448E-3</c:v>
                </c:pt>
                <c:pt idx="113">
                  <c:v>1.7857142857142794E-2</c:v>
                </c:pt>
                <c:pt idx="114">
                  <c:v>-7.1428571428566734E-4</c:v>
                </c:pt>
                <c:pt idx="115">
                  <c:v>-1.4285714285714457E-3</c:v>
                </c:pt>
                <c:pt idx="116">
                  <c:v>0</c:v>
                </c:pt>
                <c:pt idx="117">
                  <c:v>4.4911071428571425E-2</c:v>
                </c:pt>
                <c:pt idx="118">
                  <c:v>-1.7543859649122862E-2</c:v>
                </c:pt>
                <c:pt idx="119">
                  <c:v>4.6428571428571708E-3</c:v>
                </c:pt>
                <c:pt idx="120">
                  <c:v>-3.700861391698651E-2</c:v>
                </c:pt>
                <c:pt idx="121">
                  <c:v>-3.4482758620689613E-2</c:v>
                </c:pt>
                <c:pt idx="122">
                  <c:v>-6.8965517241381669E-4</c:v>
                </c:pt>
                <c:pt idx="123">
                  <c:v>-1.5862068965517229E-2</c:v>
                </c:pt>
                <c:pt idx="124">
                  <c:v>5.2083333333332593E-3</c:v>
                </c:pt>
                <c:pt idx="125">
                  <c:v>-8.9473684210525928E-3</c:v>
                </c:pt>
                <c:pt idx="126">
                  <c:v>7.1479628305937126E-4</c:v>
                </c:pt>
              </c:numCache>
            </c:numRef>
          </c:val>
          <c:smooth val="0"/>
          <c:extLst>
            <c:ext xmlns:c16="http://schemas.microsoft.com/office/drawing/2014/chart" uri="{C3380CC4-5D6E-409C-BE32-E72D297353CC}">
              <c16:uniqueId val="{00000001-8744-4ADC-AC83-AAA0DFE52B19}"/>
            </c:ext>
          </c:extLst>
        </c:ser>
        <c:dLbls>
          <c:showLegendKey val="0"/>
          <c:showVal val="0"/>
          <c:showCatName val="0"/>
          <c:showSerName val="0"/>
          <c:showPercent val="0"/>
          <c:showBubbleSize val="0"/>
        </c:dLbls>
        <c:smooth val="0"/>
        <c:axId val="117513216"/>
        <c:axId val="117531392"/>
      </c:lineChart>
      <c:dateAx>
        <c:axId val="117513216"/>
        <c:scaling>
          <c:orientation val="minMax"/>
        </c:scaling>
        <c:delete val="0"/>
        <c:axPos val="b"/>
        <c:numFmt formatCode="[$-409]mmm\-yy;@" sourceLinked="0"/>
        <c:majorTickMark val="out"/>
        <c:minorTickMark val="none"/>
        <c:tickLblPos val="low"/>
        <c:spPr>
          <a:noFill/>
          <a:ln w="9525" cap="flat" cmpd="sng" algn="ctr">
            <a:solidFill>
              <a:schemeClr val="tx2">
                <a:lumMod val="75000"/>
              </a:schemeClr>
            </a:solidFill>
            <a:round/>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7531392"/>
        <c:crosses val="autoZero"/>
        <c:auto val="1"/>
        <c:lblOffset val="100"/>
        <c:baseTimeUnit val="months"/>
      </c:dateAx>
      <c:valAx>
        <c:axId val="117531392"/>
        <c:scaling>
          <c:orientation val="minMax"/>
        </c:scaling>
        <c:delete val="0"/>
        <c:axPos val="l"/>
        <c:title>
          <c:tx>
            <c:rich>
              <a:bodyPr rot="-5400000" spcFirstLastPara="1" vertOverflow="ellipsis" vert="horz" wrap="square" anchor="ctr" anchorCtr="1"/>
              <a:lstStyle/>
              <a:p>
                <a:pPr>
                  <a:defRPr sz="2700" b="1" i="0" u="none" strike="noStrike" kern="1200" baseline="0">
                    <a:solidFill>
                      <a:schemeClr val="bg1"/>
                    </a:solidFill>
                    <a:latin typeface="+mn-lt"/>
                    <a:ea typeface="+mn-ea"/>
                    <a:cs typeface="+mn-cs"/>
                  </a:defRPr>
                </a:pPr>
                <a:r>
                  <a:rPr lang="en-US" b="1"/>
                  <a:t>YTY% Chg. in Price</a:t>
                </a:r>
              </a:p>
            </c:rich>
          </c:tx>
          <c:overlay val="0"/>
          <c:spPr>
            <a:noFill/>
            <a:ln>
              <a:noFill/>
            </a:ln>
            <a:effectLst/>
          </c:spPr>
          <c:txPr>
            <a:bodyPr rot="-5400000" spcFirstLastPara="1" vertOverflow="ellipsis" vert="horz" wrap="square" anchor="ctr" anchorCtr="1"/>
            <a:lstStyle/>
            <a:p>
              <a:pPr>
                <a:defRPr sz="2700" b="1" i="0" u="none" strike="noStrike" kern="1200" baseline="0">
                  <a:solidFill>
                    <a:schemeClr val="bg1"/>
                  </a:solidFill>
                  <a:latin typeface="+mn-lt"/>
                  <a:ea typeface="+mn-ea"/>
                  <a:cs typeface="+mn-cs"/>
                </a:defRPr>
              </a:pPr>
              <a:endParaRPr lang="en-US"/>
            </a:p>
          </c:txPr>
        </c:title>
        <c:numFmt formatCode="0%" sourceLinked="0"/>
        <c:majorTickMark val="none"/>
        <c:minorTickMark val="none"/>
        <c:tickLblPos val="nextTo"/>
        <c:spPr>
          <a:noFill/>
          <a:ln>
            <a:solidFill>
              <a:schemeClr val="tx2">
                <a:lumMod val="75000"/>
              </a:schemeClr>
            </a:solidFill>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7513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700">
          <a:solidFill>
            <a:schemeClr val="bg1"/>
          </a:solidFill>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691139958856493E-2"/>
          <c:y val="4.3103542646665827E-2"/>
          <c:w val="0.86988721004469038"/>
          <c:h val="0.55982381748109222"/>
        </c:manualLayout>
      </c:layout>
      <c:barChart>
        <c:barDir val="col"/>
        <c:grouping val="clustered"/>
        <c:varyColors val="0"/>
        <c:ser>
          <c:idx val="0"/>
          <c:order val="0"/>
          <c:tx>
            <c:strRef>
              <c:f>Sheet1!$B$1</c:f>
              <c:strCache>
                <c:ptCount val="1"/>
                <c:pt idx="0">
                  <c:v>Share Reduced</c:v>
                </c:pt>
              </c:strCache>
            </c:strRef>
          </c:tx>
          <c:spPr>
            <a:solidFill>
              <a:schemeClr val="accent1"/>
            </a:solidFill>
            <a:ln>
              <a:noFill/>
            </a:ln>
            <a:effectLst>
              <a:outerShdw blurRad="50800" dist="38100" dir="2700000" algn="tl" rotWithShape="0">
                <a:prstClr val="black">
                  <a:alpha val="40000"/>
                </a:prstClr>
              </a:outerShdw>
            </a:effectLst>
          </c:spPr>
          <c:invertIfNegative val="0"/>
          <c:cat>
            <c:numRef>
              <c:f>Sheet1!$A$2:$A$116</c:f>
              <c:numCache>
                <c:formatCode>m/d/yyyy</c:formatCode>
                <c:ptCount val="115"/>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pt idx="42">
                  <c:v>41456</c:v>
                </c:pt>
                <c:pt idx="43">
                  <c:v>41487</c:v>
                </c:pt>
                <c:pt idx="44">
                  <c:v>41518</c:v>
                </c:pt>
                <c:pt idx="45">
                  <c:v>41548</c:v>
                </c:pt>
                <c:pt idx="46">
                  <c:v>41579</c:v>
                </c:pt>
                <c:pt idx="47">
                  <c:v>41609</c:v>
                </c:pt>
                <c:pt idx="48">
                  <c:v>41640</c:v>
                </c:pt>
                <c:pt idx="49">
                  <c:v>41671</c:v>
                </c:pt>
                <c:pt idx="50">
                  <c:v>41699</c:v>
                </c:pt>
                <c:pt idx="51">
                  <c:v>41730</c:v>
                </c:pt>
                <c:pt idx="52">
                  <c:v>41760</c:v>
                </c:pt>
                <c:pt idx="53">
                  <c:v>41791</c:v>
                </c:pt>
                <c:pt idx="54">
                  <c:v>41821</c:v>
                </c:pt>
                <c:pt idx="55">
                  <c:v>41852</c:v>
                </c:pt>
                <c:pt idx="56">
                  <c:v>41883</c:v>
                </c:pt>
                <c:pt idx="57">
                  <c:v>41913</c:v>
                </c:pt>
                <c:pt idx="58">
                  <c:v>41944</c:v>
                </c:pt>
                <c:pt idx="59">
                  <c:v>41974</c:v>
                </c:pt>
                <c:pt idx="60">
                  <c:v>42005</c:v>
                </c:pt>
                <c:pt idx="61">
                  <c:v>42036</c:v>
                </c:pt>
                <c:pt idx="62">
                  <c:v>42064</c:v>
                </c:pt>
                <c:pt idx="63">
                  <c:v>42095</c:v>
                </c:pt>
                <c:pt idx="64">
                  <c:v>42125</c:v>
                </c:pt>
                <c:pt idx="65">
                  <c:v>42156</c:v>
                </c:pt>
                <c:pt idx="66">
                  <c:v>42186</c:v>
                </c:pt>
                <c:pt idx="67">
                  <c:v>42217</c:v>
                </c:pt>
                <c:pt idx="68">
                  <c:v>42248</c:v>
                </c:pt>
                <c:pt idx="69">
                  <c:v>42278</c:v>
                </c:pt>
                <c:pt idx="70">
                  <c:v>42309</c:v>
                </c:pt>
                <c:pt idx="71">
                  <c:v>42339</c:v>
                </c:pt>
                <c:pt idx="72">
                  <c:v>42370</c:v>
                </c:pt>
                <c:pt idx="73">
                  <c:v>42401</c:v>
                </c:pt>
                <c:pt idx="74">
                  <c:v>42430</c:v>
                </c:pt>
                <c:pt idx="75">
                  <c:v>42461</c:v>
                </c:pt>
                <c:pt idx="76">
                  <c:v>42491</c:v>
                </c:pt>
                <c:pt idx="77">
                  <c:v>42522</c:v>
                </c:pt>
                <c:pt idx="78">
                  <c:v>42552</c:v>
                </c:pt>
                <c:pt idx="79">
                  <c:v>42583</c:v>
                </c:pt>
                <c:pt idx="80">
                  <c:v>42614</c:v>
                </c:pt>
                <c:pt idx="81">
                  <c:v>42644</c:v>
                </c:pt>
                <c:pt idx="82">
                  <c:v>42675</c:v>
                </c:pt>
                <c:pt idx="83">
                  <c:v>42705</c:v>
                </c:pt>
                <c:pt idx="84">
                  <c:v>42736</c:v>
                </c:pt>
                <c:pt idx="85">
                  <c:v>42767</c:v>
                </c:pt>
                <c:pt idx="86">
                  <c:v>42795</c:v>
                </c:pt>
                <c:pt idx="87">
                  <c:v>42826</c:v>
                </c:pt>
                <c:pt idx="88">
                  <c:v>42856</c:v>
                </c:pt>
                <c:pt idx="89">
                  <c:v>42887</c:v>
                </c:pt>
                <c:pt idx="90">
                  <c:v>42917</c:v>
                </c:pt>
                <c:pt idx="91">
                  <c:v>42948</c:v>
                </c:pt>
                <c:pt idx="92">
                  <c:v>42979</c:v>
                </c:pt>
                <c:pt idx="93">
                  <c:v>43009</c:v>
                </c:pt>
                <c:pt idx="94">
                  <c:v>43040</c:v>
                </c:pt>
                <c:pt idx="95">
                  <c:v>43070</c:v>
                </c:pt>
                <c:pt idx="96">
                  <c:v>43101</c:v>
                </c:pt>
                <c:pt idx="97">
                  <c:v>43132</c:v>
                </c:pt>
                <c:pt idx="98">
                  <c:v>43160</c:v>
                </c:pt>
                <c:pt idx="99">
                  <c:v>43191</c:v>
                </c:pt>
                <c:pt idx="100">
                  <c:v>43221</c:v>
                </c:pt>
                <c:pt idx="101">
                  <c:v>43252</c:v>
                </c:pt>
                <c:pt idx="102">
                  <c:v>43282</c:v>
                </c:pt>
                <c:pt idx="103">
                  <c:v>43313</c:v>
                </c:pt>
                <c:pt idx="104">
                  <c:v>43344</c:v>
                </c:pt>
                <c:pt idx="105">
                  <c:v>43374</c:v>
                </c:pt>
                <c:pt idx="106">
                  <c:v>43405</c:v>
                </c:pt>
                <c:pt idx="107">
                  <c:v>43435</c:v>
                </c:pt>
                <c:pt idx="108">
                  <c:v>43466</c:v>
                </c:pt>
                <c:pt idx="109">
                  <c:v>43497</c:v>
                </c:pt>
                <c:pt idx="110">
                  <c:v>43525</c:v>
                </c:pt>
                <c:pt idx="111">
                  <c:v>43556</c:v>
                </c:pt>
                <c:pt idx="112">
                  <c:v>43586</c:v>
                </c:pt>
                <c:pt idx="113">
                  <c:v>43617</c:v>
                </c:pt>
                <c:pt idx="114">
                  <c:v>43647</c:v>
                </c:pt>
              </c:numCache>
            </c:numRef>
          </c:cat>
          <c:val>
            <c:numRef>
              <c:f>Sheet1!$B$2:$B$116</c:f>
              <c:numCache>
                <c:formatCode>0.0%</c:formatCode>
                <c:ptCount val="115"/>
                <c:pt idx="0">
                  <c:v>0.2303508073091507</c:v>
                </c:pt>
                <c:pt idx="1">
                  <c:v>0.23225457966327667</c:v>
                </c:pt>
                <c:pt idx="2">
                  <c:v>0.23614931106567383</c:v>
                </c:pt>
                <c:pt idx="3">
                  <c:v>0.25397604703903198</c:v>
                </c:pt>
                <c:pt idx="4">
                  <c:v>0.26369497179985046</c:v>
                </c:pt>
                <c:pt idx="5">
                  <c:v>0.27665024995803833</c:v>
                </c:pt>
                <c:pt idx="6">
                  <c:v>0.2916768491268158</c:v>
                </c:pt>
                <c:pt idx="7">
                  <c:v>0.31158527731895447</c:v>
                </c:pt>
                <c:pt idx="8">
                  <c:v>0.31745484471321106</c:v>
                </c:pt>
                <c:pt idx="9">
                  <c:v>0.32152688503265381</c:v>
                </c:pt>
                <c:pt idx="10">
                  <c:v>0.28140982985496521</c:v>
                </c:pt>
                <c:pt idx="11">
                  <c:v>0.27446001768112183</c:v>
                </c:pt>
                <c:pt idx="12">
                  <c:v>0.42709845304489136</c:v>
                </c:pt>
                <c:pt idx="13">
                  <c:v>0.4209420382976532</c:v>
                </c:pt>
                <c:pt idx="14">
                  <c:v>0.41271829605102539</c:v>
                </c:pt>
                <c:pt idx="15">
                  <c:v>0.41483661532402039</c:v>
                </c:pt>
                <c:pt idx="16">
                  <c:v>0.42272406816482544</c:v>
                </c:pt>
                <c:pt idx="17">
                  <c:v>0.43138265609741211</c:v>
                </c:pt>
                <c:pt idx="18">
                  <c:v>0.43849718570709229</c:v>
                </c:pt>
                <c:pt idx="19">
                  <c:v>0.45339041948318481</c:v>
                </c:pt>
                <c:pt idx="20">
                  <c:v>0.45575815439224243</c:v>
                </c:pt>
                <c:pt idx="21">
                  <c:v>0.45280343294143677</c:v>
                </c:pt>
                <c:pt idx="22">
                  <c:v>0.44671502709388733</c:v>
                </c:pt>
                <c:pt idx="23">
                  <c:v>0.42891240119934082</c:v>
                </c:pt>
                <c:pt idx="24">
                  <c:v>0.39993885159492493</c:v>
                </c:pt>
                <c:pt idx="25">
                  <c:v>0.38092491030693054</c:v>
                </c:pt>
                <c:pt idx="26">
                  <c:v>0.35524898767471313</c:v>
                </c:pt>
                <c:pt idx="27">
                  <c:v>0.33453306555747986</c:v>
                </c:pt>
                <c:pt idx="28">
                  <c:v>0.32393726706504822</c:v>
                </c:pt>
                <c:pt idx="29">
                  <c:v>0.31999054551124573</c:v>
                </c:pt>
                <c:pt idx="30">
                  <c:v>0.32505276799201965</c:v>
                </c:pt>
                <c:pt idx="31">
                  <c:v>0.32845136523246765</c:v>
                </c:pt>
                <c:pt idx="32">
                  <c:v>0.32531294226646423</c:v>
                </c:pt>
                <c:pt idx="33">
                  <c:v>0.32190710306167603</c:v>
                </c:pt>
                <c:pt idx="34">
                  <c:v>0.31101265549659729</c:v>
                </c:pt>
                <c:pt idx="35">
                  <c:v>0.28547850251197815</c:v>
                </c:pt>
                <c:pt idx="36">
                  <c:v>0.26523396372795105</c:v>
                </c:pt>
                <c:pt idx="37">
                  <c:v>0.24766756594181061</c:v>
                </c:pt>
                <c:pt idx="38">
                  <c:v>0.23601911962032318</c:v>
                </c:pt>
                <c:pt idx="39">
                  <c:v>0.23939061164855957</c:v>
                </c:pt>
                <c:pt idx="40">
                  <c:v>0.24914646148681641</c:v>
                </c:pt>
                <c:pt idx="41">
                  <c:v>0.27025637030601501</c:v>
                </c:pt>
                <c:pt idx="42">
                  <c:v>0.30217424035072327</c:v>
                </c:pt>
                <c:pt idx="43">
                  <c:v>0.33589407801628113</c:v>
                </c:pt>
                <c:pt idx="44">
                  <c:v>0.3570646345615387</c:v>
                </c:pt>
                <c:pt idx="45">
                  <c:v>0.3689274787902832</c:v>
                </c:pt>
                <c:pt idx="46">
                  <c:v>0.36487114429473877</c:v>
                </c:pt>
                <c:pt idx="47">
                  <c:v>0.33706563711166382</c:v>
                </c:pt>
                <c:pt idx="48">
                  <c:v>0.31058457493782043</c:v>
                </c:pt>
                <c:pt idx="49">
                  <c:v>0.30556908249855042</c:v>
                </c:pt>
                <c:pt idx="50">
                  <c:v>0.30230444669723511</c:v>
                </c:pt>
                <c:pt idx="51">
                  <c:v>0.31446540355682373</c:v>
                </c:pt>
                <c:pt idx="52">
                  <c:v>0.33596915006637573</c:v>
                </c:pt>
                <c:pt idx="53">
                  <c:v>0.35240525007247925</c:v>
                </c:pt>
                <c:pt idx="54">
                  <c:v>0.37806740403175354</c:v>
                </c:pt>
                <c:pt idx="55">
                  <c:v>0.3928544819355011</c:v>
                </c:pt>
                <c:pt idx="56">
                  <c:v>0.40319475531578064</c:v>
                </c:pt>
                <c:pt idx="57">
                  <c:v>0.40328133106231689</c:v>
                </c:pt>
                <c:pt idx="58">
                  <c:v>0.3909553587436676</c:v>
                </c:pt>
                <c:pt idx="59">
                  <c:v>0.35191765427589417</c:v>
                </c:pt>
                <c:pt idx="60">
                  <c:v>0.31808567047119141</c:v>
                </c:pt>
                <c:pt idx="61">
                  <c:v>0.30503112077713013</c:v>
                </c:pt>
                <c:pt idx="62">
                  <c:v>0.2971874475479126</c:v>
                </c:pt>
                <c:pt idx="63">
                  <c:v>0.30440336465835571</c:v>
                </c:pt>
                <c:pt idx="64">
                  <c:v>0.32217651605606079</c:v>
                </c:pt>
                <c:pt idx="65">
                  <c:v>0.33726909756660461</c:v>
                </c:pt>
                <c:pt idx="66">
                  <c:v>0.35823529958724976</c:v>
                </c:pt>
                <c:pt idx="67">
                  <c:v>0.37722396850585938</c:v>
                </c:pt>
                <c:pt idx="68">
                  <c:v>0.38499188423156738</c:v>
                </c:pt>
                <c:pt idx="69">
                  <c:v>0.38224580883979797</c:v>
                </c:pt>
                <c:pt idx="70">
                  <c:v>0.36828166246414185</c:v>
                </c:pt>
                <c:pt idx="71">
                  <c:v>0.33208820223808289</c:v>
                </c:pt>
                <c:pt idx="72">
                  <c:v>0.30157986283302307</c:v>
                </c:pt>
                <c:pt idx="73">
                  <c:v>0.29344701766967773</c:v>
                </c:pt>
                <c:pt idx="74">
                  <c:v>0.28579506278038025</c:v>
                </c:pt>
                <c:pt idx="75">
                  <c:v>0.29378008842468262</c:v>
                </c:pt>
                <c:pt idx="76">
                  <c:v>0.31284469366073608</c:v>
                </c:pt>
                <c:pt idx="77">
                  <c:v>0.33444026112556458</c:v>
                </c:pt>
                <c:pt idx="78">
                  <c:v>0.35935884714126587</c:v>
                </c:pt>
                <c:pt idx="79">
                  <c:v>0.37759926915168762</c:v>
                </c:pt>
                <c:pt idx="80">
                  <c:v>0.38115346431732178</c:v>
                </c:pt>
                <c:pt idx="81">
                  <c:v>0.37732735276222229</c:v>
                </c:pt>
                <c:pt idx="82">
                  <c:v>0.36406409740447998</c:v>
                </c:pt>
                <c:pt idx="83">
                  <c:v>0.32735717296600342</c:v>
                </c:pt>
                <c:pt idx="84">
                  <c:v>0.2928842306137085</c:v>
                </c:pt>
                <c:pt idx="85">
                  <c:v>0.27996879816055298</c:v>
                </c:pt>
                <c:pt idx="86">
                  <c:v>0.2708333432674408</c:v>
                </c:pt>
                <c:pt idx="87">
                  <c:v>0.27710795402526855</c:v>
                </c:pt>
                <c:pt idx="88">
                  <c:v>0.30118736624717712</c:v>
                </c:pt>
                <c:pt idx="89">
                  <c:v>0.32187706232070923</c:v>
                </c:pt>
                <c:pt idx="90">
                  <c:v>0.347005695104599</c:v>
                </c:pt>
                <c:pt idx="91">
                  <c:v>0.35984629392623901</c:v>
                </c:pt>
                <c:pt idx="92">
                  <c:v>0.36431169509887695</c:v>
                </c:pt>
                <c:pt idx="93">
                  <c:v>0.37195214629173279</c:v>
                </c:pt>
                <c:pt idx="94">
                  <c:v>0.35046637058258057</c:v>
                </c:pt>
                <c:pt idx="95">
                  <c:v>0.31669521331787109</c:v>
                </c:pt>
                <c:pt idx="96">
                  <c:v>0.28729596734046936</c:v>
                </c:pt>
                <c:pt idx="97">
                  <c:v>0.28324508666992188</c:v>
                </c:pt>
                <c:pt idx="98">
                  <c:v>0.28527006506919861</c:v>
                </c:pt>
                <c:pt idx="99">
                  <c:v>0.29950466752052307</c:v>
                </c:pt>
                <c:pt idx="100">
                  <c:v>0.3224932849407196</c:v>
                </c:pt>
                <c:pt idx="101">
                  <c:v>0.34750881791114807</c:v>
                </c:pt>
                <c:pt idx="102">
                  <c:v>0.38026371598243713</c:v>
                </c:pt>
                <c:pt idx="103">
                  <c:v>0.39905306696891785</c:v>
                </c:pt>
                <c:pt idx="104">
                  <c:v>0.42447975277900696</c:v>
                </c:pt>
                <c:pt idx="105">
                  <c:v>0.43554410338401794</c:v>
                </c:pt>
                <c:pt idx="106">
                  <c:v>0.42451438307762146</c:v>
                </c:pt>
                <c:pt idx="107">
                  <c:v>0.38251397013664246</c:v>
                </c:pt>
                <c:pt idx="108">
                  <c:v>0.34882178902626038</c:v>
                </c:pt>
                <c:pt idx="109">
                  <c:v>0.33356624841690063</c:v>
                </c:pt>
                <c:pt idx="110">
                  <c:v>0.32496467232704163</c:v>
                </c:pt>
                <c:pt idx="111">
                  <c:v>0.32872101664543152</c:v>
                </c:pt>
                <c:pt idx="112">
                  <c:v>0.34696504473686218</c:v>
                </c:pt>
                <c:pt idx="113">
                  <c:v>0.37540870904922485</c:v>
                </c:pt>
                <c:pt idx="114">
                  <c:v>0.39585879445075989</c:v>
                </c:pt>
              </c:numCache>
            </c:numRef>
          </c:val>
          <c:extLst>
            <c:ext xmlns:c16="http://schemas.microsoft.com/office/drawing/2014/chart" uri="{C3380CC4-5D6E-409C-BE32-E72D297353CC}">
              <c16:uniqueId val="{00000000-31E9-4763-B260-895774B13456}"/>
            </c:ext>
          </c:extLst>
        </c:ser>
        <c:dLbls>
          <c:showLegendKey val="0"/>
          <c:showVal val="0"/>
          <c:showCatName val="0"/>
          <c:showSerName val="0"/>
          <c:showPercent val="0"/>
          <c:showBubbleSize val="0"/>
        </c:dLbls>
        <c:gapWidth val="219"/>
        <c:overlap val="-27"/>
        <c:axId val="118374400"/>
        <c:axId val="118375936"/>
      </c:barChart>
      <c:lineChart>
        <c:grouping val="standard"/>
        <c:varyColors val="0"/>
        <c:ser>
          <c:idx val="1"/>
          <c:order val="1"/>
          <c:tx>
            <c:strRef>
              <c:f>Sheet1!$C$1</c:f>
              <c:strCache>
                <c:ptCount val="1"/>
                <c:pt idx="0">
                  <c:v>Median Reduction</c:v>
                </c:pt>
              </c:strCache>
            </c:strRef>
          </c:tx>
          <c:spPr>
            <a:ln w="44450" cap="rnd">
              <a:solidFill>
                <a:schemeClr val="accent3"/>
              </a:solidFill>
              <a:round/>
            </a:ln>
            <a:effectLst>
              <a:outerShdw blurRad="50800" dist="38100" dir="2700000" algn="tl" rotWithShape="0">
                <a:prstClr val="black">
                  <a:alpha val="40000"/>
                </a:prstClr>
              </a:outerShdw>
            </a:effectLst>
          </c:spPr>
          <c:marker>
            <c:symbol val="none"/>
          </c:marker>
          <c:cat>
            <c:numRef>
              <c:f>Sheet1!$A$2:$A$116</c:f>
              <c:numCache>
                <c:formatCode>m/d/yyyy</c:formatCode>
                <c:ptCount val="115"/>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pt idx="42">
                  <c:v>41456</c:v>
                </c:pt>
                <c:pt idx="43">
                  <c:v>41487</c:v>
                </c:pt>
                <c:pt idx="44">
                  <c:v>41518</c:v>
                </c:pt>
                <c:pt idx="45">
                  <c:v>41548</c:v>
                </c:pt>
                <c:pt idx="46">
                  <c:v>41579</c:v>
                </c:pt>
                <c:pt idx="47">
                  <c:v>41609</c:v>
                </c:pt>
                <c:pt idx="48">
                  <c:v>41640</c:v>
                </c:pt>
                <c:pt idx="49">
                  <c:v>41671</c:v>
                </c:pt>
                <c:pt idx="50">
                  <c:v>41699</c:v>
                </c:pt>
                <c:pt idx="51">
                  <c:v>41730</c:v>
                </c:pt>
                <c:pt idx="52">
                  <c:v>41760</c:v>
                </c:pt>
                <c:pt idx="53">
                  <c:v>41791</c:v>
                </c:pt>
                <c:pt idx="54">
                  <c:v>41821</c:v>
                </c:pt>
                <c:pt idx="55">
                  <c:v>41852</c:v>
                </c:pt>
                <c:pt idx="56">
                  <c:v>41883</c:v>
                </c:pt>
                <c:pt idx="57">
                  <c:v>41913</c:v>
                </c:pt>
                <c:pt idx="58">
                  <c:v>41944</c:v>
                </c:pt>
                <c:pt idx="59">
                  <c:v>41974</c:v>
                </c:pt>
                <c:pt idx="60">
                  <c:v>42005</c:v>
                </c:pt>
                <c:pt idx="61">
                  <c:v>42036</c:v>
                </c:pt>
                <c:pt idx="62">
                  <c:v>42064</c:v>
                </c:pt>
                <c:pt idx="63">
                  <c:v>42095</c:v>
                </c:pt>
                <c:pt idx="64">
                  <c:v>42125</c:v>
                </c:pt>
                <c:pt idx="65">
                  <c:v>42156</c:v>
                </c:pt>
                <c:pt idx="66">
                  <c:v>42186</c:v>
                </c:pt>
                <c:pt idx="67">
                  <c:v>42217</c:v>
                </c:pt>
                <c:pt idx="68">
                  <c:v>42248</c:v>
                </c:pt>
                <c:pt idx="69">
                  <c:v>42278</c:v>
                </c:pt>
                <c:pt idx="70">
                  <c:v>42309</c:v>
                </c:pt>
                <c:pt idx="71">
                  <c:v>42339</c:v>
                </c:pt>
                <c:pt idx="72">
                  <c:v>42370</c:v>
                </c:pt>
                <c:pt idx="73">
                  <c:v>42401</c:v>
                </c:pt>
                <c:pt idx="74">
                  <c:v>42430</c:v>
                </c:pt>
                <c:pt idx="75">
                  <c:v>42461</c:v>
                </c:pt>
                <c:pt idx="76">
                  <c:v>42491</c:v>
                </c:pt>
                <c:pt idx="77">
                  <c:v>42522</c:v>
                </c:pt>
                <c:pt idx="78">
                  <c:v>42552</c:v>
                </c:pt>
                <c:pt idx="79">
                  <c:v>42583</c:v>
                </c:pt>
                <c:pt idx="80">
                  <c:v>42614</c:v>
                </c:pt>
                <c:pt idx="81">
                  <c:v>42644</c:v>
                </c:pt>
                <c:pt idx="82">
                  <c:v>42675</c:v>
                </c:pt>
                <c:pt idx="83">
                  <c:v>42705</c:v>
                </c:pt>
                <c:pt idx="84">
                  <c:v>42736</c:v>
                </c:pt>
                <c:pt idx="85">
                  <c:v>42767</c:v>
                </c:pt>
                <c:pt idx="86">
                  <c:v>42795</c:v>
                </c:pt>
                <c:pt idx="87">
                  <c:v>42826</c:v>
                </c:pt>
                <c:pt idx="88">
                  <c:v>42856</c:v>
                </c:pt>
                <c:pt idx="89">
                  <c:v>42887</c:v>
                </c:pt>
                <c:pt idx="90">
                  <c:v>42917</c:v>
                </c:pt>
                <c:pt idx="91">
                  <c:v>42948</c:v>
                </c:pt>
                <c:pt idx="92">
                  <c:v>42979</c:v>
                </c:pt>
                <c:pt idx="93">
                  <c:v>43009</c:v>
                </c:pt>
                <c:pt idx="94">
                  <c:v>43040</c:v>
                </c:pt>
                <c:pt idx="95">
                  <c:v>43070</c:v>
                </c:pt>
                <c:pt idx="96">
                  <c:v>43101</c:v>
                </c:pt>
                <c:pt idx="97">
                  <c:v>43132</c:v>
                </c:pt>
                <c:pt idx="98">
                  <c:v>43160</c:v>
                </c:pt>
                <c:pt idx="99">
                  <c:v>43191</c:v>
                </c:pt>
                <c:pt idx="100">
                  <c:v>43221</c:v>
                </c:pt>
                <c:pt idx="101">
                  <c:v>43252</c:v>
                </c:pt>
                <c:pt idx="102">
                  <c:v>43282</c:v>
                </c:pt>
                <c:pt idx="103">
                  <c:v>43313</c:v>
                </c:pt>
                <c:pt idx="104">
                  <c:v>43344</c:v>
                </c:pt>
                <c:pt idx="105">
                  <c:v>43374</c:v>
                </c:pt>
                <c:pt idx="106">
                  <c:v>43405</c:v>
                </c:pt>
                <c:pt idx="107">
                  <c:v>43435</c:v>
                </c:pt>
                <c:pt idx="108">
                  <c:v>43466</c:v>
                </c:pt>
                <c:pt idx="109">
                  <c:v>43497</c:v>
                </c:pt>
                <c:pt idx="110">
                  <c:v>43525</c:v>
                </c:pt>
                <c:pt idx="111">
                  <c:v>43556</c:v>
                </c:pt>
                <c:pt idx="112">
                  <c:v>43586</c:v>
                </c:pt>
                <c:pt idx="113">
                  <c:v>43617</c:v>
                </c:pt>
                <c:pt idx="114">
                  <c:v>43647</c:v>
                </c:pt>
              </c:numCache>
            </c:numRef>
          </c:cat>
          <c:val>
            <c:numRef>
              <c:f>Sheet1!$C$2:$C$116</c:f>
              <c:numCache>
                <c:formatCode>0.0%</c:formatCode>
                <c:ptCount val="115"/>
                <c:pt idx="0">
                  <c:v>-8.6206898093223572E-2</c:v>
                </c:pt>
                <c:pt idx="1">
                  <c:v>-8.1803001463413239E-2</c:v>
                </c:pt>
                <c:pt idx="2">
                  <c:v>-7.7220074832439423E-2</c:v>
                </c:pt>
                <c:pt idx="3">
                  <c:v>-7.46268630027771E-2</c:v>
                </c:pt>
                <c:pt idx="4">
                  <c:v>-7.4349440634250641E-2</c:v>
                </c:pt>
                <c:pt idx="5">
                  <c:v>-7.4074074625968933E-2</c:v>
                </c:pt>
                <c:pt idx="6">
                  <c:v>-7.6946750283241272E-2</c:v>
                </c:pt>
                <c:pt idx="7">
                  <c:v>-7.7120408415794373E-2</c:v>
                </c:pt>
                <c:pt idx="8">
                  <c:v>-7.9132787883281708E-2</c:v>
                </c:pt>
                <c:pt idx="9">
                  <c:v>-8.1081077456474304E-2</c:v>
                </c:pt>
                <c:pt idx="10">
                  <c:v>-8.3379656076431274E-2</c:v>
                </c:pt>
                <c:pt idx="11">
                  <c:v>-8.6021505296230316E-2</c:v>
                </c:pt>
                <c:pt idx="12">
                  <c:v>-8.1081077456474304E-2</c:v>
                </c:pt>
                <c:pt idx="13">
                  <c:v>-7.9069770872592926E-2</c:v>
                </c:pt>
                <c:pt idx="14">
                  <c:v>-7.6923079788684845E-2</c:v>
                </c:pt>
                <c:pt idx="15">
                  <c:v>-7.4128985404968262E-2</c:v>
                </c:pt>
                <c:pt idx="16">
                  <c:v>-7.3170728981494904E-2</c:v>
                </c:pt>
                <c:pt idx="17">
                  <c:v>-7.3600001633167267E-2</c:v>
                </c:pt>
                <c:pt idx="18">
                  <c:v>-7.3239438235759735E-2</c:v>
                </c:pt>
                <c:pt idx="19">
                  <c:v>-7.4766352772712708E-2</c:v>
                </c:pt>
                <c:pt idx="20">
                  <c:v>-7.6781004667282104E-2</c:v>
                </c:pt>
                <c:pt idx="21">
                  <c:v>-7.71208256483078E-2</c:v>
                </c:pt>
                <c:pt idx="22">
                  <c:v>-7.7777780592441559E-2</c:v>
                </c:pt>
                <c:pt idx="23">
                  <c:v>-7.9051382839679718E-2</c:v>
                </c:pt>
                <c:pt idx="24">
                  <c:v>-7.7220074832439423E-2</c:v>
                </c:pt>
                <c:pt idx="25">
                  <c:v>-7.5000002980232239E-2</c:v>
                </c:pt>
                <c:pt idx="26">
                  <c:v>-7.2948329150676727E-2</c:v>
                </c:pt>
                <c:pt idx="27">
                  <c:v>-7.0588238537311554E-2</c:v>
                </c:pt>
                <c:pt idx="28">
                  <c:v>-6.727273017168045E-2</c:v>
                </c:pt>
                <c:pt idx="29">
                  <c:v>-6.6666670143604279E-2</c:v>
                </c:pt>
                <c:pt idx="30">
                  <c:v>-6.4620353281497955E-2</c:v>
                </c:pt>
                <c:pt idx="31">
                  <c:v>-6.4278960227966309E-2</c:v>
                </c:pt>
                <c:pt idx="32">
                  <c:v>-6.5421223640441895E-2</c:v>
                </c:pt>
                <c:pt idx="33">
                  <c:v>-6.6127821803092957E-2</c:v>
                </c:pt>
                <c:pt idx="34">
                  <c:v>-6.6666670143604279E-2</c:v>
                </c:pt>
                <c:pt idx="35">
                  <c:v>-6.6889628767967224E-2</c:v>
                </c:pt>
                <c:pt idx="36">
                  <c:v>-6.4999997615814209E-2</c:v>
                </c:pt>
                <c:pt idx="37">
                  <c:v>-6.2893085181713104E-2</c:v>
                </c:pt>
                <c:pt idx="38">
                  <c:v>-6.1538461595773697E-2</c:v>
                </c:pt>
                <c:pt idx="39">
                  <c:v>-5.9388156980276108E-2</c:v>
                </c:pt>
                <c:pt idx="40">
                  <c:v>-5.7741869240999222E-2</c:v>
                </c:pt>
                <c:pt idx="41">
                  <c:v>-5.3608246147632599E-2</c:v>
                </c:pt>
                <c:pt idx="42">
                  <c:v>-5.0746269524097443E-2</c:v>
                </c:pt>
                <c:pt idx="43">
                  <c:v>-5.1546391099691391E-2</c:v>
                </c:pt>
                <c:pt idx="44">
                  <c:v>-5.2642464637756348E-2</c:v>
                </c:pt>
                <c:pt idx="45">
                  <c:v>-5.2742615342140198E-2</c:v>
                </c:pt>
                <c:pt idx="46">
                  <c:v>-5.2687037736177444E-2</c:v>
                </c:pt>
                <c:pt idx="47">
                  <c:v>-5.324125662446022E-2</c:v>
                </c:pt>
                <c:pt idx="48">
                  <c:v>-5.0218582153320313E-2</c:v>
                </c:pt>
                <c:pt idx="49">
                  <c:v>-4.7871008515357971E-2</c:v>
                </c:pt>
                <c:pt idx="50">
                  <c:v>-4.6936962753534317E-2</c:v>
                </c:pt>
                <c:pt idx="51">
                  <c:v>-4.6397536993026733E-2</c:v>
                </c:pt>
                <c:pt idx="52">
                  <c:v>-4.6546544879674911E-2</c:v>
                </c:pt>
                <c:pt idx="53">
                  <c:v>-4.680749773979187E-2</c:v>
                </c:pt>
                <c:pt idx="54">
                  <c:v>-4.7372400760650635E-2</c:v>
                </c:pt>
                <c:pt idx="55">
                  <c:v>-4.7936506569385529E-2</c:v>
                </c:pt>
                <c:pt idx="56">
                  <c:v>-4.9230769276618958E-2</c:v>
                </c:pt>
                <c:pt idx="57">
                  <c:v>-5.000000074505806E-2</c:v>
                </c:pt>
                <c:pt idx="58">
                  <c:v>-5.0025012344121933E-2</c:v>
                </c:pt>
                <c:pt idx="59">
                  <c:v>-5.000000074505806E-2</c:v>
                </c:pt>
                <c:pt idx="60">
                  <c:v>-4.8261068761348724E-2</c:v>
                </c:pt>
                <c:pt idx="61">
                  <c:v>-4.6889651566743851E-2</c:v>
                </c:pt>
                <c:pt idx="62">
                  <c:v>-4.6172790229320526E-2</c:v>
                </c:pt>
                <c:pt idx="63">
                  <c:v>-4.549793154001236E-2</c:v>
                </c:pt>
                <c:pt idx="64">
                  <c:v>-4.4843047857284546E-2</c:v>
                </c:pt>
                <c:pt idx="65">
                  <c:v>-4.5217391103506088E-2</c:v>
                </c:pt>
                <c:pt idx="66">
                  <c:v>-4.5621782541275024E-2</c:v>
                </c:pt>
                <c:pt idx="67">
                  <c:v>-4.76190485060215E-2</c:v>
                </c:pt>
                <c:pt idx="68">
                  <c:v>-4.740326851606369E-2</c:v>
                </c:pt>
                <c:pt idx="69">
                  <c:v>-4.7694753855466843E-2</c:v>
                </c:pt>
                <c:pt idx="70">
                  <c:v>-4.7936506569385529E-2</c:v>
                </c:pt>
                <c:pt idx="71">
                  <c:v>-4.7675803303718567E-2</c:v>
                </c:pt>
                <c:pt idx="72">
                  <c:v>-4.6153847128152847E-2</c:v>
                </c:pt>
                <c:pt idx="73">
                  <c:v>-4.5454546809196472E-2</c:v>
                </c:pt>
                <c:pt idx="74">
                  <c:v>-4.4182620942592621E-2</c:v>
                </c:pt>
                <c:pt idx="75">
                  <c:v>-4.444444552063942E-2</c:v>
                </c:pt>
                <c:pt idx="76">
                  <c:v>-4.4459264725446701E-2</c:v>
                </c:pt>
                <c:pt idx="77">
                  <c:v>-4.4176705181598663E-2</c:v>
                </c:pt>
                <c:pt idx="78">
                  <c:v>-4.4493883848190308E-2</c:v>
                </c:pt>
                <c:pt idx="79">
                  <c:v>-4.4776119291782379E-2</c:v>
                </c:pt>
                <c:pt idx="80">
                  <c:v>-4.5977011322975159E-2</c:v>
                </c:pt>
                <c:pt idx="81">
                  <c:v>-4.6307694166898727E-2</c:v>
                </c:pt>
                <c:pt idx="82">
                  <c:v>-4.6024095267057419E-2</c:v>
                </c:pt>
                <c:pt idx="83">
                  <c:v>-4.6478472650051117E-2</c:v>
                </c:pt>
                <c:pt idx="84">
                  <c:v>-4.5427478849887848E-2</c:v>
                </c:pt>
                <c:pt idx="85">
                  <c:v>-4.4387545436620712E-2</c:v>
                </c:pt>
                <c:pt idx="86">
                  <c:v>-4.3104574084281921E-2</c:v>
                </c:pt>
                <c:pt idx="87">
                  <c:v>-4.2424242943525314E-2</c:v>
                </c:pt>
                <c:pt idx="88">
                  <c:v>-4.254545271396637E-2</c:v>
                </c:pt>
                <c:pt idx="89">
                  <c:v>-4.1701417416334152E-2</c:v>
                </c:pt>
                <c:pt idx="90">
                  <c:v>-4.285714402794838E-2</c:v>
                </c:pt>
                <c:pt idx="91">
                  <c:v>-4.3482325971126556E-2</c:v>
                </c:pt>
                <c:pt idx="92">
                  <c:v>-4.4347826391458511E-2</c:v>
                </c:pt>
                <c:pt idx="93">
                  <c:v>-4.4483985751867294E-2</c:v>
                </c:pt>
                <c:pt idx="94">
                  <c:v>-4.49550561606884E-2</c:v>
                </c:pt>
                <c:pt idx="95">
                  <c:v>-4.4179663062095642E-2</c:v>
                </c:pt>
                <c:pt idx="96">
                  <c:v>-4.3113771826028824E-2</c:v>
                </c:pt>
                <c:pt idx="97">
                  <c:v>-4.1615448892116547E-2</c:v>
                </c:pt>
                <c:pt idx="98">
                  <c:v>-4.0935464203357697E-2</c:v>
                </c:pt>
                <c:pt idx="99">
                  <c:v>-4.0404040366411209E-2</c:v>
                </c:pt>
                <c:pt idx="100">
                  <c:v>-4.0966387838125229E-2</c:v>
                </c:pt>
                <c:pt idx="101">
                  <c:v>-4.1506916284561157E-2</c:v>
                </c:pt>
                <c:pt idx="102">
                  <c:v>-4.1842274367809296E-2</c:v>
                </c:pt>
                <c:pt idx="103">
                  <c:v>-4.2666666209697723E-2</c:v>
                </c:pt>
                <c:pt idx="104">
                  <c:v>-4.3566226959228516E-2</c:v>
                </c:pt>
                <c:pt idx="105">
                  <c:v>-4.4408880174160004E-2</c:v>
                </c:pt>
                <c:pt idx="106">
                  <c:v>-4.4182620942592621E-2</c:v>
                </c:pt>
                <c:pt idx="107">
                  <c:v>-4.3478261679410934E-2</c:v>
                </c:pt>
                <c:pt idx="108">
                  <c:v>-4.1152264922857285E-2</c:v>
                </c:pt>
                <c:pt idx="109">
                  <c:v>-3.9999999105930328E-2</c:v>
                </c:pt>
                <c:pt idx="110">
                  <c:v>-3.9347540587186813E-2</c:v>
                </c:pt>
                <c:pt idx="111">
                  <c:v>-3.9682541042566299E-2</c:v>
                </c:pt>
                <c:pt idx="112">
                  <c:v>-4.0016006678342819E-2</c:v>
                </c:pt>
                <c:pt idx="113">
                  <c:v>-4.0800001472234726E-2</c:v>
                </c:pt>
                <c:pt idx="114">
                  <c:v>-4.1636914014816284E-2</c:v>
                </c:pt>
              </c:numCache>
            </c:numRef>
          </c:val>
          <c:smooth val="0"/>
          <c:extLst>
            <c:ext xmlns:c16="http://schemas.microsoft.com/office/drawing/2014/chart" uri="{C3380CC4-5D6E-409C-BE32-E72D297353CC}">
              <c16:uniqueId val="{00000001-31E9-4763-B260-895774B13456}"/>
            </c:ext>
          </c:extLst>
        </c:ser>
        <c:dLbls>
          <c:showLegendKey val="0"/>
          <c:showVal val="0"/>
          <c:showCatName val="0"/>
          <c:showSerName val="0"/>
          <c:showPercent val="0"/>
          <c:showBubbleSize val="0"/>
        </c:dLbls>
        <c:marker val="1"/>
        <c:smooth val="0"/>
        <c:axId val="118379264"/>
        <c:axId val="118377472"/>
      </c:lineChart>
      <c:dateAx>
        <c:axId val="118374400"/>
        <c:scaling>
          <c:orientation val="minMax"/>
        </c:scaling>
        <c:delete val="0"/>
        <c:axPos val="b"/>
        <c:numFmt formatCode="m/d/yyyy" sourceLinked="1"/>
        <c:majorTickMark val="out"/>
        <c:minorTickMark val="none"/>
        <c:tickLblPos val="nextTo"/>
        <c:spPr>
          <a:noFill/>
          <a:ln w="9525" cap="flat" cmpd="sng" algn="ctr">
            <a:solidFill>
              <a:schemeClr val="tx2">
                <a:lumMod val="75000"/>
              </a:schemeClr>
            </a:solidFill>
            <a:round/>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8375936"/>
        <c:crosses val="autoZero"/>
        <c:auto val="1"/>
        <c:lblOffset val="100"/>
        <c:baseTimeUnit val="months"/>
      </c:dateAx>
      <c:valAx>
        <c:axId val="118375936"/>
        <c:scaling>
          <c:orientation val="minMax"/>
        </c:scaling>
        <c:delete val="0"/>
        <c:axPos val="l"/>
        <c:numFmt formatCode="0%" sourceLinked="0"/>
        <c:majorTickMark val="out"/>
        <c:minorTickMark val="none"/>
        <c:tickLblPos val="nextTo"/>
        <c:spPr>
          <a:noFill/>
          <a:ln>
            <a:solidFill>
              <a:schemeClr val="tx2">
                <a:lumMod val="75000"/>
              </a:schemeClr>
            </a:solidFill>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8374400"/>
        <c:crosses val="autoZero"/>
        <c:crossBetween val="between"/>
      </c:valAx>
      <c:valAx>
        <c:axId val="118377472"/>
        <c:scaling>
          <c:orientation val="minMax"/>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8379264"/>
        <c:crosses val="max"/>
        <c:crossBetween val="between"/>
      </c:valAx>
      <c:dateAx>
        <c:axId val="118379264"/>
        <c:scaling>
          <c:orientation val="minMax"/>
        </c:scaling>
        <c:delete val="1"/>
        <c:axPos val="b"/>
        <c:numFmt formatCode="m/d/yyyy" sourceLinked="1"/>
        <c:majorTickMark val="out"/>
        <c:minorTickMark val="none"/>
        <c:tickLblPos val="nextTo"/>
        <c:crossAx val="118377472"/>
        <c:crosses val="autoZero"/>
        <c:auto val="1"/>
        <c:lblOffset val="100"/>
        <c:baseTimeUnit val="months"/>
      </c:dateAx>
      <c:spPr>
        <a:noFill/>
        <a:ln>
          <a:noFill/>
        </a:ln>
        <a:effectLst/>
      </c:spPr>
    </c:plotArea>
    <c:legend>
      <c:legendPos val="b"/>
      <c:layout>
        <c:manualLayout>
          <c:xMode val="edge"/>
          <c:yMode val="edge"/>
          <c:x val="0.27680363434300442"/>
          <c:y val="0.91036166999906631"/>
          <c:w val="0.44639267219975881"/>
          <c:h val="7.7371235756808876E-2"/>
        </c:manualLayout>
      </c:layout>
      <c:overlay val="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700">
          <a:solidFill>
            <a:schemeClr val="bg1"/>
          </a:solidFill>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Share Reduced</c:v>
                </c:pt>
              </c:strCache>
            </c:strRef>
          </c:tx>
          <c:spPr>
            <a:solidFill>
              <a:schemeClr val="accent1"/>
            </a:solidFill>
            <a:ln>
              <a:noFill/>
            </a:ln>
            <a:effectLst>
              <a:outerShdw blurRad="50800" dist="38100" dir="2700000" algn="tl" rotWithShape="0">
                <a:prstClr val="black">
                  <a:alpha val="40000"/>
                </a:prstClr>
              </a:outerShdw>
            </a:effectLst>
          </c:spPr>
          <c:invertIfNegative val="0"/>
          <c:dLbls>
            <c:dLbl>
              <c:idx val="11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464-4F0B-AEBA-771B8604CD8B}"/>
                </c:ext>
              </c:extLst>
            </c:dLbl>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Sheet1!$A$2:$A$56</c:f>
              <c:numCache>
                <c:formatCode>m/d/yyyy</c:formatCode>
                <c:ptCount val="5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numCache>
            </c:numRef>
          </c:cat>
          <c:val>
            <c:numRef>
              <c:f>Sheet1!$B$2:$B$56</c:f>
              <c:numCache>
                <c:formatCode>0.0%</c:formatCode>
                <c:ptCount val="55"/>
                <c:pt idx="0">
                  <c:v>7.5010955333709717E-3</c:v>
                </c:pt>
                <c:pt idx="1">
                  <c:v>-5.3796172142028809E-4</c:v>
                </c:pt>
                <c:pt idx="2">
                  <c:v>-5.1169991493225098E-3</c:v>
                </c:pt>
                <c:pt idx="3">
                  <c:v>-1.0062038898468018E-2</c:v>
                </c:pt>
                <c:pt idx="4">
                  <c:v>-1.3792634010314941E-2</c:v>
                </c:pt>
                <c:pt idx="5">
                  <c:v>-1.5136152505874634E-2</c:v>
                </c:pt>
                <c:pt idx="6">
                  <c:v>-1.9832104444503784E-2</c:v>
                </c:pt>
                <c:pt idx="7">
                  <c:v>-1.5630513429641724E-2</c:v>
                </c:pt>
                <c:pt idx="8">
                  <c:v>-1.8202871084213257E-2</c:v>
                </c:pt>
                <c:pt idx="9">
                  <c:v>-2.1035522222518921E-2</c:v>
                </c:pt>
                <c:pt idx="10">
                  <c:v>-2.2673696279525757E-2</c:v>
                </c:pt>
                <c:pt idx="11">
                  <c:v>-1.9829452037811279E-2</c:v>
                </c:pt>
                <c:pt idx="12">
                  <c:v>-1.6505807638168335E-2</c:v>
                </c:pt>
                <c:pt idx="13">
                  <c:v>-1.1584103107452393E-2</c:v>
                </c:pt>
                <c:pt idx="14">
                  <c:v>-1.1392384767532349E-2</c:v>
                </c:pt>
                <c:pt idx="15">
                  <c:v>-1.0623276233673096E-2</c:v>
                </c:pt>
                <c:pt idx="16">
                  <c:v>-9.331822395324707E-3</c:v>
                </c:pt>
                <c:pt idx="17">
                  <c:v>-2.8288364410400391E-3</c:v>
                </c:pt>
                <c:pt idx="18">
                  <c:v>1.1235475540161133E-3</c:v>
                </c:pt>
                <c:pt idx="19">
                  <c:v>3.7530064582824707E-4</c:v>
                </c:pt>
                <c:pt idx="20">
                  <c:v>-3.8384199142456055E-3</c:v>
                </c:pt>
                <c:pt idx="21">
                  <c:v>-4.9184560775756836E-3</c:v>
                </c:pt>
                <c:pt idx="22">
                  <c:v>-4.2175650596618652E-3</c:v>
                </c:pt>
                <c:pt idx="23">
                  <c:v>-4.7310292720794678E-3</c:v>
                </c:pt>
                <c:pt idx="24">
                  <c:v>-8.6956322193145752E-3</c:v>
                </c:pt>
                <c:pt idx="25">
                  <c:v>-1.3478219509124756E-2</c:v>
                </c:pt>
                <c:pt idx="26">
                  <c:v>-1.4961719512939453E-2</c:v>
                </c:pt>
                <c:pt idx="27">
                  <c:v>-1.6672134399414063E-2</c:v>
                </c:pt>
                <c:pt idx="28">
                  <c:v>-1.165732741355896E-2</c:v>
                </c:pt>
                <c:pt idx="29">
                  <c:v>-1.2563198804855347E-2</c:v>
                </c:pt>
                <c:pt idx="30">
                  <c:v>-1.235315203666687E-2</c:v>
                </c:pt>
                <c:pt idx="31">
                  <c:v>-1.7752975225448608E-2</c:v>
                </c:pt>
                <c:pt idx="32">
                  <c:v>-1.6841769218444824E-2</c:v>
                </c:pt>
                <c:pt idx="33">
                  <c:v>-5.375206470489502E-3</c:v>
                </c:pt>
                <c:pt idx="34">
                  <c:v>-1.3597726821899414E-2</c:v>
                </c:pt>
                <c:pt idx="35">
                  <c:v>-1.0661959648132324E-2</c:v>
                </c:pt>
                <c:pt idx="36">
                  <c:v>-5.5882632732391357E-3</c:v>
                </c:pt>
                <c:pt idx="37">
                  <c:v>3.2762885093688965E-3</c:v>
                </c:pt>
                <c:pt idx="38">
                  <c:v>1.4436721801757813E-2</c:v>
                </c:pt>
                <c:pt idx="39">
                  <c:v>2.2396713495254517E-2</c:v>
                </c:pt>
                <c:pt idx="40">
                  <c:v>2.130591869354248E-2</c:v>
                </c:pt>
                <c:pt idx="41">
                  <c:v>2.5631755590438843E-2</c:v>
                </c:pt>
                <c:pt idx="42">
                  <c:v>3.3258020877838135E-2</c:v>
                </c:pt>
                <c:pt idx="43">
                  <c:v>3.9206773042678833E-2</c:v>
                </c:pt>
                <c:pt idx="44">
                  <c:v>6.0168057680130005E-2</c:v>
                </c:pt>
                <c:pt idx="45">
                  <c:v>6.3591957092285156E-2</c:v>
                </c:pt>
                <c:pt idx="46">
                  <c:v>7.4048012495040894E-2</c:v>
                </c:pt>
                <c:pt idx="47">
                  <c:v>6.5818756818771362E-2</c:v>
                </c:pt>
                <c:pt idx="48">
                  <c:v>6.1525821685791016E-2</c:v>
                </c:pt>
                <c:pt idx="49">
                  <c:v>5.032116174697876E-2</c:v>
                </c:pt>
                <c:pt idx="50">
                  <c:v>3.9694607257843018E-2</c:v>
                </c:pt>
                <c:pt idx="51">
                  <c:v>2.9216349124908447E-2</c:v>
                </c:pt>
                <c:pt idx="52">
                  <c:v>2.4471759796142578E-2</c:v>
                </c:pt>
                <c:pt idx="53">
                  <c:v>2.7899891138076782E-2</c:v>
                </c:pt>
                <c:pt idx="54">
                  <c:v>1.5595078468322754E-2</c:v>
                </c:pt>
              </c:numCache>
            </c:numRef>
          </c:val>
          <c:extLst>
            <c:ext xmlns:c16="http://schemas.microsoft.com/office/drawing/2014/chart" uri="{C3380CC4-5D6E-409C-BE32-E72D297353CC}">
              <c16:uniqueId val="{00000000-31E9-4763-B260-895774B13456}"/>
            </c:ext>
          </c:extLst>
        </c:ser>
        <c:dLbls>
          <c:showLegendKey val="0"/>
          <c:showVal val="0"/>
          <c:showCatName val="0"/>
          <c:showSerName val="0"/>
          <c:showPercent val="0"/>
          <c:showBubbleSize val="0"/>
        </c:dLbls>
        <c:gapWidth val="219"/>
        <c:overlap val="-27"/>
        <c:axId val="118374400"/>
        <c:axId val="118375936"/>
      </c:barChart>
      <c:lineChart>
        <c:grouping val="standard"/>
        <c:varyColors val="0"/>
        <c:ser>
          <c:idx val="1"/>
          <c:order val="1"/>
          <c:tx>
            <c:strRef>
              <c:f>Sheet1!$C$1</c:f>
              <c:strCache>
                <c:ptCount val="1"/>
                <c:pt idx="0">
                  <c:v>Median Reduction</c:v>
                </c:pt>
              </c:strCache>
            </c:strRef>
          </c:tx>
          <c:spPr>
            <a:ln w="44450" cap="rnd">
              <a:solidFill>
                <a:schemeClr val="accent3"/>
              </a:solidFill>
              <a:round/>
            </a:ln>
            <a:effectLst>
              <a:outerShdw blurRad="50800" dist="38100" dir="2700000" algn="tl" rotWithShape="0">
                <a:prstClr val="black">
                  <a:alpha val="40000"/>
                </a:prstClr>
              </a:outerShdw>
            </a:effectLst>
          </c:spPr>
          <c:marker>
            <c:symbol val="none"/>
          </c:marker>
          <c:dLbls>
            <c:dLbl>
              <c:idx val="111"/>
              <c:layout>
                <c:manualLayout>
                  <c:x val="-3.0637254901960783E-2"/>
                  <c:y val="4.38977579738592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464-4F0B-AEBA-771B8604CD8B}"/>
                </c:ext>
              </c:extLst>
            </c:dLbl>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Sheet1!$A$2:$A$56</c:f>
              <c:numCache>
                <c:formatCode>m/d/yyyy</c:formatCode>
                <c:ptCount val="55"/>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numCache>
            </c:numRef>
          </c:cat>
          <c:val>
            <c:numRef>
              <c:f>Sheet1!$C$2:$C$56</c:f>
              <c:numCache>
                <c:formatCode>0.0%</c:formatCode>
                <c:ptCount val="55"/>
                <c:pt idx="0">
                  <c:v>-1.9575133919715881E-3</c:v>
                </c:pt>
                <c:pt idx="1">
                  <c:v>-9.8135694861412048E-4</c:v>
                </c:pt>
                <c:pt idx="2">
                  <c:v>-7.6417252421379089E-4</c:v>
                </c:pt>
                <c:pt idx="3">
                  <c:v>-8.9960545301437378E-4</c:v>
                </c:pt>
                <c:pt idx="4">
                  <c:v>-1.7034970223903656E-3</c:v>
                </c:pt>
                <c:pt idx="5">
                  <c:v>-1.5901066362857819E-3</c:v>
                </c:pt>
                <c:pt idx="6">
                  <c:v>-1.7506182193756104E-3</c:v>
                </c:pt>
                <c:pt idx="7">
                  <c:v>-3.1745806336402893E-4</c:v>
                </c:pt>
                <c:pt idx="8">
                  <c:v>-1.8275007605552673E-3</c:v>
                </c:pt>
                <c:pt idx="9">
                  <c:v>-2.305246889591217E-3</c:v>
                </c:pt>
                <c:pt idx="10">
                  <c:v>-2.0885057747364044E-3</c:v>
                </c:pt>
                <c:pt idx="11">
                  <c:v>-2.3241974413394928E-3</c:v>
                </c:pt>
                <c:pt idx="12">
                  <c:v>-2.1072216331958771E-3</c:v>
                </c:pt>
                <c:pt idx="13">
                  <c:v>-1.4351047575473785E-3</c:v>
                </c:pt>
                <c:pt idx="14">
                  <c:v>-1.9901692867279053E-3</c:v>
                </c:pt>
                <c:pt idx="15">
                  <c:v>-1.0534860193729401E-3</c:v>
                </c:pt>
                <c:pt idx="16">
                  <c:v>-3.8378313183784485E-4</c:v>
                </c:pt>
                <c:pt idx="17">
                  <c:v>-1.0406859219074249E-3</c:v>
                </c:pt>
                <c:pt idx="18">
                  <c:v>-1.1278986930847168E-3</c:v>
                </c:pt>
                <c:pt idx="19">
                  <c:v>-2.8429292142391205E-3</c:v>
                </c:pt>
                <c:pt idx="20">
                  <c:v>-1.4262571930885315E-3</c:v>
                </c:pt>
                <c:pt idx="21">
                  <c:v>-1.3870596885681152E-3</c:v>
                </c:pt>
                <c:pt idx="22">
                  <c:v>-1.9124113023281097E-3</c:v>
                </c:pt>
                <c:pt idx="23">
                  <c:v>-1.19733065366745E-3</c:v>
                </c:pt>
                <c:pt idx="24">
                  <c:v>-7.2636827826499939E-4</c:v>
                </c:pt>
                <c:pt idx="25">
                  <c:v>-1.0670013725757599E-3</c:v>
                </c:pt>
                <c:pt idx="26">
                  <c:v>-1.0780468583106995E-3</c:v>
                </c:pt>
                <c:pt idx="27">
                  <c:v>-2.0202025771141052E-3</c:v>
                </c:pt>
                <c:pt idx="28">
                  <c:v>-1.9138120114803314E-3</c:v>
                </c:pt>
                <c:pt idx="29">
                  <c:v>-2.4752877652645111E-3</c:v>
                </c:pt>
                <c:pt idx="30">
                  <c:v>-1.6367398202419281E-3</c:v>
                </c:pt>
                <c:pt idx="31">
                  <c:v>-1.2937933206558228E-3</c:v>
                </c:pt>
                <c:pt idx="32">
                  <c:v>-1.6291849315166473E-3</c:v>
                </c:pt>
                <c:pt idx="33">
                  <c:v>-1.8237084150314331E-3</c:v>
                </c:pt>
                <c:pt idx="34">
                  <c:v>-1.0690391063690186E-3</c:v>
                </c:pt>
                <c:pt idx="35">
                  <c:v>-2.2988095879554749E-3</c:v>
                </c:pt>
                <c:pt idx="36">
                  <c:v>-2.313707023859024E-3</c:v>
                </c:pt>
                <c:pt idx="37">
                  <c:v>-2.7720965445041656E-3</c:v>
                </c:pt>
                <c:pt idx="38">
                  <c:v>-2.1691098809242249E-3</c:v>
                </c:pt>
                <c:pt idx="39">
                  <c:v>-2.0202025771141052E-3</c:v>
                </c:pt>
                <c:pt idx="40">
                  <c:v>-1.5790648758411407E-3</c:v>
                </c:pt>
                <c:pt idx="41">
                  <c:v>-1.94501131772995E-4</c:v>
                </c:pt>
                <c:pt idx="42">
                  <c:v>-1.0148696601390839E-3</c:v>
                </c:pt>
                <c:pt idx="43">
                  <c:v>-8.1565976142883301E-4</c:v>
                </c:pt>
                <c:pt idx="44">
                  <c:v>-7.8159943222999573E-4</c:v>
                </c:pt>
                <c:pt idx="45">
                  <c:v>-7.5105577707290649E-5</c:v>
                </c:pt>
                <c:pt idx="46">
                  <c:v>-7.7243521809577942E-4</c:v>
                </c:pt>
                <c:pt idx="47">
                  <c:v>-7.0140138268470764E-4</c:v>
                </c:pt>
                <c:pt idx="48">
                  <c:v>-1.9615069031715393E-3</c:v>
                </c:pt>
                <c:pt idx="49">
                  <c:v>-1.6154497861862183E-3</c:v>
                </c:pt>
                <c:pt idx="50">
                  <c:v>-1.5879236161708832E-3</c:v>
                </c:pt>
                <c:pt idx="51">
                  <c:v>-7.2149932384490967E-4</c:v>
                </c:pt>
                <c:pt idx="52">
                  <c:v>-9.5038115978240967E-4</c:v>
                </c:pt>
                <c:pt idx="53">
                  <c:v>-7.0691481232643127E-4</c:v>
                </c:pt>
                <c:pt idx="54">
                  <c:v>-2.0536035299301147E-4</c:v>
                </c:pt>
              </c:numCache>
            </c:numRef>
          </c:val>
          <c:smooth val="0"/>
          <c:extLst>
            <c:ext xmlns:c16="http://schemas.microsoft.com/office/drawing/2014/chart" uri="{C3380CC4-5D6E-409C-BE32-E72D297353CC}">
              <c16:uniqueId val="{00000001-31E9-4763-B260-895774B13456}"/>
            </c:ext>
          </c:extLst>
        </c:ser>
        <c:dLbls>
          <c:showLegendKey val="0"/>
          <c:showVal val="0"/>
          <c:showCatName val="0"/>
          <c:showSerName val="0"/>
          <c:showPercent val="0"/>
          <c:showBubbleSize val="0"/>
        </c:dLbls>
        <c:marker val="1"/>
        <c:smooth val="0"/>
        <c:axId val="118379264"/>
        <c:axId val="118377472"/>
      </c:lineChart>
      <c:dateAx>
        <c:axId val="118374400"/>
        <c:scaling>
          <c:orientation val="minMax"/>
        </c:scaling>
        <c:delete val="0"/>
        <c:axPos val="b"/>
        <c:numFmt formatCode="m/d/yyyy" sourceLinked="1"/>
        <c:majorTickMark val="none"/>
        <c:minorTickMark val="none"/>
        <c:tickLblPos val="low"/>
        <c:spPr>
          <a:noFill/>
          <a:ln w="9525" cap="flat" cmpd="sng" algn="ctr">
            <a:solidFill>
              <a:schemeClr val="tx2">
                <a:lumMod val="75000"/>
              </a:schemeClr>
            </a:solidFill>
            <a:round/>
          </a:ln>
          <a:effectLst/>
        </c:spPr>
        <c:txPr>
          <a:bodyPr rot="-60000000" spcFirstLastPara="1" vertOverflow="ellipsis" vert="horz" wrap="square" anchor="ctr" anchorCtr="1"/>
          <a:lstStyle/>
          <a:p>
            <a:pPr>
              <a:defRPr sz="2500" b="0" i="0" u="none" strike="noStrike" kern="1200" baseline="0">
                <a:solidFill>
                  <a:schemeClr val="bg1"/>
                </a:solidFill>
                <a:latin typeface="+mn-lt"/>
                <a:ea typeface="+mn-ea"/>
                <a:cs typeface="+mn-cs"/>
              </a:defRPr>
            </a:pPr>
            <a:endParaRPr lang="en-US"/>
          </a:p>
        </c:txPr>
        <c:crossAx val="118375936"/>
        <c:crosses val="autoZero"/>
        <c:auto val="1"/>
        <c:lblOffset val="100"/>
        <c:baseTimeUnit val="months"/>
      </c:dateAx>
      <c:valAx>
        <c:axId val="118375936"/>
        <c:scaling>
          <c:orientation val="minMax"/>
        </c:scaling>
        <c:delete val="0"/>
        <c:axPos val="l"/>
        <c:numFmt formatCode="0%" sourceLinked="0"/>
        <c:majorTickMark val="none"/>
        <c:minorTickMark val="none"/>
        <c:tickLblPos val="nextTo"/>
        <c:spPr>
          <a:noFill/>
          <a:ln>
            <a:solidFill>
              <a:schemeClr val="tx2">
                <a:lumMod val="75000"/>
              </a:schemeClr>
            </a:solidFill>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8374400"/>
        <c:crosses val="autoZero"/>
        <c:crossBetween val="between"/>
      </c:valAx>
      <c:valAx>
        <c:axId val="118377472"/>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8379264"/>
        <c:crosses val="max"/>
        <c:crossBetween val="between"/>
      </c:valAx>
      <c:dateAx>
        <c:axId val="118379264"/>
        <c:scaling>
          <c:orientation val="minMax"/>
        </c:scaling>
        <c:delete val="1"/>
        <c:axPos val="b"/>
        <c:numFmt formatCode="m/d/yyyy" sourceLinked="1"/>
        <c:majorTickMark val="out"/>
        <c:minorTickMark val="none"/>
        <c:tickLblPos val="nextTo"/>
        <c:crossAx val="118377472"/>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700">
          <a:solidFill>
            <a:schemeClr val="bg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So CA</c:v>
                </c:pt>
              </c:strCache>
            </c:strRef>
          </c:tx>
          <c:spPr>
            <a:ln w="38100">
              <a:solidFill>
                <a:schemeClr val="accent2"/>
              </a:solidFill>
            </a:ln>
            <a:effectLst>
              <a:outerShdw blurRad="50800" dist="38100" algn="l" rotWithShape="0">
                <a:prstClr val="black">
                  <a:alpha val="40000"/>
                </a:prstClr>
              </a:outerShdw>
            </a:effectLst>
          </c:spPr>
          <c:marker>
            <c:symbol val="none"/>
          </c:marker>
          <c:dLbls>
            <c:dLbl>
              <c:idx val="114"/>
              <c:layout>
                <c:manualLayout>
                  <c:x val="-7.9433164935023668E-4"/>
                  <c:y val="-5.28844424130896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FE-4A10-BF43-67D69A5F54F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1"/>
              </c:ext>
            </c:extLst>
          </c:dLbls>
          <c:trendline>
            <c:spPr>
              <a:ln w="38100">
                <a:solidFill>
                  <a:schemeClr val="accent1"/>
                </a:solidFill>
                <a:prstDash val="dash"/>
              </a:ln>
            </c:spPr>
            <c:trendlineType val="movingAvg"/>
            <c:period val="6"/>
            <c:dispRSqr val="0"/>
            <c:dispEq val="0"/>
          </c:trendline>
          <c:cat>
            <c:numRef>
              <c:f>Sheet1!$A$2:$A$116</c:f>
              <c:numCache>
                <c:formatCode>[$-409]mmm\-yy;@</c:formatCode>
                <c:ptCount val="115"/>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pt idx="42">
                  <c:v>41456</c:v>
                </c:pt>
                <c:pt idx="43">
                  <c:v>41487</c:v>
                </c:pt>
                <c:pt idx="44">
                  <c:v>41518</c:v>
                </c:pt>
                <c:pt idx="45">
                  <c:v>41548</c:v>
                </c:pt>
                <c:pt idx="46">
                  <c:v>41579</c:v>
                </c:pt>
                <c:pt idx="47">
                  <c:v>41609</c:v>
                </c:pt>
                <c:pt idx="48">
                  <c:v>41640</c:v>
                </c:pt>
                <c:pt idx="49">
                  <c:v>41671</c:v>
                </c:pt>
                <c:pt idx="50">
                  <c:v>41699</c:v>
                </c:pt>
                <c:pt idx="51">
                  <c:v>41730</c:v>
                </c:pt>
                <c:pt idx="52">
                  <c:v>41760</c:v>
                </c:pt>
                <c:pt idx="53">
                  <c:v>41791</c:v>
                </c:pt>
                <c:pt idx="54">
                  <c:v>41821</c:v>
                </c:pt>
                <c:pt idx="55">
                  <c:v>41852</c:v>
                </c:pt>
                <c:pt idx="56">
                  <c:v>41883</c:v>
                </c:pt>
                <c:pt idx="57">
                  <c:v>41913</c:v>
                </c:pt>
                <c:pt idx="58">
                  <c:v>41944</c:v>
                </c:pt>
                <c:pt idx="59">
                  <c:v>41974</c:v>
                </c:pt>
                <c:pt idx="60">
                  <c:v>42005</c:v>
                </c:pt>
                <c:pt idx="61">
                  <c:v>42036</c:v>
                </c:pt>
                <c:pt idx="62">
                  <c:v>42064</c:v>
                </c:pt>
                <c:pt idx="63">
                  <c:v>42095</c:v>
                </c:pt>
                <c:pt idx="64">
                  <c:v>42125</c:v>
                </c:pt>
                <c:pt idx="65">
                  <c:v>42156</c:v>
                </c:pt>
                <c:pt idx="66">
                  <c:v>42186</c:v>
                </c:pt>
                <c:pt idx="67">
                  <c:v>42217</c:v>
                </c:pt>
                <c:pt idx="68">
                  <c:v>42248</c:v>
                </c:pt>
                <c:pt idx="69">
                  <c:v>42278</c:v>
                </c:pt>
                <c:pt idx="70">
                  <c:v>42309</c:v>
                </c:pt>
                <c:pt idx="71">
                  <c:v>42339</c:v>
                </c:pt>
                <c:pt idx="72">
                  <c:v>42370</c:v>
                </c:pt>
                <c:pt idx="73">
                  <c:v>42401</c:v>
                </c:pt>
                <c:pt idx="74">
                  <c:v>42430</c:v>
                </c:pt>
                <c:pt idx="75">
                  <c:v>42461</c:v>
                </c:pt>
                <c:pt idx="76">
                  <c:v>42491</c:v>
                </c:pt>
                <c:pt idx="77">
                  <c:v>42522</c:v>
                </c:pt>
                <c:pt idx="78">
                  <c:v>42552</c:v>
                </c:pt>
                <c:pt idx="79">
                  <c:v>42583</c:v>
                </c:pt>
                <c:pt idx="80">
                  <c:v>42614</c:v>
                </c:pt>
                <c:pt idx="81">
                  <c:v>42644</c:v>
                </c:pt>
                <c:pt idx="82">
                  <c:v>42675</c:v>
                </c:pt>
                <c:pt idx="83">
                  <c:v>42705</c:v>
                </c:pt>
                <c:pt idx="84">
                  <c:v>42736</c:v>
                </c:pt>
                <c:pt idx="85">
                  <c:v>42767</c:v>
                </c:pt>
                <c:pt idx="86">
                  <c:v>42795</c:v>
                </c:pt>
                <c:pt idx="87">
                  <c:v>42826</c:v>
                </c:pt>
                <c:pt idx="88">
                  <c:v>42856</c:v>
                </c:pt>
                <c:pt idx="89">
                  <c:v>42887</c:v>
                </c:pt>
                <c:pt idx="90">
                  <c:v>42917</c:v>
                </c:pt>
                <c:pt idx="91">
                  <c:v>42948</c:v>
                </c:pt>
                <c:pt idx="92">
                  <c:v>42979</c:v>
                </c:pt>
                <c:pt idx="93">
                  <c:v>43009</c:v>
                </c:pt>
                <c:pt idx="94">
                  <c:v>43040</c:v>
                </c:pt>
                <c:pt idx="95">
                  <c:v>43070</c:v>
                </c:pt>
                <c:pt idx="96">
                  <c:v>43101</c:v>
                </c:pt>
                <c:pt idx="97">
                  <c:v>43132</c:v>
                </c:pt>
                <c:pt idx="98">
                  <c:v>43160</c:v>
                </c:pt>
                <c:pt idx="99">
                  <c:v>43191</c:v>
                </c:pt>
                <c:pt idx="100">
                  <c:v>43221</c:v>
                </c:pt>
                <c:pt idx="101">
                  <c:v>43252</c:v>
                </c:pt>
                <c:pt idx="102">
                  <c:v>43282</c:v>
                </c:pt>
                <c:pt idx="103">
                  <c:v>43313</c:v>
                </c:pt>
                <c:pt idx="104">
                  <c:v>43344</c:v>
                </c:pt>
                <c:pt idx="105">
                  <c:v>43374</c:v>
                </c:pt>
                <c:pt idx="106">
                  <c:v>43405</c:v>
                </c:pt>
                <c:pt idx="107">
                  <c:v>43435</c:v>
                </c:pt>
                <c:pt idx="108">
                  <c:v>43466</c:v>
                </c:pt>
                <c:pt idx="109">
                  <c:v>43497</c:v>
                </c:pt>
                <c:pt idx="110">
                  <c:v>43525</c:v>
                </c:pt>
                <c:pt idx="111">
                  <c:v>43556</c:v>
                </c:pt>
                <c:pt idx="112">
                  <c:v>43586</c:v>
                </c:pt>
                <c:pt idx="113">
                  <c:v>43617</c:v>
                </c:pt>
                <c:pt idx="114">
                  <c:v>43647</c:v>
                </c:pt>
              </c:numCache>
            </c:numRef>
          </c:cat>
          <c:val>
            <c:numRef>
              <c:f>Sheet1!$B$2:$B$116</c:f>
              <c:numCache>
                <c:formatCode>0.0%</c:formatCode>
                <c:ptCount val="115"/>
                <c:pt idx="0">
                  <c:v>-0.12997850925619081</c:v>
                </c:pt>
                <c:pt idx="1">
                  <c:v>-0.10775653253897932</c:v>
                </c:pt>
                <c:pt idx="2">
                  <c:v>-5.57105568613524E-2</c:v>
                </c:pt>
                <c:pt idx="3">
                  <c:v>-9.6887828968687306E-2</c:v>
                </c:pt>
                <c:pt idx="4">
                  <c:v>-3.6018748040934412E-2</c:v>
                </c:pt>
                <c:pt idx="5">
                  <c:v>-6.8231287014466679E-2</c:v>
                </c:pt>
                <c:pt idx="6">
                  <c:v>-0.22551592066232917</c:v>
                </c:pt>
                <c:pt idx="7">
                  <c:v>-0.13116025561315769</c:v>
                </c:pt>
                <c:pt idx="8">
                  <c:v>-0.14623916542030946</c:v>
                </c:pt>
                <c:pt idx="9">
                  <c:v>-0.23134614988040125</c:v>
                </c:pt>
                <c:pt idx="10">
                  <c:v>-0.12573387464508134</c:v>
                </c:pt>
                <c:pt idx="11">
                  <c:v>-9.454594801909233E-2</c:v>
                </c:pt>
                <c:pt idx="12">
                  <c:v>-2.8766014873381818E-2</c:v>
                </c:pt>
                <c:pt idx="13">
                  <c:v>-5.2481228266827551E-2</c:v>
                </c:pt>
                <c:pt idx="14">
                  <c:v>-1.6509637825222523E-2</c:v>
                </c:pt>
                <c:pt idx="15">
                  <c:v>-5.575296108291028E-2</c:v>
                </c:pt>
                <c:pt idx="16">
                  <c:v>-0.1281455671699574</c:v>
                </c:pt>
                <c:pt idx="17">
                  <c:v>-7.4602684770868732E-2</c:v>
                </c:pt>
                <c:pt idx="18">
                  <c:v>-8.0313784086664119E-3</c:v>
                </c:pt>
                <c:pt idx="19">
                  <c:v>8.1127899143489612E-2</c:v>
                </c:pt>
                <c:pt idx="20">
                  <c:v>-3.3629496143990023E-2</c:v>
                </c:pt>
                <c:pt idx="21">
                  <c:v>1.3560328615262796E-2</c:v>
                </c:pt>
                <c:pt idx="22">
                  <c:v>4.2553191489361764E-2</c:v>
                </c:pt>
                <c:pt idx="23">
                  <c:v>-1.3818436242784671E-2</c:v>
                </c:pt>
                <c:pt idx="24">
                  <c:v>1.2951842693983195E-2</c:v>
                </c:pt>
                <c:pt idx="25">
                  <c:v>9.9498926270579879E-2</c:v>
                </c:pt>
                <c:pt idx="26">
                  <c:v>4.4208120935137929E-2</c:v>
                </c:pt>
                <c:pt idx="27">
                  <c:v>3.0194427022668169E-2</c:v>
                </c:pt>
                <c:pt idx="28">
                  <c:v>0.19555950266429845</c:v>
                </c:pt>
                <c:pt idx="29">
                  <c:v>7.386411004585236E-2</c:v>
                </c:pt>
                <c:pt idx="30">
                  <c:v>0.10355865185464141</c:v>
                </c:pt>
                <c:pt idx="31">
                  <c:v>0.11215951575574157</c:v>
                </c:pt>
                <c:pt idx="32">
                  <c:v>-4.9697414267375728E-2</c:v>
                </c:pt>
                <c:pt idx="33">
                  <c:v>0.17500000000000004</c:v>
                </c:pt>
                <c:pt idx="34">
                  <c:v>0.10234241479843176</c:v>
                </c:pt>
                <c:pt idx="35">
                  <c:v>3.3965945370698858E-2</c:v>
                </c:pt>
                <c:pt idx="36">
                  <c:v>7.5671277461350606E-2</c:v>
                </c:pt>
                <c:pt idx="37">
                  <c:v>-5.457899305555558E-2</c:v>
                </c:pt>
                <c:pt idx="38">
                  <c:v>-5.3278343573773257E-2</c:v>
                </c:pt>
                <c:pt idx="39">
                  <c:v>3.6615063489302546E-2</c:v>
                </c:pt>
                <c:pt idx="40">
                  <c:v>-3.8478680730946402E-2</c:v>
                </c:pt>
                <c:pt idx="41">
                  <c:v>-7.2199363403462447E-2</c:v>
                </c:pt>
                <c:pt idx="42">
                  <c:v>2.7043166695103205E-2</c:v>
                </c:pt>
                <c:pt idx="43">
                  <c:v>2.7213062269888511E-3</c:v>
                </c:pt>
                <c:pt idx="44">
                  <c:v>-1.592049401775375E-2</c:v>
                </c:pt>
                <c:pt idx="45">
                  <c:v>-7.9205452127659615E-2</c:v>
                </c:pt>
                <c:pt idx="46">
                  <c:v>-0.159233926128591</c:v>
                </c:pt>
                <c:pt idx="47">
                  <c:v>-0.14812591131314867</c:v>
                </c:pt>
                <c:pt idx="48">
                  <c:v>-0.16079610252667986</c:v>
                </c:pt>
                <c:pt idx="49">
                  <c:v>-0.12908757029725693</c:v>
                </c:pt>
                <c:pt idx="50">
                  <c:v>-0.15488095661450929</c:v>
                </c:pt>
                <c:pt idx="51">
                  <c:v>-7.059644265458509E-2</c:v>
                </c:pt>
                <c:pt idx="52">
                  <c:v>-0.1321847960444994</c:v>
                </c:pt>
                <c:pt idx="53">
                  <c:v>-6.032967952472601E-2</c:v>
                </c:pt>
                <c:pt idx="54">
                  <c:v>-0.10133732037544652</c:v>
                </c:pt>
                <c:pt idx="55">
                  <c:v>-0.14080459770114939</c:v>
                </c:pt>
                <c:pt idx="56">
                  <c:v>-1.6937941757698471E-2</c:v>
                </c:pt>
                <c:pt idx="57">
                  <c:v>-2.7629477513076539E-2</c:v>
                </c:pt>
                <c:pt idx="58">
                  <c:v>-8.0485952923310511E-2</c:v>
                </c:pt>
                <c:pt idx="59">
                  <c:v>1.2505301451021023E-2</c:v>
                </c:pt>
                <c:pt idx="60">
                  <c:v>-6.0667221494094092E-2</c:v>
                </c:pt>
                <c:pt idx="61">
                  <c:v>-3.3201694521165503E-3</c:v>
                </c:pt>
                <c:pt idx="62">
                  <c:v>0.10784322235435728</c:v>
                </c:pt>
                <c:pt idx="63">
                  <c:v>9.1522846865518481E-2</c:v>
                </c:pt>
                <c:pt idx="64">
                  <c:v>8.2167990588964734E-2</c:v>
                </c:pt>
                <c:pt idx="65">
                  <c:v>0.17086641308422212</c:v>
                </c:pt>
                <c:pt idx="66">
                  <c:v>0.1910921393754299</c:v>
                </c:pt>
                <c:pt idx="67">
                  <c:v>3.3397053975743107E-2</c:v>
                </c:pt>
                <c:pt idx="68">
                  <c:v>0.10206125252197462</c:v>
                </c:pt>
                <c:pt idx="69">
                  <c:v>8.9144278896173823E-3</c:v>
                </c:pt>
                <c:pt idx="70">
                  <c:v>-3.1016562524598168E-2</c:v>
                </c:pt>
                <c:pt idx="71">
                  <c:v>8.6593058627461916E-2</c:v>
                </c:pt>
                <c:pt idx="72">
                  <c:v>6.7703797946675914E-2</c:v>
                </c:pt>
                <c:pt idx="73">
                  <c:v>9.7712373865646018E-3</c:v>
                </c:pt>
                <c:pt idx="74">
                  <c:v>1.5124646054108792E-2</c:v>
                </c:pt>
                <c:pt idx="75">
                  <c:v>-3.8817594436264646E-2</c:v>
                </c:pt>
                <c:pt idx="76">
                  <c:v>1.1975915266943638E-2</c:v>
                </c:pt>
                <c:pt idx="77">
                  <c:v>-4.3427350956533051E-3</c:v>
                </c:pt>
                <c:pt idx="78">
                  <c:v>-0.11330934945830795</c:v>
                </c:pt>
                <c:pt idx="79">
                  <c:v>7.3127559879364368E-2</c:v>
                </c:pt>
                <c:pt idx="80">
                  <c:v>3.485092713858573E-2</c:v>
                </c:pt>
                <c:pt idx="81">
                  <c:v>1.6730209824312947E-2</c:v>
                </c:pt>
                <c:pt idx="82">
                  <c:v>0.28407743267821894</c:v>
                </c:pt>
                <c:pt idx="83">
                  <c:v>-7.2297977486959208E-3</c:v>
                </c:pt>
                <c:pt idx="84">
                  <c:v>5.2031411601160649E-2</c:v>
                </c:pt>
                <c:pt idx="85">
                  <c:v>3.9025089857276374E-2</c:v>
                </c:pt>
                <c:pt idx="86">
                  <c:v>6.6822015414471858E-2</c:v>
                </c:pt>
                <c:pt idx="87">
                  <c:v>-6.7290344054913187E-2</c:v>
                </c:pt>
                <c:pt idx="88">
                  <c:v>6.3835170772329697E-2</c:v>
                </c:pt>
                <c:pt idx="89">
                  <c:v>8.1140707408796198E-2</c:v>
                </c:pt>
                <c:pt idx="90">
                  <c:v>-2.3399194296598314E-2</c:v>
                </c:pt>
                <c:pt idx="91">
                  <c:v>4.3152959853488104E-2</c:v>
                </c:pt>
                <c:pt idx="92">
                  <c:v>-2.4760038567363085E-2</c:v>
                </c:pt>
                <c:pt idx="93">
                  <c:v>2.6625607136518958E-2</c:v>
                </c:pt>
                <c:pt idx="94">
                  <c:v>-3.6879029199848312E-2</c:v>
                </c:pt>
                <c:pt idx="95">
                  <c:v>-6.8584070796460228E-2</c:v>
                </c:pt>
                <c:pt idx="96">
                  <c:v>-3.2218696607273611E-2</c:v>
                </c:pt>
                <c:pt idx="97">
                  <c:v>-2.4379565169505124E-2</c:v>
                </c:pt>
                <c:pt idx="98">
                  <c:v>-6.3191002278427999E-2</c:v>
                </c:pt>
                <c:pt idx="99">
                  <c:v>1.4572926077955017E-2</c:v>
                </c:pt>
                <c:pt idx="100">
                  <c:v>-5.8138163444872992E-2</c:v>
                </c:pt>
                <c:pt idx="101">
                  <c:v>-0.11671612265084075</c:v>
                </c:pt>
                <c:pt idx="102">
                  <c:v>1.4570736935954898E-3</c:v>
                </c:pt>
                <c:pt idx="103">
                  <c:v>-0.08</c:v>
                </c:pt>
                <c:pt idx="104">
                  <c:v>-0.17299999999999999</c:v>
                </c:pt>
                <c:pt idx="105">
                  <c:v>-7.8244446443025417E-2</c:v>
                </c:pt>
                <c:pt idx="106">
                  <c:v>-0.10300040273862265</c:v>
                </c:pt>
                <c:pt idx="107">
                  <c:v>-0.17283201940570048</c:v>
                </c:pt>
                <c:pt idx="108">
                  <c:v>-0.1420666580877622</c:v>
                </c:pt>
                <c:pt idx="109">
                  <c:v>-9.5816286129074779E-2</c:v>
                </c:pt>
                <c:pt idx="110">
                  <c:v>-0.10563582432303131</c:v>
                </c:pt>
                <c:pt idx="111">
                  <c:v>-1.2E-2</c:v>
                </c:pt>
                <c:pt idx="112">
                  <c:v>-8.8561496440986431E-3</c:v>
                </c:pt>
                <c:pt idx="113">
                  <c:v>-9.2999999999999999E-2</c:v>
                </c:pt>
                <c:pt idx="114">
                  <c:v>3.9165446559297212E-2</c:v>
                </c:pt>
              </c:numCache>
            </c:numRef>
          </c:val>
          <c:smooth val="0"/>
          <c:extLst>
            <c:ext xmlns:c16="http://schemas.microsoft.com/office/drawing/2014/chart" uri="{C3380CC4-5D6E-409C-BE32-E72D297353CC}">
              <c16:uniqueId val="{00000001-AE83-4B68-B768-73A543AD9C4A}"/>
            </c:ext>
          </c:extLst>
        </c:ser>
        <c:dLbls>
          <c:showLegendKey val="0"/>
          <c:showVal val="0"/>
          <c:showCatName val="0"/>
          <c:showSerName val="0"/>
          <c:showPercent val="0"/>
          <c:showBubbleSize val="0"/>
        </c:dLbls>
        <c:smooth val="0"/>
        <c:axId val="116740480"/>
        <c:axId val="116742016"/>
      </c:lineChart>
      <c:dateAx>
        <c:axId val="116740480"/>
        <c:scaling>
          <c:orientation val="minMax"/>
        </c:scaling>
        <c:delete val="0"/>
        <c:axPos val="b"/>
        <c:numFmt formatCode="[$-409]mmm\-yy;@" sourceLinked="1"/>
        <c:majorTickMark val="out"/>
        <c:minorTickMark val="none"/>
        <c:tickLblPos val="low"/>
        <c:spPr>
          <a:ln>
            <a:solidFill>
              <a:schemeClr val="tx2">
                <a:lumMod val="75000"/>
              </a:schemeClr>
            </a:solidFill>
          </a:ln>
        </c:spPr>
        <c:crossAx val="116742016"/>
        <c:crosses val="autoZero"/>
        <c:auto val="1"/>
        <c:lblOffset val="100"/>
        <c:baseTimeUnit val="months"/>
        <c:majorUnit val="4"/>
        <c:majorTimeUnit val="months"/>
      </c:dateAx>
      <c:valAx>
        <c:axId val="116742016"/>
        <c:scaling>
          <c:orientation val="minMax"/>
        </c:scaling>
        <c:delete val="0"/>
        <c:axPos val="l"/>
        <c:majorGridlines>
          <c:spPr>
            <a:ln>
              <a:noFill/>
            </a:ln>
          </c:spPr>
        </c:majorGridlines>
        <c:numFmt formatCode="0%" sourceLinked="0"/>
        <c:majorTickMark val="out"/>
        <c:minorTickMark val="none"/>
        <c:tickLblPos val="nextTo"/>
        <c:crossAx val="116740480"/>
        <c:crosses val="autoZero"/>
        <c:crossBetween val="between"/>
      </c:valAx>
    </c:plotArea>
    <c:legend>
      <c:legendPos val="t"/>
      <c:overlay val="0"/>
    </c:legend>
    <c:plotVisOnly val="1"/>
    <c:dispBlanksAs val="gap"/>
    <c:showDLblsOverMax val="0"/>
  </c:chart>
  <c:txPr>
    <a:bodyPr/>
    <a:lstStyle/>
    <a:p>
      <a:pPr>
        <a:defRPr sz="2700">
          <a:solidFill>
            <a:schemeClr val="bg1"/>
          </a:solidFill>
          <a:latin typeface="Century Gothic" panose="020B0502020202020204"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793406301626416E-2"/>
          <c:y val="0.10899278215223097"/>
          <c:w val="0.88936745193840216"/>
          <c:h val="0.72749794947506563"/>
        </c:manualLayout>
      </c:layout>
      <c:lineChart>
        <c:grouping val="standard"/>
        <c:varyColors val="0"/>
        <c:ser>
          <c:idx val="0"/>
          <c:order val="0"/>
          <c:tx>
            <c:strRef>
              <c:f>Sheet1!$B$1</c:f>
              <c:strCache>
                <c:ptCount val="1"/>
                <c:pt idx="0">
                  <c:v>Central Valley</c:v>
                </c:pt>
              </c:strCache>
            </c:strRef>
          </c:tx>
          <c:spPr>
            <a:ln w="38100">
              <a:solidFill>
                <a:schemeClr val="accent3"/>
              </a:solidFill>
            </a:ln>
            <a:effectLst>
              <a:outerShdw blurRad="50800" dist="38100" algn="l" rotWithShape="0">
                <a:prstClr val="black">
                  <a:alpha val="40000"/>
                </a:prstClr>
              </a:outerShdw>
            </a:effectLst>
          </c:spPr>
          <c:marker>
            <c:symbol val="none"/>
          </c:marker>
          <c:dLbls>
            <c:dLbl>
              <c:idx val="114"/>
              <c:layout>
                <c:manualLayout>
                  <c:x val="-7.7881619937717546E-4"/>
                  <c:y val="-3.86392143028824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56D-4A33-BF04-260BD7E4A48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1"/>
              </c:ext>
            </c:extLst>
          </c:dLbls>
          <c:trendline>
            <c:spPr>
              <a:ln w="38100">
                <a:solidFill>
                  <a:schemeClr val="accent1"/>
                </a:solidFill>
                <a:prstDash val="dash"/>
              </a:ln>
            </c:spPr>
            <c:trendlineType val="movingAvg"/>
            <c:period val="6"/>
            <c:dispRSqr val="0"/>
            <c:dispEq val="0"/>
          </c:trendline>
          <c:cat>
            <c:numRef>
              <c:f>Sheet1!$A$2:$A$116</c:f>
              <c:numCache>
                <c:formatCode>[$-409]mmm\-yy;@</c:formatCode>
                <c:ptCount val="115"/>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pt idx="42">
                  <c:v>41456</c:v>
                </c:pt>
                <c:pt idx="43">
                  <c:v>41487</c:v>
                </c:pt>
                <c:pt idx="44">
                  <c:v>41518</c:v>
                </c:pt>
                <c:pt idx="45">
                  <c:v>41548</c:v>
                </c:pt>
                <c:pt idx="46">
                  <c:v>41579</c:v>
                </c:pt>
                <c:pt idx="47">
                  <c:v>41609</c:v>
                </c:pt>
                <c:pt idx="48">
                  <c:v>41640</c:v>
                </c:pt>
                <c:pt idx="49">
                  <c:v>41671</c:v>
                </c:pt>
                <c:pt idx="50">
                  <c:v>41699</c:v>
                </c:pt>
                <c:pt idx="51">
                  <c:v>41730</c:v>
                </c:pt>
                <c:pt idx="52">
                  <c:v>41760</c:v>
                </c:pt>
                <c:pt idx="53">
                  <c:v>41791</c:v>
                </c:pt>
                <c:pt idx="54">
                  <c:v>41821</c:v>
                </c:pt>
                <c:pt idx="55">
                  <c:v>41852</c:v>
                </c:pt>
                <c:pt idx="56">
                  <c:v>41883</c:v>
                </c:pt>
                <c:pt idx="57">
                  <c:v>41913</c:v>
                </c:pt>
                <c:pt idx="58">
                  <c:v>41944</c:v>
                </c:pt>
                <c:pt idx="59">
                  <c:v>41974</c:v>
                </c:pt>
                <c:pt idx="60">
                  <c:v>42005</c:v>
                </c:pt>
                <c:pt idx="61">
                  <c:v>42036</c:v>
                </c:pt>
                <c:pt idx="62">
                  <c:v>42064</c:v>
                </c:pt>
                <c:pt idx="63">
                  <c:v>42095</c:v>
                </c:pt>
                <c:pt idx="64">
                  <c:v>42125</c:v>
                </c:pt>
                <c:pt idx="65">
                  <c:v>42156</c:v>
                </c:pt>
                <c:pt idx="66">
                  <c:v>42186</c:v>
                </c:pt>
                <c:pt idx="67">
                  <c:v>42217</c:v>
                </c:pt>
                <c:pt idx="68">
                  <c:v>42248</c:v>
                </c:pt>
                <c:pt idx="69">
                  <c:v>42278</c:v>
                </c:pt>
                <c:pt idx="70">
                  <c:v>42309</c:v>
                </c:pt>
                <c:pt idx="71">
                  <c:v>42339</c:v>
                </c:pt>
                <c:pt idx="72">
                  <c:v>42370</c:v>
                </c:pt>
                <c:pt idx="73">
                  <c:v>42401</c:v>
                </c:pt>
                <c:pt idx="74">
                  <c:v>42430</c:v>
                </c:pt>
                <c:pt idx="75">
                  <c:v>42461</c:v>
                </c:pt>
                <c:pt idx="76">
                  <c:v>42491</c:v>
                </c:pt>
                <c:pt idx="77">
                  <c:v>42522</c:v>
                </c:pt>
                <c:pt idx="78">
                  <c:v>42552</c:v>
                </c:pt>
                <c:pt idx="79">
                  <c:v>42583</c:v>
                </c:pt>
                <c:pt idx="80">
                  <c:v>42614</c:v>
                </c:pt>
                <c:pt idx="81">
                  <c:v>42644</c:v>
                </c:pt>
                <c:pt idx="82">
                  <c:v>42675</c:v>
                </c:pt>
                <c:pt idx="83">
                  <c:v>42705</c:v>
                </c:pt>
                <c:pt idx="84">
                  <c:v>42736</c:v>
                </c:pt>
                <c:pt idx="85">
                  <c:v>42767</c:v>
                </c:pt>
                <c:pt idx="86">
                  <c:v>42795</c:v>
                </c:pt>
                <c:pt idx="87">
                  <c:v>42826</c:v>
                </c:pt>
                <c:pt idx="88">
                  <c:v>42856</c:v>
                </c:pt>
                <c:pt idx="89">
                  <c:v>42887</c:v>
                </c:pt>
                <c:pt idx="90">
                  <c:v>42917</c:v>
                </c:pt>
                <c:pt idx="91">
                  <c:v>42948</c:v>
                </c:pt>
                <c:pt idx="92">
                  <c:v>42979</c:v>
                </c:pt>
                <c:pt idx="93">
                  <c:v>43009</c:v>
                </c:pt>
                <c:pt idx="94">
                  <c:v>43040</c:v>
                </c:pt>
                <c:pt idx="95">
                  <c:v>43070</c:v>
                </c:pt>
                <c:pt idx="96">
                  <c:v>43101</c:v>
                </c:pt>
                <c:pt idx="97">
                  <c:v>43132</c:v>
                </c:pt>
                <c:pt idx="98">
                  <c:v>43160</c:v>
                </c:pt>
                <c:pt idx="99">
                  <c:v>43191</c:v>
                </c:pt>
                <c:pt idx="100">
                  <c:v>43221</c:v>
                </c:pt>
                <c:pt idx="101">
                  <c:v>43252</c:v>
                </c:pt>
                <c:pt idx="102">
                  <c:v>43282</c:v>
                </c:pt>
                <c:pt idx="103">
                  <c:v>43313</c:v>
                </c:pt>
                <c:pt idx="104">
                  <c:v>43344</c:v>
                </c:pt>
                <c:pt idx="105">
                  <c:v>43374</c:v>
                </c:pt>
                <c:pt idx="106">
                  <c:v>43405</c:v>
                </c:pt>
                <c:pt idx="107">
                  <c:v>43435</c:v>
                </c:pt>
                <c:pt idx="108">
                  <c:v>43466</c:v>
                </c:pt>
                <c:pt idx="109">
                  <c:v>43497</c:v>
                </c:pt>
                <c:pt idx="110">
                  <c:v>43525</c:v>
                </c:pt>
                <c:pt idx="111">
                  <c:v>43556</c:v>
                </c:pt>
                <c:pt idx="112">
                  <c:v>43586</c:v>
                </c:pt>
                <c:pt idx="113">
                  <c:v>43617</c:v>
                </c:pt>
                <c:pt idx="114">
                  <c:v>43647</c:v>
                </c:pt>
              </c:numCache>
            </c:numRef>
          </c:cat>
          <c:val>
            <c:numRef>
              <c:f>Sheet1!$B$2:$B$116</c:f>
              <c:numCache>
                <c:formatCode>0.0%</c:formatCode>
                <c:ptCount val="115"/>
                <c:pt idx="0">
                  <c:v>-0.25312500000000004</c:v>
                </c:pt>
                <c:pt idx="1">
                  <c:v>-0.20960295475530932</c:v>
                </c:pt>
                <c:pt idx="2">
                  <c:v>-0.12297930200936702</c:v>
                </c:pt>
                <c:pt idx="3">
                  <c:v>-0.15207780725022102</c:v>
                </c:pt>
                <c:pt idx="4">
                  <c:v>-6.6990139301925211E-2</c:v>
                </c:pt>
                <c:pt idx="5">
                  <c:v>-4.1709959922814344E-2</c:v>
                </c:pt>
                <c:pt idx="6">
                  <c:v>-0.22157127835361279</c:v>
                </c:pt>
                <c:pt idx="7">
                  <c:v>-0.11515151515151512</c:v>
                </c:pt>
                <c:pt idx="8">
                  <c:v>-0.13068087231563175</c:v>
                </c:pt>
                <c:pt idx="9">
                  <c:v>-0.20636734693877556</c:v>
                </c:pt>
                <c:pt idx="10">
                  <c:v>-4.0725728623817847E-2</c:v>
                </c:pt>
                <c:pt idx="11">
                  <c:v>-3.3973161202649926E-2</c:v>
                </c:pt>
                <c:pt idx="12">
                  <c:v>5.1371455137145583E-2</c:v>
                </c:pt>
                <c:pt idx="13">
                  <c:v>2.9672897196261649E-2</c:v>
                </c:pt>
                <c:pt idx="14">
                  <c:v>3.6692506459948371E-2</c:v>
                </c:pt>
                <c:pt idx="15">
                  <c:v>1.3903371567605127E-3</c:v>
                </c:pt>
                <c:pt idx="16">
                  <c:v>-4.8985069619191357E-2</c:v>
                </c:pt>
                <c:pt idx="17">
                  <c:v>-5.7930607187112737E-2</c:v>
                </c:pt>
                <c:pt idx="18">
                  <c:v>6.0015438054805026E-2</c:v>
                </c:pt>
                <c:pt idx="19">
                  <c:v>0.17237442922374435</c:v>
                </c:pt>
                <c:pt idx="20">
                  <c:v>0.10991957104557648</c:v>
                </c:pt>
                <c:pt idx="21">
                  <c:v>0.1207570458753342</c:v>
                </c:pt>
                <c:pt idx="22">
                  <c:v>5.7947686116700092E-2</c:v>
                </c:pt>
                <c:pt idx="23">
                  <c:v>-8.0886231756638338E-3</c:v>
                </c:pt>
                <c:pt idx="24">
                  <c:v>-4.9303559584346623E-2</c:v>
                </c:pt>
                <c:pt idx="25">
                  <c:v>5.7408668028137155E-2</c:v>
                </c:pt>
                <c:pt idx="26">
                  <c:v>-6.7962778331671636E-2</c:v>
                </c:pt>
                <c:pt idx="27">
                  <c:v>-6.4560916348490149E-2</c:v>
                </c:pt>
                <c:pt idx="28">
                  <c:v>2.4519315575939338E-2</c:v>
                </c:pt>
                <c:pt idx="29">
                  <c:v>-5.8697796777375855E-2</c:v>
                </c:pt>
                <c:pt idx="30">
                  <c:v>-4.0233023848534444E-2</c:v>
                </c:pt>
                <c:pt idx="31">
                  <c:v>-6.9620253164557E-2</c:v>
                </c:pt>
                <c:pt idx="32">
                  <c:v>-0.19944789510006899</c:v>
                </c:pt>
                <c:pt idx="33">
                  <c:v>9.3612334801762564E-3</c:v>
                </c:pt>
                <c:pt idx="34">
                  <c:v>-9.4903004944845937E-2</c:v>
                </c:pt>
                <c:pt idx="35">
                  <c:v>-0.13313242332919695</c:v>
                </c:pt>
                <c:pt idx="36">
                  <c:v>-7.3255813953488347E-2</c:v>
                </c:pt>
                <c:pt idx="37">
                  <c:v>-0.12596566523605146</c:v>
                </c:pt>
                <c:pt idx="38">
                  <c:v>-0.15082902478160098</c:v>
                </c:pt>
                <c:pt idx="39">
                  <c:v>-5.9925788497217081E-2</c:v>
                </c:pt>
                <c:pt idx="40">
                  <c:v>-8.8842975206611552E-2</c:v>
                </c:pt>
                <c:pt idx="41">
                  <c:v>-0.12646288209606982</c:v>
                </c:pt>
                <c:pt idx="42">
                  <c:v>3.983308042488698E-3</c:v>
                </c:pt>
                <c:pt idx="43">
                  <c:v>-0.10587824873539164</c:v>
                </c:pt>
                <c:pt idx="44">
                  <c:v>-2.349137931034484E-2</c:v>
                </c:pt>
                <c:pt idx="45">
                  <c:v>-0.14275322785961087</c:v>
                </c:pt>
                <c:pt idx="46">
                  <c:v>-0.17503677243118299</c:v>
                </c:pt>
                <c:pt idx="47">
                  <c:v>-0.1501022494887525</c:v>
                </c:pt>
                <c:pt idx="48">
                  <c:v>-0.1721455457967378</c:v>
                </c:pt>
                <c:pt idx="49">
                  <c:v>-0.19567886079057206</c:v>
                </c:pt>
                <c:pt idx="50">
                  <c:v>-0.15095528028553429</c:v>
                </c:pt>
                <c:pt idx="51">
                  <c:v>-6.3351095322676132E-2</c:v>
                </c:pt>
                <c:pt idx="52">
                  <c:v>-7.7475434618291761E-2</c:v>
                </c:pt>
                <c:pt idx="53">
                  <c:v>-2.4595080983803252E-2</c:v>
                </c:pt>
                <c:pt idx="54">
                  <c:v>-5.3844700547893476E-2</c:v>
                </c:pt>
                <c:pt idx="55">
                  <c:v>-7.9008973858759268E-2</c:v>
                </c:pt>
                <c:pt idx="56">
                  <c:v>-1.7656146546016771E-3</c:v>
                </c:pt>
                <c:pt idx="57">
                  <c:v>-5.7276198557488778E-3</c:v>
                </c:pt>
                <c:pt idx="58">
                  <c:v>-9.3734080489047411E-2</c:v>
                </c:pt>
                <c:pt idx="59">
                  <c:v>4.8604427333974964E-2</c:v>
                </c:pt>
                <c:pt idx="60">
                  <c:v>-6.0927553804183132E-2</c:v>
                </c:pt>
                <c:pt idx="61">
                  <c:v>4.3956043956044022E-2</c:v>
                </c:pt>
                <c:pt idx="62">
                  <c:v>0.13452027695351143</c:v>
                </c:pt>
                <c:pt idx="63">
                  <c:v>6.7425200168562904E-2</c:v>
                </c:pt>
                <c:pt idx="64">
                  <c:v>7.6403113478082707E-2</c:v>
                </c:pt>
                <c:pt idx="65">
                  <c:v>0.19864698646986478</c:v>
                </c:pt>
                <c:pt idx="66">
                  <c:v>0.14217252396166136</c:v>
                </c:pt>
                <c:pt idx="67">
                  <c:v>0.10823977970768905</c:v>
                </c:pt>
                <c:pt idx="68">
                  <c:v>0.14105682069422953</c:v>
                </c:pt>
                <c:pt idx="69">
                  <c:v>5.1845530189887024E-2</c:v>
                </c:pt>
                <c:pt idx="70">
                  <c:v>4.9465992130410363E-2</c:v>
                </c:pt>
                <c:pt idx="71">
                  <c:v>0.15075722808627812</c:v>
                </c:pt>
                <c:pt idx="72">
                  <c:v>0.12136862491930267</c:v>
                </c:pt>
                <c:pt idx="73">
                  <c:v>6.8713450292397615E-2</c:v>
                </c:pt>
                <c:pt idx="74">
                  <c:v>5.1874455100261452E-2</c:v>
                </c:pt>
                <c:pt idx="75">
                  <c:v>5.329648637978579E-3</c:v>
                </c:pt>
                <c:pt idx="76">
                  <c:v>1.9790675547098013E-2</c:v>
                </c:pt>
                <c:pt idx="77">
                  <c:v>2.8732683427398653E-2</c:v>
                </c:pt>
                <c:pt idx="78">
                  <c:v>-7.2027972027972065E-2</c:v>
                </c:pt>
                <c:pt idx="79">
                  <c:v>7.9319571865443361E-2</c:v>
                </c:pt>
                <c:pt idx="80">
                  <c:v>1.5307111024995157E-2</c:v>
                </c:pt>
                <c:pt idx="81">
                  <c:v>4.2596348884380575E-3</c:v>
                </c:pt>
                <c:pt idx="82">
                  <c:v>0.25897161221210507</c:v>
                </c:pt>
                <c:pt idx="83">
                  <c:v>-1.6550348953140559E-2</c:v>
                </c:pt>
                <c:pt idx="84">
                  <c:v>2.3603914795624625E-2</c:v>
                </c:pt>
                <c:pt idx="85">
                  <c:v>-3.8303693570451491E-2</c:v>
                </c:pt>
                <c:pt idx="86">
                  <c:v>2.6937422295897129E-2</c:v>
                </c:pt>
                <c:pt idx="87">
                  <c:v>-3.2201060278814087E-2</c:v>
                </c:pt>
                <c:pt idx="88">
                  <c:v>7.0535547676805477E-2</c:v>
                </c:pt>
                <c:pt idx="89">
                  <c:v>2.9758935993349889E-2</c:v>
                </c:pt>
                <c:pt idx="90">
                  <c:v>1.8651092690278759E-2</c:v>
                </c:pt>
                <c:pt idx="91">
                  <c:v>5.2240127501328226E-2</c:v>
                </c:pt>
                <c:pt idx="92">
                  <c:v>-4.961832061068705E-3</c:v>
                </c:pt>
                <c:pt idx="93">
                  <c:v>2.7873156937992416E-2</c:v>
                </c:pt>
                <c:pt idx="94">
                  <c:v>-4.2331418847053826E-2</c:v>
                </c:pt>
                <c:pt idx="95">
                  <c:v>-3.7712895377128963E-2</c:v>
                </c:pt>
                <c:pt idx="96">
                  <c:v>4.3025871766029233E-2</c:v>
                </c:pt>
                <c:pt idx="97">
                  <c:v>5.1209103840682779E-2</c:v>
                </c:pt>
                <c:pt idx="98">
                  <c:v>8.4745762711864181E-3</c:v>
                </c:pt>
                <c:pt idx="99">
                  <c:v>3.043213633597075E-2</c:v>
                </c:pt>
                <c:pt idx="100">
                  <c:v>2.0045319853581933E-2</c:v>
                </c:pt>
                <c:pt idx="101">
                  <c:v>-5.7474975783015858E-2</c:v>
                </c:pt>
                <c:pt idx="102">
                  <c:v>-7.5827630848899208E-3</c:v>
                </c:pt>
                <c:pt idx="103">
                  <c:v>-5.2507573207674185E-2</c:v>
                </c:pt>
                <c:pt idx="104">
                  <c:v>-0.14326812428078251</c:v>
                </c:pt>
                <c:pt idx="105">
                  <c:v>-2.8689329927294116E-2</c:v>
                </c:pt>
                <c:pt idx="106">
                  <c:v>-2.6876943580630863E-2</c:v>
                </c:pt>
                <c:pt idx="107">
                  <c:v>-0.15663166916648807</c:v>
                </c:pt>
                <c:pt idx="108">
                  <c:v>-0.13249037932930186</c:v>
                </c:pt>
                <c:pt idx="109">
                  <c:v>-6.3015960374243285E-2</c:v>
                </c:pt>
                <c:pt idx="110">
                  <c:v>-8.1997158514308888E-2</c:v>
                </c:pt>
                <c:pt idx="111">
                  <c:v>-4.0000000000000001E-3</c:v>
                </c:pt>
                <c:pt idx="112">
                  <c:v>-2.7041081643265685E-2</c:v>
                </c:pt>
                <c:pt idx="113">
                  <c:v>-9.4E-2</c:v>
                </c:pt>
                <c:pt idx="114">
                  <c:v>5.2192066805845538E-2</c:v>
                </c:pt>
              </c:numCache>
            </c:numRef>
          </c:val>
          <c:smooth val="0"/>
          <c:extLst>
            <c:ext xmlns:c16="http://schemas.microsoft.com/office/drawing/2014/chart" uri="{C3380CC4-5D6E-409C-BE32-E72D297353CC}">
              <c16:uniqueId val="{00000001-F78A-407B-8413-8B5F1C9E373B}"/>
            </c:ext>
          </c:extLst>
        </c:ser>
        <c:dLbls>
          <c:showLegendKey val="0"/>
          <c:showVal val="0"/>
          <c:showCatName val="0"/>
          <c:showSerName val="0"/>
          <c:showPercent val="0"/>
          <c:showBubbleSize val="0"/>
        </c:dLbls>
        <c:smooth val="0"/>
        <c:axId val="116218880"/>
        <c:axId val="116224768"/>
      </c:lineChart>
      <c:dateAx>
        <c:axId val="116218880"/>
        <c:scaling>
          <c:orientation val="minMax"/>
        </c:scaling>
        <c:delete val="0"/>
        <c:axPos val="b"/>
        <c:numFmt formatCode="[$-409]mmm\-yy;@" sourceLinked="1"/>
        <c:majorTickMark val="out"/>
        <c:minorTickMark val="none"/>
        <c:tickLblPos val="low"/>
        <c:spPr>
          <a:ln>
            <a:solidFill>
              <a:schemeClr val="tx2">
                <a:lumMod val="75000"/>
              </a:schemeClr>
            </a:solidFill>
          </a:ln>
        </c:spPr>
        <c:crossAx val="116224768"/>
        <c:crosses val="autoZero"/>
        <c:auto val="1"/>
        <c:lblOffset val="100"/>
        <c:baseTimeUnit val="months"/>
        <c:majorUnit val="4"/>
        <c:majorTimeUnit val="months"/>
      </c:dateAx>
      <c:valAx>
        <c:axId val="116224768"/>
        <c:scaling>
          <c:orientation val="minMax"/>
        </c:scaling>
        <c:delete val="0"/>
        <c:axPos val="l"/>
        <c:majorGridlines>
          <c:spPr>
            <a:ln>
              <a:noFill/>
            </a:ln>
          </c:spPr>
        </c:majorGridlines>
        <c:numFmt formatCode="0%" sourceLinked="0"/>
        <c:majorTickMark val="out"/>
        <c:minorTickMark val="none"/>
        <c:tickLblPos val="nextTo"/>
        <c:crossAx val="116218880"/>
        <c:crosses val="autoZero"/>
        <c:crossBetween val="between"/>
      </c:valAx>
    </c:plotArea>
    <c:legend>
      <c:legendPos val="t"/>
      <c:layout>
        <c:manualLayout>
          <c:xMode val="edge"/>
          <c:yMode val="edge"/>
          <c:x val="0.18305308610617221"/>
          <c:y val="1.2201857148278665E-2"/>
          <c:w val="0.62160498082900928"/>
          <c:h val="7.6959771181551298E-2"/>
        </c:manualLayout>
      </c:layout>
      <c:overlay val="0"/>
    </c:legend>
    <c:plotVisOnly val="1"/>
    <c:dispBlanksAs val="gap"/>
    <c:showDLblsOverMax val="0"/>
  </c:chart>
  <c:txPr>
    <a:bodyPr/>
    <a:lstStyle/>
    <a:p>
      <a:pPr>
        <a:defRPr sz="2700">
          <a:solidFill>
            <a:schemeClr val="bg1"/>
          </a:solidFill>
          <a:latin typeface="Century Gothic" panose="020B0502020202020204" pitchFamily="34"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Column2</c:v>
                </c:pt>
              </c:strCache>
            </c:strRef>
          </c:tx>
          <c:spPr>
            <a:solidFill>
              <a:schemeClr val="accent4"/>
            </a:solidFill>
            <a:effectLst>
              <a:outerShdw blurRad="50800" dist="38100" algn="l" rotWithShape="0">
                <a:prstClr val="black">
                  <a:alpha val="40000"/>
                </a:prstClr>
              </a:outerShdw>
            </a:effectLst>
          </c:spPr>
          <c:invertIfNegative val="0"/>
          <c:dLbls>
            <c:dLbl>
              <c:idx val="0"/>
              <c:layout>
                <c:manualLayout>
                  <c:x val="1.0606060606060607E-2"/>
                  <c:y val="5.464911148401632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76F-4C5D-93E0-00ADEA5863F3}"/>
                </c:ext>
              </c:extLst>
            </c:dLbl>
            <c:dLbl>
              <c:idx val="1"/>
              <c:layout>
                <c:manualLayout>
                  <c:x val="7.575757575757576E-3"/>
                  <c:y val="-8.196721311475410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76F-4C5D-93E0-00ADEA5863F3}"/>
                </c:ext>
              </c:extLst>
            </c:dLbl>
            <c:dLbl>
              <c:idx val="2"/>
              <c:layout>
                <c:manualLayout>
                  <c:x val="1.2121212121212066E-2"/>
                  <c:y val="-2.18579234972678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76F-4C5D-93E0-00ADEA5863F3}"/>
                </c:ext>
              </c:extLst>
            </c:dLbl>
            <c:dLbl>
              <c:idx val="3"/>
              <c:layout>
                <c:manualLayout>
                  <c:x val="1.8181818181818181E-2"/>
                  <c:y val="-2.18579234972678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76F-4C5D-93E0-00ADEA5863F3}"/>
                </c:ext>
              </c:extLst>
            </c:dLbl>
            <c:dLbl>
              <c:idx val="4"/>
              <c:layout>
                <c:manualLayout>
                  <c:x val="1.3636363636363525E-2"/>
                  <c:y val="-1.63934426229508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76F-4C5D-93E0-00ADEA5863F3}"/>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$0 - $299k</c:v>
                </c:pt>
                <c:pt idx="1">
                  <c:v>$300 - $399k</c:v>
                </c:pt>
                <c:pt idx="2">
                  <c:v>$400 - $499k</c:v>
                </c:pt>
                <c:pt idx="3">
                  <c:v>$500 - $749k</c:v>
                </c:pt>
                <c:pt idx="4">
                  <c:v>$750 - $999k</c:v>
                </c:pt>
                <c:pt idx="5">
                  <c:v>$1,000 - $1,999k</c:v>
                </c:pt>
                <c:pt idx="6">
                  <c:v>$2,000k+</c:v>
                </c:pt>
              </c:strCache>
            </c:strRef>
          </c:cat>
          <c:val>
            <c:numRef>
              <c:f>Sheet1!$B$2:$B$8</c:f>
              <c:numCache>
                <c:formatCode>0.0%</c:formatCode>
                <c:ptCount val="7"/>
                <c:pt idx="0">
                  <c:v>-8.0487274309332224E-2</c:v>
                </c:pt>
                <c:pt idx="1">
                  <c:v>5.3180117584179509E-2</c:v>
                </c:pt>
                <c:pt idx="2">
                  <c:v>3.0773827308037127E-2</c:v>
                </c:pt>
                <c:pt idx="3">
                  <c:v>0.11572089833704791</c:v>
                </c:pt>
                <c:pt idx="4">
                  <c:v>5.915492957746471E-2</c:v>
                </c:pt>
                <c:pt idx="5">
                  <c:v>9.509658246656727E-3</c:v>
                </c:pt>
                <c:pt idx="6">
                  <c:v>-1.3655462184873901E-2</c:v>
                </c:pt>
              </c:numCache>
            </c:numRef>
          </c:val>
          <c:extLst>
            <c:ext xmlns:c16="http://schemas.microsoft.com/office/drawing/2014/chart" uri="{C3380CC4-5D6E-409C-BE32-E72D297353CC}">
              <c16:uniqueId val="{00000005-076F-4C5D-93E0-00ADEA5863F3}"/>
            </c:ext>
          </c:extLst>
        </c:ser>
        <c:dLbls>
          <c:showLegendKey val="0"/>
          <c:showVal val="0"/>
          <c:showCatName val="0"/>
          <c:showSerName val="0"/>
          <c:showPercent val="0"/>
          <c:showBubbleSize val="0"/>
        </c:dLbls>
        <c:gapWidth val="150"/>
        <c:axId val="116836992"/>
        <c:axId val="116846976"/>
      </c:barChart>
      <c:catAx>
        <c:axId val="116836992"/>
        <c:scaling>
          <c:orientation val="minMax"/>
        </c:scaling>
        <c:delete val="0"/>
        <c:axPos val="b"/>
        <c:numFmt formatCode="General" sourceLinked="0"/>
        <c:majorTickMark val="out"/>
        <c:minorTickMark val="none"/>
        <c:tickLblPos val="low"/>
        <c:spPr>
          <a:ln>
            <a:solidFill>
              <a:schemeClr val="tx2">
                <a:lumMod val="75000"/>
              </a:schemeClr>
            </a:solidFill>
          </a:ln>
        </c:spPr>
        <c:txPr>
          <a:bodyPr rot="-2700000"/>
          <a:lstStyle/>
          <a:p>
            <a:pPr>
              <a:defRPr/>
            </a:pPr>
            <a:endParaRPr lang="en-US"/>
          </a:p>
        </c:txPr>
        <c:crossAx val="116846976"/>
        <c:crosses val="autoZero"/>
        <c:auto val="1"/>
        <c:lblAlgn val="ctr"/>
        <c:lblOffset val="100"/>
        <c:noMultiLvlLbl val="0"/>
      </c:catAx>
      <c:valAx>
        <c:axId val="116846976"/>
        <c:scaling>
          <c:orientation val="minMax"/>
        </c:scaling>
        <c:delete val="0"/>
        <c:axPos val="l"/>
        <c:numFmt formatCode="0%" sourceLinked="0"/>
        <c:majorTickMark val="out"/>
        <c:minorTickMark val="none"/>
        <c:tickLblPos val="nextTo"/>
        <c:crossAx val="116836992"/>
        <c:crosses val="autoZero"/>
        <c:crossBetween val="between"/>
      </c:valAx>
    </c:plotArea>
    <c:plotVisOnly val="1"/>
    <c:dispBlanksAs val="gap"/>
    <c:showDLblsOverMax val="0"/>
  </c:chart>
  <c:txPr>
    <a:bodyPr/>
    <a:lstStyle/>
    <a:p>
      <a:pPr>
        <a:defRPr sz="2700" b="0">
          <a:solidFill>
            <a:schemeClr val="bg1"/>
          </a:solidFill>
          <a:latin typeface="+mj-lt"/>
          <a:cs typeface="Arial" pitchFamily="34"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000" b="1" i="0" u="none" strike="noStrike" kern="1200" spc="0" baseline="0">
                <a:solidFill>
                  <a:schemeClr val="bg1"/>
                </a:solidFill>
                <a:latin typeface="+mn-lt"/>
                <a:ea typeface="+mn-ea"/>
                <a:cs typeface="+mn-cs"/>
              </a:defRPr>
            </a:pPr>
            <a:r>
              <a:rPr lang="en-US" sz="3000" b="1"/>
              <a:t>Share by Price Segment</a:t>
            </a:r>
          </a:p>
        </c:rich>
      </c:tx>
      <c:overlay val="0"/>
      <c:spPr>
        <a:noFill/>
        <a:ln>
          <a:noFill/>
        </a:ln>
        <a:effectLst/>
      </c:spPr>
      <c:txPr>
        <a:bodyPr rot="0" spcFirstLastPara="1" vertOverflow="ellipsis" vert="horz" wrap="square" anchor="ctr" anchorCtr="1"/>
        <a:lstStyle/>
        <a:p>
          <a:pPr>
            <a:defRPr sz="3000" b="1"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36109494993681346"/>
          <c:y val="0.19765031574594807"/>
          <c:w val="0.58890043258481584"/>
          <c:h val="0.70093599693128472"/>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$0 - $299k</c:v>
                </c:pt>
                <c:pt idx="1">
                  <c:v>$300 - $399k</c:v>
                </c:pt>
                <c:pt idx="2">
                  <c:v>$400 - $499k</c:v>
                </c:pt>
                <c:pt idx="3">
                  <c:v>$500 - $749k</c:v>
                </c:pt>
                <c:pt idx="4">
                  <c:v>$750 - $999k</c:v>
                </c:pt>
                <c:pt idx="5">
                  <c:v>$1,000 - $1,999k</c:v>
                </c:pt>
                <c:pt idx="6">
                  <c:v>$2,000k+</c:v>
                </c:pt>
              </c:strCache>
            </c:strRef>
          </c:cat>
          <c:val>
            <c:numRef>
              <c:f>Sheet1!$B$2:$B$8</c:f>
              <c:numCache>
                <c:formatCode>0.0%</c:formatCode>
                <c:ptCount val="7"/>
                <c:pt idx="0">
                  <c:v>0.12744405182567728</c:v>
                </c:pt>
                <c:pt idx="1">
                  <c:v>0.15473105614448371</c:v>
                </c:pt>
                <c:pt idx="2">
                  <c:v>0.13545347467608951</c:v>
                </c:pt>
                <c:pt idx="3">
                  <c:v>0.25551629367883782</c:v>
                </c:pt>
                <c:pt idx="4">
                  <c:v>0.11809972516686297</c:v>
                </c:pt>
                <c:pt idx="5">
                  <c:v>0.13337259521005104</c:v>
                </c:pt>
                <c:pt idx="6">
                  <c:v>3.686690223792697E-2</c:v>
                </c:pt>
              </c:numCache>
            </c:numRef>
          </c:val>
          <c:extLst>
            <c:ext xmlns:c16="http://schemas.microsoft.com/office/drawing/2014/chart" uri="{C3380CC4-5D6E-409C-BE32-E72D297353CC}">
              <c16:uniqueId val="{00000000-BAED-4EF4-8340-383A7893C356}"/>
            </c:ext>
          </c:extLst>
        </c:ser>
        <c:dLbls>
          <c:showLegendKey val="0"/>
          <c:showVal val="0"/>
          <c:showCatName val="0"/>
          <c:showSerName val="0"/>
          <c:showPercent val="0"/>
          <c:showBubbleSize val="0"/>
        </c:dLbls>
        <c:gapWidth val="123"/>
        <c:axId val="116888320"/>
        <c:axId val="116889856"/>
      </c:barChart>
      <c:catAx>
        <c:axId val="116888320"/>
        <c:scaling>
          <c:orientation val="maxMin"/>
        </c:scaling>
        <c:delete val="0"/>
        <c:axPos val="l"/>
        <c:numFmt formatCode="General" sourceLinked="1"/>
        <c:majorTickMark val="none"/>
        <c:minorTickMark val="none"/>
        <c:tickLblPos val="nextTo"/>
        <c:spPr>
          <a:noFill/>
          <a:ln w="9525" cap="flat" cmpd="sng" algn="ctr">
            <a:solidFill>
              <a:schemeClr val="tx2">
                <a:lumMod val="75000"/>
              </a:schemeClr>
            </a:solidFill>
            <a:round/>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6889856"/>
        <c:crosses val="autoZero"/>
        <c:auto val="1"/>
        <c:lblAlgn val="ctr"/>
        <c:lblOffset val="100"/>
        <c:noMultiLvlLbl val="0"/>
      </c:catAx>
      <c:valAx>
        <c:axId val="116889856"/>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116888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700">
          <a:solidFill>
            <a:schemeClr val="bg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000" b="1" i="0" u="none" strike="noStrike" kern="1200" spc="0" baseline="0">
                <a:solidFill>
                  <a:schemeClr val="bg1"/>
                </a:solidFill>
                <a:latin typeface="+mn-lt"/>
                <a:ea typeface="+mn-ea"/>
                <a:cs typeface="+mn-cs"/>
              </a:defRPr>
            </a:pPr>
            <a:r>
              <a:rPr lang="en-US" sz="3000" b="1" dirty="0"/>
              <a:t>July 2019 Home Sales Growth by Region</a:t>
            </a:r>
          </a:p>
        </c:rich>
      </c:tx>
      <c:overlay val="0"/>
      <c:spPr>
        <a:noFill/>
        <a:ln>
          <a:noFill/>
        </a:ln>
        <a:effectLst/>
      </c:spPr>
      <c:txPr>
        <a:bodyPr rot="0" spcFirstLastPara="1" vertOverflow="ellipsis" vert="horz" wrap="square" anchor="ctr" anchorCtr="1"/>
        <a:lstStyle/>
        <a:p>
          <a:pPr>
            <a:defRPr sz="3000" b="1"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Growth</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Central Valley</c:v>
                </c:pt>
                <c:pt idx="1">
                  <c:v>S.F. Bay Area</c:v>
                </c:pt>
                <c:pt idx="2">
                  <c:v>Southern California</c:v>
                </c:pt>
                <c:pt idx="3">
                  <c:v>Central Coast</c:v>
                </c:pt>
                <c:pt idx="4">
                  <c:v>Other Counties</c:v>
                </c:pt>
              </c:strCache>
            </c:strRef>
          </c:cat>
          <c:val>
            <c:numRef>
              <c:f>Sheet1!$B$2:$B$6</c:f>
              <c:numCache>
                <c:formatCode>0.0%</c:formatCode>
                <c:ptCount val="5"/>
                <c:pt idx="0">
                  <c:v>5.2192066805845538E-2</c:v>
                </c:pt>
                <c:pt idx="1">
                  <c:v>-6.2325381474317432E-3</c:v>
                </c:pt>
                <c:pt idx="2">
                  <c:v>3.9165446559297212E-2</c:v>
                </c:pt>
                <c:pt idx="3">
                  <c:v>4.9723756906077332E-2</c:v>
                </c:pt>
                <c:pt idx="4">
                  <c:v>1.8887187340479894E-2</c:v>
                </c:pt>
              </c:numCache>
            </c:numRef>
          </c:val>
          <c:extLst>
            <c:ext xmlns:c16="http://schemas.microsoft.com/office/drawing/2014/chart" uri="{C3380CC4-5D6E-409C-BE32-E72D297353CC}">
              <c16:uniqueId val="{00000000-90D6-4C85-888C-BC7EB7B18D26}"/>
            </c:ext>
          </c:extLst>
        </c:ser>
        <c:dLbls>
          <c:showLegendKey val="0"/>
          <c:showVal val="0"/>
          <c:showCatName val="0"/>
          <c:showSerName val="0"/>
          <c:showPercent val="0"/>
          <c:showBubbleSize val="0"/>
        </c:dLbls>
        <c:gapWidth val="219"/>
        <c:overlap val="-27"/>
        <c:axId val="643808728"/>
        <c:axId val="643803480"/>
      </c:barChart>
      <c:catAx>
        <c:axId val="643808728"/>
        <c:scaling>
          <c:orientation val="minMax"/>
        </c:scaling>
        <c:delete val="0"/>
        <c:axPos val="b"/>
        <c:numFmt formatCode="General" sourceLinked="1"/>
        <c:majorTickMark val="none"/>
        <c:minorTickMark val="none"/>
        <c:tickLblPos val="low"/>
        <c:spPr>
          <a:noFill/>
          <a:ln w="9525" cap="flat" cmpd="sng" algn="ctr">
            <a:solidFill>
              <a:schemeClr val="tx2">
                <a:lumMod val="75000"/>
              </a:schemeClr>
            </a:solidFill>
            <a:round/>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643803480"/>
        <c:crosses val="autoZero"/>
        <c:auto val="1"/>
        <c:lblAlgn val="ctr"/>
        <c:lblOffset val="100"/>
        <c:noMultiLvlLbl val="0"/>
      </c:catAx>
      <c:valAx>
        <c:axId val="643803480"/>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crossAx val="643808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700">
          <a:solidFill>
            <a:schemeClr val="bg1"/>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000" b="1" i="0" u="none" strike="noStrike" kern="1200" spc="0" baseline="0">
                <a:solidFill>
                  <a:schemeClr val="bg1"/>
                </a:solidFill>
                <a:latin typeface="+mn-lt"/>
                <a:ea typeface="+mn-ea"/>
                <a:cs typeface="+mn-cs"/>
              </a:defRPr>
            </a:pPr>
            <a:r>
              <a:rPr lang="en-US" sz="3000" b="1" dirty="0"/>
              <a:t>July 2019 Home Sales by Region</a:t>
            </a:r>
          </a:p>
        </c:rich>
      </c:tx>
      <c:layout>
        <c:manualLayout>
          <c:xMode val="edge"/>
          <c:yMode val="edge"/>
          <c:x val="0.16854554553960244"/>
          <c:y val="0"/>
        </c:manualLayout>
      </c:layout>
      <c:overlay val="0"/>
      <c:spPr>
        <a:noFill/>
        <a:ln>
          <a:noFill/>
        </a:ln>
        <a:effectLst/>
      </c:spPr>
      <c:txPr>
        <a:bodyPr rot="0" spcFirstLastPara="1" vertOverflow="ellipsis" vert="horz" wrap="square" anchor="ctr" anchorCtr="1"/>
        <a:lstStyle/>
        <a:p>
          <a:pPr>
            <a:defRPr sz="3000" b="1"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2201843011430899"/>
          <c:y val="0.2596513495514553"/>
          <c:w val="0.56702362978746246"/>
          <c:h val="0.68685141161881169"/>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26D-42DE-B2C5-2B7C8B2CE1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26D-42DE-B2C5-2B7C8B2CE1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26D-42DE-B2C5-2B7C8B2CE1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26D-42DE-B2C5-2B7C8B2CE1E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26D-42DE-B2C5-2B7C8B2CE1E0}"/>
              </c:ext>
            </c:extLst>
          </c:dPt>
          <c:dLbls>
            <c:dLbl>
              <c:idx val="3"/>
              <c:layout>
                <c:manualLayout>
                  <c:x val="-6.7563853301812832E-2"/>
                  <c:y val="5.533591431378062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26D-42DE-B2C5-2B7C8B2CE1E0}"/>
                </c:ext>
              </c:extLst>
            </c:dLbl>
            <c:dLbl>
              <c:idx val="4"/>
              <c:layout>
                <c:manualLayout>
                  <c:x val="0.13829780174838938"/>
                  <c:y val="3.4341639871155911E-2"/>
                </c:manualLayout>
              </c:layout>
              <c:showLegendKey val="0"/>
              <c:showVal val="0"/>
              <c:showCatName val="1"/>
              <c:showSerName val="0"/>
              <c:showPercent val="1"/>
              <c:showBubbleSize val="0"/>
              <c:extLst>
                <c:ext xmlns:c15="http://schemas.microsoft.com/office/drawing/2012/chart" uri="{CE6537A1-D6FC-4f65-9D91-7224C49458BB}">
                  <c15:layout>
                    <c:manualLayout>
                      <c:w val="0.32539639577027279"/>
                      <c:h val="0.18321022111126184"/>
                    </c:manualLayout>
                  </c15:layout>
                </c:ext>
                <c:ext xmlns:c16="http://schemas.microsoft.com/office/drawing/2014/chart" uri="{C3380CC4-5D6E-409C-BE32-E72D297353CC}">
                  <c16:uniqueId val="{00000009-426D-42DE-B2C5-2B7C8B2CE1E0}"/>
                </c:ext>
              </c:extLst>
            </c:dLbl>
            <c:spPr>
              <a:noFill/>
              <a:ln>
                <a:noFill/>
              </a:ln>
              <a:effectLst/>
            </c:spPr>
            <c:txPr>
              <a:bodyPr rot="0" spcFirstLastPara="1" vertOverflow="ellipsis" vert="horz" wrap="square" anchor="ctr" anchorCtr="1"/>
              <a:lstStyle/>
              <a:p>
                <a:pPr>
                  <a:defRPr sz="27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2">
                      <a:lumMod val="50000"/>
                    </a:schemeClr>
                  </a:solidFill>
                  <a:round/>
                </a:ln>
                <a:effectLst/>
              </c:spPr>
            </c:leaderLines>
            <c:extLst>
              <c:ext xmlns:c15="http://schemas.microsoft.com/office/drawing/2012/chart" uri="{CE6537A1-D6FC-4f65-9D91-7224C49458BB}"/>
            </c:extLst>
          </c:dLbls>
          <c:cat>
            <c:strRef>
              <c:f>Sheet1!$A$2:$A$6</c:f>
              <c:strCache>
                <c:ptCount val="5"/>
                <c:pt idx="0">
                  <c:v>Central Valley</c:v>
                </c:pt>
                <c:pt idx="1">
                  <c:v>S.F. Bay Area</c:v>
                </c:pt>
                <c:pt idx="2">
                  <c:v>Southern California</c:v>
                </c:pt>
                <c:pt idx="3">
                  <c:v>Central Coast</c:v>
                </c:pt>
                <c:pt idx="4">
                  <c:v>Other Counties</c:v>
                </c:pt>
              </c:strCache>
            </c:strRef>
          </c:cat>
          <c:val>
            <c:numRef>
              <c:f>Sheet1!$B$2:$B$6</c:f>
              <c:numCache>
                <c:formatCode>General</c:formatCode>
                <c:ptCount val="5"/>
                <c:pt idx="0">
                  <c:v>5544</c:v>
                </c:pt>
                <c:pt idx="1">
                  <c:v>4624</c:v>
                </c:pt>
                <c:pt idx="2">
                  <c:v>11356</c:v>
                </c:pt>
                <c:pt idx="3">
                  <c:v>950</c:v>
                </c:pt>
                <c:pt idx="4">
                  <c:v>1996</c:v>
                </c:pt>
              </c:numCache>
            </c:numRef>
          </c:val>
          <c:extLst>
            <c:ext xmlns:c16="http://schemas.microsoft.com/office/drawing/2014/chart" uri="{C3380CC4-5D6E-409C-BE32-E72D297353CC}">
              <c16:uniqueId val="{00000000-5B42-4B6C-A63B-C52E8B047C1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0.18518</cdr:x>
      <cdr:y>0.05263</cdr:y>
    </cdr:to>
    <cdr:sp macro="" textlink="">
      <cdr:nvSpPr>
        <cdr:cNvPr id="2" name="TextBox 1"/>
        <cdr:cNvSpPr txBox="1"/>
      </cdr:nvSpPr>
      <cdr:spPr>
        <a:xfrm xmlns:a="http://schemas.openxmlformats.org/drawingml/2006/main">
          <a:off x="-457200" y="0"/>
          <a:ext cx="1523957" cy="22859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400" dirty="0"/>
        </a:p>
      </cdr:txBody>
    </cdr:sp>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0.18518</cdr:x>
      <cdr:y>0.05263</cdr:y>
    </cdr:to>
    <cdr:sp macro="" textlink="">
      <cdr:nvSpPr>
        <cdr:cNvPr id="2" name="TextBox 1"/>
        <cdr:cNvSpPr txBox="1"/>
      </cdr:nvSpPr>
      <cdr:spPr>
        <a:xfrm xmlns:a="http://schemas.openxmlformats.org/drawingml/2006/main">
          <a:off x="-457200" y="0"/>
          <a:ext cx="1523957" cy="22859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uk-UA"/>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B027185-10FB-4A57-B3F0-45136A811A24}" type="datetimeFigureOut">
              <a:rPr lang="uk-UA" smtClean="0"/>
              <a:t>16.08.2019</a:t>
            </a:fld>
            <a:endParaRPr lang="uk-UA"/>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uk-UA"/>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uk-UA"/>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9C3A12-1E0F-412B-B376-8089A55D946C}" type="slidenum">
              <a:rPr lang="uk-UA" smtClean="0"/>
              <a:t>‹#›</a:t>
            </a:fld>
            <a:endParaRPr lang="uk-UA"/>
          </a:p>
        </p:txBody>
      </p:sp>
    </p:spTree>
    <p:extLst>
      <p:ext uri="{BB962C8B-B14F-4D97-AF65-F5344CB8AC3E}">
        <p14:creationId xmlns:p14="http://schemas.microsoft.com/office/powerpoint/2010/main" val="256721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9C3A12-1E0F-412B-B376-8089A55D946C}" type="slidenum">
              <a:rPr lang="uk-UA" smtClean="0"/>
              <a:t>1</a:t>
            </a:fld>
            <a:endParaRPr lang="uk-UA"/>
          </a:p>
        </p:txBody>
      </p:sp>
    </p:spTree>
    <p:extLst>
      <p:ext uri="{BB962C8B-B14F-4D97-AF65-F5344CB8AC3E}">
        <p14:creationId xmlns:p14="http://schemas.microsoft.com/office/powerpoint/2010/main" val="404659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EA613-35CE-4473-A243-24F5BB3358AF}"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000213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4ABBCB2-CC93-4539-84EB-540E837D6539}" type="slidenum">
              <a:rPr lang="en-US" smtClean="0">
                <a:solidFill>
                  <a:prstClr val="black"/>
                </a:solidFill>
              </a:rPr>
              <a:pPr>
                <a:defRPr/>
              </a:pPr>
              <a:t>13</a:t>
            </a:fld>
            <a:endParaRPr lang="en-US">
              <a:solidFill>
                <a:prstClr val="black"/>
              </a:solidFill>
            </a:endParaRPr>
          </a:p>
        </p:txBody>
      </p:sp>
    </p:spTree>
    <p:extLst>
      <p:ext uri="{BB962C8B-B14F-4D97-AF65-F5344CB8AC3E}">
        <p14:creationId xmlns:p14="http://schemas.microsoft.com/office/powerpoint/2010/main" val="755045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ABBCB2-CC93-4539-84EB-540E837D65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04333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EA613-35CE-4473-A243-24F5BB3358AF}" type="slidenum">
              <a:rPr lang="en-US" smtClean="0"/>
              <a:t>15</a:t>
            </a:fld>
            <a:endParaRPr lang="en-US"/>
          </a:p>
        </p:txBody>
      </p:sp>
    </p:spTree>
    <p:extLst>
      <p:ext uri="{BB962C8B-B14F-4D97-AF65-F5344CB8AC3E}">
        <p14:creationId xmlns:p14="http://schemas.microsoft.com/office/powerpoint/2010/main" val="3979499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EA613-35CE-4473-A243-24F5BB3358AF}" type="slidenum">
              <a:rPr lang="en-US" smtClean="0"/>
              <a:t>17</a:t>
            </a:fld>
            <a:endParaRPr lang="en-US"/>
          </a:p>
        </p:txBody>
      </p:sp>
    </p:spTree>
    <p:extLst>
      <p:ext uri="{BB962C8B-B14F-4D97-AF65-F5344CB8AC3E}">
        <p14:creationId xmlns:p14="http://schemas.microsoft.com/office/powerpoint/2010/main" val="1143091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EA613-35CE-4473-A243-24F5BB3358AF}" type="slidenum">
              <a:rPr lang="en-US" smtClean="0"/>
              <a:t>18</a:t>
            </a:fld>
            <a:endParaRPr lang="en-US"/>
          </a:p>
        </p:txBody>
      </p:sp>
    </p:spTree>
    <p:extLst>
      <p:ext uri="{BB962C8B-B14F-4D97-AF65-F5344CB8AC3E}">
        <p14:creationId xmlns:p14="http://schemas.microsoft.com/office/powerpoint/2010/main" val="2038867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EA613-35CE-4473-A243-24F5BB3358AF}" type="slidenum">
              <a:rPr lang="en-US" smtClean="0"/>
              <a:t>19</a:t>
            </a:fld>
            <a:endParaRPr lang="en-US"/>
          </a:p>
        </p:txBody>
      </p:sp>
    </p:spTree>
    <p:extLst>
      <p:ext uri="{BB962C8B-B14F-4D97-AF65-F5344CB8AC3E}">
        <p14:creationId xmlns:p14="http://schemas.microsoft.com/office/powerpoint/2010/main" val="904849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EA613-35CE-4473-A243-24F5BB3358AF}" type="slidenum">
              <a:rPr lang="en-US" smtClean="0"/>
              <a:t>21</a:t>
            </a:fld>
            <a:endParaRPr lang="en-US"/>
          </a:p>
        </p:txBody>
      </p:sp>
    </p:spTree>
    <p:extLst>
      <p:ext uri="{BB962C8B-B14F-4D97-AF65-F5344CB8AC3E}">
        <p14:creationId xmlns:p14="http://schemas.microsoft.com/office/powerpoint/2010/main" val="4218671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900">
                <a:solidFill>
                  <a:schemeClr val="tx1"/>
                </a:solidFill>
                <a:latin typeface="Times New Roman" pitchFamily="18" charset="0"/>
              </a:defRPr>
            </a:lvl1pPr>
            <a:lvl2pPr marL="756870" indent="-291104" eaLnBrk="0" hangingPunct="0">
              <a:defRPr sz="2900">
                <a:solidFill>
                  <a:schemeClr val="tx1"/>
                </a:solidFill>
                <a:latin typeface="Times New Roman" pitchFamily="18" charset="0"/>
              </a:defRPr>
            </a:lvl2pPr>
            <a:lvl3pPr marL="1164415" indent="-232884" eaLnBrk="0" hangingPunct="0">
              <a:defRPr sz="2900">
                <a:solidFill>
                  <a:schemeClr val="tx1"/>
                </a:solidFill>
                <a:latin typeface="Times New Roman" pitchFamily="18" charset="0"/>
              </a:defRPr>
            </a:lvl3pPr>
            <a:lvl4pPr marL="1630182" indent="-232884" eaLnBrk="0" hangingPunct="0">
              <a:defRPr sz="2900">
                <a:solidFill>
                  <a:schemeClr val="tx1"/>
                </a:solidFill>
                <a:latin typeface="Times New Roman" pitchFamily="18" charset="0"/>
              </a:defRPr>
            </a:lvl4pPr>
            <a:lvl5pPr marL="2095948" indent="-232884" eaLnBrk="0" hangingPunct="0">
              <a:defRPr sz="2900">
                <a:solidFill>
                  <a:schemeClr val="tx1"/>
                </a:solidFill>
                <a:latin typeface="Times New Roman" pitchFamily="18" charset="0"/>
              </a:defRPr>
            </a:lvl5pPr>
            <a:lvl6pPr marL="2561715" indent="-232884" eaLnBrk="0" fontAlgn="base" hangingPunct="0">
              <a:spcBef>
                <a:spcPct val="0"/>
              </a:spcBef>
              <a:spcAft>
                <a:spcPct val="0"/>
              </a:spcAft>
              <a:defRPr sz="2900">
                <a:solidFill>
                  <a:schemeClr val="tx1"/>
                </a:solidFill>
                <a:latin typeface="Times New Roman" pitchFamily="18" charset="0"/>
              </a:defRPr>
            </a:lvl6pPr>
            <a:lvl7pPr marL="3027482" indent="-232884" eaLnBrk="0" fontAlgn="base" hangingPunct="0">
              <a:spcBef>
                <a:spcPct val="0"/>
              </a:spcBef>
              <a:spcAft>
                <a:spcPct val="0"/>
              </a:spcAft>
              <a:defRPr sz="2900">
                <a:solidFill>
                  <a:schemeClr val="tx1"/>
                </a:solidFill>
                <a:latin typeface="Times New Roman" pitchFamily="18" charset="0"/>
              </a:defRPr>
            </a:lvl7pPr>
            <a:lvl8pPr marL="3493247" indent="-232884" eaLnBrk="0" fontAlgn="base" hangingPunct="0">
              <a:spcBef>
                <a:spcPct val="0"/>
              </a:spcBef>
              <a:spcAft>
                <a:spcPct val="0"/>
              </a:spcAft>
              <a:defRPr sz="2900">
                <a:solidFill>
                  <a:schemeClr val="tx1"/>
                </a:solidFill>
                <a:latin typeface="Times New Roman" pitchFamily="18" charset="0"/>
              </a:defRPr>
            </a:lvl8pPr>
            <a:lvl9pPr marL="3959014" indent="-232884" eaLnBrk="0" fontAlgn="base" hangingPunct="0">
              <a:spcBef>
                <a:spcPct val="0"/>
              </a:spcBef>
              <a:spcAft>
                <a:spcPct val="0"/>
              </a:spcAft>
              <a:defRPr sz="2900">
                <a:solidFill>
                  <a:schemeClr val="tx1"/>
                </a:solidFill>
                <a:latin typeface="Times New Roman" pitchFamily="18" charset="0"/>
              </a:defRPr>
            </a:lvl9pPr>
          </a:lstStyle>
          <a:p>
            <a:pPr eaLnBrk="1" hangingPunct="1"/>
            <a:fld id="{92B55B7E-135A-45E3-94B3-433F8377544F}" type="slidenum">
              <a:rPr lang="en-US" sz="1300">
                <a:solidFill>
                  <a:prstClr val="black"/>
                </a:solidFill>
                <a:latin typeface="Arial Unicode MS" pitchFamily="34" charset="-128"/>
              </a:rPr>
              <a:pPr eaLnBrk="1" hangingPunct="1"/>
              <a:t>23</a:t>
            </a:fld>
            <a:endParaRPr lang="en-US" sz="1300">
              <a:solidFill>
                <a:prstClr val="black"/>
              </a:solidFill>
              <a:latin typeface="Arial Unicode MS" pitchFamily="34" charset="-128"/>
            </a:endParaRPr>
          </a:p>
        </p:txBody>
      </p:sp>
      <p:sp>
        <p:nvSpPr>
          <p:cNvPr id="68611" name="Rectangle 2"/>
          <p:cNvSpPr>
            <a:spLocks noGrp="1" noRot="1" noChangeAspect="1" noChangeArrowheads="1" noTextEdit="1"/>
          </p:cNvSpPr>
          <p:nvPr>
            <p:ph type="sldImg"/>
          </p:nvPr>
        </p:nvSpPr>
        <p:spPr>
          <a:xfrm>
            <a:off x="406400" y="696913"/>
            <a:ext cx="6197600" cy="3486150"/>
          </a:xfrm>
          <a:solidFill>
            <a:srgbClr val="FFFFFF"/>
          </a:solidFill>
          <a:ln/>
        </p:spPr>
      </p:sp>
      <p:sp>
        <p:nvSpPr>
          <p:cNvPr id="68612" name="Rectangle 3"/>
          <p:cNvSpPr>
            <a:spLocks noGrp="1" noChangeArrowheads="1"/>
          </p:cNvSpPr>
          <p:nvPr>
            <p:ph type="body" idx="1"/>
          </p:nvPr>
        </p:nvSpPr>
        <p:spPr>
          <a:noFill/>
        </p:spPr>
        <p:txBody>
          <a:bodyPr/>
          <a:lstStyle/>
          <a:p>
            <a:pPr>
              <a:buFontTx/>
              <a:buChar char="•"/>
              <a:tabLst>
                <a:tab pos="365497" algn="l"/>
              </a:tabLst>
            </a:pPr>
            <a:endParaRPr lang="en-US" sz="1500" dirty="0">
              <a:latin typeface="Arial" charset="0"/>
            </a:endParaRPr>
          </a:p>
          <a:p>
            <a:pPr marL="0" marR="0" lvl="0" indent="0" algn="l" defTabSz="914400" rtl="0" eaLnBrk="1" fontAlgn="auto" latinLnBrk="0" hangingPunct="1">
              <a:lnSpc>
                <a:spcPct val="100000"/>
              </a:lnSpc>
              <a:spcBef>
                <a:spcPts val="0"/>
              </a:spcBef>
              <a:spcAft>
                <a:spcPts val="0"/>
              </a:spcAft>
              <a:buClrTx/>
              <a:buSzTx/>
              <a:buFontTx/>
              <a:buChar char="•"/>
              <a:tabLst>
                <a:tab pos="365497" algn="l"/>
              </a:tabLst>
              <a:defRPr/>
            </a:pPr>
            <a:r>
              <a:rPr lang="en-US" sz="1200" dirty="0">
                <a:solidFill>
                  <a:schemeClr val="tx2">
                    <a:lumMod val="75000"/>
                  </a:schemeClr>
                </a:solidFill>
                <a:latin typeface="Century Gothic" panose="020B0502020202020204" pitchFamily="34" charset="0"/>
                <a:cs typeface="Arial" charset="0"/>
              </a:rPr>
              <a:t>Note: “Unsold Inventory Index” represents the number of months it would take to sell the remaining inventory for the month in question. The remaining inventory for the month is defined as the number of properties that were “Active”, “Pending”, and “Contingent” (when available) and divide the sum by the number of “Sold” properties for the month in question.</a:t>
            </a:r>
          </a:p>
          <a:p>
            <a:pPr>
              <a:buFontTx/>
              <a:buChar char="•"/>
              <a:tabLst>
                <a:tab pos="365497" algn="l"/>
              </a:tabLst>
            </a:pPr>
            <a:endParaRPr lang="en-US" dirty="0">
              <a:latin typeface="Arial" charset="0"/>
            </a:endParaRPr>
          </a:p>
        </p:txBody>
      </p:sp>
    </p:spTree>
    <p:extLst>
      <p:ext uri="{BB962C8B-B14F-4D97-AF65-F5344CB8AC3E}">
        <p14:creationId xmlns:p14="http://schemas.microsoft.com/office/powerpoint/2010/main" val="759921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24282" eaLnBrk="0" hangingPunct="0">
              <a:defRPr sz="2400">
                <a:solidFill>
                  <a:schemeClr val="tx1"/>
                </a:solidFill>
                <a:latin typeface="Times New Roman" pitchFamily="18" charset="0"/>
              </a:defRPr>
            </a:lvl1pPr>
            <a:lvl2pPr marL="740692" indent="-284880" defTabSz="924282" eaLnBrk="0" hangingPunct="0">
              <a:defRPr sz="2400">
                <a:solidFill>
                  <a:schemeClr val="tx1"/>
                </a:solidFill>
                <a:latin typeface="Times New Roman" pitchFamily="18" charset="0"/>
              </a:defRPr>
            </a:lvl2pPr>
            <a:lvl3pPr marL="1139525" indent="-227905" defTabSz="924282" eaLnBrk="0" hangingPunct="0">
              <a:defRPr sz="2400">
                <a:solidFill>
                  <a:schemeClr val="tx1"/>
                </a:solidFill>
                <a:latin typeface="Times New Roman" pitchFamily="18" charset="0"/>
              </a:defRPr>
            </a:lvl3pPr>
            <a:lvl4pPr marL="1595336" indent="-227905" defTabSz="924282" eaLnBrk="0" hangingPunct="0">
              <a:defRPr sz="2400">
                <a:solidFill>
                  <a:schemeClr val="tx1"/>
                </a:solidFill>
                <a:latin typeface="Times New Roman" pitchFamily="18" charset="0"/>
              </a:defRPr>
            </a:lvl4pPr>
            <a:lvl5pPr marL="2051147" indent="-227905" defTabSz="924282" eaLnBrk="0" hangingPunct="0">
              <a:defRPr sz="2400">
                <a:solidFill>
                  <a:schemeClr val="tx1"/>
                </a:solidFill>
                <a:latin typeface="Times New Roman" pitchFamily="18" charset="0"/>
              </a:defRPr>
            </a:lvl5pPr>
            <a:lvl6pPr marL="2506956" indent="-227905" defTabSz="924282" eaLnBrk="0" fontAlgn="base" hangingPunct="0">
              <a:spcBef>
                <a:spcPct val="0"/>
              </a:spcBef>
              <a:spcAft>
                <a:spcPct val="0"/>
              </a:spcAft>
              <a:defRPr sz="2400">
                <a:solidFill>
                  <a:schemeClr val="tx1"/>
                </a:solidFill>
                <a:latin typeface="Times New Roman" pitchFamily="18" charset="0"/>
              </a:defRPr>
            </a:lvl6pPr>
            <a:lvl7pPr marL="2962767" indent="-227905" defTabSz="924282" eaLnBrk="0" fontAlgn="base" hangingPunct="0">
              <a:spcBef>
                <a:spcPct val="0"/>
              </a:spcBef>
              <a:spcAft>
                <a:spcPct val="0"/>
              </a:spcAft>
              <a:defRPr sz="2400">
                <a:solidFill>
                  <a:schemeClr val="tx1"/>
                </a:solidFill>
                <a:latin typeface="Times New Roman" pitchFamily="18" charset="0"/>
              </a:defRPr>
            </a:lvl7pPr>
            <a:lvl8pPr marL="3418576" indent="-227905" defTabSz="924282" eaLnBrk="0" fontAlgn="base" hangingPunct="0">
              <a:spcBef>
                <a:spcPct val="0"/>
              </a:spcBef>
              <a:spcAft>
                <a:spcPct val="0"/>
              </a:spcAft>
              <a:defRPr sz="2400">
                <a:solidFill>
                  <a:schemeClr val="tx1"/>
                </a:solidFill>
                <a:latin typeface="Times New Roman" pitchFamily="18" charset="0"/>
              </a:defRPr>
            </a:lvl8pPr>
            <a:lvl9pPr marL="3874387" indent="-227905" defTabSz="924282" eaLnBrk="0" fontAlgn="base" hangingPunct="0">
              <a:spcBef>
                <a:spcPct val="0"/>
              </a:spcBef>
              <a:spcAft>
                <a:spcPct val="0"/>
              </a:spcAft>
              <a:defRPr sz="2400">
                <a:solidFill>
                  <a:schemeClr val="tx1"/>
                </a:solidFill>
                <a:latin typeface="Times New Roman" pitchFamily="18" charset="0"/>
              </a:defRPr>
            </a:lvl9pPr>
          </a:lstStyle>
          <a:p>
            <a:pPr eaLnBrk="1" hangingPunct="1"/>
            <a:fld id="{E3C598DF-B9B2-4AC6-95CF-EE1A889D6115}" type="slidenum">
              <a:rPr lang="en-US" sz="1200"/>
              <a:pPr eaLnBrk="1" hangingPunct="1"/>
              <a:t>24</a:t>
            </a:fld>
            <a:endParaRPr lang="en-US" sz="1200"/>
          </a:p>
        </p:txBody>
      </p:sp>
      <p:sp>
        <p:nvSpPr>
          <p:cNvPr id="65539" name="Rectangle 2"/>
          <p:cNvSpPr>
            <a:spLocks noGrp="1" noRot="1" noChangeAspect="1" noChangeArrowheads="1" noTextEdit="1"/>
          </p:cNvSpPr>
          <p:nvPr>
            <p:ph type="sldImg"/>
          </p:nvPr>
        </p:nvSpPr>
        <p:spPr>
          <a:xfrm>
            <a:off x="411163" y="698500"/>
            <a:ext cx="6213475" cy="3495675"/>
          </a:xfrm>
          <a:ln/>
        </p:spPr>
      </p:sp>
      <p:sp>
        <p:nvSpPr>
          <p:cNvPr id="65540"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729556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lumMod val="75000"/>
                  </a:schemeClr>
                </a:solidFill>
                <a:latin typeface="Century Gothic" panose="020B0502020202020204" pitchFamily="34" charset="0"/>
              </a:rPr>
              <a:t>*Sales are seasonally adjusted and annualized </a:t>
            </a:r>
          </a:p>
          <a:p>
            <a:endParaRPr lang="en-US" dirty="0"/>
          </a:p>
        </p:txBody>
      </p:sp>
      <p:sp>
        <p:nvSpPr>
          <p:cNvPr id="4" name="Slide Number Placeholder 3"/>
          <p:cNvSpPr>
            <a:spLocks noGrp="1"/>
          </p:cNvSpPr>
          <p:nvPr>
            <p:ph type="sldNum" sz="quarter" idx="10"/>
          </p:nvPr>
        </p:nvSpPr>
        <p:spPr/>
        <p:txBody>
          <a:bodyPr/>
          <a:lstStyle/>
          <a:p>
            <a:fld id="{FC7EA613-35CE-4473-A243-24F5BB3358AF}"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40962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900">
                <a:solidFill>
                  <a:schemeClr val="tx1"/>
                </a:solidFill>
                <a:latin typeface="Times New Roman" pitchFamily="18" charset="0"/>
              </a:defRPr>
            </a:lvl1pPr>
            <a:lvl2pPr marL="756787" indent="-291072" eaLnBrk="0" hangingPunct="0">
              <a:defRPr sz="2900">
                <a:solidFill>
                  <a:schemeClr val="tx1"/>
                </a:solidFill>
                <a:latin typeface="Times New Roman" pitchFamily="18" charset="0"/>
              </a:defRPr>
            </a:lvl2pPr>
            <a:lvl3pPr marL="1164286" indent="-232858" eaLnBrk="0" hangingPunct="0">
              <a:defRPr sz="2900">
                <a:solidFill>
                  <a:schemeClr val="tx1"/>
                </a:solidFill>
                <a:latin typeface="Times New Roman" pitchFamily="18" charset="0"/>
              </a:defRPr>
            </a:lvl3pPr>
            <a:lvl4pPr marL="1630002" indent="-232858" eaLnBrk="0" hangingPunct="0">
              <a:defRPr sz="2900">
                <a:solidFill>
                  <a:schemeClr val="tx1"/>
                </a:solidFill>
                <a:latin typeface="Times New Roman" pitchFamily="18" charset="0"/>
              </a:defRPr>
            </a:lvl4pPr>
            <a:lvl5pPr marL="2095716" indent="-232858" eaLnBrk="0" hangingPunct="0">
              <a:defRPr sz="2900">
                <a:solidFill>
                  <a:schemeClr val="tx1"/>
                </a:solidFill>
                <a:latin typeface="Times New Roman" pitchFamily="18" charset="0"/>
              </a:defRPr>
            </a:lvl5pPr>
            <a:lvl6pPr marL="2561432" indent="-232858" eaLnBrk="0" fontAlgn="base" hangingPunct="0">
              <a:spcBef>
                <a:spcPct val="0"/>
              </a:spcBef>
              <a:spcAft>
                <a:spcPct val="0"/>
              </a:spcAft>
              <a:defRPr sz="2900">
                <a:solidFill>
                  <a:schemeClr val="tx1"/>
                </a:solidFill>
                <a:latin typeface="Times New Roman" pitchFamily="18" charset="0"/>
              </a:defRPr>
            </a:lvl6pPr>
            <a:lvl7pPr marL="3027146" indent="-232858" eaLnBrk="0" fontAlgn="base" hangingPunct="0">
              <a:spcBef>
                <a:spcPct val="0"/>
              </a:spcBef>
              <a:spcAft>
                <a:spcPct val="0"/>
              </a:spcAft>
              <a:defRPr sz="2900">
                <a:solidFill>
                  <a:schemeClr val="tx1"/>
                </a:solidFill>
                <a:latin typeface="Times New Roman" pitchFamily="18" charset="0"/>
              </a:defRPr>
            </a:lvl7pPr>
            <a:lvl8pPr marL="3492861" indent="-232858" eaLnBrk="0" fontAlgn="base" hangingPunct="0">
              <a:spcBef>
                <a:spcPct val="0"/>
              </a:spcBef>
              <a:spcAft>
                <a:spcPct val="0"/>
              </a:spcAft>
              <a:defRPr sz="2900">
                <a:solidFill>
                  <a:schemeClr val="tx1"/>
                </a:solidFill>
                <a:latin typeface="Times New Roman" pitchFamily="18" charset="0"/>
              </a:defRPr>
            </a:lvl8pPr>
            <a:lvl9pPr marL="3958577" indent="-232858" eaLnBrk="0" fontAlgn="base" hangingPunct="0">
              <a:spcBef>
                <a:spcPct val="0"/>
              </a:spcBef>
              <a:spcAft>
                <a:spcPct val="0"/>
              </a:spcAft>
              <a:defRPr sz="2900">
                <a:solidFill>
                  <a:schemeClr val="tx1"/>
                </a:solidFill>
                <a:latin typeface="Times New Roman" pitchFamily="18" charset="0"/>
              </a:defRPr>
            </a:lvl9pPr>
          </a:lstStyle>
          <a:p>
            <a:pPr eaLnBrk="1" hangingPunct="1"/>
            <a:fld id="{92B55B7E-135A-45E3-94B3-433F8377544F}" type="slidenum">
              <a:rPr lang="en-US" sz="1300">
                <a:solidFill>
                  <a:prstClr val="black"/>
                </a:solidFill>
                <a:latin typeface="Arial Unicode MS" pitchFamily="34" charset="-128"/>
              </a:rPr>
              <a:pPr eaLnBrk="1" hangingPunct="1"/>
              <a:t>25</a:t>
            </a:fld>
            <a:endParaRPr lang="en-US" sz="1300">
              <a:solidFill>
                <a:prstClr val="black"/>
              </a:solidFill>
              <a:latin typeface="Arial Unicode MS" pitchFamily="34" charset="-128"/>
            </a:endParaRPr>
          </a:p>
        </p:txBody>
      </p:sp>
      <p:sp>
        <p:nvSpPr>
          <p:cNvPr id="68611" name="Rectangle 2"/>
          <p:cNvSpPr>
            <a:spLocks noGrp="1" noRot="1" noChangeAspect="1" noChangeArrowheads="1" noTextEdit="1"/>
          </p:cNvSpPr>
          <p:nvPr>
            <p:ph type="sldImg"/>
          </p:nvPr>
        </p:nvSpPr>
        <p:spPr>
          <a:xfrm>
            <a:off x="406400" y="696913"/>
            <a:ext cx="6197600" cy="3486150"/>
          </a:xfrm>
          <a:solidFill>
            <a:srgbClr val="FFFFFF"/>
          </a:solidFill>
          <a:ln/>
        </p:spPr>
      </p:sp>
      <p:sp>
        <p:nvSpPr>
          <p:cNvPr id="68612" name="Rectangle 3"/>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Char char="•"/>
              <a:tabLst>
                <a:tab pos="365457" algn="l"/>
              </a:tabLst>
              <a:defRPr/>
            </a:pPr>
            <a:r>
              <a:rPr lang="en-US" sz="1200" dirty="0">
                <a:solidFill>
                  <a:schemeClr val="tx2">
                    <a:lumMod val="75000"/>
                  </a:schemeClr>
                </a:solidFill>
                <a:latin typeface="Century Gothic" panose="020B0502020202020204" pitchFamily="34" charset="0"/>
                <a:cs typeface="Arial" charset="0"/>
              </a:rPr>
              <a:t>Note: “Unsold Inventory Index” represents the number of months it would take to sell the remaining inventory for the month in question. The remaining inventory for the month is defined as the number of properties that were “Active”, “Pending”, and “Contingent” (when available) and divide the sum by the number of “Sold” properties for the month in question.</a:t>
            </a:r>
          </a:p>
          <a:p>
            <a:pPr>
              <a:buFontTx/>
              <a:buChar char="•"/>
              <a:tabLst>
                <a:tab pos="365457" algn="l"/>
              </a:tabLst>
            </a:pPr>
            <a:endParaRPr lang="en-US" dirty="0">
              <a:latin typeface="Arial" charset="0"/>
            </a:endParaRPr>
          </a:p>
        </p:txBody>
      </p:sp>
    </p:spTree>
    <p:extLst>
      <p:ext uri="{BB962C8B-B14F-4D97-AF65-F5344CB8AC3E}">
        <p14:creationId xmlns:p14="http://schemas.microsoft.com/office/powerpoint/2010/main" val="3283211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EA613-35CE-4473-A243-24F5BB3358AF}" type="slidenum">
              <a:rPr lang="en-US" smtClean="0"/>
              <a:t>26</a:t>
            </a:fld>
            <a:endParaRPr lang="en-US"/>
          </a:p>
        </p:txBody>
      </p:sp>
    </p:spTree>
    <p:extLst>
      <p:ext uri="{BB962C8B-B14F-4D97-AF65-F5344CB8AC3E}">
        <p14:creationId xmlns:p14="http://schemas.microsoft.com/office/powerpoint/2010/main" val="573849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900">
                <a:solidFill>
                  <a:schemeClr val="tx1"/>
                </a:solidFill>
                <a:latin typeface="Times New Roman" pitchFamily="18" charset="0"/>
              </a:defRPr>
            </a:lvl1pPr>
            <a:lvl2pPr marL="759175" indent="-291990" eaLnBrk="0" hangingPunct="0">
              <a:defRPr sz="2900">
                <a:solidFill>
                  <a:schemeClr val="tx1"/>
                </a:solidFill>
                <a:latin typeface="Times New Roman" pitchFamily="18" charset="0"/>
              </a:defRPr>
            </a:lvl2pPr>
            <a:lvl3pPr marL="1167959" indent="-233593" eaLnBrk="0" hangingPunct="0">
              <a:defRPr sz="2900">
                <a:solidFill>
                  <a:schemeClr val="tx1"/>
                </a:solidFill>
                <a:latin typeface="Times New Roman" pitchFamily="18" charset="0"/>
              </a:defRPr>
            </a:lvl3pPr>
            <a:lvl4pPr marL="1635145" indent="-233593" eaLnBrk="0" hangingPunct="0">
              <a:defRPr sz="2900">
                <a:solidFill>
                  <a:schemeClr val="tx1"/>
                </a:solidFill>
                <a:latin typeface="Times New Roman" pitchFamily="18" charset="0"/>
              </a:defRPr>
            </a:lvl4pPr>
            <a:lvl5pPr marL="2102329" indent="-233593" eaLnBrk="0" hangingPunct="0">
              <a:defRPr sz="2900">
                <a:solidFill>
                  <a:schemeClr val="tx1"/>
                </a:solidFill>
                <a:latin typeface="Times New Roman" pitchFamily="18" charset="0"/>
              </a:defRPr>
            </a:lvl5pPr>
            <a:lvl6pPr marL="2569514" indent="-233593" eaLnBrk="0" fontAlgn="base" hangingPunct="0">
              <a:spcBef>
                <a:spcPct val="0"/>
              </a:spcBef>
              <a:spcAft>
                <a:spcPct val="0"/>
              </a:spcAft>
              <a:defRPr sz="2900">
                <a:solidFill>
                  <a:schemeClr val="tx1"/>
                </a:solidFill>
                <a:latin typeface="Times New Roman" pitchFamily="18" charset="0"/>
              </a:defRPr>
            </a:lvl6pPr>
            <a:lvl7pPr marL="3036699" indent="-233593" eaLnBrk="0" fontAlgn="base" hangingPunct="0">
              <a:spcBef>
                <a:spcPct val="0"/>
              </a:spcBef>
              <a:spcAft>
                <a:spcPct val="0"/>
              </a:spcAft>
              <a:defRPr sz="2900">
                <a:solidFill>
                  <a:schemeClr val="tx1"/>
                </a:solidFill>
                <a:latin typeface="Times New Roman" pitchFamily="18" charset="0"/>
              </a:defRPr>
            </a:lvl7pPr>
            <a:lvl8pPr marL="3503882" indent="-233593" eaLnBrk="0" fontAlgn="base" hangingPunct="0">
              <a:spcBef>
                <a:spcPct val="0"/>
              </a:spcBef>
              <a:spcAft>
                <a:spcPct val="0"/>
              </a:spcAft>
              <a:defRPr sz="2900">
                <a:solidFill>
                  <a:schemeClr val="tx1"/>
                </a:solidFill>
                <a:latin typeface="Times New Roman" pitchFamily="18" charset="0"/>
              </a:defRPr>
            </a:lvl8pPr>
            <a:lvl9pPr marL="3971067" indent="-233593" eaLnBrk="0" fontAlgn="base" hangingPunct="0">
              <a:spcBef>
                <a:spcPct val="0"/>
              </a:spcBef>
              <a:spcAft>
                <a:spcPct val="0"/>
              </a:spcAft>
              <a:defRPr sz="2900">
                <a:solidFill>
                  <a:schemeClr val="tx1"/>
                </a:solidFill>
                <a:latin typeface="Times New Roman" pitchFamily="18" charset="0"/>
              </a:defRPr>
            </a:lvl9pPr>
          </a:lstStyle>
          <a:p>
            <a:pPr eaLnBrk="1" hangingPunct="1"/>
            <a:fld id="{92B55B7E-135A-45E3-94B3-433F8377544F}" type="slidenum">
              <a:rPr lang="en-US" sz="1300">
                <a:solidFill>
                  <a:prstClr val="black"/>
                </a:solidFill>
                <a:latin typeface="Arial Unicode MS" pitchFamily="34" charset="-128"/>
              </a:rPr>
              <a:pPr eaLnBrk="1" hangingPunct="1"/>
              <a:t>27</a:t>
            </a:fld>
            <a:endParaRPr lang="en-US" sz="1300">
              <a:solidFill>
                <a:prstClr val="black"/>
              </a:solidFill>
              <a:latin typeface="Arial Unicode MS" pitchFamily="34" charset="-128"/>
            </a:endParaRPr>
          </a:p>
        </p:txBody>
      </p:sp>
      <p:sp>
        <p:nvSpPr>
          <p:cNvPr id="68611" name="Rectangle 2"/>
          <p:cNvSpPr>
            <a:spLocks noGrp="1" noRot="1" noChangeAspect="1" noChangeArrowheads="1" noTextEdit="1"/>
          </p:cNvSpPr>
          <p:nvPr>
            <p:ph type="sldImg"/>
          </p:nvPr>
        </p:nvSpPr>
        <p:spPr>
          <a:xfrm>
            <a:off x="2322513" y="527050"/>
            <a:ext cx="4684712" cy="2635250"/>
          </a:xfrm>
          <a:solidFill>
            <a:srgbClr val="FFFFFF"/>
          </a:solidFill>
          <a:ln/>
        </p:spPr>
      </p:sp>
      <p:sp>
        <p:nvSpPr>
          <p:cNvPr id="68612" name="Rectangle 3"/>
          <p:cNvSpPr>
            <a:spLocks noGrp="1" noChangeArrowheads="1"/>
          </p:cNvSpPr>
          <p:nvPr>
            <p:ph type="body" idx="1"/>
          </p:nvPr>
        </p:nvSpPr>
        <p:spPr>
          <a:noFill/>
        </p:spPr>
        <p:txBody>
          <a:bodyPr/>
          <a:lstStyle/>
          <a:p>
            <a:pPr>
              <a:buFontTx/>
              <a:buChar char="•"/>
              <a:tabLst>
                <a:tab pos="366610" algn="l"/>
              </a:tabLst>
            </a:pPr>
            <a:endParaRPr lang="en-US" dirty="0">
              <a:latin typeface="Arial" charset="0"/>
            </a:endParaRPr>
          </a:p>
        </p:txBody>
      </p:sp>
    </p:spTree>
    <p:extLst>
      <p:ext uri="{BB962C8B-B14F-4D97-AF65-F5344CB8AC3E}">
        <p14:creationId xmlns:p14="http://schemas.microsoft.com/office/powerpoint/2010/main" val="4082075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21426" eaLnBrk="0" hangingPunct="0">
              <a:defRPr sz="2400">
                <a:solidFill>
                  <a:schemeClr val="tx1"/>
                </a:solidFill>
                <a:latin typeface="Times New Roman" pitchFamily="18" charset="0"/>
              </a:defRPr>
            </a:lvl1pPr>
            <a:lvl2pPr marL="738403" indent="-284000" defTabSz="921426" eaLnBrk="0" hangingPunct="0">
              <a:defRPr sz="2400">
                <a:solidFill>
                  <a:schemeClr val="tx1"/>
                </a:solidFill>
                <a:latin typeface="Times New Roman" pitchFamily="18" charset="0"/>
              </a:defRPr>
            </a:lvl2pPr>
            <a:lvl3pPr marL="1136003" indent="-227201" defTabSz="921426" eaLnBrk="0" hangingPunct="0">
              <a:defRPr sz="2400">
                <a:solidFill>
                  <a:schemeClr val="tx1"/>
                </a:solidFill>
                <a:latin typeface="Times New Roman" pitchFamily="18" charset="0"/>
              </a:defRPr>
            </a:lvl3pPr>
            <a:lvl4pPr marL="1590406" indent="-227201" defTabSz="921426" eaLnBrk="0" hangingPunct="0">
              <a:defRPr sz="2400">
                <a:solidFill>
                  <a:schemeClr val="tx1"/>
                </a:solidFill>
                <a:latin typeface="Times New Roman" pitchFamily="18" charset="0"/>
              </a:defRPr>
            </a:lvl4pPr>
            <a:lvl5pPr marL="2044808" indent="-227201" defTabSz="921426" eaLnBrk="0" hangingPunct="0">
              <a:defRPr sz="2400">
                <a:solidFill>
                  <a:schemeClr val="tx1"/>
                </a:solidFill>
                <a:latin typeface="Times New Roman" pitchFamily="18" charset="0"/>
              </a:defRPr>
            </a:lvl5pPr>
            <a:lvl6pPr marL="2499208" indent="-227201" defTabSz="921426" eaLnBrk="0" fontAlgn="base" hangingPunct="0">
              <a:spcBef>
                <a:spcPct val="0"/>
              </a:spcBef>
              <a:spcAft>
                <a:spcPct val="0"/>
              </a:spcAft>
              <a:defRPr sz="2400">
                <a:solidFill>
                  <a:schemeClr val="tx1"/>
                </a:solidFill>
                <a:latin typeface="Times New Roman" pitchFamily="18" charset="0"/>
              </a:defRPr>
            </a:lvl6pPr>
            <a:lvl7pPr marL="2953611" indent="-227201" defTabSz="921426" eaLnBrk="0" fontAlgn="base" hangingPunct="0">
              <a:spcBef>
                <a:spcPct val="0"/>
              </a:spcBef>
              <a:spcAft>
                <a:spcPct val="0"/>
              </a:spcAft>
              <a:defRPr sz="2400">
                <a:solidFill>
                  <a:schemeClr val="tx1"/>
                </a:solidFill>
                <a:latin typeface="Times New Roman" pitchFamily="18" charset="0"/>
              </a:defRPr>
            </a:lvl7pPr>
            <a:lvl8pPr marL="3408011" indent="-227201" defTabSz="921426" eaLnBrk="0" fontAlgn="base" hangingPunct="0">
              <a:spcBef>
                <a:spcPct val="0"/>
              </a:spcBef>
              <a:spcAft>
                <a:spcPct val="0"/>
              </a:spcAft>
              <a:defRPr sz="2400">
                <a:solidFill>
                  <a:schemeClr val="tx1"/>
                </a:solidFill>
                <a:latin typeface="Times New Roman" pitchFamily="18" charset="0"/>
              </a:defRPr>
            </a:lvl8pPr>
            <a:lvl9pPr marL="3862414" indent="-227201" defTabSz="921426" eaLnBrk="0" fontAlgn="base" hangingPunct="0">
              <a:spcBef>
                <a:spcPct val="0"/>
              </a:spcBef>
              <a:spcAft>
                <a:spcPct val="0"/>
              </a:spcAft>
              <a:defRPr sz="2400">
                <a:solidFill>
                  <a:schemeClr val="tx1"/>
                </a:solidFill>
                <a:latin typeface="Times New Roman" pitchFamily="18" charset="0"/>
              </a:defRPr>
            </a:lvl9pPr>
          </a:lstStyle>
          <a:p>
            <a:pPr eaLnBrk="1" hangingPunct="1"/>
            <a:fld id="{E3C598DF-B9B2-4AC6-95CF-EE1A889D6115}" type="slidenum">
              <a:rPr lang="en-US" sz="1200"/>
              <a:pPr eaLnBrk="1" hangingPunct="1"/>
              <a:t>28</a:t>
            </a:fld>
            <a:endParaRPr lang="en-US" sz="1200"/>
          </a:p>
        </p:txBody>
      </p:sp>
      <p:sp>
        <p:nvSpPr>
          <p:cNvPr id="65539" name="Rectangle 2"/>
          <p:cNvSpPr>
            <a:spLocks noGrp="1" noRot="1" noChangeAspect="1" noChangeArrowheads="1" noTextEdit="1"/>
          </p:cNvSpPr>
          <p:nvPr>
            <p:ph type="sldImg"/>
          </p:nvPr>
        </p:nvSpPr>
        <p:spPr>
          <a:xfrm>
            <a:off x="406400" y="696913"/>
            <a:ext cx="6197600" cy="3486150"/>
          </a:xfrm>
          <a:ln/>
        </p:spPr>
      </p:sp>
      <p:sp>
        <p:nvSpPr>
          <p:cNvPr id="65540"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589856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21426" eaLnBrk="0" hangingPunct="0">
              <a:defRPr sz="2400">
                <a:solidFill>
                  <a:schemeClr val="tx1"/>
                </a:solidFill>
                <a:latin typeface="Times New Roman" pitchFamily="18" charset="0"/>
              </a:defRPr>
            </a:lvl1pPr>
            <a:lvl2pPr marL="738403" indent="-284000" defTabSz="921426" eaLnBrk="0" hangingPunct="0">
              <a:defRPr sz="2400">
                <a:solidFill>
                  <a:schemeClr val="tx1"/>
                </a:solidFill>
                <a:latin typeface="Times New Roman" pitchFamily="18" charset="0"/>
              </a:defRPr>
            </a:lvl2pPr>
            <a:lvl3pPr marL="1136003" indent="-227201" defTabSz="921426" eaLnBrk="0" hangingPunct="0">
              <a:defRPr sz="2400">
                <a:solidFill>
                  <a:schemeClr val="tx1"/>
                </a:solidFill>
                <a:latin typeface="Times New Roman" pitchFamily="18" charset="0"/>
              </a:defRPr>
            </a:lvl3pPr>
            <a:lvl4pPr marL="1590406" indent="-227201" defTabSz="921426" eaLnBrk="0" hangingPunct="0">
              <a:defRPr sz="2400">
                <a:solidFill>
                  <a:schemeClr val="tx1"/>
                </a:solidFill>
                <a:latin typeface="Times New Roman" pitchFamily="18" charset="0"/>
              </a:defRPr>
            </a:lvl4pPr>
            <a:lvl5pPr marL="2044808" indent="-227201" defTabSz="921426" eaLnBrk="0" hangingPunct="0">
              <a:defRPr sz="2400">
                <a:solidFill>
                  <a:schemeClr val="tx1"/>
                </a:solidFill>
                <a:latin typeface="Times New Roman" pitchFamily="18" charset="0"/>
              </a:defRPr>
            </a:lvl5pPr>
            <a:lvl6pPr marL="2499208" indent="-227201" defTabSz="921426" eaLnBrk="0" fontAlgn="base" hangingPunct="0">
              <a:spcBef>
                <a:spcPct val="0"/>
              </a:spcBef>
              <a:spcAft>
                <a:spcPct val="0"/>
              </a:spcAft>
              <a:defRPr sz="2400">
                <a:solidFill>
                  <a:schemeClr val="tx1"/>
                </a:solidFill>
                <a:latin typeface="Times New Roman" pitchFamily="18" charset="0"/>
              </a:defRPr>
            </a:lvl6pPr>
            <a:lvl7pPr marL="2953611" indent="-227201" defTabSz="921426" eaLnBrk="0" fontAlgn="base" hangingPunct="0">
              <a:spcBef>
                <a:spcPct val="0"/>
              </a:spcBef>
              <a:spcAft>
                <a:spcPct val="0"/>
              </a:spcAft>
              <a:defRPr sz="2400">
                <a:solidFill>
                  <a:schemeClr val="tx1"/>
                </a:solidFill>
                <a:latin typeface="Times New Roman" pitchFamily="18" charset="0"/>
              </a:defRPr>
            </a:lvl7pPr>
            <a:lvl8pPr marL="3408011" indent="-227201" defTabSz="921426" eaLnBrk="0" fontAlgn="base" hangingPunct="0">
              <a:spcBef>
                <a:spcPct val="0"/>
              </a:spcBef>
              <a:spcAft>
                <a:spcPct val="0"/>
              </a:spcAft>
              <a:defRPr sz="2400">
                <a:solidFill>
                  <a:schemeClr val="tx1"/>
                </a:solidFill>
                <a:latin typeface="Times New Roman" pitchFamily="18" charset="0"/>
              </a:defRPr>
            </a:lvl8pPr>
            <a:lvl9pPr marL="3862414" indent="-227201" defTabSz="921426" eaLnBrk="0" fontAlgn="base" hangingPunct="0">
              <a:spcBef>
                <a:spcPct val="0"/>
              </a:spcBef>
              <a:spcAft>
                <a:spcPct val="0"/>
              </a:spcAft>
              <a:defRPr sz="2400">
                <a:solidFill>
                  <a:schemeClr val="tx1"/>
                </a:solidFill>
                <a:latin typeface="Times New Roman" pitchFamily="18" charset="0"/>
              </a:defRPr>
            </a:lvl9pPr>
          </a:lstStyle>
          <a:p>
            <a:pPr eaLnBrk="1" hangingPunct="1"/>
            <a:fld id="{E3C598DF-B9B2-4AC6-95CF-EE1A889D6115}" type="slidenum">
              <a:rPr lang="en-US" sz="1200"/>
              <a:pPr eaLnBrk="1" hangingPunct="1"/>
              <a:t>29</a:t>
            </a:fld>
            <a:endParaRPr lang="en-US" sz="1200"/>
          </a:p>
        </p:txBody>
      </p:sp>
      <p:sp>
        <p:nvSpPr>
          <p:cNvPr id="65539" name="Rectangle 2"/>
          <p:cNvSpPr>
            <a:spLocks noGrp="1" noRot="1" noChangeAspect="1" noChangeArrowheads="1" noTextEdit="1"/>
          </p:cNvSpPr>
          <p:nvPr>
            <p:ph type="sldImg"/>
          </p:nvPr>
        </p:nvSpPr>
        <p:spPr>
          <a:xfrm>
            <a:off x="406400" y="696913"/>
            <a:ext cx="6197600" cy="3486150"/>
          </a:xfrm>
          <a:ln/>
        </p:spPr>
      </p:sp>
      <p:sp>
        <p:nvSpPr>
          <p:cNvPr id="65540"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3658830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EA613-35CE-4473-A243-24F5BB3358AF}" type="slidenum">
              <a:rPr lang="en-US" smtClean="0"/>
              <a:t>30</a:t>
            </a:fld>
            <a:endParaRPr lang="en-US"/>
          </a:p>
        </p:txBody>
      </p:sp>
    </p:spTree>
    <p:extLst>
      <p:ext uri="{BB962C8B-B14F-4D97-AF65-F5344CB8AC3E}">
        <p14:creationId xmlns:p14="http://schemas.microsoft.com/office/powerpoint/2010/main" val="3357996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900">
                <a:solidFill>
                  <a:schemeClr val="tx1"/>
                </a:solidFill>
                <a:latin typeface="Times New Roman" pitchFamily="18" charset="0"/>
              </a:defRPr>
            </a:lvl1pPr>
            <a:lvl2pPr marL="757066" indent="-291179" eaLnBrk="0" hangingPunct="0">
              <a:defRPr sz="2900">
                <a:solidFill>
                  <a:schemeClr val="tx1"/>
                </a:solidFill>
                <a:latin typeface="Times New Roman" pitchFamily="18" charset="0"/>
              </a:defRPr>
            </a:lvl2pPr>
            <a:lvl3pPr marL="1164717" indent="-232943" eaLnBrk="0" hangingPunct="0">
              <a:defRPr sz="2900">
                <a:solidFill>
                  <a:schemeClr val="tx1"/>
                </a:solidFill>
                <a:latin typeface="Times New Roman" pitchFamily="18" charset="0"/>
              </a:defRPr>
            </a:lvl3pPr>
            <a:lvl4pPr marL="1630604" indent="-232943" eaLnBrk="0" hangingPunct="0">
              <a:defRPr sz="2900">
                <a:solidFill>
                  <a:schemeClr val="tx1"/>
                </a:solidFill>
                <a:latin typeface="Times New Roman" pitchFamily="18" charset="0"/>
              </a:defRPr>
            </a:lvl4pPr>
            <a:lvl5pPr marL="2096491" indent="-232943" eaLnBrk="0" hangingPunct="0">
              <a:defRPr sz="2900">
                <a:solidFill>
                  <a:schemeClr val="tx1"/>
                </a:solidFill>
                <a:latin typeface="Times New Roman" pitchFamily="18" charset="0"/>
              </a:defRPr>
            </a:lvl5pPr>
            <a:lvl6pPr marL="2562377" indent="-232943" eaLnBrk="0" fontAlgn="base" hangingPunct="0">
              <a:spcBef>
                <a:spcPct val="0"/>
              </a:spcBef>
              <a:spcAft>
                <a:spcPct val="0"/>
              </a:spcAft>
              <a:defRPr sz="2900">
                <a:solidFill>
                  <a:schemeClr val="tx1"/>
                </a:solidFill>
                <a:latin typeface="Times New Roman" pitchFamily="18" charset="0"/>
              </a:defRPr>
            </a:lvl6pPr>
            <a:lvl7pPr marL="3028264" indent="-232943" eaLnBrk="0" fontAlgn="base" hangingPunct="0">
              <a:spcBef>
                <a:spcPct val="0"/>
              </a:spcBef>
              <a:spcAft>
                <a:spcPct val="0"/>
              </a:spcAft>
              <a:defRPr sz="2900">
                <a:solidFill>
                  <a:schemeClr val="tx1"/>
                </a:solidFill>
                <a:latin typeface="Times New Roman" pitchFamily="18" charset="0"/>
              </a:defRPr>
            </a:lvl7pPr>
            <a:lvl8pPr marL="3494151" indent="-232943" eaLnBrk="0" fontAlgn="base" hangingPunct="0">
              <a:spcBef>
                <a:spcPct val="0"/>
              </a:spcBef>
              <a:spcAft>
                <a:spcPct val="0"/>
              </a:spcAft>
              <a:defRPr sz="2900">
                <a:solidFill>
                  <a:schemeClr val="tx1"/>
                </a:solidFill>
                <a:latin typeface="Times New Roman" pitchFamily="18" charset="0"/>
              </a:defRPr>
            </a:lvl8pPr>
            <a:lvl9pPr marL="3960038" indent="-232943" eaLnBrk="0" fontAlgn="base" hangingPunct="0">
              <a:spcBef>
                <a:spcPct val="0"/>
              </a:spcBef>
              <a:spcAft>
                <a:spcPct val="0"/>
              </a:spcAft>
              <a:defRPr sz="2900">
                <a:solidFill>
                  <a:schemeClr val="tx1"/>
                </a:solidFill>
                <a:latin typeface="Times New Roman" pitchFamily="18" charset="0"/>
              </a:defRPr>
            </a:lvl9pPr>
          </a:lstStyle>
          <a:p>
            <a:pPr eaLnBrk="1" hangingPunct="1"/>
            <a:fld id="{92B55B7E-135A-45E3-94B3-433F8377544F}" type="slidenum">
              <a:rPr lang="en-US" sz="1300">
                <a:solidFill>
                  <a:prstClr val="black"/>
                </a:solidFill>
                <a:latin typeface="Arial Unicode MS" pitchFamily="34" charset="-128"/>
              </a:rPr>
              <a:pPr eaLnBrk="1" hangingPunct="1"/>
              <a:t>32</a:t>
            </a:fld>
            <a:endParaRPr lang="en-US" sz="1300">
              <a:solidFill>
                <a:prstClr val="black"/>
              </a:solidFill>
              <a:latin typeface="Arial Unicode MS" pitchFamily="34" charset="-128"/>
            </a:endParaRPr>
          </a:p>
        </p:txBody>
      </p:sp>
      <p:sp>
        <p:nvSpPr>
          <p:cNvPr id="68611" name="Rectangle 2"/>
          <p:cNvSpPr>
            <a:spLocks noGrp="1" noRot="1" noChangeAspect="1" noChangeArrowheads="1" noTextEdit="1"/>
          </p:cNvSpPr>
          <p:nvPr>
            <p:ph type="sldImg"/>
          </p:nvPr>
        </p:nvSpPr>
        <p:spPr>
          <a:xfrm>
            <a:off x="406400" y="696913"/>
            <a:ext cx="6197600" cy="3486150"/>
          </a:xfrm>
          <a:solidFill>
            <a:srgbClr val="FFFFFF"/>
          </a:solidFill>
          <a:ln/>
        </p:spPr>
      </p:sp>
      <p:sp>
        <p:nvSpPr>
          <p:cNvPr id="68612" name="Rectangle 3"/>
          <p:cNvSpPr>
            <a:spLocks noGrp="1" noChangeArrowheads="1"/>
          </p:cNvSpPr>
          <p:nvPr>
            <p:ph type="body" idx="1"/>
          </p:nvPr>
        </p:nvSpPr>
        <p:spPr>
          <a:noFill/>
        </p:spPr>
        <p:txBody>
          <a:bodyPr/>
          <a:lstStyle/>
          <a:p>
            <a:pPr>
              <a:buFontTx/>
              <a:buChar char="•"/>
              <a:tabLst>
                <a:tab pos="308974" algn="l"/>
              </a:tabLst>
            </a:pPr>
            <a:endParaRPr lang="en-US" sz="1500" dirty="0">
              <a:latin typeface="Arial" charset="0"/>
            </a:endParaRPr>
          </a:p>
        </p:txBody>
      </p:sp>
    </p:spTree>
    <p:extLst>
      <p:ext uri="{BB962C8B-B14F-4D97-AF65-F5344CB8AC3E}">
        <p14:creationId xmlns:p14="http://schemas.microsoft.com/office/powerpoint/2010/main" val="4072090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EA613-35CE-4473-A243-24F5BB3358AF}" type="slidenum">
              <a:rPr lang="en-US" smtClean="0"/>
              <a:t>33</a:t>
            </a:fld>
            <a:endParaRPr lang="en-US"/>
          </a:p>
        </p:txBody>
      </p:sp>
    </p:spTree>
    <p:extLst>
      <p:ext uri="{BB962C8B-B14F-4D97-AF65-F5344CB8AC3E}">
        <p14:creationId xmlns:p14="http://schemas.microsoft.com/office/powerpoint/2010/main" val="33797231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EA613-35CE-4473-A243-24F5BB3358AF}" type="slidenum">
              <a:rPr lang="en-US" smtClean="0"/>
              <a:t>34</a:t>
            </a:fld>
            <a:endParaRPr lang="en-US"/>
          </a:p>
        </p:txBody>
      </p:sp>
    </p:spTree>
    <p:extLst>
      <p:ext uri="{BB962C8B-B14F-4D97-AF65-F5344CB8AC3E}">
        <p14:creationId xmlns:p14="http://schemas.microsoft.com/office/powerpoint/2010/main" val="1034113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EA613-35CE-4473-A243-24F5BB3358AF}" type="slidenum">
              <a:rPr lang="en-US" smtClean="0"/>
              <a:t>36</a:t>
            </a:fld>
            <a:endParaRPr lang="en-US"/>
          </a:p>
        </p:txBody>
      </p:sp>
    </p:spTree>
    <p:extLst>
      <p:ext uri="{BB962C8B-B14F-4D97-AF65-F5344CB8AC3E}">
        <p14:creationId xmlns:p14="http://schemas.microsoft.com/office/powerpoint/2010/main" val="1162998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8319" indent="-287814" eaLnBrk="0" hangingPunct="0">
              <a:defRPr sz="2400">
                <a:solidFill>
                  <a:schemeClr val="tx1"/>
                </a:solidFill>
                <a:latin typeface="Times New Roman" pitchFamily="18" charset="0"/>
              </a:defRPr>
            </a:lvl2pPr>
            <a:lvl3pPr marL="1151259" indent="-230252" eaLnBrk="0" hangingPunct="0">
              <a:defRPr sz="2400">
                <a:solidFill>
                  <a:schemeClr val="tx1"/>
                </a:solidFill>
                <a:latin typeface="Times New Roman" pitchFamily="18" charset="0"/>
              </a:defRPr>
            </a:lvl3pPr>
            <a:lvl4pPr marL="1611762" indent="-230252" eaLnBrk="0" hangingPunct="0">
              <a:defRPr sz="2400">
                <a:solidFill>
                  <a:schemeClr val="tx1"/>
                </a:solidFill>
                <a:latin typeface="Times New Roman" pitchFamily="18" charset="0"/>
              </a:defRPr>
            </a:lvl4pPr>
            <a:lvl5pPr marL="2072266" indent="-230252" eaLnBrk="0" hangingPunct="0">
              <a:defRPr sz="2400">
                <a:solidFill>
                  <a:schemeClr val="tx1"/>
                </a:solidFill>
                <a:latin typeface="Times New Roman" pitchFamily="18" charset="0"/>
              </a:defRPr>
            </a:lvl5pPr>
            <a:lvl6pPr marL="2532769" indent="-230252" eaLnBrk="0" fontAlgn="base" hangingPunct="0">
              <a:spcBef>
                <a:spcPct val="0"/>
              </a:spcBef>
              <a:spcAft>
                <a:spcPct val="0"/>
              </a:spcAft>
              <a:defRPr sz="2400">
                <a:solidFill>
                  <a:schemeClr val="tx1"/>
                </a:solidFill>
                <a:latin typeface="Times New Roman" pitchFamily="18" charset="0"/>
              </a:defRPr>
            </a:lvl6pPr>
            <a:lvl7pPr marL="2993272" indent="-230252" eaLnBrk="0" fontAlgn="base" hangingPunct="0">
              <a:spcBef>
                <a:spcPct val="0"/>
              </a:spcBef>
              <a:spcAft>
                <a:spcPct val="0"/>
              </a:spcAft>
              <a:defRPr sz="2400">
                <a:solidFill>
                  <a:schemeClr val="tx1"/>
                </a:solidFill>
                <a:latin typeface="Times New Roman" pitchFamily="18" charset="0"/>
              </a:defRPr>
            </a:lvl7pPr>
            <a:lvl8pPr marL="3453778" indent="-230252" eaLnBrk="0" fontAlgn="base" hangingPunct="0">
              <a:spcBef>
                <a:spcPct val="0"/>
              </a:spcBef>
              <a:spcAft>
                <a:spcPct val="0"/>
              </a:spcAft>
              <a:defRPr sz="2400">
                <a:solidFill>
                  <a:schemeClr val="tx1"/>
                </a:solidFill>
                <a:latin typeface="Times New Roman" pitchFamily="18" charset="0"/>
              </a:defRPr>
            </a:lvl8pPr>
            <a:lvl9pPr marL="3914280" indent="-230252" eaLnBrk="0" fontAlgn="base" hangingPunct="0">
              <a:spcBef>
                <a:spcPct val="0"/>
              </a:spcBef>
              <a:spcAft>
                <a:spcPct val="0"/>
              </a:spcAft>
              <a:defRPr sz="2400">
                <a:solidFill>
                  <a:schemeClr val="tx1"/>
                </a:solidFill>
                <a:latin typeface="Times New Roman" pitchFamily="18" charset="0"/>
              </a:defRPr>
            </a:lvl9pPr>
          </a:lstStyle>
          <a:p>
            <a:pPr eaLnBrk="1" hangingPunct="1"/>
            <a:fld id="{6298E2D6-93F3-4E75-8F2B-641F158A5699}" type="slidenum">
              <a:rPr lang="en-US" sz="1200">
                <a:solidFill>
                  <a:prstClr val="black"/>
                </a:solidFill>
              </a:rPr>
              <a:pPr eaLnBrk="1" hangingPunct="1"/>
              <a:t>4</a:t>
            </a:fld>
            <a:endParaRPr lang="en-US" sz="1200">
              <a:solidFill>
                <a:prstClr val="black"/>
              </a:solidFill>
            </a:endParaRPr>
          </a:p>
        </p:txBody>
      </p:sp>
      <p:sp>
        <p:nvSpPr>
          <p:cNvPr id="59395" name="Rectangle 7"/>
          <p:cNvSpPr txBox="1">
            <a:spLocks noGrp="1" noChangeArrowheads="1"/>
          </p:cNvSpPr>
          <p:nvPr/>
        </p:nvSpPr>
        <p:spPr bwMode="auto">
          <a:xfrm>
            <a:off x="3972566" y="8831349"/>
            <a:ext cx="3037840" cy="46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73" tIns="47939" rIns="95873" bIns="47939" anchor="b"/>
          <a:lstStyle>
            <a:lvl1pPr defTabSz="965200" eaLnBrk="0" hangingPunct="0">
              <a:defRPr sz="2400">
                <a:solidFill>
                  <a:schemeClr val="tx1"/>
                </a:solidFill>
                <a:latin typeface="Times New Roman" pitchFamily="18" charset="0"/>
              </a:defRPr>
            </a:lvl1pPr>
            <a:lvl2pPr marL="742950" indent="-285750" defTabSz="965200" eaLnBrk="0" hangingPunct="0">
              <a:defRPr sz="2400">
                <a:solidFill>
                  <a:schemeClr val="tx1"/>
                </a:solidFill>
                <a:latin typeface="Times New Roman" pitchFamily="18" charset="0"/>
              </a:defRPr>
            </a:lvl2pPr>
            <a:lvl3pPr marL="1143000" indent="-228600" defTabSz="965200" eaLnBrk="0" hangingPunct="0">
              <a:defRPr sz="2400">
                <a:solidFill>
                  <a:schemeClr val="tx1"/>
                </a:solidFill>
                <a:latin typeface="Times New Roman" pitchFamily="18" charset="0"/>
              </a:defRPr>
            </a:lvl3pPr>
            <a:lvl4pPr marL="1600200" indent="-228600" defTabSz="965200" eaLnBrk="0" hangingPunct="0">
              <a:defRPr sz="2400">
                <a:solidFill>
                  <a:schemeClr val="tx1"/>
                </a:solidFill>
                <a:latin typeface="Times New Roman" pitchFamily="18" charset="0"/>
              </a:defRPr>
            </a:lvl4pPr>
            <a:lvl5pPr marL="2057400" indent="-228600" defTabSz="965200" eaLnBrk="0" hangingPunct="0">
              <a:defRPr sz="2400">
                <a:solidFill>
                  <a:schemeClr val="tx1"/>
                </a:solidFill>
                <a:latin typeface="Times New Roman" pitchFamily="18" charset="0"/>
              </a:defRPr>
            </a:lvl5pPr>
            <a:lvl6pPr marL="2514600" indent="-228600" defTabSz="965200" eaLnBrk="0" fontAlgn="base" hangingPunct="0">
              <a:spcBef>
                <a:spcPct val="0"/>
              </a:spcBef>
              <a:spcAft>
                <a:spcPct val="0"/>
              </a:spcAft>
              <a:defRPr sz="2400">
                <a:solidFill>
                  <a:schemeClr val="tx1"/>
                </a:solidFill>
                <a:latin typeface="Times New Roman" pitchFamily="18" charset="0"/>
              </a:defRPr>
            </a:lvl6pPr>
            <a:lvl7pPr marL="2971800" indent="-228600" defTabSz="965200" eaLnBrk="0" fontAlgn="base" hangingPunct="0">
              <a:spcBef>
                <a:spcPct val="0"/>
              </a:spcBef>
              <a:spcAft>
                <a:spcPct val="0"/>
              </a:spcAft>
              <a:defRPr sz="2400">
                <a:solidFill>
                  <a:schemeClr val="tx1"/>
                </a:solidFill>
                <a:latin typeface="Times New Roman" pitchFamily="18" charset="0"/>
              </a:defRPr>
            </a:lvl7pPr>
            <a:lvl8pPr marL="3429000" indent="-228600" defTabSz="965200" eaLnBrk="0" fontAlgn="base" hangingPunct="0">
              <a:spcBef>
                <a:spcPct val="0"/>
              </a:spcBef>
              <a:spcAft>
                <a:spcPct val="0"/>
              </a:spcAft>
              <a:defRPr sz="2400">
                <a:solidFill>
                  <a:schemeClr val="tx1"/>
                </a:solidFill>
                <a:latin typeface="Times New Roman" pitchFamily="18" charset="0"/>
              </a:defRPr>
            </a:lvl8pPr>
            <a:lvl9pPr marL="3886200" indent="-228600" defTabSz="965200" eaLnBrk="0" fontAlgn="base" hangingPunct="0">
              <a:spcBef>
                <a:spcPct val="0"/>
              </a:spcBef>
              <a:spcAft>
                <a:spcPct val="0"/>
              </a:spcAft>
              <a:defRPr sz="2400">
                <a:solidFill>
                  <a:schemeClr val="tx1"/>
                </a:solidFill>
                <a:latin typeface="Times New Roman" pitchFamily="18" charset="0"/>
              </a:defRPr>
            </a:lvl9pPr>
          </a:lstStyle>
          <a:p>
            <a:pPr algn="r" eaLnBrk="1" hangingPunct="1"/>
            <a:fld id="{DE7417D5-FAF7-4B72-B49F-6131C326D8C4}" type="slidenum">
              <a:rPr lang="en-US" sz="1200">
                <a:solidFill>
                  <a:prstClr val="black"/>
                </a:solidFill>
                <a:latin typeface="Arial Unicode MS" pitchFamily="34" charset="-128"/>
              </a:rPr>
              <a:pPr algn="r" eaLnBrk="1" hangingPunct="1"/>
              <a:t>4</a:t>
            </a:fld>
            <a:endParaRPr lang="en-US" sz="1200">
              <a:solidFill>
                <a:prstClr val="black"/>
              </a:solidFill>
              <a:latin typeface="Arial Unicode MS" pitchFamily="34" charset="-128"/>
            </a:endParaRPr>
          </a:p>
        </p:txBody>
      </p:sp>
      <p:sp>
        <p:nvSpPr>
          <p:cNvPr id="59396" name="Rectangle 2"/>
          <p:cNvSpPr>
            <a:spLocks noGrp="1" noRot="1" noChangeAspect="1" noChangeArrowheads="1" noTextEdit="1"/>
          </p:cNvSpPr>
          <p:nvPr>
            <p:ph type="sldImg"/>
          </p:nvPr>
        </p:nvSpPr>
        <p:spPr>
          <a:xfrm>
            <a:off x="415925" y="701675"/>
            <a:ext cx="6188075" cy="3481388"/>
          </a:xfrm>
          <a:ln/>
        </p:spPr>
      </p:sp>
      <p:sp>
        <p:nvSpPr>
          <p:cNvPr id="59397" name="Rectangle 3"/>
          <p:cNvSpPr>
            <a:spLocks noGrp="1" noChangeArrowheads="1"/>
          </p:cNvSpPr>
          <p:nvPr>
            <p:ph type="body" idx="1"/>
          </p:nvPr>
        </p:nvSpPr>
        <p:spPr>
          <a:xfrm>
            <a:off x="934722" y="4416479"/>
            <a:ext cx="5140960" cy="4180751"/>
          </a:xfrm>
          <a:noFill/>
        </p:spPr>
        <p:txBody>
          <a:bodyPr lIns="96790" tIns="48394" rIns="96790" bIns="48394"/>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lumMod val="75000"/>
                  </a:schemeClr>
                </a:solidFill>
                <a:latin typeface="Century Gothic" panose="020B0502020202020204" pitchFamily="34" charset="0"/>
              </a:rPr>
              <a:t>*Sales are seasonally adjusted and annualized </a:t>
            </a:r>
          </a:p>
          <a:p>
            <a:pPr eaLnBrk="1" hangingPunct="1"/>
            <a:endParaRPr lang="en-US" dirty="0">
              <a:latin typeface="Times New Roman" pitchFamily="18" charset="0"/>
            </a:endParaRPr>
          </a:p>
        </p:txBody>
      </p:sp>
    </p:spTree>
    <p:extLst>
      <p:ext uri="{BB962C8B-B14F-4D97-AF65-F5344CB8AC3E}">
        <p14:creationId xmlns:p14="http://schemas.microsoft.com/office/powerpoint/2010/main" val="882044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EA613-35CE-4473-A243-24F5BB3358AF}" type="slidenum">
              <a:rPr lang="en-US" smtClean="0"/>
              <a:t>37</a:t>
            </a:fld>
            <a:endParaRPr lang="en-US"/>
          </a:p>
        </p:txBody>
      </p:sp>
    </p:spTree>
    <p:extLst>
      <p:ext uri="{BB962C8B-B14F-4D97-AF65-F5344CB8AC3E}">
        <p14:creationId xmlns:p14="http://schemas.microsoft.com/office/powerpoint/2010/main" val="3467907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8319" indent="-287814" eaLnBrk="0" hangingPunct="0">
              <a:defRPr sz="2400">
                <a:solidFill>
                  <a:schemeClr val="tx1"/>
                </a:solidFill>
                <a:latin typeface="Times New Roman" pitchFamily="18" charset="0"/>
              </a:defRPr>
            </a:lvl2pPr>
            <a:lvl3pPr marL="1151259" indent="-230252" eaLnBrk="0" hangingPunct="0">
              <a:defRPr sz="2400">
                <a:solidFill>
                  <a:schemeClr val="tx1"/>
                </a:solidFill>
                <a:latin typeface="Times New Roman" pitchFamily="18" charset="0"/>
              </a:defRPr>
            </a:lvl3pPr>
            <a:lvl4pPr marL="1611762" indent="-230252" eaLnBrk="0" hangingPunct="0">
              <a:defRPr sz="2400">
                <a:solidFill>
                  <a:schemeClr val="tx1"/>
                </a:solidFill>
                <a:latin typeface="Times New Roman" pitchFamily="18" charset="0"/>
              </a:defRPr>
            </a:lvl4pPr>
            <a:lvl5pPr marL="2072266" indent="-230252" eaLnBrk="0" hangingPunct="0">
              <a:defRPr sz="2400">
                <a:solidFill>
                  <a:schemeClr val="tx1"/>
                </a:solidFill>
                <a:latin typeface="Times New Roman" pitchFamily="18" charset="0"/>
              </a:defRPr>
            </a:lvl5pPr>
            <a:lvl6pPr marL="2532769" indent="-230252" eaLnBrk="0" fontAlgn="base" hangingPunct="0">
              <a:spcBef>
                <a:spcPct val="0"/>
              </a:spcBef>
              <a:spcAft>
                <a:spcPct val="0"/>
              </a:spcAft>
              <a:defRPr sz="2400">
                <a:solidFill>
                  <a:schemeClr val="tx1"/>
                </a:solidFill>
                <a:latin typeface="Times New Roman" pitchFamily="18" charset="0"/>
              </a:defRPr>
            </a:lvl6pPr>
            <a:lvl7pPr marL="2993272" indent="-230252" eaLnBrk="0" fontAlgn="base" hangingPunct="0">
              <a:spcBef>
                <a:spcPct val="0"/>
              </a:spcBef>
              <a:spcAft>
                <a:spcPct val="0"/>
              </a:spcAft>
              <a:defRPr sz="2400">
                <a:solidFill>
                  <a:schemeClr val="tx1"/>
                </a:solidFill>
                <a:latin typeface="Times New Roman" pitchFamily="18" charset="0"/>
              </a:defRPr>
            </a:lvl7pPr>
            <a:lvl8pPr marL="3453778" indent="-230252" eaLnBrk="0" fontAlgn="base" hangingPunct="0">
              <a:spcBef>
                <a:spcPct val="0"/>
              </a:spcBef>
              <a:spcAft>
                <a:spcPct val="0"/>
              </a:spcAft>
              <a:defRPr sz="2400">
                <a:solidFill>
                  <a:schemeClr val="tx1"/>
                </a:solidFill>
                <a:latin typeface="Times New Roman" pitchFamily="18" charset="0"/>
              </a:defRPr>
            </a:lvl8pPr>
            <a:lvl9pPr marL="3914280" indent="-230252" eaLnBrk="0" fontAlgn="base" hangingPunct="0">
              <a:spcBef>
                <a:spcPct val="0"/>
              </a:spcBef>
              <a:spcAft>
                <a:spcPct val="0"/>
              </a:spcAft>
              <a:defRPr sz="2400">
                <a:solidFill>
                  <a:schemeClr val="tx1"/>
                </a:solidFill>
                <a:latin typeface="Times New Roman" pitchFamily="18" charset="0"/>
              </a:defRPr>
            </a:lvl9pPr>
          </a:lstStyle>
          <a:p>
            <a:pPr eaLnBrk="1" hangingPunct="1"/>
            <a:fld id="{6298E2D6-93F3-4E75-8F2B-641F158A5699}" type="slidenum">
              <a:rPr lang="en-US" sz="1200">
                <a:solidFill>
                  <a:prstClr val="black"/>
                </a:solidFill>
              </a:rPr>
              <a:pPr eaLnBrk="1" hangingPunct="1"/>
              <a:t>5</a:t>
            </a:fld>
            <a:endParaRPr lang="en-US" sz="1200">
              <a:solidFill>
                <a:prstClr val="black"/>
              </a:solidFill>
            </a:endParaRPr>
          </a:p>
        </p:txBody>
      </p:sp>
      <p:sp>
        <p:nvSpPr>
          <p:cNvPr id="59395" name="Rectangle 7"/>
          <p:cNvSpPr txBox="1">
            <a:spLocks noGrp="1" noChangeArrowheads="1"/>
          </p:cNvSpPr>
          <p:nvPr/>
        </p:nvSpPr>
        <p:spPr bwMode="auto">
          <a:xfrm>
            <a:off x="3972566" y="8831349"/>
            <a:ext cx="3037840" cy="46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73" tIns="47939" rIns="95873" bIns="47939" anchor="b"/>
          <a:lstStyle>
            <a:lvl1pPr defTabSz="965200" eaLnBrk="0" hangingPunct="0">
              <a:defRPr sz="2400">
                <a:solidFill>
                  <a:schemeClr val="tx1"/>
                </a:solidFill>
                <a:latin typeface="Times New Roman" pitchFamily="18" charset="0"/>
              </a:defRPr>
            </a:lvl1pPr>
            <a:lvl2pPr marL="742950" indent="-285750" defTabSz="965200" eaLnBrk="0" hangingPunct="0">
              <a:defRPr sz="2400">
                <a:solidFill>
                  <a:schemeClr val="tx1"/>
                </a:solidFill>
                <a:latin typeface="Times New Roman" pitchFamily="18" charset="0"/>
              </a:defRPr>
            </a:lvl2pPr>
            <a:lvl3pPr marL="1143000" indent="-228600" defTabSz="965200" eaLnBrk="0" hangingPunct="0">
              <a:defRPr sz="2400">
                <a:solidFill>
                  <a:schemeClr val="tx1"/>
                </a:solidFill>
                <a:latin typeface="Times New Roman" pitchFamily="18" charset="0"/>
              </a:defRPr>
            </a:lvl3pPr>
            <a:lvl4pPr marL="1600200" indent="-228600" defTabSz="965200" eaLnBrk="0" hangingPunct="0">
              <a:defRPr sz="2400">
                <a:solidFill>
                  <a:schemeClr val="tx1"/>
                </a:solidFill>
                <a:latin typeface="Times New Roman" pitchFamily="18" charset="0"/>
              </a:defRPr>
            </a:lvl4pPr>
            <a:lvl5pPr marL="2057400" indent="-228600" defTabSz="965200" eaLnBrk="0" hangingPunct="0">
              <a:defRPr sz="2400">
                <a:solidFill>
                  <a:schemeClr val="tx1"/>
                </a:solidFill>
                <a:latin typeface="Times New Roman" pitchFamily="18" charset="0"/>
              </a:defRPr>
            </a:lvl5pPr>
            <a:lvl6pPr marL="2514600" indent="-228600" defTabSz="965200" eaLnBrk="0" fontAlgn="base" hangingPunct="0">
              <a:spcBef>
                <a:spcPct val="0"/>
              </a:spcBef>
              <a:spcAft>
                <a:spcPct val="0"/>
              </a:spcAft>
              <a:defRPr sz="2400">
                <a:solidFill>
                  <a:schemeClr val="tx1"/>
                </a:solidFill>
                <a:latin typeface="Times New Roman" pitchFamily="18" charset="0"/>
              </a:defRPr>
            </a:lvl6pPr>
            <a:lvl7pPr marL="2971800" indent="-228600" defTabSz="965200" eaLnBrk="0" fontAlgn="base" hangingPunct="0">
              <a:spcBef>
                <a:spcPct val="0"/>
              </a:spcBef>
              <a:spcAft>
                <a:spcPct val="0"/>
              </a:spcAft>
              <a:defRPr sz="2400">
                <a:solidFill>
                  <a:schemeClr val="tx1"/>
                </a:solidFill>
                <a:latin typeface="Times New Roman" pitchFamily="18" charset="0"/>
              </a:defRPr>
            </a:lvl7pPr>
            <a:lvl8pPr marL="3429000" indent="-228600" defTabSz="965200" eaLnBrk="0" fontAlgn="base" hangingPunct="0">
              <a:spcBef>
                <a:spcPct val="0"/>
              </a:spcBef>
              <a:spcAft>
                <a:spcPct val="0"/>
              </a:spcAft>
              <a:defRPr sz="2400">
                <a:solidFill>
                  <a:schemeClr val="tx1"/>
                </a:solidFill>
                <a:latin typeface="Times New Roman" pitchFamily="18" charset="0"/>
              </a:defRPr>
            </a:lvl8pPr>
            <a:lvl9pPr marL="3886200" indent="-228600" defTabSz="965200" eaLnBrk="0" fontAlgn="base" hangingPunct="0">
              <a:spcBef>
                <a:spcPct val="0"/>
              </a:spcBef>
              <a:spcAft>
                <a:spcPct val="0"/>
              </a:spcAft>
              <a:defRPr sz="2400">
                <a:solidFill>
                  <a:schemeClr val="tx1"/>
                </a:solidFill>
                <a:latin typeface="Times New Roman" pitchFamily="18" charset="0"/>
              </a:defRPr>
            </a:lvl9pPr>
          </a:lstStyle>
          <a:p>
            <a:pPr algn="r" eaLnBrk="1" hangingPunct="1"/>
            <a:fld id="{DE7417D5-FAF7-4B72-B49F-6131C326D8C4}" type="slidenum">
              <a:rPr lang="en-US" sz="1200">
                <a:solidFill>
                  <a:prstClr val="black"/>
                </a:solidFill>
                <a:latin typeface="Arial Unicode MS" pitchFamily="34" charset="-128"/>
              </a:rPr>
              <a:pPr algn="r" eaLnBrk="1" hangingPunct="1"/>
              <a:t>5</a:t>
            </a:fld>
            <a:endParaRPr lang="en-US" sz="1200">
              <a:solidFill>
                <a:prstClr val="black"/>
              </a:solidFill>
              <a:latin typeface="Arial Unicode MS" pitchFamily="34" charset="-128"/>
            </a:endParaRPr>
          </a:p>
        </p:txBody>
      </p:sp>
      <p:sp>
        <p:nvSpPr>
          <p:cNvPr id="59396" name="Rectangle 2"/>
          <p:cNvSpPr>
            <a:spLocks noGrp="1" noRot="1" noChangeAspect="1" noChangeArrowheads="1" noTextEdit="1"/>
          </p:cNvSpPr>
          <p:nvPr>
            <p:ph type="sldImg"/>
          </p:nvPr>
        </p:nvSpPr>
        <p:spPr>
          <a:xfrm>
            <a:off x="415925" y="701675"/>
            <a:ext cx="6188075" cy="3481388"/>
          </a:xfrm>
          <a:ln/>
        </p:spPr>
      </p:sp>
      <p:sp>
        <p:nvSpPr>
          <p:cNvPr id="59397" name="Rectangle 3"/>
          <p:cNvSpPr>
            <a:spLocks noGrp="1" noChangeArrowheads="1"/>
          </p:cNvSpPr>
          <p:nvPr>
            <p:ph type="body" idx="1"/>
          </p:nvPr>
        </p:nvSpPr>
        <p:spPr>
          <a:xfrm>
            <a:off x="934722" y="4416479"/>
            <a:ext cx="5140960" cy="4180751"/>
          </a:xfrm>
          <a:noFill/>
        </p:spPr>
        <p:txBody>
          <a:bodyPr lIns="96790" tIns="48394" rIns="96790" bIns="48394"/>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lumMod val="75000"/>
                  </a:schemeClr>
                </a:solidFill>
                <a:latin typeface="Century Gothic" panose="020B0502020202020204" pitchFamily="34" charset="0"/>
              </a:rPr>
              <a:t>*Sales are not seasonally adjusted and annualized </a:t>
            </a:r>
          </a:p>
          <a:p>
            <a:pPr eaLnBrk="1" hangingPunct="1"/>
            <a:endParaRPr lang="en-US" dirty="0">
              <a:latin typeface="Times New Roman" pitchFamily="18" charset="0"/>
            </a:endParaRPr>
          </a:p>
        </p:txBody>
      </p:sp>
    </p:spTree>
    <p:extLst>
      <p:ext uri="{BB962C8B-B14F-4D97-AF65-F5344CB8AC3E}">
        <p14:creationId xmlns:p14="http://schemas.microsoft.com/office/powerpoint/2010/main" val="3477571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8319" indent="-287814" eaLnBrk="0" hangingPunct="0">
              <a:defRPr sz="2400">
                <a:solidFill>
                  <a:schemeClr val="tx1"/>
                </a:solidFill>
                <a:latin typeface="Times New Roman" pitchFamily="18" charset="0"/>
              </a:defRPr>
            </a:lvl2pPr>
            <a:lvl3pPr marL="1151259" indent="-230252" eaLnBrk="0" hangingPunct="0">
              <a:defRPr sz="2400">
                <a:solidFill>
                  <a:schemeClr val="tx1"/>
                </a:solidFill>
                <a:latin typeface="Times New Roman" pitchFamily="18" charset="0"/>
              </a:defRPr>
            </a:lvl3pPr>
            <a:lvl4pPr marL="1611762" indent="-230252" eaLnBrk="0" hangingPunct="0">
              <a:defRPr sz="2400">
                <a:solidFill>
                  <a:schemeClr val="tx1"/>
                </a:solidFill>
                <a:latin typeface="Times New Roman" pitchFamily="18" charset="0"/>
              </a:defRPr>
            </a:lvl4pPr>
            <a:lvl5pPr marL="2072266" indent="-230252" eaLnBrk="0" hangingPunct="0">
              <a:defRPr sz="2400">
                <a:solidFill>
                  <a:schemeClr val="tx1"/>
                </a:solidFill>
                <a:latin typeface="Times New Roman" pitchFamily="18" charset="0"/>
              </a:defRPr>
            </a:lvl5pPr>
            <a:lvl6pPr marL="2532769" indent="-230252" eaLnBrk="0" fontAlgn="base" hangingPunct="0">
              <a:spcBef>
                <a:spcPct val="0"/>
              </a:spcBef>
              <a:spcAft>
                <a:spcPct val="0"/>
              </a:spcAft>
              <a:defRPr sz="2400">
                <a:solidFill>
                  <a:schemeClr val="tx1"/>
                </a:solidFill>
                <a:latin typeface="Times New Roman" pitchFamily="18" charset="0"/>
              </a:defRPr>
            </a:lvl6pPr>
            <a:lvl7pPr marL="2993272" indent="-230252" eaLnBrk="0" fontAlgn="base" hangingPunct="0">
              <a:spcBef>
                <a:spcPct val="0"/>
              </a:spcBef>
              <a:spcAft>
                <a:spcPct val="0"/>
              </a:spcAft>
              <a:defRPr sz="2400">
                <a:solidFill>
                  <a:schemeClr val="tx1"/>
                </a:solidFill>
                <a:latin typeface="Times New Roman" pitchFamily="18" charset="0"/>
              </a:defRPr>
            </a:lvl7pPr>
            <a:lvl8pPr marL="3453778" indent="-230252" eaLnBrk="0" fontAlgn="base" hangingPunct="0">
              <a:spcBef>
                <a:spcPct val="0"/>
              </a:spcBef>
              <a:spcAft>
                <a:spcPct val="0"/>
              </a:spcAft>
              <a:defRPr sz="2400">
                <a:solidFill>
                  <a:schemeClr val="tx1"/>
                </a:solidFill>
                <a:latin typeface="Times New Roman" pitchFamily="18" charset="0"/>
              </a:defRPr>
            </a:lvl8pPr>
            <a:lvl9pPr marL="3914280" indent="-230252" eaLnBrk="0" fontAlgn="base" hangingPunct="0">
              <a:spcBef>
                <a:spcPct val="0"/>
              </a:spcBef>
              <a:spcAft>
                <a:spcPct val="0"/>
              </a:spcAft>
              <a:defRPr sz="2400">
                <a:solidFill>
                  <a:schemeClr val="tx1"/>
                </a:solidFill>
                <a:latin typeface="Times New Roman" pitchFamily="18" charset="0"/>
              </a:defRPr>
            </a:lvl9pPr>
          </a:lstStyle>
          <a:p>
            <a:pPr eaLnBrk="1" hangingPunct="1"/>
            <a:fld id="{6298E2D6-93F3-4E75-8F2B-641F158A5699}" type="slidenum">
              <a:rPr lang="en-US" sz="1200">
                <a:solidFill>
                  <a:prstClr val="black"/>
                </a:solidFill>
              </a:rPr>
              <a:pPr eaLnBrk="1" hangingPunct="1"/>
              <a:t>6</a:t>
            </a:fld>
            <a:endParaRPr lang="en-US" sz="1200">
              <a:solidFill>
                <a:prstClr val="black"/>
              </a:solidFill>
            </a:endParaRPr>
          </a:p>
        </p:txBody>
      </p:sp>
      <p:sp>
        <p:nvSpPr>
          <p:cNvPr id="59395" name="Rectangle 7"/>
          <p:cNvSpPr txBox="1">
            <a:spLocks noGrp="1" noChangeArrowheads="1"/>
          </p:cNvSpPr>
          <p:nvPr/>
        </p:nvSpPr>
        <p:spPr bwMode="auto">
          <a:xfrm>
            <a:off x="3972566" y="8831349"/>
            <a:ext cx="3037840" cy="46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73" tIns="47939" rIns="95873" bIns="47939" anchor="b"/>
          <a:lstStyle>
            <a:lvl1pPr defTabSz="965200" eaLnBrk="0" hangingPunct="0">
              <a:defRPr sz="2400">
                <a:solidFill>
                  <a:schemeClr val="tx1"/>
                </a:solidFill>
                <a:latin typeface="Times New Roman" pitchFamily="18" charset="0"/>
              </a:defRPr>
            </a:lvl1pPr>
            <a:lvl2pPr marL="742950" indent="-285750" defTabSz="965200" eaLnBrk="0" hangingPunct="0">
              <a:defRPr sz="2400">
                <a:solidFill>
                  <a:schemeClr val="tx1"/>
                </a:solidFill>
                <a:latin typeface="Times New Roman" pitchFamily="18" charset="0"/>
              </a:defRPr>
            </a:lvl2pPr>
            <a:lvl3pPr marL="1143000" indent="-228600" defTabSz="965200" eaLnBrk="0" hangingPunct="0">
              <a:defRPr sz="2400">
                <a:solidFill>
                  <a:schemeClr val="tx1"/>
                </a:solidFill>
                <a:latin typeface="Times New Roman" pitchFamily="18" charset="0"/>
              </a:defRPr>
            </a:lvl3pPr>
            <a:lvl4pPr marL="1600200" indent="-228600" defTabSz="965200" eaLnBrk="0" hangingPunct="0">
              <a:defRPr sz="2400">
                <a:solidFill>
                  <a:schemeClr val="tx1"/>
                </a:solidFill>
                <a:latin typeface="Times New Roman" pitchFamily="18" charset="0"/>
              </a:defRPr>
            </a:lvl4pPr>
            <a:lvl5pPr marL="2057400" indent="-228600" defTabSz="965200" eaLnBrk="0" hangingPunct="0">
              <a:defRPr sz="2400">
                <a:solidFill>
                  <a:schemeClr val="tx1"/>
                </a:solidFill>
                <a:latin typeface="Times New Roman" pitchFamily="18" charset="0"/>
              </a:defRPr>
            </a:lvl5pPr>
            <a:lvl6pPr marL="2514600" indent="-228600" defTabSz="965200" eaLnBrk="0" fontAlgn="base" hangingPunct="0">
              <a:spcBef>
                <a:spcPct val="0"/>
              </a:spcBef>
              <a:spcAft>
                <a:spcPct val="0"/>
              </a:spcAft>
              <a:defRPr sz="2400">
                <a:solidFill>
                  <a:schemeClr val="tx1"/>
                </a:solidFill>
                <a:latin typeface="Times New Roman" pitchFamily="18" charset="0"/>
              </a:defRPr>
            </a:lvl6pPr>
            <a:lvl7pPr marL="2971800" indent="-228600" defTabSz="965200" eaLnBrk="0" fontAlgn="base" hangingPunct="0">
              <a:spcBef>
                <a:spcPct val="0"/>
              </a:spcBef>
              <a:spcAft>
                <a:spcPct val="0"/>
              </a:spcAft>
              <a:defRPr sz="2400">
                <a:solidFill>
                  <a:schemeClr val="tx1"/>
                </a:solidFill>
                <a:latin typeface="Times New Roman" pitchFamily="18" charset="0"/>
              </a:defRPr>
            </a:lvl7pPr>
            <a:lvl8pPr marL="3429000" indent="-228600" defTabSz="965200" eaLnBrk="0" fontAlgn="base" hangingPunct="0">
              <a:spcBef>
                <a:spcPct val="0"/>
              </a:spcBef>
              <a:spcAft>
                <a:spcPct val="0"/>
              </a:spcAft>
              <a:defRPr sz="2400">
                <a:solidFill>
                  <a:schemeClr val="tx1"/>
                </a:solidFill>
                <a:latin typeface="Times New Roman" pitchFamily="18" charset="0"/>
              </a:defRPr>
            </a:lvl8pPr>
            <a:lvl9pPr marL="3886200" indent="-228600" defTabSz="965200" eaLnBrk="0" fontAlgn="base" hangingPunct="0">
              <a:spcBef>
                <a:spcPct val="0"/>
              </a:spcBef>
              <a:spcAft>
                <a:spcPct val="0"/>
              </a:spcAft>
              <a:defRPr sz="2400">
                <a:solidFill>
                  <a:schemeClr val="tx1"/>
                </a:solidFill>
                <a:latin typeface="Times New Roman" pitchFamily="18" charset="0"/>
              </a:defRPr>
            </a:lvl9pPr>
          </a:lstStyle>
          <a:p>
            <a:pPr algn="r" eaLnBrk="1" hangingPunct="1"/>
            <a:fld id="{DE7417D5-FAF7-4B72-B49F-6131C326D8C4}" type="slidenum">
              <a:rPr lang="en-US" sz="1200">
                <a:solidFill>
                  <a:prstClr val="black"/>
                </a:solidFill>
                <a:latin typeface="Arial Unicode MS" pitchFamily="34" charset="-128"/>
              </a:rPr>
              <a:pPr algn="r" eaLnBrk="1" hangingPunct="1"/>
              <a:t>6</a:t>
            </a:fld>
            <a:endParaRPr lang="en-US" sz="1200">
              <a:solidFill>
                <a:prstClr val="black"/>
              </a:solidFill>
              <a:latin typeface="Arial Unicode MS" pitchFamily="34" charset="-128"/>
            </a:endParaRPr>
          </a:p>
        </p:txBody>
      </p:sp>
      <p:sp>
        <p:nvSpPr>
          <p:cNvPr id="59396" name="Rectangle 2"/>
          <p:cNvSpPr>
            <a:spLocks noGrp="1" noRot="1" noChangeAspect="1" noChangeArrowheads="1" noTextEdit="1"/>
          </p:cNvSpPr>
          <p:nvPr>
            <p:ph type="sldImg"/>
          </p:nvPr>
        </p:nvSpPr>
        <p:spPr>
          <a:xfrm>
            <a:off x="415925" y="701675"/>
            <a:ext cx="6188075" cy="3481388"/>
          </a:xfrm>
          <a:ln/>
        </p:spPr>
      </p:sp>
      <p:sp>
        <p:nvSpPr>
          <p:cNvPr id="59397" name="Rectangle 3"/>
          <p:cNvSpPr>
            <a:spLocks noGrp="1" noChangeArrowheads="1"/>
          </p:cNvSpPr>
          <p:nvPr>
            <p:ph type="body" idx="1"/>
          </p:nvPr>
        </p:nvSpPr>
        <p:spPr>
          <a:xfrm>
            <a:off x="934722" y="4416479"/>
            <a:ext cx="5140960" cy="4180751"/>
          </a:xfrm>
          <a:noFill/>
        </p:spPr>
        <p:txBody>
          <a:bodyPr lIns="96790" tIns="48394" rIns="96790" bIns="48394"/>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lumMod val="75000"/>
                  </a:schemeClr>
                </a:solidFill>
                <a:latin typeface="Century Gothic" panose="020B0502020202020204" pitchFamily="34" charset="0"/>
              </a:rPr>
              <a:t>*Sales are not seasonally adjusted and annualized </a:t>
            </a:r>
          </a:p>
          <a:p>
            <a:pPr eaLnBrk="1" hangingPunct="1"/>
            <a:endParaRPr lang="en-US" dirty="0">
              <a:latin typeface="Times New Roman" pitchFamily="18" charset="0"/>
            </a:endParaRPr>
          </a:p>
        </p:txBody>
      </p:sp>
    </p:spTree>
    <p:extLst>
      <p:ext uri="{BB962C8B-B14F-4D97-AF65-F5344CB8AC3E}">
        <p14:creationId xmlns:p14="http://schemas.microsoft.com/office/powerpoint/2010/main" val="1429429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8319" indent="-287814" eaLnBrk="0" hangingPunct="0">
              <a:defRPr sz="2400">
                <a:solidFill>
                  <a:schemeClr val="tx1"/>
                </a:solidFill>
                <a:latin typeface="Times New Roman" pitchFamily="18" charset="0"/>
              </a:defRPr>
            </a:lvl2pPr>
            <a:lvl3pPr marL="1151259" indent="-230252" eaLnBrk="0" hangingPunct="0">
              <a:defRPr sz="2400">
                <a:solidFill>
                  <a:schemeClr val="tx1"/>
                </a:solidFill>
                <a:latin typeface="Times New Roman" pitchFamily="18" charset="0"/>
              </a:defRPr>
            </a:lvl3pPr>
            <a:lvl4pPr marL="1611762" indent="-230252" eaLnBrk="0" hangingPunct="0">
              <a:defRPr sz="2400">
                <a:solidFill>
                  <a:schemeClr val="tx1"/>
                </a:solidFill>
                <a:latin typeface="Times New Roman" pitchFamily="18" charset="0"/>
              </a:defRPr>
            </a:lvl4pPr>
            <a:lvl5pPr marL="2072266" indent="-230252" eaLnBrk="0" hangingPunct="0">
              <a:defRPr sz="2400">
                <a:solidFill>
                  <a:schemeClr val="tx1"/>
                </a:solidFill>
                <a:latin typeface="Times New Roman" pitchFamily="18" charset="0"/>
              </a:defRPr>
            </a:lvl5pPr>
            <a:lvl6pPr marL="2532769" indent="-230252" eaLnBrk="0" fontAlgn="base" hangingPunct="0">
              <a:spcBef>
                <a:spcPct val="0"/>
              </a:spcBef>
              <a:spcAft>
                <a:spcPct val="0"/>
              </a:spcAft>
              <a:defRPr sz="2400">
                <a:solidFill>
                  <a:schemeClr val="tx1"/>
                </a:solidFill>
                <a:latin typeface="Times New Roman" pitchFamily="18" charset="0"/>
              </a:defRPr>
            </a:lvl6pPr>
            <a:lvl7pPr marL="2993272" indent="-230252" eaLnBrk="0" fontAlgn="base" hangingPunct="0">
              <a:spcBef>
                <a:spcPct val="0"/>
              </a:spcBef>
              <a:spcAft>
                <a:spcPct val="0"/>
              </a:spcAft>
              <a:defRPr sz="2400">
                <a:solidFill>
                  <a:schemeClr val="tx1"/>
                </a:solidFill>
                <a:latin typeface="Times New Roman" pitchFamily="18" charset="0"/>
              </a:defRPr>
            </a:lvl7pPr>
            <a:lvl8pPr marL="3453778" indent="-230252" eaLnBrk="0" fontAlgn="base" hangingPunct="0">
              <a:spcBef>
                <a:spcPct val="0"/>
              </a:spcBef>
              <a:spcAft>
                <a:spcPct val="0"/>
              </a:spcAft>
              <a:defRPr sz="2400">
                <a:solidFill>
                  <a:schemeClr val="tx1"/>
                </a:solidFill>
                <a:latin typeface="Times New Roman" pitchFamily="18" charset="0"/>
              </a:defRPr>
            </a:lvl8pPr>
            <a:lvl9pPr marL="3914280" indent="-230252" eaLnBrk="0" fontAlgn="base" hangingPunct="0">
              <a:spcBef>
                <a:spcPct val="0"/>
              </a:spcBef>
              <a:spcAft>
                <a:spcPct val="0"/>
              </a:spcAft>
              <a:defRPr sz="2400">
                <a:solidFill>
                  <a:schemeClr val="tx1"/>
                </a:solidFill>
                <a:latin typeface="Times New Roman" pitchFamily="18" charset="0"/>
              </a:defRPr>
            </a:lvl9pPr>
          </a:lstStyle>
          <a:p>
            <a:pPr eaLnBrk="1" hangingPunct="1"/>
            <a:fld id="{6298E2D6-93F3-4E75-8F2B-641F158A5699}" type="slidenum">
              <a:rPr lang="en-US" sz="1200">
                <a:solidFill>
                  <a:prstClr val="black"/>
                </a:solidFill>
              </a:rPr>
              <a:pPr eaLnBrk="1" hangingPunct="1"/>
              <a:t>7</a:t>
            </a:fld>
            <a:endParaRPr lang="en-US" sz="1200">
              <a:solidFill>
                <a:prstClr val="black"/>
              </a:solidFill>
            </a:endParaRPr>
          </a:p>
        </p:txBody>
      </p:sp>
      <p:sp>
        <p:nvSpPr>
          <p:cNvPr id="59395" name="Rectangle 7"/>
          <p:cNvSpPr txBox="1">
            <a:spLocks noGrp="1" noChangeArrowheads="1"/>
          </p:cNvSpPr>
          <p:nvPr/>
        </p:nvSpPr>
        <p:spPr bwMode="auto">
          <a:xfrm>
            <a:off x="3972566" y="8831349"/>
            <a:ext cx="3037840" cy="46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73" tIns="47939" rIns="95873" bIns="47939" anchor="b"/>
          <a:lstStyle>
            <a:lvl1pPr defTabSz="965200" eaLnBrk="0" hangingPunct="0">
              <a:defRPr sz="2400">
                <a:solidFill>
                  <a:schemeClr val="tx1"/>
                </a:solidFill>
                <a:latin typeface="Times New Roman" pitchFamily="18" charset="0"/>
              </a:defRPr>
            </a:lvl1pPr>
            <a:lvl2pPr marL="742950" indent="-285750" defTabSz="965200" eaLnBrk="0" hangingPunct="0">
              <a:defRPr sz="2400">
                <a:solidFill>
                  <a:schemeClr val="tx1"/>
                </a:solidFill>
                <a:latin typeface="Times New Roman" pitchFamily="18" charset="0"/>
              </a:defRPr>
            </a:lvl2pPr>
            <a:lvl3pPr marL="1143000" indent="-228600" defTabSz="965200" eaLnBrk="0" hangingPunct="0">
              <a:defRPr sz="2400">
                <a:solidFill>
                  <a:schemeClr val="tx1"/>
                </a:solidFill>
                <a:latin typeface="Times New Roman" pitchFamily="18" charset="0"/>
              </a:defRPr>
            </a:lvl3pPr>
            <a:lvl4pPr marL="1600200" indent="-228600" defTabSz="965200" eaLnBrk="0" hangingPunct="0">
              <a:defRPr sz="2400">
                <a:solidFill>
                  <a:schemeClr val="tx1"/>
                </a:solidFill>
                <a:latin typeface="Times New Roman" pitchFamily="18" charset="0"/>
              </a:defRPr>
            </a:lvl4pPr>
            <a:lvl5pPr marL="2057400" indent="-228600" defTabSz="965200" eaLnBrk="0" hangingPunct="0">
              <a:defRPr sz="2400">
                <a:solidFill>
                  <a:schemeClr val="tx1"/>
                </a:solidFill>
                <a:latin typeface="Times New Roman" pitchFamily="18" charset="0"/>
              </a:defRPr>
            </a:lvl5pPr>
            <a:lvl6pPr marL="2514600" indent="-228600" defTabSz="965200" eaLnBrk="0" fontAlgn="base" hangingPunct="0">
              <a:spcBef>
                <a:spcPct val="0"/>
              </a:spcBef>
              <a:spcAft>
                <a:spcPct val="0"/>
              </a:spcAft>
              <a:defRPr sz="2400">
                <a:solidFill>
                  <a:schemeClr val="tx1"/>
                </a:solidFill>
                <a:latin typeface="Times New Roman" pitchFamily="18" charset="0"/>
              </a:defRPr>
            </a:lvl6pPr>
            <a:lvl7pPr marL="2971800" indent="-228600" defTabSz="965200" eaLnBrk="0" fontAlgn="base" hangingPunct="0">
              <a:spcBef>
                <a:spcPct val="0"/>
              </a:spcBef>
              <a:spcAft>
                <a:spcPct val="0"/>
              </a:spcAft>
              <a:defRPr sz="2400">
                <a:solidFill>
                  <a:schemeClr val="tx1"/>
                </a:solidFill>
                <a:latin typeface="Times New Roman" pitchFamily="18" charset="0"/>
              </a:defRPr>
            </a:lvl7pPr>
            <a:lvl8pPr marL="3429000" indent="-228600" defTabSz="965200" eaLnBrk="0" fontAlgn="base" hangingPunct="0">
              <a:spcBef>
                <a:spcPct val="0"/>
              </a:spcBef>
              <a:spcAft>
                <a:spcPct val="0"/>
              </a:spcAft>
              <a:defRPr sz="2400">
                <a:solidFill>
                  <a:schemeClr val="tx1"/>
                </a:solidFill>
                <a:latin typeface="Times New Roman" pitchFamily="18" charset="0"/>
              </a:defRPr>
            </a:lvl8pPr>
            <a:lvl9pPr marL="3886200" indent="-228600" defTabSz="965200" eaLnBrk="0" fontAlgn="base" hangingPunct="0">
              <a:spcBef>
                <a:spcPct val="0"/>
              </a:spcBef>
              <a:spcAft>
                <a:spcPct val="0"/>
              </a:spcAft>
              <a:defRPr sz="2400">
                <a:solidFill>
                  <a:schemeClr val="tx1"/>
                </a:solidFill>
                <a:latin typeface="Times New Roman" pitchFamily="18" charset="0"/>
              </a:defRPr>
            </a:lvl9pPr>
          </a:lstStyle>
          <a:p>
            <a:pPr algn="r" eaLnBrk="1" hangingPunct="1"/>
            <a:fld id="{DE7417D5-FAF7-4B72-B49F-6131C326D8C4}" type="slidenum">
              <a:rPr lang="en-US" sz="1200">
                <a:solidFill>
                  <a:prstClr val="black"/>
                </a:solidFill>
                <a:latin typeface="Arial Unicode MS" pitchFamily="34" charset="-128"/>
              </a:rPr>
              <a:pPr algn="r" eaLnBrk="1" hangingPunct="1"/>
              <a:t>7</a:t>
            </a:fld>
            <a:endParaRPr lang="en-US" sz="1200">
              <a:solidFill>
                <a:prstClr val="black"/>
              </a:solidFill>
              <a:latin typeface="Arial Unicode MS" pitchFamily="34" charset="-128"/>
            </a:endParaRPr>
          </a:p>
        </p:txBody>
      </p:sp>
      <p:sp>
        <p:nvSpPr>
          <p:cNvPr id="59396" name="Rectangle 2"/>
          <p:cNvSpPr>
            <a:spLocks noGrp="1" noRot="1" noChangeAspect="1" noChangeArrowheads="1" noTextEdit="1"/>
          </p:cNvSpPr>
          <p:nvPr>
            <p:ph type="sldImg"/>
          </p:nvPr>
        </p:nvSpPr>
        <p:spPr>
          <a:xfrm>
            <a:off x="415925" y="701675"/>
            <a:ext cx="6188075" cy="3481388"/>
          </a:xfrm>
          <a:ln/>
        </p:spPr>
      </p:sp>
      <p:sp>
        <p:nvSpPr>
          <p:cNvPr id="59397" name="Rectangle 3"/>
          <p:cNvSpPr>
            <a:spLocks noGrp="1" noChangeArrowheads="1"/>
          </p:cNvSpPr>
          <p:nvPr>
            <p:ph type="body" idx="1"/>
          </p:nvPr>
        </p:nvSpPr>
        <p:spPr>
          <a:xfrm>
            <a:off x="934722" y="4416479"/>
            <a:ext cx="5140960" cy="4180751"/>
          </a:xfrm>
          <a:noFill/>
        </p:spPr>
        <p:txBody>
          <a:bodyPr lIns="96790" tIns="48394" rIns="96790" bIns="48394"/>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lumMod val="75000"/>
                  </a:schemeClr>
                </a:solidFill>
                <a:latin typeface="Century Gothic" panose="020B0502020202020204" pitchFamily="34" charset="0"/>
              </a:rPr>
              <a:t>*Sales are not seasonally adjusted and annualized </a:t>
            </a:r>
          </a:p>
          <a:p>
            <a:pPr eaLnBrk="1" hangingPunct="1"/>
            <a:endParaRPr lang="en-US" dirty="0">
              <a:latin typeface="Times New Roman" pitchFamily="18" charset="0"/>
            </a:endParaRPr>
          </a:p>
        </p:txBody>
      </p:sp>
    </p:spTree>
    <p:extLst>
      <p:ext uri="{BB962C8B-B14F-4D97-AF65-F5344CB8AC3E}">
        <p14:creationId xmlns:p14="http://schemas.microsoft.com/office/powerpoint/2010/main" val="378218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32021" eaLnBrk="0" hangingPunct="0">
              <a:defRPr sz="2400">
                <a:solidFill>
                  <a:schemeClr val="tx1"/>
                </a:solidFill>
                <a:latin typeface="Times New Roman" pitchFamily="18" charset="0"/>
              </a:defRPr>
            </a:lvl1pPr>
            <a:lvl2pPr marL="746895" indent="-287268" defTabSz="932021" eaLnBrk="0" hangingPunct="0">
              <a:defRPr sz="2400">
                <a:solidFill>
                  <a:schemeClr val="tx1"/>
                </a:solidFill>
                <a:latin typeface="Times New Roman" pitchFamily="18" charset="0"/>
              </a:defRPr>
            </a:lvl2pPr>
            <a:lvl3pPr marL="1149067" indent="-229814" defTabSz="932021" eaLnBrk="0" hangingPunct="0">
              <a:defRPr sz="2400">
                <a:solidFill>
                  <a:schemeClr val="tx1"/>
                </a:solidFill>
                <a:latin typeface="Times New Roman" pitchFamily="18" charset="0"/>
              </a:defRPr>
            </a:lvl3pPr>
            <a:lvl4pPr marL="1608696" indent="-229814" defTabSz="932021" eaLnBrk="0" hangingPunct="0">
              <a:defRPr sz="2400">
                <a:solidFill>
                  <a:schemeClr val="tx1"/>
                </a:solidFill>
                <a:latin typeface="Times New Roman" pitchFamily="18" charset="0"/>
              </a:defRPr>
            </a:lvl4pPr>
            <a:lvl5pPr marL="2068323" indent="-229814" defTabSz="932021" eaLnBrk="0" hangingPunct="0">
              <a:defRPr sz="2400">
                <a:solidFill>
                  <a:schemeClr val="tx1"/>
                </a:solidFill>
                <a:latin typeface="Times New Roman" pitchFamily="18" charset="0"/>
              </a:defRPr>
            </a:lvl5pPr>
            <a:lvl6pPr marL="2527950" indent="-229814" defTabSz="932021" eaLnBrk="0" fontAlgn="base" hangingPunct="0">
              <a:spcBef>
                <a:spcPct val="0"/>
              </a:spcBef>
              <a:spcAft>
                <a:spcPct val="0"/>
              </a:spcAft>
              <a:defRPr sz="2400">
                <a:solidFill>
                  <a:schemeClr val="tx1"/>
                </a:solidFill>
                <a:latin typeface="Times New Roman" pitchFamily="18" charset="0"/>
              </a:defRPr>
            </a:lvl6pPr>
            <a:lvl7pPr marL="2987576" indent="-229814" defTabSz="932021" eaLnBrk="0" fontAlgn="base" hangingPunct="0">
              <a:spcBef>
                <a:spcPct val="0"/>
              </a:spcBef>
              <a:spcAft>
                <a:spcPct val="0"/>
              </a:spcAft>
              <a:defRPr sz="2400">
                <a:solidFill>
                  <a:schemeClr val="tx1"/>
                </a:solidFill>
                <a:latin typeface="Times New Roman" pitchFamily="18" charset="0"/>
              </a:defRPr>
            </a:lvl7pPr>
            <a:lvl8pPr marL="3447203" indent="-229814" defTabSz="932021" eaLnBrk="0" fontAlgn="base" hangingPunct="0">
              <a:spcBef>
                <a:spcPct val="0"/>
              </a:spcBef>
              <a:spcAft>
                <a:spcPct val="0"/>
              </a:spcAft>
              <a:defRPr sz="2400">
                <a:solidFill>
                  <a:schemeClr val="tx1"/>
                </a:solidFill>
                <a:latin typeface="Times New Roman" pitchFamily="18" charset="0"/>
              </a:defRPr>
            </a:lvl8pPr>
            <a:lvl9pPr marL="3906831" indent="-229814" defTabSz="932021" eaLnBrk="0" fontAlgn="base" hangingPunct="0">
              <a:spcBef>
                <a:spcPct val="0"/>
              </a:spcBef>
              <a:spcAft>
                <a:spcPct val="0"/>
              </a:spcAft>
              <a:defRPr sz="2400">
                <a:solidFill>
                  <a:schemeClr val="tx1"/>
                </a:solidFill>
                <a:latin typeface="Times New Roman" pitchFamily="18" charset="0"/>
              </a:defRPr>
            </a:lvl9pPr>
          </a:lstStyle>
          <a:p>
            <a:pPr eaLnBrk="1" hangingPunct="1"/>
            <a:fld id="{E3C598DF-B9B2-4AC6-95CF-EE1A889D6115}" type="slidenum">
              <a:rPr lang="en-US" sz="1200"/>
              <a:pPr eaLnBrk="1" hangingPunct="1"/>
              <a:t>8</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12015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EA613-35CE-4473-A243-24F5BB3358AF}" type="slidenum">
              <a:rPr lang="en-US" smtClean="0"/>
              <a:t>9</a:t>
            </a:fld>
            <a:endParaRPr lang="en-US"/>
          </a:p>
        </p:txBody>
      </p:sp>
    </p:spTree>
    <p:extLst>
      <p:ext uri="{BB962C8B-B14F-4D97-AF65-F5344CB8AC3E}">
        <p14:creationId xmlns:p14="http://schemas.microsoft.com/office/powerpoint/2010/main" val="3836820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900">
                <a:solidFill>
                  <a:schemeClr val="tx1"/>
                </a:solidFill>
                <a:latin typeface="Times New Roman" pitchFamily="18" charset="0"/>
              </a:defRPr>
            </a:lvl1pPr>
            <a:lvl2pPr marL="757066" indent="-291179" eaLnBrk="0" hangingPunct="0">
              <a:defRPr sz="2900">
                <a:solidFill>
                  <a:schemeClr val="tx1"/>
                </a:solidFill>
                <a:latin typeface="Times New Roman" pitchFamily="18" charset="0"/>
              </a:defRPr>
            </a:lvl2pPr>
            <a:lvl3pPr marL="1164717" indent="-232943" eaLnBrk="0" hangingPunct="0">
              <a:defRPr sz="2900">
                <a:solidFill>
                  <a:schemeClr val="tx1"/>
                </a:solidFill>
                <a:latin typeface="Times New Roman" pitchFamily="18" charset="0"/>
              </a:defRPr>
            </a:lvl3pPr>
            <a:lvl4pPr marL="1630604" indent="-232943" eaLnBrk="0" hangingPunct="0">
              <a:defRPr sz="2900">
                <a:solidFill>
                  <a:schemeClr val="tx1"/>
                </a:solidFill>
                <a:latin typeface="Times New Roman" pitchFamily="18" charset="0"/>
              </a:defRPr>
            </a:lvl4pPr>
            <a:lvl5pPr marL="2096491" indent="-232943" eaLnBrk="0" hangingPunct="0">
              <a:defRPr sz="2900">
                <a:solidFill>
                  <a:schemeClr val="tx1"/>
                </a:solidFill>
                <a:latin typeface="Times New Roman" pitchFamily="18" charset="0"/>
              </a:defRPr>
            </a:lvl5pPr>
            <a:lvl6pPr marL="2562377" indent="-232943" eaLnBrk="0" fontAlgn="base" hangingPunct="0">
              <a:spcBef>
                <a:spcPct val="0"/>
              </a:spcBef>
              <a:spcAft>
                <a:spcPct val="0"/>
              </a:spcAft>
              <a:defRPr sz="2900">
                <a:solidFill>
                  <a:schemeClr val="tx1"/>
                </a:solidFill>
                <a:latin typeface="Times New Roman" pitchFamily="18" charset="0"/>
              </a:defRPr>
            </a:lvl6pPr>
            <a:lvl7pPr marL="3028264" indent="-232943" eaLnBrk="0" fontAlgn="base" hangingPunct="0">
              <a:spcBef>
                <a:spcPct val="0"/>
              </a:spcBef>
              <a:spcAft>
                <a:spcPct val="0"/>
              </a:spcAft>
              <a:defRPr sz="2900">
                <a:solidFill>
                  <a:schemeClr val="tx1"/>
                </a:solidFill>
                <a:latin typeface="Times New Roman" pitchFamily="18" charset="0"/>
              </a:defRPr>
            </a:lvl7pPr>
            <a:lvl8pPr marL="3494151" indent="-232943" eaLnBrk="0" fontAlgn="base" hangingPunct="0">
              <a:spcBef>
                <a:spcPct val="0"/>
              </a:spcBef>
              <a:spcAft>
                <a:spcPct val="0"/>
              </a:spcAft>
              <a:defRPr sz="2900">
                <a:solidFill>
                  <a:schemeClr val="tx1"/>
                </a:solidFill>
                <a:latin typeface="Times New Roman" pitchFamily="18" charset="0"/>
              </a:defRPr>
            </a:lvl8pPr>
            <a:lvl9pPr marL="3960038" indent="-232943" eaLnBrk="0" fontAlgn="base" hangingPunct="0">
              <a:spcBef>
                <a:spcPct val="0"/>
              </a:spcBef>
              <a:spcAft>
                <a:spcPct val="0"/>
              </a:spcAft>
              <a:defRPr sz="2900">
                <a:solidFill>
                  <a:schemeClr val="tx1"/>
                </a:solidFill>
                <a:latin typeface="Times New Roman" pitchFamily="18" charset="0"/>
              </a:defRPr>
            </a:lvl9pPr>
          </a:lstStyle>
          <a:p>
            <a:pPr eaLnBrk="1" hangingPunct="1"/>
            <a:fld id="{92B55B7E-135A-45E3-94B3-433F8377544F}" type="slidenum">
              <a:rPr lang="en-US" sz="1300">
                <a:solidFill>
                  <a:prstClr val="black"/>
                </a:solidFill>
                <a:latin typeface="Arial Unicode MS" pitchFamily="34" charset="-128"/>
              </a:rPr>
              <a:pPr eaLnBrk="1" hangingPunct="1"/>
              <a:t>10</a:t>
            </a:fld>
            <a:endParaRPr lang="en-US" sz="1300">
              <a:solidFill>
                <a:prstClr val="black"/>
              </a:solidFill>
              <a:latin typeface="Arial Unicode MS" pitchFamily="34" charset="-128"/>
            </a:endParaRPr>
          </a:p>
        </p:txBody>
      </p:sp>
      <p:sp>
        <p:nvSpPr>
          <p:cNvPr id="68611" name="Rectangle 2"/>
          <p:cNvSpPr>
            <a:spLocks noGrp="1" noRot="1" noChangeAspect="1" noChangeArrowheads="1" noTextEdit="1"/>
          </p:cNvSpPr>
          <p:nvPr>
            <p:ph type="sldImg"/>
          </p:nvPr>
        </p:nvSpPr>
        <p:spPr>
          <a:xfrm>
            <a:off x="406400" y="696913"/>
            <a:ext cx="6197600" cy="3486150"/>
          </a:xfrm>
          <a:solidFill>
            <a:srgbClr val="FFFFFF"/>
          </a:solidFill>
          <a:ln/>
        </p:spPr>
      </p:sp>
      <p:sp>
        <p:nvSpPr>
          <p:cNvPr id="68612" name="Rectangle 3"/>
          <p:cNvSpPr>
            <a:spLocks noGrp="1" noChangeArrowheads="1"/>
          </p:cNvSpPr>
          <p:nvPr>
            <p:ph type="body" idx="1"/>
          </p:nvPr>
        </p:nvSpPr>
        <p:spPr>
          <a:noFill/>
        </p:spPr>
        <p:txBody>
          <a:bodyPr/>
          <a:lstStyle/>
          <a:p>
            <a:pPr>
              <a:buFontTx/>
              <a:buChar char="•"/>
              <a:tabLst>
                <a:tab pos="308974" algn="l"/>
              </a:tabLst>
            </a:pPr>
            <a:endParaRPr lang="en-US" sz="1500" dirty="0">
              <a:latin typeface="Arial" charset="0"/>
            </a:endParaRPr>
          </a:p>
        </p:txBody>
      </p:sp>
    </p:spTree>
    <p:extLst>
      <p:ext uri="{BB962C8B-B14F-4D97-AF65-F5344CB8AC3E}">
        <p14:creationId xmlns:p14="http://schemas.microsoft.com/office/powerpoint/2010/main" val="1814793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0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 Footer">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F806B007-AF73-4FB1-9E56-50470D0172D3}"/>
              </a:ext>
            </a:extLst>
          </p:cNvPr>
          <p:cNvSpPr>
            <a:spLocks noGrp="1"/>
          </p:cNvSpPr>
          <p:nvPr>
            <p:ph type="title" hasCustomPrompt="1"/>
          </p:nvPr>
        </p:nvSpPr>
        <p:spPr>
          <a:xfrm>
            <a:off x="1358026" y="809737"/>
            <a:ext cx="8267700" cy="715581"/>
          </a:xfrm>
          <a:prstGeom prst="rect">
            <a:avLst/>
          </a:prstGeom>
          <a:noFill/>
        </p:spPr>
        <p:txBody>
          <a:bodyPr wrap="square" rtlCol="0">
            <a:spAutoFit/>
          </a:bodyPr>
          <a:lstStyle>
            <a:lvl1pPr>
              <a:defRPr lang="uk-UA" sz="4500" b="1">
                <a:solidFill>
                  <a:schemeClr val="accent1"/>
                </a:solidFill>
                <a:latin typeface="+mn-lt"/>
                <a:ea typeface="Roboto Condensed" panose="02000000000000000000" pitchFamily="2" charset="0"/>
                <a:cs typeface="+mn-cs"/>
              </a:defRPr>
            </a:lvl1pPr>
          </a:lstStyle>
          <a:p>
            <a:pPr marL="0" lvl="0"/>
            <a:r>
              <a:rPr lang="en-US" dirty="0"/>
              <a:t>click to edit master title style</a:t>
            </a:r>
            <a:endParaRPr lang="uk-UA" dirty="0"/>
          </a:p>
        </p:txBody>
      </p:sp>
      <p:sp>
        <p:nvSpPr>
          <p:cNvPr id="6" name="Slide Number Placeholder 8">
            <a:extLst>
              <a:ext uri="{FF2B5EF4-FFF2-40B4-BE49-F238E27FC236}">
                <a16:creationId xmlns:a16="http://schemas.microsoft.com/office/drawing/2014/main" id="{96BBC647-D7FC-4BA5-9DCC-672F71E07EC2}"/>
              </a:ext>
            </a:extLst>
          </p:cNvPr>
          <p:cNvSpPr>
            <a:spLocks noGrp="1"/>
          </p:cNvSpPr>
          <p:nvPr>
            <p:ph type="sldNum" sz="quarter" idx="10"/>
          </p:nvPr>
        </p:nvSpPr>
        <p:spPr>
          <a:xfrm>
            <a:off x="16916400" y="9072685"/>
            <a:ext cx="1733550" cy="954107"/>
          </a:xfrm>
          <a:prstGeom prst="rect">
            <a:avLst/>
          </a:prstGeom>
          <a:noFill/>
        </p:spPr>
        <p:txBody>
          <a:bodyPr wrap="square" rtlCol="0">
            <a:spAutoFit/>
          </a:bodyPr>
          <a:lstStyle>
            <a:lvl1pPr>
              <a:defRPr lang="uk-UA" sz="2800" b="1" smtClean="0">
                <a:solidFill>
                  <a:schemeClr val="accent1"/>
                </a:solidFill>
              </a:defRPr>
            </a:lvl1pPr>
          </a:lstStyle>
          <a:p>
            <a:pPr algn="l"/>
            <a:r>
              <a:rPr lang="en-US" dirty="0"/>
              <a:t>page</a:t>
            </a:r>
          </a:p>
          <a:p>
            <a:pPr algn="l"/>
            <a:r>
              <a:rPr lang="en-US" dirty="0"/>
              <a:t>0</a:t>
            </a:r>
            <a:fld id="{37D409AB-2201-4E18-8A34-C31753AD9B06}" type="slidenum">
              <a:rPr smtClean="0"/>
              <a:pPr algn="l"/>
              <a:t>‹#›</a:t>
            </a:fld>
            <a:endParaRPr dirty="0"/>
          </a:p>
        </p:txBody>
      </p:sp>
      <p:sp>
        <p:nvSpPr>
          <p:cNvPr id="7" name="Rectangle 6">
            <a:extLst>
              <a:ext uri="{FF2B5EF4-FFF2-40B4-BE49-F238E27FC236}">
                <a16:creationId xmlns:a16="http://schemas.microsoft.com/office/drawing/2014/main" id="{F9F58995-CAF5-4547-AE45-27DAB8059791}"/>
              </a:ext>
            </a:extLst>
          </p:cNvPr>
          <p:cNvSpPr/>
          <p:nvPr userDrawn="1"/>
        </p:nvSpPr>
        <p:spPr>
          <a:xfrm>
            <a:off x="914400" y="-4152900"/>
            <a:ext cx="152400" cy="6515100"/>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3E1284E-E9D7-4686-83EA-BA1C94E36848}"/>
              </a:ext>
            </a:extLst>
          </p:cNvPr>
          <p:cNvSpPr/>
          <p:nvPr userDrawn="1"/>
        </p:nvSpPr>
        <p:spPr>
          <a:xfrm>
            <a:off x="16535400" y="9073941"/>
            <a:ext cx="152400" cy="6515100"/>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Slide Number Placeholder 2">
            <a:extLst>
              <a:ext uri="{FF2B5EF4-FFF2-40B4-BE49-F238E27FC236}">
                <a16:creationId xmlns:a16="http://schemas.microsoft.com/office/drawing/2014/main" id="{75D31025-A14E-4D42-9621-9892FC0D17D9}"/>
              </a:ext>
            </a:extLst>
          </p:cNvPr>
          <p:cNvSpPr txBox="1">
            <a:spLocks/>
          </p:cNvSpPr>
          <p:nvPr userDrawn="1"/>
        </p:nvSpPr>
        <p:spPr>
          <a:xfrm>
            <a:off x="11582400" y="9372224"/>
            <a:ext cx="4800600" cy="369332"/>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6D9BEB"/>
                </a:solidFill>
                <a:effectLst/>
                <a:uLnTx/>
                <a:uFillTx/>
                <a:latin typeface="Century Gothic" panose="020B0502020202020204" pitchFamily="34" charset="0"/>
                <a:ea typeface="+mn-ea"/>
                <a:cs typeface="+mn-cs"/>
              </a:rPr>
              <a:t>CALIFORNIA ASSOCIATION OF REALTORS® </a:t>
            </a:r>
            <a:endParaRPr kumimoji="0" lang="uk-UA" sz="1800" b="1" i="0" u="none" strike="noStrike" kern="1200" cap="none" spc="0" normalizeH="0" baseline="0" noProof="0" dirty="0">
              <a:ln>
                <a:noFill/>
              </a:ln>
              <a:solidFill>
                <a:srgbClr val="6D9BEB"/>
              </a:solidFill>
              <a:effectLst/>
              <a:uLnTx/>
              <a:uFillTx/>
              <a:latin typeface="Century Gothic" panose="020B0502020202020204" pitchFamily="34" charset="0"/>
              <a:ea typeface="+mn-ea"/>
              <a:cs typeface="+mn-cs"/>
            </a:endParaRPr>
          </a:p>
        </p:txBody>
      </p:sp>
      <p:pic>
        <p:nvPicPr>
          <p:cNvPr id="10" name="Picture 9">
            <a:extLst>
              <a:ext uri="{FF2B5EF4-FFF2-40B4-BE49-F238E27FC236}">
                <a16:creationId xmlns:a16="http://schemas.microsoft.com/office/drawing/2014/main" id="{E04E564A-3569-4365-BC23-988AA4ED68A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7727" b="882"/>
          <a:stretch/>
        </p:blipFill>
        <p:spPr>
          <a:xfrm>
            <a:off x="11174186" y="9349129"/>
            <a:ext cx="332014" cy="415522"/>
          </a:xfrm>
          <a:prstGeom prst="rect">
            <a:avLst/>
          </a:prstGeom>
        </p:spPr>
      </p:pic>
    </p:spTree>
    <p:extLst>
      <p:ext uri="{BB962C8B-B14F-4D97-AF65-F5344CB8AC3E}">
        <p14:creationId xmlns:p14="http://schemas.microsoft.com/office/powerpoint/2010/main" val="53524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358026" y="809737"/>
            <a:ext cx="8267700" cy="715581"/>
          </a:xfrm>
          <a:prstGeom prst="rect">
            <a:avLst/>
          </a:prstGeom>
          <a:noFill/>
        </p:spPr>
        <p:txBody>
          <a:bodyPr wrap="square" rtlCol="0">
            <a:spAutoFit/>
          </a:bodyPr>
          <a:lstStyle>
            <a:lvl1pPr>
              <a:defRPr lang="uk-UA" sz="4500" b="1">
                <a:solidFill>
                  <a:schemeClr val="accent1"/>
                </a:solidFill>
                <a:latin typeface="+mn-lt"/>
                <a:ea typeface="Roboto Condensed" panose="02000000000000000000" pitchFamily="2" charset="0"/>
                <a:cs typeface="+mn-cs"/>
              </a:defRPr>
            </a:lvl1pPr>
          </a:lstStyle>
          <a:p>
            <a:pPr marL="0" lvl="0"/>
            <a:r>
              <a:rPr lang="en-US" dirty="0"/>
              <a:t>click to edit master title style</a:t>
            </a:r>
            <a:endParaRPr lang="uk-UA" dirty="0"/>
          </a:p>
        </p:txBody>
      </p:sp>
      <p:sp>
        <p:nvSpPr>
          <p:cNvPr id="9" name="Slide Number Placeholder 8"/>
          <p:cNvSpPr>
            <a:spLocks noGrp="1"/>
          </p:cNvSpPr>
          <p:nvPr>
            <p:ph type="sldNum" sz="quarter" idx="10"/>
          </p:nvPr>
        </p:nvSpPr>
        <p:spPr>
          <a:xfrm>
            <a:off x="16916400" y="9072685"/>
            <a:ext cx="1733550" cy="954107"/>
          </a:xfrm>
          <a:prstGeom prst="rect">
            <a:avLst/>
          </a:prstGeom>
          <a:noFill/>
        </p:spPr>
        <p:txBody>
          <a:bodyPr wrap="square" rtlCol="0">
            <a:spAutoFit/>
          </a:bodyPr>
          <a:lstStyle>
            <a:lvl1pPr>
              <a:defRPr lang="uk-UA" sz="2800" b="1" smtClean="0">
                <a:solidFill>
                  <a:schemeClr val="accent1"/>
                </a:solidFill>
              </a:defRPr>
            </a:lvl1pPr>
          </a:lstStyle>
          <a:p>
            <a:pPr algn="l"/>
            <a:r>
              <a:rPr lang="en-US" dirty="0"/>
              <a:t>page</a:t>
            </a:r>
          </a:p>
          <a:p>
            <a:pPr algn="l"/>
            <a:r>
              <a:rPr lang="en-US" dirty="0"/>
              <a:t>0</a:t>
            </a:r>
            <a:fld id="{37D409AB-2201-4E18-8A34-C31753AD9B06}" type="slidenum">
              <a:rPr smtClean="0"/>
              <a:pPr algn="l"/>
              <a:t>‹#›</a:t>
            </a:fld>
            <a:endParaRPr dirty="0"/>
          </a:p>
        </p:txBody>
      </p:sp>
      <p:sp>
        <p:nvSpPr>
          <p:cNvPr id="10" name="Rectangle 9">
            <a:extLst>
              <a:ext uri="{FF2B5EF4-FFF2-40B4-BE49-F238E27FC236}">
                <a16:creationId xmlns:a16="http://schemas.microsoft.com/office/drawing/2014/main" id="{3E59E9A1-68F0-4865-97F7-5E9100985978}"/>
              </a:ext>
            </a:extLst>
          </p:cNvPr>
          <p:cNvSpPr/>
          <p:nvPr userDrawn="1"/>
        </p:nvSpPr>
        <p:spPr>
          <a:xfrm>
            <a:off x="914400" y="-4152900"/>
            <a:ext cx="152400" cy="6515100"/>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ECC0115-D6C6-46BE-849F-E296BC0DAFF2}"/>
              </a:ext>
            </a:extLst>
          </p:cNvPr>
          <p:cNvSpPr/>
          <p:nvPr userDrawn="1"/>
        </p:nvSpPr>
        <p:spPr>
          <a:xfrm>
            <a:off x="16535400" y="9073941"/>
            <a:ext cx="152400" cy="6515100"/>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047892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g. Only">
    <p:spTree>
      <p:nvGrpSpPr>
        <p:cNvPr id="1" name=""/>
        <p:cNvGrpSpPr/>
        <p:nvPr/>
      </p:nvGrpSpPr>
      <p:grpSpPr>
        <a:xfrm>
          <a:off x="0" y="0"/>
          <a:ext cx="0" cy="0"/>
          <a:chOff x="0" y="0"/>
          <a:chExt cx="0" cy="0"/>
        </a:xfrm>
      </p:grpSpPr>
      <p:sp>
        <p:nvSpPr>
          <p:cNvPr id="3" name="Slide Number Placeholder 8">
            <a:extLst>
              <a:ext uri="{FF2B5EF4-FFF2-40B4-BE49-F238E27FC236}">
                <a16:creationId xmlns:a16="http://schemas.microsoft.com/office/drawing/2014/main" id="{313CD12C-2739-4CFF-BE17-0CFDA1434607}"/>
              </a:ext>
            </a:extLst>
          </p:cNvPr>
          <p:cNvSpPr>
            <a:spLocks noGrp="1"/>
          </p:cNvSpPr>
          <p:nvPr>
            <p:ph type="sldNum" sz="quarter" idx="10"/>
          </p:nvPr>
        </p:nvSpPr>
        <p:spPr>
          <a:xfrm>
            <a:off x="16916400" y="9072685"/>
            <a:ext cx="1733550" cy="954107"/>
          </a:xfrm>
          <a:prstGeom prst="rect">
            <a:avLst/>
          </a:prstGeom>
          <a:noFill/>
        </p:spPr>
        <p:txBody>
          <a:bodyPr wrap="square" rtlCol="0">
            <a:spAutoFit/>
          </a:bodyPr>
          <a:lstStyle>
            <a:lvl1pPr>
              <a:defRPr lang="uk-UA" sz="2800" b="1" smtClean="0">
                <a:solidFill>
                  <a:schemeClr val="accent1"/>
                </a:solidFill>
              </a:defRPr>
            </a:lvl1pPr>
          </a:lstStyle>
          <a:p>
            <a:pPr algn="l"/>
            <a:r>
              <a:rPr lang="en-US" dirty="0"/>
              <a:t>page</a:t>
            </a:r>
          </a:p>
          <a:p>
            <a:pPr algn="l"/>
            <a:r>
              <a:rPr lang="en-US" dirty="0"/>
              <a:t>0</a:t>
            </a:r>
            <a:fld id="{37D409AB-2201-4E18-8A34-C31753AD9B06}" type="slidenum">
              <a:rPr smtClean="0"/>
              <a:pPr algn="l"/>
              <a:t>‹#›</a:t>
            </a:fld>
            <a:endParaRPr dirty="0"/>
          </a:p>
        </p:txBody>
      </p:sp>
      <p:sp>
        <p:nvSpPr>
          <p:cNvPr id="5" name="Rectangle 4">
            <a:extLst>
              <a:ext uri="{FF2B5EF4-FFF2-40B4-BE49-F238E27FC236}">
                <a16:creationId xmlns:a16="http://schemas.microsoft.com/office/drawing/2014/main" id="{0B6E7532-979F-4923-B019-BAE73EE106A1}"/>
              </a:ext>
            </a:extLst>
          </p:cNvPr>
          <p:cNvSpPr/>
          <p:nvPr userDrawn="1"/>
        </p:nvSpPr>
        <p:spPr>
          <a:xfrm>
            <a:off x="16535400" y="9073941"/>
            <a:ext cx="152400" cy="6515100"/>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0336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g. w Footer">
    <p:spTree>
      <p:nvGrpSpPr>
        <p:cNvPr id="1" name=""/>
        <p:cNvGrpSpPr/>
        <p:nvPr/>
      </p:nvGrpSpPr>
      <p:grpSpPr>
        <a:xfrm>
          <a:off x="0" y="0"/>
          <a:ext cx="0" cy="0"/>
          <a:chOff x="0" y="0"/>
          <a:chExt cx="0" cy="0"/>
        </a:xfrm>
      </p:grpSpPr>
      <p:sp>
        <p:nvSpPr>
          <p:cNvPr id="3" name="Rectangle 2"/>
          <p:cNvSpPr/>
          <p:nvPr userDrawn="1"/>
        </p:nvSpPr>
        <p:spPr>
          <a:xfrm>
            <a:off x="0" y="0"/>
            <a:ext cx="18288000" cy="5143500"/>
          </a:xfrm>
          <a:prstGeom prst="rect">
            <a:avLst/>
          </a:prstGeom>
          <a:solidFill>
            <a:schemeClr val="tx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uk-UA" sz="2800">
              <a:solidFill>
                <a:schemeClr val="tx1"/>
              </a:solidFill>
            </a:endParaRPr>
          </a:p>
        </p:txBody>
      </p:sp>
      <p:sp>
        <p:nvSpPr>
          <p:cNvPr id="9" name="Slide Number Placeholder 8"/>
          <p:cNvSpPr>
            <a:spLocks noGrp="1"/>
          </p:cNvSpPr>
          <p:nvPr>
            <p:ph type="sldNum" sz="quarter" idx="10"/>
          </p:nvPr>
        </p:nvSpPr>
        <p:spPr>
          <a:xfrm>
            <a:off x="16916400" y="9063081"/>
            <a:ext cx="1733550" cy="954107"/>
          </a:xfrm>
          <a:prstGeom prst="rect">
            <a:avLst/>
          </a:prstGeom>
          <a:noFill/>
        </p:spPr>
        <p:txBody>
          <a:bodyPr wrap="square" rtlCol="0">
            <a:spAutoFit/>
          </a:bodyPr>
          <a:lstStyle>
            <a:lvl1pPr>
              <a:defRPr lang="uk-UA" sz="2800" b="1" smtClean="0">
                <a:solidFill>
                  <a:schemeClr val="accent1"/>
                </a:solidFill>
              </a:defRPr>
            </a:lvl1pPr>
          </a:lstStyle>
          <a:p>
            <a:pPr algn="l"/>
            <a:r>
              <a:rPr lang="en-US" dirty="0"/>
              <a:t>page</a:t>
            </a:r>
          </a:p>
          <a:p>
            <a:pPr algn="l"/>
            <a:r>
              <a:rPr lang="en-US" dirty="0"/>
              <a:t>0</a:t>
            </a:r>
            <a:fld id="{37D409AB-2201-4E18-8A34-C31753AD9B06}" type="slidenum">
              <a:rPr smtClean="0"/>
              <a:pPr algn="l"/>
              <a:t>‹#›</a:t>
            </a:fld>
            <a:endParaRPr dirty="0"/>
          </a:p>
        </p:txBody>
      </p:sp>
      <p:sp>
        <p:nvSpPr>
          <p:cNvPr id="11" name="Rectangle 10">
            <a:extLst>
              <a:ext uri="{FF2B5EF4-FFF2-40B4-BE49-F238E27FC236}">
                <a16:creationId xmlns:a16="http://schemas.microsoft.com/office/drawing/2014/main" id="{48D9CBF6-2F55-4C6F-B885-77C13C5E6ECD}"/>
              </a:ext>
            </a:extLst>
          </p:cNvPr>
          <p:cNvSpPr/>
          <p:nvPr userDrawn="1"/>
        </p:nvSpPr>
        <p:spPr>
          <a:xfrm>
            <a:off x="16535400" y="9073941"/>
            <a:ext cx="152400" cy="6515100"/>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257C98A0-06C3-49EA-B08F-2D3A0EB8187E}"/>
              </a:ext>
            </a:extLst>
          </p:cNvPr>
          <p:cNvSpPr txBox="1">
            <a:spLocks/>
          </p:cNvSpPr>
          <p:nvPr userDrawn="1"/>
        </p:nvSpPr>
        <p:spPr>
          <a:xfrm>
            <a:off x="11582400" y="9372224"/>
            <a:ext cx="4800600" cy="369332"/>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6D9BEB"/>
                </a:solidFill>
                <a:effectLst/>
                <a:uLnTx/>
                <a:uFillTx/>
                <a:latin typeface="Century Gothic" panose="020B0502020202020204" pitchFamily="34" charset="0"/>
                <a:ea typeface="+mn-ea"/>
                <a:cs typeface="+mn-cs"/>
              </a:rPr>
              <a:t>CALIFORNIA ASSOCIATION OF REALTORS® </a:t>
            </a:r>
            <a:endParaRPr kumimoji="0" lang="uk-UA" sz="1800" b="1" i="0" u="none" strike="noStrike" kern="1200" cap="none" spc="0" normalizeH="0" baseline="0" noProof="0" dirty="0">
              <a:ln>
                <a:noFill/>
              </a:ln>
              <a:solidFill>
                <a:srgbClr val="6D9BEB"/>
              </a:solidFill>
              <a:effectLst/>
              <a:uLnTx/>
              <a:uFillTx/>
              <a:latin typeface="Century Gothic" panose="020B0502020202020204" pitchFamily="34" charset="0"/>
              <a:ea typeface="+mn-ea"/>
              <a:cs typeface="+mn-cs"/>
            </a:endParaRPr>
          </a:p>
        </p:txBody>
      </p:sp>
      <p:pic>
        <p:nvPicPr>
          <p:cNvPr id="10" name="Picture 9">
            <a:extLst>
              <a:ext uri="{FF2B5EF4-FFF2-40B4-BE49-F238E27FC236}">
                <a16:creationId xmlns:a16="http://schemas.microsoft.com/office/drawing/2014/main" id="{4CFC3C1A-14CD-4EFF-A958-0D9F05359DF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7727" b="882"/>
          <a:stretch/>
        </p:blipFill>
        <p:spPr>
          <a:xfrm>
            <a:off x="11174186" y="9349129"/>
            <a:ext cx="332014" cy="415522"/>
          </a:xfrm>
          <a:prstGeom prst="rect">
            <a:avLst/>
          </a:prstGeom>
        </p:spPr>
      </p:pic>
    </p:spTree>
    <p:extLst>
      <p:ext uri="{BB962C8B-B14F-4D97-AF65-F5344CB8AC3E}">
        <p14:creationId xmlns:p14="http://schemas.microsoft.com/office/powerpoint/2010/main" val="38835214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5" name="Content Placeholder 7"/>
          <p:cNvSpPr>
            <a:spLocks noGrp="1"/>
          </p:cNvSpPr>
          <p:nvPr>
            <p:ph sz="quarter" idx="13"/>
          </p:nvPr>
        </p:nvSpPr>
        <p:spPr>
          <a:xfrm>
            <a:off x="394994" y="1978082"/>
            <a:ext cx="8590385" cy="7091273"/>
          </a:xfrm>
        </p:spPr>
        <p:txBody>
          <a:bodyPr/>
          <a:lstStyle>
            <a:lvl1pPr>
              <a:defRPr sz="4200"/>
            </a:lvl1pPr>
            <a:lvl2pPr>
              <a:defRPr sz="3600"/>
            </a:lvl2pPr>
            <a:lvl3pPr>
              <a:defRPr sz="3600"/>
            </a:lvl3pPr>
            <a:lvl4pPr>
              <a:defRPr sz="3600"/>
            </a:lvl4pPr>
            <a:lvl5pPr>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7"/>
          <p:cNvSpPr>
            <a:spLocks noGrp="1"/>
          </p:cNvSpPr>
          <p:nvPr>
            <p:ph sz="quarter" idx="14"/>
          </p:nvPr>
        </p:nvSpPr>
        <p:spPr>
          <a:xfrm>
            <a:off x="9343052" y="1978082"/>
            <a:ext cx="8590385" cy="7091273"/>
          </a:xfrm>
        </p:spPr>
        <p:txBody>
          <a:bodyPr/>
          <a:lstStyle>
            <a:lvl1pPr>
              <a:defRPr sz="4200"/>
            </a:lvl1pPr>
            <a:lvl2pPr>
              <a:defRPr sz="3600"/>
            </a:lvl2pPr>
            <a:lvl3pPr>
              <a:defRPr sz="3600"/>
            </a:lvl3pPr>
            <a:lvl4pPr>
              <a:defRPr sz="3600"/>
            </a:lvl4pPr>
            <a:lvl5pPr>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2337308" y="457200"/>
            <a:ext cx="15588344" cy="914400"/>
          </a:xfrm>
          <a:prstGeom prst="rect">
            <a:avLst/>
          </a:prstGeo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392843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1865376" y="457200"/>
            <a:ext cx="16060277" cy="914400"/>
          </a:xfrm>
          <a:prstGeom prst="rect">
            <a:avLst/>
          </a:prstGeom>
        </p:spPr>
        <p:txBody>
          <a:bodyPr/>
          <a:lstStyle>
            <a:lvl1pPr algn="l">
              <a:defRPr sz="6000"/>
            </a:lvl1pPr>
          </a:lstStyle>
          <a:p>
            <a:r>
              <a:rPr lang="en-US" dirty="0"/>
              <a:t>Click to edit Master title style</a:t>
            </a:r>
          </a:p>
        </p:txBody>
      </p:sp>
      <p:sp>
        <p:nvSpPr>
          <p:cNvPr id="4" name="Text Placeholder 2"/>
          <p:cNvSpPr>
            <a:spLocks noGrp="1"/>
          </p:cNvSpPr>
          <p:nvPr>
            <p:ph idx="1"/>
          </p:nvPr>
        </p:nvSpPr>
        <p:spPr>
          <a:xfrm>
            <a:off x="928116" y="1828802"/>
            <a:ext cx="16431768" cy="6743700"/>
          </a:xfrm>
          <a:prstGeom prst="rect">
            <a:avLst/>
          </a:prstGeom>
        </p:spPr>
        <p:txBody>
          <a:bodyPr vert="horz" lIns="91440" tIns="45720" rIns="91440" bIns="45720" rtlCol="0">
            <a:normAutofit/>
          </a:bodyPr>
          <a:lstStyle>
            <a:lvl1pPr>
              <a:defRPr sz="2100"/>
            </a:lvl1pPr>
            <a:lvl2pPr>
              <a:defRPr sz="2100"/>
            </a:lvl2pPr>
            <a:lvl3pPr>
              <a:defRPr sz="2100"/>
            </a:lvl3pPr>
            <a:lvl4pPr>
              <a:defRPr sz="2100"/>
            </a:lvl4pPr>
            <a:lvl5pPr>
              <a:defRPr sz="2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172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1257300" y="9534526"/>
            <a:ext cx="4114800" cy="547688"/>
          </a:xfrm>
          <a:prstGeom prst="rect">
            <a:avLst/>
          </a:prstGeom>
        </p:spPr>
        <p:txBody>
          <a:bodyPr/>
          <a:lstStyle/>
          <a:p>
            <a:fld id="{8A526B6B-165E-4C1B-BA3E-50B370260C83}" type="datetimeFigureOut">
              <a:rPr lang="en-US" smtClean="0"/>
              <a:t>8/16/2019</a:t>
            </a:fld>
            <a:endParaRPr lang="en-US" dirty="0"/>
          </a:p>
        </p:txBody>
      </p:sp>
      <p:sp>
        <p:nvSpPr>
          <p:cNvPr id="4" name="Footer Placeholder 3"/>
          <p:cNvSpPr>
            <a:spLocks noGrp="1"/>
          </p:cNvSpPr>
          <p:nvPr>
            <p:ph type="ftr" sz="quarter" idx="11"/>
          </p:nvPr>
        </p:nvSpPr>
        <p:spPr>
          <a:xfrm>
            <a:off x="6057900" y="9534526"/>
            <a:ext cx="6172200" cy="547688"/>
          </a:xfrm>
          <a:prstGeom prst="rect">
            <a:avLst/>
          </a:prstGeom>
        </p:spPr>
        <p:txBody>
          <a:bodyPr/>
          <a:lstStyle/>
          <a:p>
            <a:endParaRPr lang="en-US" dirty="0"/>
          </a:p>
        </p:txBody>
      </p:sp>
      <p:sp>
        <p:nvSpPr>
          <p:cNvPr id="5" name="Slide Number Placeholder 4"/>
          <p:cNvSpPr>
            <a:spLocks noGrp="1"/>
          </p:cNvSpPr>
          <p:nvPr>
            <p:ph type="sldNum" sz="quarter" idx="12"/>
          </p:nvPr>
        </p:nvSpPr>
        <p:spPr>
          <a:xfrm>
            <a:off x="12915900" y="9534526"/>
            <a:ext cx="4114800" cy="547688"/>
          </a:xfrm>
          <a:prstGeom prst="rect">
            <a:avLst/>
          </a:prstGeom>
        </p:spPr>
        <p:txBody>
          <a:bodyPr/>
          <a:lstStyle/>
          <a:p>
            <a:fld id="{056237B3-8608-435A-B9C5-E6140D801FED}" type="slidenum">
              <a:rPr lang="en-US" smtClean="0"/>
              <a:t>‹#›</a:t>
            </a:fld>
            <a:endParaRPr lang="en-US" dirty="0"/>
          </a:p>
        </p:txBody>
      </p:sp>
      <p:sp>
        <p:nvSpPr>
          <p:cNvPr id="6" name="Title 1"/>
          <p:cNvSpPr>
            <a:spLocks noGrp="1"/>
          </p:cNvSpPr>
          <p:nvPr>
            <p:ph type="title"/>
          </p:nvPr>
        </p:nvSpPr>
        <p:spPr>
          <a:xfrm>
            <a:off x="2239347" y="457200"/>
            <a:ext cx="15896253" cy="914400"/>
          </a:xfrm>
          <a:prstGeom prst="rect">
            <a:avLst/>
          </a:prstGeo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82222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7593028"/>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7" r:id="rId3"/>
    <p:sldLayoutId id="2147483663" r:id="rId4"/>
    <p:sldLayoutId id="2147483680" r:id="rId5"/>
    <p:sldLayoutId id="2147483799" r:id="rId6"/>
    <p:sldLayoutId id="2147483801" r:id="rId7"/>
    <p:sldLayoutId id="2147483802" r:id="rId8"/>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hart" Target="../charts/chart16.xml"/></Relationships>
</file>

<file path=ppt/slides/_rels/slide18.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chart" Target="../charts/chart18.xml"/></Relationships>
</file>

<file path=ppt/slides/_rels/slide19.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chart" Target="../charts/chart31.xml"/></Relationships>
</file>

<file path=ppt/slides/_rels/slide34.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FD2614A-41F4-4A22-BD91-CBD7BE1330BF}"/>
              </a:ext>
            </a:extLst>
          </p:cNvPr>
          <p:cNvGrpSpPr/>
          <p:nvPr/>
        </p:nvGrpSpPr>
        <p:grpSpPr>
          <a:xfrm>
            <a:off x="9642473" y="-1"/>
            <a:ext cx="8645527" cy="10287001"/>
            <a:chOff x="9642473" y="-1"/>
            <a:chExt cx="8645527" cy="10287001"/>
          </a:xfrm>
        </p:grpSpPr>
        <p:pic>
          <p:nvPicPr>
            <p:cNvPr id="4" name="Picture 3">
              <a:extLst>
                <a:ext uri="{FF2B5EF4-FFF2-40B4-BE49-F238E27FC236}">
                  <a16:creationId xmlns:a16="http://schemas.microsoft.com/office/drawing/2014/main" id="{1F165B0E-BF83-472D-98D8-1DF62FDDA6CD}"/>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9955" b="89894" l="8889" r="90000">
                          <a14:foregroundMark x1="60889" y1="53846" x2="65556" y2="53092"/>
                          <a14:foregroundMark x1="65556" y1="53092" x2="65778" y2="53092"/>
                          <a14:foregroundMark x1="86778" y1="52338" x2="89778" y2="53092"/>
                          <a14:foregroundMark x1="86778" y1="19759" x2="89556" y2="14480"/>
                          <a14:foregroundMark x1="89556" y1="14480" x2="90222" y2="20664"/>
                          <a14:foregroundMark x1="90222" y1="20664" x2="86778" y2="17496"/>
                          <a14:foregroundMark x1="63222" y1="17044" x2="60222" y2="21569"/>
                          <a14:foregroundMark x1="60222" y1="21569" x2="64802" y2="24304"/>
                          <a14:foregroundMark x1="65846" y1="22978" x2="66000" y2="18703"/>
                          <a14:foregroundMark x1="66000" y1="18703" x2="62556" y2="12368"/>
                          <a14:foregroundMark x1="34556" y1="22775" x2="38000" y2="19306"/>
                          <a14:foregroundMark x1="38000" y1="19306" x2="40222" y2="20060"/>
                          <a14:foregroundMark x1="37778" y1="55807" x2="37778" y2="49925"/>
                          <a14:foregroundMark x1="37778" y1="49925" x2="40889" y2="54600"/>
                          <a14:foregroundMark x1="40889" y1="54600" x2="40889" y2="55053"/>
                          <a14:foregroundMark x1="36333" y1="55354" x2="36222" y2="51885"/>
                          <a14:foregroundMark x1="12222" y1="22775" x2="10000" y2="17496"/>
                          <a14:foregroundMark x1="10000" y1="17496" x2="14111" y2="14781"/>
                          <a14:foregroundMark x1="14111" y1="14781" x2="14889" y2="20965"/>
                          <a14:foregroundMark x1="14889" y1="20965" x2="13667" y2="18854"/>
                          <a14:foregroundMark x1="13778" y1="54299" x2="14000" y2="47964"/>
                          <a14:foregroundMark x1="14000" y1="47964" x2="13667" y2="47210"/>
                          <a14:foregroundMark x1="16778" y1="48416" x2="16778" y2="48416"/>
                          <a14:foregroundMark x1="16222" y1="44947" x2="16222" y2="44947"/>
                          <a14:foregroundMark x1="12778" y1="43439" x2="12778" y2="43439"/>
                          <a14:foregroundMark x1="9778" y1="44646" x2="9778" y2="44646"/>
                          <a14:foregroundMark x1="8889" y1="47964" x2="8889" y2="47964"/>
                          <a14:foregroundMark x1="83111" y1="52187" x2="84000" y2="55807"/>
                          <a14:foregroundMark x1="86222" y1="86124" x2="84444" y2="80241"/>
                          <a14:foregroundMark x1="84444" y1="80241" x2="88556" y2="82051"/>
                          <a14:foregroundMark x1="88556" y1="82051" x2="89444" y2="87783"/>
                          <a14:foregroundMark x1="89444" y1="87783" x2="89667" y2="87934"/>
                          <a14:foregroundMark x1="57667" y1="89894" x2="57667" y2="89894"/>
                          <a14:foregroundMark x1="41444" y1="87481" x2="40889" y2="81599"/>
                          <a14:foregroundMark x1="40889" y1="81599" x2="37889" y2="76621"/>
                          <a14:foregroundMark x1="37889" y1="76621" x2="35111" y2="82051"/>
                          <a14:foregroundMark x1="35111" y1="82051" x2="37556" y2="86878"/>
                          <a14:foregroundMark x1="37556" y1="86878" x2="37444" y2="83710"/>
                          <a14:foregroundMark x1="34556" y1="88688" x2="33778" y2="87934"/>
                          <a14:foregroundMark x1="9111" y1="89140" x2="13889" y2="88235"/>
                          <a14:foregroundMark x1="13889" y1="88235" x2="15444" y2="82353"/>
                          <a14:foregroundMark x1="15444" y1="82353" x2="11111" y2="81750"/>
                          <a14:foregroundMark x1="11111" y1="81750" x2="13333" y2="86425"/>
                          <a14:foregroundMark x1="13333" y1="86425" x2="13111" y2="84465"/>
                          <a14:foregroundMark x1="17111" y1="88386" x2="17444" y2="88688"/>
                          <a14:backgroundMark x1="64556" y1="25641" x2="66222" y2="25189"/>
                          <a14:backgroundMark x1="64778" y1="25490" x2="64889" y2="25189"/>
                          <a14:backgroundMark x1="64333" y1="25490" x2="65444" y2="25038"/>
                        </a14:backgroundRemoval>
                      </a14:imgEffect>
                    </a14:imgLayer>
                  </a14:imgProps>
                </a:ext>
                <a:ext uri="{28A0092B-C50C-407E-A947-70E740481C1C}">
                  <a14:useLocalDpi xmlns:a14="http://schemas.microsoft.com/office/drawing/2010/main" val="0"/>
                </a:ext>
              </a:extLst>
            </a:blip>
            <a:stretch>
              <a:fillRect/>
            </a:stretch>
          </p:blipFill>
          <p:spPr>
            <a:xfrm>
              <a:off x="13891846" y="7048500"/>
              <a:ext cx="4396154" cy="3238500"/>
            </a:xfrm>
            <a:prstGeom prst="rect">
              <a:avLst/>
            </a:prstGeom>
          </p:spPr>
        </p:pic>
        <p:pic>
          <p:nvPicPr>
            <p:cNvPr id="12" name="Picture 11">
              <a:extLst>
                <a:ext uri="{FF2B5EF4-FFF2-40B4-BE49-F238E27FC236}">
                  <a16:creationId xmlns:a16="http://schemas.microsoft.com/office/drawing/2014/main" id="{FD02F794-A919-4CC7-BC00-E7049347879D}"/>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9955" b="89894" l="8889" r="90000">
                          <a14:foregroundMark x1="60889" y1="53846" x2="65556" y2="53092"/>
                          <a14:foregroundMark x1="65556" y1="53092" x2="65778" y2="53092"/>
                          <a14:foregroundMark x1="86778" y1="52338" x2="89778" y2="53092"/>
                          <a14:foregroundMark x1="86778" y1="19759" x2="89556" y2="14480"/>
                          <a14:foregroundMark x1="89556" y1="14480" x2="90222" y2="20664"/>
                          <a14:foregroundMark x1="90222" y1="20664" x2="86778" y2="17496"/>
                          <a14:foregroundMark x1="63222" y1="17044" x2="60222" y2="21569"/>
                          <a14:foregroundMark x1="60222" y1="21569" x2="64802" y2="24304"/>
                          <a14:foregroundMark x1="65846" y1="22978" x2="66000" y2="18703"/>
                          <a14:foregroundMark x1="66000" y1="18703" x2="62556" y2="12368"/>
                          <a14:foregroundMark x1="34556" y1="22775" x2="38000" y2="19306"/>
                          <a14:foregroundMark x1="38000" y1="19306" x2="40222" y2="20060"/>
                          <a14:foregroundMark x1="37778" y1="55807" x2="37778" y2="49925"/>
                          <a14:foregroundMark x1="37778" y1="49925" x2="40889" y2="54600"/>
                          <a14:foregroundMark x1="40889" y1="54600" x2="40889" y2="55053"/>
                          <a14:foregroundMark x1="36333" y1="55354" x2="36222" y2="51885"/>
                          <a14:foregroundMark x1="12222" y1="22775" x2="10000" y2="17496"/>
                          <a14:foregroundMark x1="10000" y1="17496" x2="14111" y2="14781"/>
                          <a14:foregroundMark x1="14111" y1="14781" x2="14889" y2="20965"/>
                          <a14:foregroundMark x1="14889" y1="20965" x2="13667" y2="18854"/>
                          <a14:foregroundMark x1="13778" y1="54299" x2="14000" y2="47964"/>
                          <a14:foregroundMark x1="14000" y1="47964" x2="13667" y2="47210"/>
                          <a14:foregroundMark x1="16778" y1="48416" x2="16778" y2="48416"/>
                          <a14:foregroundMark x1="16222" y1="44947" x2="16222" y2="44947"/>
                          <a14:foregroundMark x1="12778" y1="43439" x2="12778" y2="43439"/>
                          <a14:foregroundMark x1="9778" y1="44646" x2="9778" y2="44646"/>
                          <a14:foregroundMark x1="8889" y1="47964" x2="8889" y2="47964"/>
                          <a14:foregroundMark x1="83111" y1="52187" x2="84000" y2="55807"/>
                          <a14:foregroundMark x1="86222" y1="86124" x2="84444" y2="80241"/>
                          <a14:foregroundMark x1="84444" y1="80241" x2="88556" y2="82051"/>
                          <a14:foregroundMark x1="88556" y1="82051" x2="89444" y2="87783"/>
                          <a14:foregroundMark x1="89444" y1="87783" x2="89667" y2="87934"/>
                          <a14:foregroundMark x1="57667" y1="89894" x2="57667" y2="89894"/>
                          <a14:foregroundMark x1="41444" y1="87481" x2="40889" y2="81599"/>
                          <a14:foregroundMark x1="40889" y1="81599" x2="37889" y2="76621"/>
                          <a14:foregroundMark x1="37889" y1="76621" x2="35111" y2="82051"/>
                          <a14:foregroundMark x1="35111" y1="82051" x2="37556" y2="86878"/>
                          <a14:foregroundMark x1="37556" y1="86878" x2="37444" y2="83710"/>
                          <a14:foregroundMark x1="34556" y1="88688" x2="33778" y2="87934"/>
                          <a14:foregroundMark x1="9111" y1="89140" x2="13889" y2="88235"/>
                          <a14:foregroundMark x1="13889" y1="88235" x2="15444" y2="82353"/>
                          <a14:foregroundMark x1="15444" y1="82353" x2="11111" y2="81750"/>
                          <a14:foregroundMark x1="11111" y1="81750" x2="13333" y2="86425"/>
                          <a14:foregroundMark x1="13333" y1="86425" x2="13111" y2="84465"/>
                          <a14:foregroundMark x1="17111" y1="88386" x2="17444" y2="88688"/>
                          <a14:backgroundMark x1="64556" y1="25641" x2="66222" y2="25189"/>
                          <a14:backgroundMark x1="64778" y1="25490" x2="64889" y2="25189"/>
                          <a14:backgroundMark x1="64333" y1="25490" x2="65444" y2="25038"/>
                        </a14:backgroundRemoval>
                      </a14:imgEffect>
                    </a14:imgLayer>
                  </a14:imgProps>
                </a:ext>
                <a:ext uri="{28A0092B-C50C-407E-A947-70E740481C1C}">
                  <a14:useLocalDpi xmlns:a14="http://schemas.microsoft.com/office/drawing/2010/main" val="0"/>
                </a:ext>
              </a:extLst>
            </a:blip>
            <a:stretch>
              <a:fillRect/>
            </a:stretch>
          </p:blipFill>
          <p:spPr>
            <a:xfrm>
              <a:off x="13891846" y="4005715"/>
              <a:ext cx="4396154" cy="3238500"/>
            </a:xfrm>
            <a:prstGeom prst="rect">
              <a:avLst/>
            </a:prstGeom>
          </p:spPr>
        </p:pic>
        <p:pic>
          <p:nvPicPr>
            <p:cNvPr id="13" name="Picture 12">
              <a:extLst>
                <a:ext uri="{FF2B5EF4-FFF2-40B4-BE49-F238E27FC236}">
                  <a16:creationId xmlns:a16="http://schemas.microsoft.com/office/drawing/2014/main" id="{B5023A76-9842-42EF-93EF-A76ACB5449C0}"/>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9955" b="89894" l="8889" r="90000">
                          <a14:foregroundMark x1="60889" y1="53846" x2="65556" y2="53092"/>
                          <a14:foregroundMark x1="65556" y1="53092" x2="65778" y2="53092"/>
                          <a14:foregroundMark x1="86778" y1="52338" x2="89778" y2="53092"/>
                          <a14:foregroundMark x1="86778" y1="19759" x2="89556" y2="14480"/>
                          <a14:foregroundMark x1="89556" y1="14480" x2="90222" y2="20664"/>
                          <a14:foregroundMark x1="90222" y1="20664" x2="86778" y2="17496"/>
                          <a14:foregroundMark x1="63222" y1="17044" x2="60222" y2="21569"/>
                          <a14:foregroundMark x1="60222" y1="21569" x2="64802" y2="24304"/>
                          <a14:foregroundMark x1="65846" y1="22978" x2="66000" y2="18703"/>
                          <a14:foregroundMark x1="66000" y1="18703" x2="62556" y2="12368"/>
                          <a14:foregroundMark x1="34556" y1="22775" x2="38000" y2="19306"/>
                          <a14:foregroundMark x1="38000" y1="19306" x2="40222" y2="20060"/>
                          <a14:foregroundMark x1="37778" y1="55807" x2="37778" y2="49925"/>
                          <a14:foregroundMark x1="37778" y1="49925" x2="40889" y2="54600"/>
                          <a14:foregroundMark x1="40889" y1="54600" x2="40889" y2="55053"/>
                          <a14:foregroundMark x1="36333" y1="55354" x2="36222" y2="51885"/>
                          <a14:foregroundMark x1="12222" y1="22775" x2="10000" y2="17496"/>
                          <a14:foregroundMark x1="10000" y1="17496" x2="14111" y2="14781"/>
                          <a14:foregroundMark x1="14111" y1="14781" x2="14889" y2="20965"/>
                          <a14:foregroundMark x1="14889" y1="20965" x2="13667" y2="18854"/>
                          <a14:foregroundMark x1="13778" y1="54299" x2="14000" y2="47964"/>
                          <a14:foregroundMark x1="14000" y1="47964" x2="13667" y2="47210"/>
                          <a14:foregroundMark x1="16778" y1="48416" x2="16778" y2="48416"/>
                          <a14:foregroundMark x1="16222" y1="44947" x2="16222" y2="44947"/>
                          <a14:foregroundMark x1="12778" y1="43439" x2="12778" y2="43439"/>
                          <a14:foregroundMark x1="9778" y1="44646" x2="9778" y2="44646"/>
                          <a14:foregroundMark x1="8889" y1="47964" x2="8889" y2="47964"/>
                          <a14:foregroundMark x1="83111" y1="52187" x2="84000" y2="55807"/>
                          <a14:foregroundMark x1="86222" y1="86124" x2="84444" y2="80241"/>
                          <a14:foregroundMark x1="84444" y1="80241" x2="88556" y2="82051"/>
                          <a14:foregroundMark x1="88556" y1="82051" x2="89444" y2="87783"/>
                          <a14:foregroundMark x1="89444" y1="87783" x2="89667" y2="87934"/>
                          <a14:foregroundMark x1="57667" y1="89894" x2="57667" y2="89894"/>
                          <a14:foregroundMark x1="41444" y1="87481" x2="40889" y2="81599"/>
                          <a14:foregroundMark x1="40889" y1="81599" x2="37889" y2="76621"/>
                          <a14:foregroundMark x1="37889" y1="76621" x2="35111" y2="82051"/>
                          <a14:foregroundMark x1="35111" y1="82051" x2="37556" y2="86878"/>
                          <a14:foregroundMark x1="37556" y1="86878" x2="37444" y2="83710"/>
                          <a14:foregroundMark x1="34556" y1="88688" x2="33778" y2="87934"/>
                          <a14:foregroundMark x1="9111" y1="89140" x2="13889" y2="88235"/>
                          <a14:foregroundMark x1="13889" y1="88235" x2="15444" y2="82353"/>
                          <a14:foregroundMark x1="15444" y1="82353" x2="11111" y2="81750"/>
                          <a14:foregroundMark x1="11111" y1="81750" x2="13333" y2="86425"/>
                          <a14:foregroundMark x1="13333" y1="86425" x2="13111" y2="84465"/>
                          <a14:foregroundMark x1="17111" y1="88386" x2="17444" y2="88688"/>
                          <a14:backgroundMark x1="64556" y1="25641" x2="66222" y2="25189"/>
                          <a14:backgroundMark x1="64778" y1="25490" x2="64889" y2="25189"/>
                          <a14:backgroundMark x1="64333" y1="25490" x2="65444" y2="25038"/>
                        </a14:backgroundRemoval>
                      </a14:imgEffect>
                    </a14:imgLayer>
                  </a14:imgProps>
                </a:ext>
                <a:ext uri="{28A0092B-C50C-407E-A947-70E740481C1C}">
                  <a14:useLocalDpi xmlns:a14="http://schemas.microsoft.com/office/drawing/2010/main" val="0"/>
                </a:ext>
              </a:extLst>
            </a:blip>
            <a:stretch>
              <a:fillRect/>
            </a:stretch>
          </p:blipFill>
          <p:spPr>
            <a:xfrm>
              <a:off x="13891846" y="974526"/>
              <a:ext cx="4396154" cy="3238500"/>
            </a:xfrm>
            <a:prstGeom prst="rect">
              <a:avLst/>
            </a:prstGeom>
          </p:spPr>
        </p:pic>
        <p:pic>
          <p:nvPicPr>
            <p:cNvPr id="14" name="Picture 13">
              <a:extLst>
                <a:ext uri="{FF2B5EF4-FFF2-40B4-BE49-F238E27FC236}">
                  <a16:creationId xmlns:a16="http://schemas.microsoft.com/office/drawing/2014/main" id="{BC40A8CB-885C-429C-BCC9-F8CD07B12E3F}"/>
                </a:ext>
              </a:extLst>
            </p:cNvPr>
            <p:cNvPicPr>
              <a:picLocks noChangeAspect="1"/>
            </p:cNvPicPr>
            <p:nvPr/>
          </p:nvPicPr>
          <p:blipFill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9955" b="89894" l="8889" r="90000">
                          <a14:foregroundMark x1="60889" y1="53846" x2="65556" y2="53092"/>
                          <a14:foregroundMark x1="65556" y1="53092" x2="65778" y2="53092"/>
                          <a14:foregroundMark x1="86778" y1="52338" x2="89778" y2="53092"/>
                          <a14:foregroundMark x1="86778" y1="19759" x2="89556" y2="14480"/>
                          <a14:foregroundMark x1="89556" y1="14480" x2="90222" y2="20664"/>
                          <a14:foregroundMark x1="90222" y1="20664" x2="86778" y2="17496"/>
                          <a14:foregroundMark x1="63222" y1="17044" x2="60222" y2="21569"/>
                          <a14:foregroundMark x1="60222" y1="21569" x2="64802" y2="24304"/>
                          <a14:foregroundMark x1="65846" y1="22978" x2="66000" y2="18703"/>
                          <a14:foregroundMark x1="66000" y1="18703" x2="62556" y2="12368"/>
                          <a14:foregroundMark x1="34556" y1="22775" x2="38000" y2="19306"/>
                          <a14:foregroundMark x1="38000" y1="19306" x2="40222" y2="20060"/>
                          <a14:foregroundMark x1="37778" y1="55807" x2="37778" y2="49925"/>
                          <a14:foregroundMark x1="37778" y1="49925" x2="40889" y2="54600"/>
                          <a14:foregroundMark x1="40889" y1="54600" x2="40889" y2="55053"/>
                          <a14:foregroundMark x1="36333" y1="55354" x2="36222" y2="51885"/>
                          <a14:foregroundMark x1="12222" y1="22775" x2="10000" y2="17496"/>
                          <a14:foregroundMark x1="10000" y1="17496" x2="14111" y2="14781"/>
                          <a14:foregroundMark x1="14111" y1="14781" x2="14889" y2="20965"/>
                          <a14:foregroundMark x1="14889" y1="20965" x2="13667" y2="18854"/>
                          <a14:foregroundMark x1="13778" y1="54299" x2="14000" y2="47964"/>
                          <a14:foregroundMark x1="14000" y1="47964" x2="13667" y2="47210"/>
                          <a14:foregroundMark x1="16778" y1="48416" x2="16778" y2="48416"/>
                          <a14:foregroundMark x1="16222" y1="44947" x2="16222" y2="44947"/>
                          <a14:foregroundMark x1="12778" y1="43439" x2="12778" y2="43439"/>
                          <a14:foregroundMark x1="9778" y1="44646" x2="9778" y2="44646"/>
                          <a14:foregroundMark x1="8889" y1="47964" x2="8889" y2="47964"/>
                          <a14:foregroundMark x1="83111" y1="52187" x2="84000" y2="55807"/>
                          <a14:foregroundMark x1="86222" y1="86124" x2="84444" y2="80241"/>
                          <a14:foregroundMark x1="84444" y1="80241" x2="88556" y2="82051"/>
                          <a14:foregroundMark x1="88556" y1="82051" x2="89444" y2="87783"/>
                          <a14:foregroundMark x1="89444" y1="87783" x2="89667" y2="87934"/>
                          <a14:foregroundMark x1="57667" y1="89894" x2="57667" y2="89894"/>
                          <a14:foregroundMark x1="41444" y1="87481" x2="40889" y2="81599"/>
                          <a14:foregroundMark x1="40889" y1="81599" x2="37889" y2="76621"/>
                          <a14:foregroundMark x1="37889" y1="76621" x2="35111" y2="82051"/>
                          <a14:foregroundMark x1="35111" y1="82051" x2="37556" y2="86878"/>
                          <a14:foregroundMark x1="37556" y1="86878" x2="37444" y2="83710"/>
                          <a14:foregroundMark x1="34556" y1="88688" x2="33778" y2="87934"/>
                          <a14:foregroundMark x1="9111" y1="89140" x2="13889" y2="88235"/>
                          <a14:foregroundMark x1="13889" y1="88235" x2="15444" y2="82353"/>
                          <a14:foregroundMark x1="15444" y1="82353" x2="11111" y2="81750"/>
                          <a14:foregroundMark x1="11111" y1="81750" x2="13333" y2="86425"/>
                          <a14:foregroundMark x1="13333" y1="86425" x2="13111" y2="84465"/>
                          <a14:foregroundMark x1="17111" y1="88386" x2="17444" y2="88688"/>
                          <a14:backgroundMark x1="64556" y1="25641" x2="66222" y2="25189"/>
                          <a14:backgroundMark x1="64778" y1="25490" x2="64889" y2="25189"/>
                          <a14:backgroundMark x1="64333" y1="25490" x2="65444" y2="25038"/>
                        </a14:backgroundRemoval>
                      </a14:imgEffect>
                    </a14:imgLayer>
                  </a14:imgProps>
                </a:ext>
                <a:ext uri="{28A0092B-C50C-407E-A947-70E740481C1C}">
                  <a14:useLocalDpi xmlns:a14="http://schemas.microsoft.com/office/drawing/2010/main" val="0"/>
                </a:ext>
              </a:extLst>
            </a:blip>
            <a:srcRect t="63865"/>
            <a:stretch/>
          </p:blipFill>
          <p:spPr>
            <a:xfrm>
              <a:off x="13891846" y="-1"/>
              <a:ext cx="4396154" cy="1170241"/>
            </a:xfrm>
            <a:prstGeom prst="rect">
              <a:avLst/>
            </a:prstGeom>
          </p:spPr>
        </p:pic>
        <p:pic>
          <p:nvPicPr>
            <p:cNvPr id="16" name="Picture 15">
              <a:extLst>
                <a:ext uri="{FF2B5EF4-FFF2-40B4-BE49-F238E27FC236}">
                  <a16:creationId xmlns:a16="http://schemas.microsoft.com/office/drawing/2014/main" id="{6BC80948-A51D-4F94-9268-44684AF6B405}"/>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9955" b="89894" l="8889" r="90000">
                          <a14:foregroundMark x1="60889" y1="53846" x2="65556" y2="53092"/>
                          <a14:foregroundMark x1="65556" y1="53092" x2="65778" y2="53092"/>
                          <a14:foregroundMark x1="86778" y1="52338" x2="89778" y2="53092"/>
                          <a14:foregroundMark x1="86778" y1="19759" x2="89556" y2="14480"/>
                          <a14:foregroundMark x1="89556" y1="14480" x2="90222" y2="20664"/>
                          <a14:foregroundMark x1="90222" y1="20664" x2="86778" y2="17496"/>
                          <a14:foregroundMark x1="63222" y1="17044" x2="60222" y2="21569"/>
                          <a14:foregroundMark x1="60222" y1="21569" x2="64802" y2="24304"/>
                          <a14:foregroundMark x1="65846" y1="22978" x2="66000" y2="18703"/>
                          <a14:foregroundMark x1="66000" y1="18703" x2="62556" y2="12368"/>
                          <a14:foregroundMark x1="34556" y1="22775" x2="38000" y2="19306"/>
                          <a14:foregroundMark x1="38000" y1="19306" x2="40222" y2="20060"/>
                          <a14:foregroundMark x1="37778" y1="55807" x2="37778" y2="49925"/>
                          <a14:foregroundMark x1="37778" y1="49925" x2="40889" y2="54600"/>
                          <a14:foregroundMark x1="40889" y1="54600" x2="40889" y2="55053"/>
                          <a14:foregroundMark x1="36333" y1="55354" x2="36222" y2="51885"/>
                          <a14:foregroundMark x1="12222" y1="22775" x2="10000" y2="17496"/>
                          <a14:foregroundMark x1="10000" y1="17496" x2="14111" y2="14781"/>
                          <a14:foregroundMark x1="14111" y1="14781" x2="14889" y2="20965"/>
                          <a14:foregroundMark x1="14889" y1="20965" x2="13667" y2="18854"/>
                          <a14:foregroundMark x1="13778" y1="54299" x2="14000" y2="47964"/>
                          <a14:foregroundMark x1="14000" y1="47964" x2="13667" y2="47210"/>
                          <a14:foregroundMark x1="16778" y1="48416" x2="16778" y2="48416"/>
                          <a14:foregroundMark x1="16222" y1="44947" x2="16222" y2="44947"/>
                          <a14:foregroundMark x1="12778" y1="43439" x2="12778" y2="43439"/>
                          <a14:foregroundMark x1="9778" y1="44646" x2="9778" y2="44646"/>
                          <a14:foregroundMark x1="8889" y1="47964" x2="8889" y2="47964"/>
                          <a14:foregroundMark x1="83111" y1="52187" x2="84000" y2="55807"/>
                          <a14:foregroundMark x1="86222" y1="86124" x2="84444" y2="80241"/>
                          <a14:foregroundMark x1="84444" y1="80241" x2="88556" y2="82051"/>
                          <a14:foregroundMark x1="88556" y1="82051" x2="89444" y2="87783"/>
                          <a14:foregroundMark x1="89444" y1="87783" x2="89667" y2="87934"/>
                          <a14:foregroundMark x1="57667" y1="89894" x2="57667" y2="89894"/>
                          <a14:foregroundMark x1="41444" y1="87481" x2="40889" y2="81599"/>
                          <a14:foregroundMark x1="40889" y1="81599" x2="37889" y2="76621"/>
                          <a14:foregroundMark x1="37889" y1="76621" x2="35111" y2="82051"/>
                          <a14:foregroundMark x1="35111" y1="82051" x2="37556" y2="86878"/>
                          <a14:foregroundMark x1="37556" y1="86878" x2="37444" y2="83710"/>
                          <a14:foregroundMark x1="34556" y1="88688" x2="33778" y2="87934"/>
                          <a14:foregroundMark x1="9111" y1="89140" x2="13889" y2="88235"/>
                          <a14:foregroundMark x1="13889" y1="88235" x2="15444" y2="82353"/>
                          <a14:foregroundMark x1="15444" y1="82353" x2="11111" y2="81750"/>
                          <a14:foregroundMark x1="11111" y1="81750" x2="13333" y2="86425"/>
                          <a14:foregroundMark x1="13333" y1="86425" x2="13111" y2="84465"/>
                          <a14:foregroundMark x1="17111" y1="88386" x2="17444" y2="88688"/>
                          <a14:backgroundMark x1="64556" y1="25641" x2="66222" y2="25189"/>
                          <a14:backgroundMark x1="64778" y1="25490" x2="64889" y2="25189"/>
                          <a14:backgroundMark x1="64333" y1="25490" x2="65444" y2="25038"/>
                        </a14:backgroundRemoval>
                      </a14:imgEffect>
                    </a14:imgLayer>
                  </a14:imgProps>
                </a:ext>
                <a:ext uri="{28A0092B-C50C-407E-A947-70E740481C1C}">
                  <a14:useLocalDpi xmlns:a14="http://schemas.microsoft.com/office/drawing/2010/main" val="0"/>
                </a:ext>
              </a:extLst>
            </a:blip>
            <a:stretch>
              <a:fillRect/>
            </a:stretch>
          </p:blipFill>
          <p:spPr>
            <a:xfrm>
              <a:off x="9642473" y="7048500"/>
              <a:ext cx="4396154" cy="3238500"/>
            </a:xfrm>
            <a:prstGeom prst="rect">
              <a:avLst/>
            </a:prstGeom>
          </p:spPr>
        </p:pic>
        <p:pic>
          <p:nvPicPr>
            <p:cNvPr id="17" name="Picture 16">
              <a:extLst>
                <a:ext uri="{FF2B5EF4-FFF2-40B4-BE49-F238E27FC236}">
                  <a16:creationId xmlns:a16="http://schemas.microsoft.com/office/drawing/2014/main" id="{81A95586-ACDA-47C1-ADC0-E676C257F9E6}"/>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9955" b="89894" l="8889" r="90000">
                          <a14:foregroundMark x1="60889" y1="53846" x2="65556" y2="53092"/>
                          <a14:foregroundMark x1="65556" y1="53092" x2="65778" y2="53092"/>
                          <a14:foregroundMark x1="86778" y1="52338" x2="89778" y2="53092"/>
                          <a14:foregroundMark x1="86778" y1="19759" x2="89556" y2="14480"/>
                          <a14:foregroundMark x1="89556" y1="14480" x2="90222" y2="20664"/>
                          <a14:foregroundMark x1="90222" y1="20664" x2="86778" y2="17496"/>
                          <a14:foregroundMark x1="63222" y1="17044" x2="60222" y2="21569"/>
                          <a14:foregroundMark x1="60222" y1="21569" x2="64802" y2="24304"/>
                          <a14:foregroundMark x1="65846" y1="22978" x2="66000" y2="18703"/>
                          <a14:foregroundMark x1="66000" y1="18703" x2="62556" y2="12368"/>
                          <a14:foregroundMark x1="34556" y1="22775" x2="38000" y2="19306"/>
                          <a14:foregroundMark x1="38000" y1="19306" x2="40222" y2="20060"/>
                          <a14:foregroundMark x1="37778" y1="55807" x2="37778" y2="49925"/>
                          <a14:foregroundMark x1="37778" y1="49925" x2="40889" y2="54600"/>
                          <a14:foregroundMark x1="40889" y1="54600" x2="40889" y2="55053"/>
                          <a14:foregroundMark x1="36333" y1="55354" x2="36222" y2="51885"/>
                          <a14:foregroundMark x1="12222" y1="22775" x2="10000" y2="17496"/>
                          <a14:foregroundMark x1="10000" y1="17496" x2="14111" y2="14781"/>
                          <a14:foregroundMark x1="14111" y1="14781" x2="14889" y2="20965"/>
                          <a14:foregroundMark x1="14889" y1="20965" x2="13667" y2="18854"/>
                          <a14:foregroundMark x1="13778" y1="54299" x2="14000" y2="47964"/>
                          <a14:foregroundMark x1="14000" y1="47964" x2="13667" y2="47210"/>
                          <a14:foregroundMark x1="16778" y1="48416" x2="16778" y2="48416"/>
                          <a14:foregroundMark x1="16222" y1="44947" x2="16222" y2="44947"/>
                          <a14:foregroundMark x1="12778" y1="43439" x2="12778" y2="43439"/>
                          <a14:foregroundMark x1="9778" y1="44646" x2="9778" y2="44646"/>
                          <a14:foregroundMark x1="8889" y1="47964" x2="8889" y2="47964"/>
                          <a14:foregroundMark x1="83111" y1="52187" x2="84000" y2="55807"/>
                          <a14:foregroundMark x1="86222" y1="86124" x2="84444" y2="80241"/>
                          <a14:foregroundMark x1="84444" y1="80241" x2="88556" y2="82051"/>
                          <a14:foregroundMark x1="88556" y1="82051" x2="89444" y2="87783"/>
                          <a14:foregroundMark x1="89444" y1="87783" x2="89667" y2="87934"/>
                          <a14:foregroundMark x1="57667" y1="89894" x2="57667" y2="89894"/>
                          <a14:foregroundMark x1="41444" y1="87481" x2="40889" y2="81599"/>
                          <a14:foregroundMark x1="40889" y1="81599" x2="37889" y2="76621"/>
                          <a14:foregroundMark x1="37889" y1="76621" x2="35111" y2="82051"/>
                          <a14:foregroundMark x1="35111" y1="82051" x2="37556" y2="86878"/>
                          <a14:foregroundMark x1="37556" y1="86878" x2="37444" y2="83710"/>
                          <a14:foregroundMark x1="34556" y1="88688" x2="33778" y2="87934"/>
                          <a14:foregroundMark x1="9111" y1="89140" x2="13889" y2="88235"/>
                          <a14:foregroundMark x1="13889" y1="88235" x2="15444" y2="82353"/>
                          <a14:foregroundMark x1="15444" y1="82353" x2="11111" y2="81750"/>
                          <a14:foregroundMark x1="11111" y1="81750" x2="13333" y2="86425"/>
                          <a14:foregroundMark x1="13333" y1="86425" x2="13111" y2="84465"/>
                          <a14:foregroundMark x1="17111" y1="88386" x2="17444" y2="88688"/>
                          <a14:backgroundMark x1="64556" y1="25641" x2="66222" y2="25189"/>
                          <a14:backgroundMark x1="64778" y1="25490" x2="64889" y2="25189"/>
                          <a14:backgroundMark x1="64333" y1="25490" x2="65444" y2="25038"/>
                        </a14:backgroundRemoval>
                      </a14:imgEffect>
                    </a14:imgLayer>
                  </a14:imgProps>
                </a:ext>
                <a:ext uri="{28A0092B-C50C-407E-A947-70E740481C1C}">
                  <a14:useLocalDpi xmlns:a14="http://schemas.microsoft.com/office/drawing/2010/main" val="0"/>
                </a:ext>
              </a:extLst>
            </a:blip>
            <a:stretch>
              <a:fillRect/>
            </a:stretch>
          </p:blipFill>
          <p:spPr>
            <a:xfrm>
              <a:off x="9642473" y="4005715"/>
              <a:ext cx="4396154" cy="3238500"/>
            </a:xfrm>
            <a:prstGeom prst="rect">
              <a:avLst/>
            </a:prstGeom>
          </p:spPr>
        </p:pic>
        <p:pic>
          <p:nvPicPr>
            <p:cNvPr id="18" name="Picture 17">
              <a:extLst>
                <a:ext uri="{FF2B5EF4-FFF2-40B4-BE49-F238E27FC236}">
                  <a16:creationId xmlns:a16="http://schemas.microsoft.com/office/drawing/2014/main" id="{D231F10E-AB45-4C21-86B9-FDA37AAF0BD9}"/>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9955" b="89894" l="8889" r="90000">
                          <a14:foregroundMark x1="60889" y1="53846" x2="65556" y2="53092"/>
                          <a14:foregroundMark x1="65556" y1="53092" x2="65778" y2="53092"/>
                          <a14:foregroundMark x1="86778" y1="52338" x2="89778" y2="53092"/>
                          <a14:foregroundMark x1="86778" y1="19759" x2="89556" y2="14480"/>
                          <a14:foregroundMark x1="89556" y1="14480" x2="90222" y2="20664"/>
                          <a14:foregroundMark x1="90222" y1="20664" x2="86778" y2="17496"/>
                          <a14:foregroundMark x1="63222" y1="17044" x2="60222" y2="21569"/>
                          <a14:foregroundMark x1="60222" y1="21569" x2="64802" y2="24304"/>
                          <a14:foregroundMark x1="65846" y1="22978" x2="66000" y2="18703"/>
                          <a14:foregroundMark x1="66000" y1="18703" x2="62556" y2="12368"/>
                          <a14:foregroundMark x1="34556" y1="22775" x2="38000" y2="19306"/>
                          <a14:foregroundMark x1="38000" y1="19306" x2="40222" y2="20060"/>
                          <a14:foregroundMark x1="37778" y1="55807" x2="37778" y2="49925"/>
                          <a14:foregroundMark x1="37778" y1="49925" x2="40889" y2="54600"/>
                          <a14:foregroundMark x1="40889" y1="54600" x2="40889" y2="55053"/>
                          <a14:foregroundMark x1="36333" y1="55354" x2="36222" y2="51885"/>
                          <a14:foregroundMark x1="12222" y1="22775" x2="10000" y2="17496"/>
                          <a14:foregroundMark x1="10000" y1="17496" x2="14111" y2="14781"/>
                          <a14:foregroundMark x1="14111" y1="14781" x2="14889" y2="20965"/>
                          <a14:foregroundMark x1="14889" y1="20965" x2="13667" y2="18854"/>
                          <a14:foregroundMark x1="13778" y1="54299" x2="14000" y2="47964"/>
                          <a14:foregroundMark x1="14000" y1="47964" x2="13667" y2="47210"/>
                          <a14:foregroundMark x1="16778" y1="48416" x2="16778" y2="48416"/>
                          <a14:foregroundMark x1="16222" y1="44947" x2="16222" y2="44947"/>
                          <a14:foregroundMark x1="12778" y1="43439" x2="12778" y2="43439"/>
                          <a14:foregroundMark x1="9778" y1="44646" x2="9778" y2="44646"/>
                          <a14:foregroundMark x1="8889" y1="47964" x2="8889" y2="47964"/>
                          <a14:foregroundMark x1="83111" y1="52187" x2="84000" y2="55807"/>
                          <a14:foregroundMark x1="86222" y1="86124" x2="84444" y2="80241"/>
                          <a14:foregroundMark x1="84444" y1="80241" x2="88556" y2="82051"/>
                          <a14:foregroundMark x1="88556" y1="82051" x2="89444" y2="87783"/>
                          <a14:foregroundMark x1="89444" y1="87783" x2="89667" y2="87934"/>
                          <a14:foregroundMark x1="57667" y1="89894" x2="57667" y2="89894"/>
                          <a14:foregroundMark x1="41444" y1="87481" x2="40889" y2="81599"/>
                          <a14:foregroundMark x1="40889" y1="81599" x2="37889" y2="76621"/>
                          <a14:foregroundMark x1="37889" y1="76621" x2="35111" y2="82051"/>
                          <a14:foregroundMark x1="35111" y1="82051" x2="37556" y2="86878"/>
                          <a14:foregroundMark x1="37556" y1="86878" x2="37444" y2="83710"/>
                          <a14:foregroundMark x1="34556" y1="88688" x2="33778" y2="87934"/>
                          <a14:foregroundMark x1="9111" y1="89140" x2="13889" y2="88235"/>
                          <a14:foregroundMark x1="13889" y1="88235" x2="15444" y2="82353"/>
                          <a14:foregroundMark x1="15444" y1="82353" x2="11111" y2="81750"/>
                          <a14:foregroundMark x1="11111" y1="81750" x2="13333" y2="86425"/>
                          <a14:foregroundMark x1="13333" y1="86425" x2="13111" y2="84465"/>
                          <a14:foregroundMark x1="17111" y1="88386" x2="17444" y2="88688"/>
                          <a14:backgroundMark x1="64556" y1="25641" x2="66222" y2="25189"/>
                          <a14:backgroundMark x1="64778" y1="25490" x2="64889" y2="25189"/>
                          <a14:backgroundMark x1="64333" y1="25490" x2="65444" y2="25038"/>
                        </a14:backgroundRemoval>
                      </a14:imgEffect>
                    </a14:imgLayer>
                  </a14:imgProps>
                </a:ext>
                <a:ext uri="{28A0092B-C50C-407E-A947-70E740481C1C}">
                  <a14:useLocalDpi xmlns:a14="http://schemas.microsoft.com/office/drawing/2010/main" val="0"/>
                </a:ext>
              </a:extLst>
            </a:blip>
            <a:stretch>
              <a:fillRect/>
            </a:stretch>
          </p:blipFill>
          <p:spPr>
            <a:xfrm>
              <a:off x="9642473" y="974526"/>
              <a:ext cx="4396154" cy="3238500"/>
            </a:xfrm>
            <a:prstGeom prst="rect">
              <a:avLst/>
            </a:prstGeom>
          </p:spPr>
        </p:pic>
        <p:pic>
          <p:nvPicPr>
            <p:cNvPr id="19" name="Picture 18">
              <a:extLst>
                <a:ext uri="{FF2B5EF4-FFF2-40B4-BE49-F238E27FC236}">
                  <a16:creationId xmlns:a16="http://schemas.microsoft.com/office/drawing/2014/main" id="{B885D1ED-9622-4277-BB0C-D2FEAD3ED57F}"/>
                </a:ext>
              </a:extLst>
            </p:cNvPr>
            <p:cNvPicPr>
              <a:picLocks noChangeAspect="1"/>
            </p:cNvPicPr>
            <p:nvPr/>
          </p:nvPicPr>
          <p:blipFill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9955" b="89894" l="8889" r="90000">
                          <a14:foregroundMark x1="60889" y1="53846" x2="65556" y2="53092"/>
                          <a14:foregroundMark x1="65556" y1="53092" x2="65778" y2="53092"/>
                          <a14:foregroundMark x1="86778" y1="52338" x2="89778" y2="53092"/>
                          <a14:foregroundMark x1="86778" y1="19759" x2="89556" y2="14480"/>
                          <a14:foregroundMark x1="89556" y1="14480" x2="90222" y2="20664"/>
                          <a14:foregroundMark x1="90222" y1="20664" x2="86778" y2="17496"/>
                          <a14:foregroundMark x1="63222" y1="17044" x2="60222" y2="21569"/>
                          <a14:foregroundMark x1="60222" y1="21569" x2="64802" y2="24304"/>
                          <a14:foregroundMark x1="65846" y1="22978" x2="66000" y2="18703"/>
                          <a14:foregroundMark x1="66000" y1="18703" x2="62556" y2="12368"/>
                          <a14:foregroundMark x1="34556" y1="22775" x2="38000" y2="19306"/>
                          <a14:foregroundMark x1="38000" y1="19306" x2="40222" y2="20060"/>
                          <a14:foregroundMark x1="37778" y1="55807" x2="37778" y2="49925"/>
                          <a14:foregroundMark x1="37778" y1="49925" x2="40889" y2="54600"/>
                          <a14:foregroundMark x1="40889" y1="54600" x2="40889" y2="55053"/>
                          <a14:foregroundMark x1="36333" y1="55354" x2="36222" y2="51885"/>
                          <a14:foregroundMark x1="12222" y1="22775" x2="10000" y2="17496"/>
                          <a14:foregroundMark x1="10000" y1="17496" x2="14111" y2="14781"/>
                          <a14:foregroundMark x1="14111" y1="14781" x2="14889" y2="20965"/>
                          <a14:foregroundMark x1="14889" y1="20965" x2="13667" y2="18854"/>
                          <a14:foregroundMark x1="13778" y1="54299" x2="14000" y2="47964"/>
                          <a14:foregroundMark x1="14000" y1="47964" x2="13667" y2="47210"/>
                          <a14:foregroundMark x1="16778" y1="48416" x2="16778" y2="48416"/>
                          <a14:foregroundMark x1="16222" y1="44947" x2="16222" y2="44947"/>
                          <a14:foregroundMark x1="12778" y1="43439" x2="12778" y2="43439"/>
                          <a14:foregroundMark x1="9778" y1="44646" x2="9778" y2="44646"/>
                          <a14:foregroundMark x1="8889" y1="47964" x2="8889" y2="47964"/>
                          <a14:foregroundMark x1="83111" y1="52187" x2="84000" y2="55807"/>
                          <a14:foregroundMark x1="86222" y1="86124" x2="84444" y2="80241"/>
                          <a14:foregroundMark x1="84444" y1="80241" x2="88556" y2="82051"/>
                          <a14:foregroundMark x1="88556" y1="82051" x2="89444" y2="87783"/>
                          <a14:foregroundMark x1="89444" y1="87783" x2="89667" y2="87934"/>
                          <a14:foregroundMark x1="57667" y1="89894" x2="57667" y2="89894"/>
                          <a14:foregroundMark x1="41444" y1="87481" x2="40889" y2="81599"/>
                          <a14:foregroundMark x1="40889" y1="81599" x2="37889" y2="76621"/>
                          <a14:foregroundMark x1="37889" y1="76621" x2="35111" y2="82051"/>
                          <a14:foregroundMark x1="35111" y1="82051" x2="37556" y2="86878"/>
                          <a14:foregroundMark x1="37556" y1="86878" x2="37444" y2="83710"/>
                          <a14:foregroundMark x1="34556" y1="88688" x2="33778" y2="87934"/>
                          <a14:foregroundMark x1="9111" y1="89140" x2="13889" y2="88235"/>
                          <a14:foregroundMark x1="13889" y1="88235" x2="15444" y2="82353"/>
                          <a14:foregroundMark x1="15444" y1="82353" x2="11111" y2="81750"/>
                          <a14:foregroundMark x1="11111" y1="81750" x2="13333" y2="86425"/>
                          <a14:foregroundMark x1="13333" y1="86425" x2="13111" y2="84465"/>
                          <a14:foregroundMark x1="17111" y1="88386" x2="17444" y2="88688"/>
                          <a14:backgroundMark x1="64556" y1="25641" x2="66222" y2="25189"/>
                          <a14:backgroundMark x1="64778" y1="25490" x2="64889" y2="25189"/>
                          <a14:backgroundMark x1="64333" y1="25490" x2="65444" y2="25038"/>
                        </a14:backgroundRemoval>
                      </a14:imgEffect>
                    </a14:imgLayer>
                  </a14:imgProps>
                </a:ext>
                <a:ext uri="{28A0092B-C50C-407E-A947-70E740481C1C}">
                  <a14:useLocalDpi xmlns:a14="http://schemas.microsoft.com/office/drawing/2010/main" val="0"/>
                </a:ext>
              </a:extLst>
            </a:blip>
            <a:srcRect t="63865"/>
            <a:stretch/>
          </p:blipFill>
          <p:spPr>
            <a:xfrm>
              <a:off x="9642473" y="-1"/>
              <a:ext cx="4396154" cy="1170241"/>
            </a:xfrm>
            <a:prstGeom prst="rect">
              <a:avLst/>
            </a:prstGeom>
          </p:spPr>
        </p:pic>
      </p:grpSp>
      <p:sp>
        <p:nvSpPr>
          <p:cNvPr id="2" name="Rectangle 1">
            <a:extLst>
              <a:ext uri="{FF2B5EF4-FFF2-40B4-BE49-F238E27FC236}">
                <a16:creationId xmlns:a16="http://schemas.microsoft.com/office/drawing/2014/main" id="{E8278113-269B-462C-B030-83C452EB0868}"/>
              </a:ext>
            </a:extLst>
          </p:cNvPr>
          <p:cNvSpPr/>
          <p:nvPr/>
        </p:nvSpPr>
        <p:spPr>
          <a:xfrm rot="928982">
            <a:off x="-3515655" y="-5143500"/>
            <a:ext cx="14706600" cy="1676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388D7D-B56C-475D-9057-614D1BC072F7}"/>
              </a:ext>
            </a:extLst>
          </p:cNvPr>
          <p:cNvSpPr txBox="1">
            <a:spLocks/>
          </p:cNvSpPr>
          <p:nvPr/>
        </p:nvSpPr>
        <p:spPr>
          <a:xfrm>
            <a:off x="2018941" y="2324100"/>
            <a:ext cx="6210659" cy="2524125"/>
          </a:xfrm>
          <a:prstGeom prst="rect">
            <a:avLst/>
          </a:prstGeom>
        </p:spPr>
        <p:txBody>
          <a:bodyPr anchor="b"/>
          <a:lstStyle>
            <a:lvl1pPr algn="l" defTabSz="685800" rtl="0" eaLnBrk="1" latinLnBrk="0" hangingPunct="1">
              <a:lnSpc>
                <a:spcPct val="90000"/>
              </a:lnSpc>
              <a:spcBef>
                <a:spcPct val="0"/>
              </a:spcBef>
              <a:buNone/>
              <a:defRPr sz="4500" b="1" kern="1200">
                <a:solidFill>
                  <a:schemeClr val="tx1"/>
                </a:solidFill>
                <a:effectLst/>
                <a:latin typeface="Century Gothic" panose="020B0502020202020204" pitchFamily="34" charset="0"/>
                <a:ea typeface="+mj-ea"/>
                <a:cs typeface="+mj-cs"/>
              </a:defRPr>
            </a:lvl1pPr>
          </a:lstStyle>
          <a:p>
            <a:r>
              <a:rPr lang="en-US" sz="5400" dirty="0">
                <a:solidFill>
                  <a:schemeClr val="accent1"/>
                </a:solidFill>
              </a:rPr>
              <a:t>California</a:t>
            </a:r>
          </a:p>
          <a:p>
            <a:r>
              <a:rPr lang="en-US" sz="5400" dirty="0">
                <a:solidFill>
                  <a:schemeClr val="bg1"/>
                </a:solidFill>
              </a:rPr>
              <a:t>Housing Market Update</a:t>
            </a:r>
          </a:p>
        </p:txBody>
      </p:sp>
      <p:sp>
        <p:nvSpPr>
          <p:cNvPr id="7" name="Subtitle 2">
            <a:extLst>
              <a:ext uri="{FF2B5EF4-FFF2-40B4-BE49-F238E27FC236}">
                <a16:creationId xmlns:a16="http://schemas.microsoft.com/office/drawing/2014/main" id="{7CDA8F23-1850-4ECC-86D8-65286CA7E4C4}"/>
              </a:ext>
            </a:extLst>
          </p:cNvPr>
          <p:cNvSpPr txBox="1">
            <a:spLocks/>
          </p:cNvSpPr>
          <p:nvPr/>
        </p:nvSpPr>
        <p:spPr>
          <a:xfrm>
            <a:off x="2018941" y="5196811"/>
            <a:ext cx="3619859" cy="1457325"/>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Century Gothic" panose="020B0502020202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Century Gothic" panose="020B0502020202020204" pitchFamily="34" charset="0"/>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Century Gothic" panose="020B0502020202020204" pitchFamily="34" charset="0"/>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Century Gothic" panose="020B0502020202020204" pitchFamily="34" charset="0"/>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Century Gothic" panose="020B0502020202020204" pitchFamily="34" charset="0"/>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sz="3000" dirty="0">
                <a:solidFill>
                  <a:schemeClr val="bg1"/>
                </a:solidFill>
              </a:rPr>
              <a:t>Monthly Sales and Price Statistics</a:t>
            </a:r>
          </a:p>
          <a:p>
            <a:r>
              <a:rPr lang="en-US" sz="3000" dirty="0">
                <a:solidFill>
                  <a:schemeClr val="bg1"/>
                </a:solidFill>
              </a:rPr>
              <a:t>July 2019</a:t>
            </a:r>
          </a:p>
        </p:txBody>
      </p:sp>
      <p:sp>
        <p:nvSpPr>
          <p:cNvPr id="11" name="Rectangle 10">
            <a:extLst>
              <a:ext uri="{FF2B5EF4-FFF2-40B4-BE49-F238E27FC236}">
                <a16:creationId xmlns:a16="http://schemas.microsoft.com/office/drawing/2014/main" id="{186F4895-E525-44B6-B7F0-DBC6F2AA5F2C}"/>
              </a:ext>
            </a:extLst>
          </p:cNvPr>
          <p:cNvSpPr/>
          <p:nvPr/>
        </p:nvSpPr>
        <p:spPr>
          <a:xfrm>
            <a:off x="1546219" y="-1714500"/>
            <a:ext cx="130181" cy="9563099"/>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2"/>
              </a:solidFill>
            </a:endParaRPr>
          </a:p>
        </p:txBody>
      </p:sp>
      <p:pic>
        <p:nvPicPr>
          <p:cNvPr id="9" name="Picture 8">
            <a:extLst>
              <a:ext uri="{FF2B5EF4-FFF2-40B4-BE49-F238E27FC236}">
                <a16:creationId xmlns:a16="http://schemas.microsoft.com/office/drawing/2014/main" id="{7F2F9DCC-01BF-4E6B-BD83-7C91462E67F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33877" y="8115300"/>
            <a:ext cx="2858723" cy="1164930"/>
          </a:xfrm>
          <a:prstGeom prst="rect">
            <a:avLst/>
          </a:prstGeom>
        </p:spPr>
      </p:pic>
    </p:spTree>
    <p:extLst>
      <p:ext uri="{BB962C8B-B14F-4D97-AF65-F5344CB8AC3E}">
        <p14:creationId xmlns:p14="http://schemas.microsoft.com/office/powerpoint/2010/main" val="3857547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a:xfrm>
            <a:off x="1358026" y="809737"/>
            <a:ext cx="9309974" cy="1338828"/>
          </a:xfrm>
        </p:spPr>
        <p:txBody>
          <a:bodyPr/>
          <a:lstStyle/>
          <a:p>
            <a:r>
              <a:rPr lang="en-US" dirty="0"/>
              <a:t>Pending sales surge to highest level in over 2 years </a:t>
            </a:r>
          </a:p>
        </p:txBody>
      </p:sp>
      <p:graphicFrame>
        <p:nvGraphicFramePr>
          <p:cNvPr id="4" name="Chart 3"/>
          <p:cNvGraphicFramePr/>
          <p:nvPr>
            <p:extLst>
              <p:ext uri="{D42A27DB-BD31-4B8C-83A1-F6EECF244321}">
                <p14:modId xmlns:p14="http://schemas.microsoft.com/office/powerpoint/2010/main" val="3380375872"/>
              </p:ext>
            </p:extLst>
          </p:nvPr>
        </p:nvGraphicFramePr>
        <p:xfrm>
          <a:off x="520918" y="2719801"/>
          <a:ext cx="16776482" cy="6237480"/>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2">
            <a:extLst>
              <a:ext uri="{FF2B5EF4-FFF2-40B4-BE49-F238E27FC236}">
                <a16:creationId xmlns:a16="http://schemas.microsoft.com/office/drawing/2014/main" id="{8EE239B1-63AB-4B5E-83ED-0E0CA345822E}"/>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10</a:t>
            </a:fld>
            <a:endParaRPr dirty="0"/>
          </a:p>
        </p:txBody>
      </p:sp>
      <p:grpSp>
        <p:nvGrpSpPr>
          <p:cNvPr id="6" name="Group 5">
            <a:extLst>
              <a:ext uri="{FF2B5EF4-FFF2-40B4-BE49-F238E27FC236}">
                <a16:creationId xmlns:a16="http://schemas.microsoft.com/office/drawing/2014/main" id="{EA7B8148-7B46-4EAD-A31B-45C7953F20BA}"/>
              </a:ext>
            </a:extLst>
          </p:cNvPr>
          <p:cNvGrpSpPr/>
          <p:nvPr/>
        </p:nvGrpSpPr>
        <p:grpSpPr>
          <a:xfrm>
            <a:off x="9906000" y="9226572"/>
            <a:ext cx="6400800" cy="646331"/>
            <a:chOff x="9906000" y="9226572"/>
            <a:chExt cx="6400800" cy="646331"/>
          </a:xfrm>
        </p:grpSpPr>
        <p:sp>
          <p:nvSpPr>
            <p:cNvPr id="8" name="Slide Number Placeholder 2">
              <a:extLst>
                <a:ext uri="{FF2B5EF4-FFF2-40B4-BE49-F238E27FC236}">
                  <a16:creationId xmlns:a16="http://schemas.microsoft.com/office/drawing/2014/main" id="{B2AD1730-3AB7-483C-B0FB-9F1C6BB5FF28}"/>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Percent Change in Pending Sales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9" name="Picture 8">
              <a:extLst>
                <a:ext uri="{FF2B5EF4-FFF2-40B4-BE49-F238E27FC236}">
                  <a16:creationId xmlns:a16="http://schemas.microsoft.com/office/drawing/2014/main" id="{887C3AAC-60F5-4813-95F4-B1115D3BD85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10134600" y="9457381"/>
              <a:ext cx="332014" cy="415522"/>
            </a:xfrm>
            <a:prstGeom prst="rect">
              <a:avLst/>
            </a:prstGeom>
          </p:spPr>
        </p:pic>
      </p:grpSp>
    </p:spTree>
    <p:extLst>
      <p:ext uri="{BB962C8B-B14F-4D97-AF65-F5344CB8AC3E}">
        <p14:creationId xmlns:p14="http://schemas.microsoft.com/office/powerpoint/2010/main" val="80822153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9C6C713C-A46F-4590-904D-15DF483D995D}"/>
              </a:ext>
            </a:extLst>
          </p:cNvPr>
          <p:cNvSpPr txBox="1">
            <a:spLocks/>
          </p:cNvSpPr>
          <p:nvPr/>
        </p:nvSpPr>
        <p:spPr>
          <a:xfrm>
            <a:off x="1219200" y="4495800"/>
            <a:ext cx="15849600" cy="1295400"/>
          </a:xfrm>
          <a:prstGeom prst="rect">
            <a:avLst/>
          </a:prstGeom>
        </p:spPr>
        <p:txBody>
          <a:bodyPr>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r>
              <a:rPr lang="en-US" sz="10000" b="1" dirty="0">
                <a:solidFill>
                  <a:schemeClr val="accent1"/>
                </a:solidFill>
              </a:rPr>
              <a:t>Price</a:t>
            </a:r>
          </a:p>
        </p:txBody>
      </p:sp>
    </p:spTree>
    <p:extLst>
      <p:ext uri="{BB962C8B-B14F-4D97-AF65-F5344CB8AC3E}">
        <p14:creationId xmlns:p14="http://schemas.microsoft.com/office/powerpoint/2010/main" val="2047861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6" y="809737"/>
            <a:ext cx="8267700" cy="1338828"/>
          </a:xfrm>
        </p:spPr>
        <p:txBody>
          <a:bodyPr/>
          <a:lstStyle/>
          <a:p>
            <a:r>
              <a:rPr lang="en-US" dirty="0"/>
              <a:t>California median price moderates in July</a:t>
            </a:r>
          </a:p>
        </p:txBody>
      </p:sp>
      <p:graphicFrame>
        <p:nvGraphicFramePr>
          <p:cNvPr id="4" name="Chart 3"/>
          <p:cNvGraphicFramePr/>
          <p:nvPr>
            <p:extLst>
              <p:ext uri="{D42A27DB-BD31-4B8C-83A1-F6EECF244321}">
                <p14:modId xmlns:p14="http://schemas.microsoft.com/office/powerpoint/2010/main" val="2505822152"/>
              </p:ext>
            </p:extLst>
          </p:nvPr>
        </p:nvGraphicFramePr>
        <p:xfrm>
          <a:off x="484632" y="2649616"/>
          <a:ext cx="16965168" cy="6341363"/>
        </p:xfrm>
        <a:graphic>
          <a:graphicData uri="http://schemas.openxmlformats.org/drawingml/2006/chart">
            <c:chart xmlns:c="http://schemas.openxmlformats.org/drawingml/2006/chart" xmlns:r="http://schemas.openxmlformats.org/officeDocument/2006/relationships" r:id="rId3"/>
          </a:graphicData>
        </a:graphic>
      </p:graphicFrame>
      <p:sp>
        <p:nvSpPr>
          <p:cNvPr id="17" name="Slide Number Placeholder 2">
            <a:extLst>
              <a:ext uri="{FF2B5EF4-FFF2-40B4-BE49-F238E27FC236}">
                <a16:creationId xmlns:a16="http://schemas.microsoft.com/office/drawing/2014/main" id="{B32B1AFD-2C29-4FD8-8515-B9AC3FB399DC}"/>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12</a:t>
            </a:fld>
            <a:endParaRPr dirty="0"/>
          </a:p>
        </p:txBody>
      </p:sp>
      <p:grpSp>
        <p:nvGrpSpPr>
          <p:cNvPr id="18" name="Group 17">
            <a:extLst>
              <a:ext uri="{FF2B5EF4-FFF2-40B4-BE49-F238E27FC236}">
                <a16:creationId xmlns:a16="http://schemas.microsoft.com/office/drawing/2014/main" id="{AC904DD9-F254-4CC9-9A65-74330E1DA156}"/>
              </a:ext>
            </a:extLst>
          </p:cNvPr>
          <p:cNvGrpSpPr/>
          <p:nvPr/>
        </p:nvGrpSpPr>
        <p:grpSpPr>
          <a:xfrm>
            <a:off x="9906000" y="9226572"/>
            <a:ext cx="6400800" cy="646331"/>
            <a:chOff x="9906000" y="9226572"/>
            <a:chExt cx="6400800" cy="646331"/>
          </a:xfrm>
        </p:grpSpPr>
        <p:sp>
          <p:nvSpPr>
            <p:cNvPr id="19" name="Slide Number Placeholder 2">
              <a:extLst>
                <a:ext uri="{FF2B5EF4-FFF2-40B4-BE49-F238E27FC236}">
                  <a16:creationId xmlns:a16="http://schemas.microsoft.com/office/drawing/2014/main" id="{367DFBE4-7A7D-4369-BF85-674FBE43B68F}"/>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Median Price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20" name="Picture 19">
              <a:extLst>
                <a:ext uri="{FF2B5EF4-FFF2-40B4-BE49-F238E27FC236}">
                  <a16:creationId xmlns:a16="http://schemas.microsoft.com/office/drawing/2014/main" id="{1E67105B-771B-4181-A24E-98A9B15CD27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10134600" y="9457381"/>
              <a:ext cx="332014" cy="415522"/>
            </a:xfrm>
            <a:prstGeom prst="rect">
              <a:avLst/>
            </a:prstGeom>
          </p:spPr>
        </p:pic>
      </p:grpSp>
      <p:sp>
        <p:nvSpPr>
          <p:cNvPr id="3" name="Content Placeholder 2"/>
          <p:cNvSpPr>
            <a:spLocks noGrp="1"/>
          </p:cNvSpPr>
          <p:nvPr>
            <p:ph idx="4294967295"/>
          </p:nvPr>
        </p:nvSpPr>
        <p:spPr>
          <a:xfrm>
            <a:off x="3163013" y="2721797"/>
            <a:ext cx="12925425" cy="6341363"/>
          </a:xfrm>
          <a:prstGeom prst="rect">
            <a:avLst/>
          </a:prstGeom>
        </p:spPr>
        <p:txBody>
          <a:bodyPr>
            <a:normAutofit/>
          </a:bodyPr>
          <a:lstStyle/>
          <a:p>
            <a:pPr marL="0" indent="0" algn="ctr">
              <a:buNone/>
            </a:pPr>
            <a:r>
              <a:rPr lang="en-US" sz="3000" b="1" dirty="0">
                <a:solidFill>
                  <a:schemeClr val="bg1"/>
                </a:solidFill>
              </a:rPr>
              <a:t>California, July 2019: </a:t>
            </a:r>
            <a:r>
              <a:rPr lang="en-US" sz="3000" b="1" dirty="0">
                <a:solidFill>
                  <a:schemeClr val="accent3"/>
                </a:solidFill>
              </a:rPr>
              <a:t>$607,990</a:t>
            </a:r>
            <a:r>
              <a:rPr lang="en-US" sz="3000" b="1" dirty="0">
                <a:solidFill>
                  <a:schemeClr val="bg1"/>
                </a:solidFill>
              </a:rPr>
              <a:t>, -0.4% MTM, +2.8% YTY</a:t>
            </a:r>
          </a:p>
        </p:txBody>
      </p:sp>
    </p:spTree>
    <p:extLst>
      <p:ext uri="{BB962C8B-B14F-4D97-AF65-F5344CB8AC3E}">
        <p14:creationId xmlns:p14="http://schemas.microsoft.com/office/powerpoint/2010/main" val="2498977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6" y="809737"/>
            <a:ext cx="10529174" cy="1338828"/>
          </a:xfrm>
        </p:spPr>
        <p:txBody>
          <a:bodyPr/>
          <a:lstStyle/>
          <a:p>
            <a:r>
              <a:rPr lang="en-US" dirty="0"/>
              <a:t>Home prices stabilize in search for equilibrium</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967107059"/>
              </p:ext>
            </p:extLst>
          </p:nvPr>
        </p:nvGraphicFramePr>
        <p:xfrm>
          <a:off x="928687" y="2552699"/>
          <a:ext cx="16430625" cy="6519985"/>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2">
            <a:extLst>
              <a:ext uri="{FF2B5EF4-FFF2-40B4-BE49-F238E27FC236}">
                <a16:creationId xmlns:a16="http://schemas.microsoft.com/office/drawing/2014/main" id="{02C4D1EE-EC34-4045-A87A-6C02F10D77A6}"/>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13</a:t>
            </a:fld>
            <a:endParaRPr dirty="0"/>
          </a:p>
        </p:txBody>
      </p:sp>
      <p:grpSp>
        <p:nvGrpSpPr>
          <p:cNvPr id="6" name="Group 5">
            <a:extLst>
              <a:ext uri="{FF2B5EF4-FFF2-40B4-BE49-F238E27FC236}">
                <a16:creationId xmlns:a16="http://schemas.microsoft.com/office/drawing/2014/main" id="{74CFDA6B-5F48-4599-A27B-AB2399BE098C}"/>
              </a:ext>
            </a:extLst>
          </p:cNvPr>
          <p:cNvGrpSpPr/>
          <p:nvPr/>
        </p:nvGrpSpPr>
        <p:grpSpPr>
          <a:xfrm>
            <a:off x="9906000" y="9226572"/>
            <a:ext cx="6400800" cy="646331"/>
            <a:chOff x="9906000" y="9226572"/>
            <a:chExt cx="6400800" cy="646331"/>
          </a:xfrm>
        </p:grpSpPr>
        <p:sp>
          <p:nvSpPr>
            <p:cNvPr id="8" name="Slide Number Placeholder 2">
              <a:extLst>
                <a:ext uri="{FF2B5EF4-FFF2-40B4-BE49-F238E27FC236}">
                  <a16:creationId xmlns:a16="http://schemas.microsoft.com/office/drawing/2014/main" id="{9ADD5027-6B26-4334-B7EE-8F0B7A4BF489}"/>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Median Price of Existing Condo/Townhomes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9" name="Picture 8">
              <a:extLst>
                <a:ext uri="{FF2B5EF4-FFF2-40B4-BE49-F238E27FC236}">
                  <a16:creationId xmlns:a16="http://schemas.microsoft.com/office/drawing/2014/main" id="{EB18F283-D89A-403F-8F47-9878EBAD015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10134600" y="9457381"/>
              <a:ext cx="332014" cy="415522"/>
            </a:xfrm>
            <a:prstGeom prst="rect">
              <a:avLst/>
            </a:prstGeom>
          </p:spPr>
        </p:pic>
      </p:grpSp>
    </p:spTree>
    <p:extLst>
      <p:ext uri="{BB962C8B-B14F-4D97-AF65-F5344CB8AC3E}">
        <p14:creationId xmlns:p14="http://schemas.microsoft.com/office/powerpoint/2010/main" val="405503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6" y="809737"/>
            <a:ext cx="11367374" cy="1338828"/>
          </a:xfrm>
        </p:spPr>
        <p:txBody>
          <a:bodyPr/>
          <a:lstStyle/>
          <a:p>
            <a:r>
              <a:rPr lang="en-US" dirty="0"/>
              <a:t>Condo/Townhome prices decrease modestly</a:t>
            </a:r>
            <a:endParaRPr lang="en-US" dirty="0">
              <a:solidFill>
                <a:schemeClr val="bg1"/>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171594147"/>
              </p:ext>
            </p:extLst>
          </p:nvPr>
        </p:nvGraphicFramePr>
        <p:xfrm>
          <a:off x="801553" y="2721797"/>
          <a:ext cx="16229147" cy="6096000"/>
        </p:xfrm>
        <a:graphic>
          <a:graphicData uri="http://schemas.openxmlformats.org/drawingml/2006/chart">
            <c:chart xmlns:c="http://schemas.openxmlformats.org/drawingml/2006/chart" xmlns:r="http://schemas.openxmlformats.org/officeDocument/2006/relationships" r:id="rId3"/>
          </a:graphicData>
        </a:graphic>
      </p:graphicFrame>
      <p:sp>
        <p:nvSpPr>
          <p:cNvPr id="11" name="Slide Number Placeholder 2">
            <a:extLst>
              <a:ext uri="{FF2B5EF4-FFF2-40B4-BE49-F238E27FC236}">
                <a16:creationId xmlns:a16="http://schemas.microsoft.com/office/drawing/2014/main" id="{EFFD6E51-E411-4BBA-9DEF-7295C04B653C}"/>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14</a:t>
            </a:fld>
            <a:endParaRPr dirty="0"/>
          </a:p>
        </p:txBody>
      </p:sp>
      <p:grpSp>
        <p:nvGrpSpPr>
          <p:cNvPr id="12" name="Group 11">
            <a:extLst>
              <a:ext uri="{FF2B5EF4-FFF2-40B4-BE49-F238E27FC236}">
                <a16:creationId xmlns:a16="http://schemas.microsoft.com/office/drawing/2014/main" id="{A31DEB47-9279-4D65-AB3E-87B16C4F2E43}"/>
              </a:ext>
            </a:extLst>
          </p:cNvPr>
          <p:cNvGrpSpPr/>
          <p:nvPr/>
        </p:nvGrpSpPr>
        <p:grpSpPr>
          <a:xfrm>
            <a:off x="9906000" y="9226572"/>
            <a:ext cx="6400800" cy="646331"/>
            <a:chOff x="9906000" y="9226572"/>
            <a:chExt cx="6400800" cy="646331"/>
          </a:xfrm>
        </p:grpSpPr>
        <p:sp>
          <p:nvSpPr>
            <p:cNvPr id="13" name="Slide Number Placeholder 2">
              <a:extLst>
                <a:ext uri="{FF2B5EF4-FFF2-40B4-BE49-F238E27FC236}">
                  <a16:creationId xmlns:a16="http://schemas.microsoft.com/office/drawing/2014/main" id="{550607A5-D661-4864-8802-900C2B8B15B9}"/>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Median Price of Existing Condos/Townhomes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4" name="Picture 13">
              <a:extLst>
                <a:ext uri="{FF2B5EF4-FFF2-40B4-BE49-F238E27FC236}">
                  <a16:creationId xmlns:a16="http://schemas.microsoft.com/office/drawing/2014/main" id="{CBA545B6-8897-49BC-AB8F-75C8B0161EC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10134600" y="9457381"/>
              <a:ext cx="332014" cy="415522"/>
            </a:xfrm>
            <a:prstGeom prst="rect">
              <a:avLst/>
            </a:prstGeom>
          </p:spPr>
        </p:pic>
      </p:grpSp>
      <p:sp>
        <p:nvSpPr>
          <p:cNvPr id="15" name="Content Placeholder 2">
            <a:extLst>
              <a:ext uri="{FF2B5EF4-FFF2-40B4-BE49-F238E27FC236}">
                <a16:creationId xmlns:a16="http://schemas.microsoft.com/office/drawing/2014/main" id="{93E782A7-1BCC-46EE-ACC1-C7A5DCE0BDDB}"/>
              </a:ext>
            </a:extLst>
          </p:cNvPr>
          <p:cNvSpPr txBox="1">
            <a:spLocks/>
          </p:cNvSpPr>
          <p:nvPr/>
        </p:nvSpPr>
        <p:spPr>
          <a:xfrm>
            <a:off x="3163013" y="2721797"/>
            <a:ext cx="12925425" cy="6341363"/>
          </a:xfrm>
          <a:prstGeom prst="rect">
            <a:avLst/>
          </a:prstGeom>
        </p:spPr>
        <p:txBody>
          <a:bodyPr>
            <a:norm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lgn="ctr">
              <a:buNone/>
            </a:pPr>
            <a:r>
              <a:rPr lang="en-US" sz="3000" b="1" dirty="0">
                <a:solidFill>
                  <a:schemeClr val="bg1"/>
                </a:solidFill>
              </a:rPr>
              <a:t>California, July 2018: </a:t>
            </a:r>
            <a:r>
              <a:rPr lang="en-US" sz="3000" b="1" dirty="0">
                <a:solidFill>
                  <a:schemeClr val="accent4"/>
                </a:solidFill>
              </a:rPr>
              <a:t>$485,000</a:t>
            </a:r>
            <a:r>
              <a:rPr lang="en-US" sz="3000" b="1" dirty="0">
                <a:solidFill>
                  <a:schemeClr val="bg1"/>
                </a:solidFill>
              </a:rPr>
              <a:t>, July 2019: </a:t>
            </a:r>
            <a:r>
              <a:rPr lang="en-US" sz="3000" b="1" dirty="0">
                <a:solidFill>
                  <a:schemeClr val="accent3"/>
                </a:solidFill>
              </a:rPr>
              <a:t>$470,000</a:t>
            </a:r>
          </a:p>
        </p:txBody>
      </p:sp>
    </p:spTree>
    <p:extLst>
      <p:ext uri="{BB962C8B-B14F-4D97-AF65-F5344CB8AC3E}">
        <p14:creationId xmlns:p14="http://schemas.microsoft.com/office/powerpoint/2010/main" val="258899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6" y="809737"/>
            <a:ext cx="12738974" cy="1338828"/>
          </a:xfrm>
        </p:spPr>
        <p:txBody>
          <a:bodyPr/>
          <a:lstStyle/>
          <a:p>
            <a:r>
              <a:rPr lang="en-US" dirty="0"/>
              <a:t>Price/Square Foot slightly down</a:t>
            </a:r>
            <a:br>
              <a:rPr lang="en-US" dirty="0"/>
            </a:br>
            <a:r>
              <a:rPr lang="en-US" dirty="0">
                <a:solidFill>
                  <a:schemeClr val="bg1"/>
                </a:solidFill>
              </a:rPr>
              <a:t>from last month and inched up from last year</a:t>
            </a:r>
          </a:p>
        </p:txBody>
      </p:sp>
      <p:graphicFrame>
        <p:nvGraphicFramePr>
          <p:cNvPr id="5" name="Chart 4"/>
          <p:cNvGraphicFramePr/>
          <p:nvPr>
            <p:extLst>
              <p:ext uri="{D42A27DB-BD31-4B8C-83A1-F6EECF244321}">
                <p14:modId xmlns:p14="http://schemas.microsoft.com/office/powerpoint/2010/main" val="1888049687"/>
              </p:ext>
            </p:extLst>
          </p:nvPr>
        </p:nvGraphicFramePr>
        <p:xfrm>
          <a:off x="928116" y="2743200"/>
          <a:ext cx="16431768" cy="64008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5"/>
          <p:cNvSpPr>
            <a:spLocks noChangeArrowheads="1"/>
          </p:cNvSpPr>
          <p:nvPr/>
        </p:nvSpPr>
        <p:spPr bwMode="auto">
          <a:xfrm>
            <a:off x="2514600" y="2514600"/>
            <a:ext cx="729376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endParaRPr lang="en-US" sz="2100" dirty="0"/>
          </a:p>
        </p:txBody>
      </p:sp>
      <p:sp>
        <p:nvSpPr>
          <p:cNvPr id="14" name="Slide Number Placeholder 2">
            <a:extLst>
              <a:ext uri="{FF2B5EF4-FFF2-40B4-BE49-F238E27FC236}">
                <a16:creationId xmlns:a16="http://schemas.microsoft.com/office/drawing/2014/main" id="{9DAC69C4-5AB9-4AD1-9764-044D25B91D8D}"/>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15</a:t>
            </a:fld>
            <a:endParaRPr dirty="0"/>
          </a:p>
        </p:txBody>
      </p:sp>
      <p:grpSp>
        <p:nvGrpSpPr>
          <p:cNvPr id="15" name="Group 14">
            <a:extLst>
              <a:ext uri="{FF2B5EF4-FFF2-40B4-BE49-F238E27FC236}">
                <a16:creationId xmlns:a16="http://schemas.microsoft.com/office/drawing/2014/main" id="{C912E99A-843F-409F-A241-3AC29EAE8ABF}"/>
              </a:ext>
            </a:extLst>
          </p:cNvPr>
          <p:cNvGrpSpPr/>
          <p:nvPr/>
        </p:nvGrpSpPr>
        <p:grpSpPr>
          <a:xfrm>
            <a:off x="8228205" y="9226572"/>
            <a:ext cx="8078595" cy="646331"/>
            <a:chOff x="8228205" y="9226572"/>
            <a:chExt cx="8078595" cy="646331"/>
          </a:xfrm>
        </p:grpSpPr>
        <p:sp>
          <p:nvSpPr>
            <p:cNvPr id="16" name="Slide Number Placeholder 2">
              <a:extLst>
                <a:ext uri="{FF2B5EF4-FFF2-40B4-BE49-F238E27FC236}">
                  <a16:creationId xmlns:a16="http://schemas.microsoft.com/office/drawing/2014/main" id="{C397E838-EA40-4700-BB72-9661F98470FF}"/>
                </a:ext>
              </a:extLst>
            </p:cNvPr>
            <p:cNvSpPr txBox="1">
              <a:spLocks/>
            </p:cNvSpPr>
            <p:nvPr/>
          </p:nvSpPr>
          <p:spPr>
            <a:xfrm>
              <a:off x="8554357" y="9226572"/>
              <a:ext cx="7752443"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Median Price Per Square Feet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7" name="Picture 16">
              <a:extLst>
                <a:ext uri="{FF2B5EF4-FFF2-40B4-BE49-F238E27FC236}">
                  <a16:creationId xmlns:a16="http://schemas.microsoft.com/office/drawing/2014/main" id="{1FFFEC3F-90C1-49FE-860E-81EE0FAA86A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8228205" y="9372600"/>
              <a:ext cx="332014" cy="415522"/>
            </a:xfrm>
            <a:prstGeom prst="rect">
              <a:avLst/>
            </a:prstGeom>
          </p:spPr>
        </p:pic>
      </p:grpSp>
      <p:sp>
        <p:nvSpPr>
          <p:cNvPr id="3" name="Content Placeholder 2"/>
          <p:cNvSpPr>
            <a:spLocks noGrp="1"/>
          </p:cNvSpPr>
          <p:nvPr>
            <p:ph idx="4294967295"/>
          </p:nvPr>
        </p:nvSpPr>
        <p:spPr>
          <a:xfrm>
            <a:off x="5150928" y="2572392"/>
            <a:ext cx="8258176" cy="489309"/>
          </a:xfrm>
          <a:prstGeom prst="rect">
            <a:avLst/>
          </a:prstGeom>
        </p:spPr>
        <p:txBody>
          <a:bodyPr/>
          <a:lstStyle/>
          <a:p>
            <a:pPr marL="0" indent="0" algn="ctr">
              <a:buNone/>
            </a:pPr>
            <a:r>
              <a:rPr lang="en-US" sz="3000" b="1" dirty="0">
                <a:solidFill>
                  <a:schemeClr val="bg1"/>
                </a:solidFill>
              </a:rPr>
              <a:t>July 2019: </a:t>
            </a:r>
            <a:r>
              <a:rPr lang="en-US" sz="3000" b="1" dirty="0">
                <a:solidFill>
                  <a:schemeClr val="accent1"/>
                </a:solidFill>
              </a:rPr>
              <a:t>$290</a:t>
            </a:r>
            <a:r>
              <a:rPr lang="en-US" sz="3000" b="1" dirty="0">
                <a:solidFill>
                  <a:schemeClr val="bg1"/>
                </a:solidFill>
              </a:rPr>
              <a:t>, -0.3% MTM, Up 0.3% YTY</a:t>
            </a:r>
          </a:p>
          <a:p>
            <a:pPr algn="ctr"/>
            <a:endParaRPr lang="en-US" sz="3000" b="1" dirty="0">
              <a:solidFill>
                <a:schemeClr val="bg1"/>
              </a:solidFill>
            </a:endParaRPr>
          </a:p>
        </p:txBody>
      </p:sp>
    </p:spTree>
    <p:extLst>
      <p:ext uri="{BB962C8B-B14F-4D97-AF65-F5344CB8AC3E}">
        <p14:creationId xmlns:p14="http://schemas.microsoft.com/office/powerpoint/2010/main" val="1358334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6" y="809737"/>
            <a:ext cx="15272624" cy="1338828"/>
          </a:xfrm>
        </p:spPr>
        <p:txBody>
          <a:bodyPr/>
          <a:lstStyle/>
          <a:p>
            <a:r>
              <a:rPr lang="en-US" dirty="0"/>
              <a:t>Sales Price-to-List Price ratio dipped slightly</a:t>
            </a:r>
            <a:br>
              <a:rPr lang="en-US" dirty="0"/>
            </a:br>
            <a:r>
              <a:rPr lang="en-US" dirty="0">
                <a:solidFill>
                  <a:schemeClr val="bg1"/>
                </a:solidFill>
              </a:rPr>
              <a:t>as market moves towards the end of the peak season</a:t>
            </a:r>
          </a:p>
        </p:txBody>
      </p:sp>
      <p:sp>
        <p:nvSpPr>
          <p:cNvPr id="3" name="Content Placeholder 2"/>
          <p:cNvSpPr>
            <a:spLocks noGrp="1"/>
          </p:cNvSpPr>
          <p:nvPr>
            <p:ph idx="4294967295"/>
          </p:nvPr>
        </p:nvSpPr>
        <p:spPr>
          <a:xfrm>
            <a:off x="5756821" y="2459105"/>
            <a:ext cx="7496176" cy="522665"/>
          </a:xfrm>
          <a:prstGeom prst="rect">
            <a:avLst/>
          </a:prstGeom>
        </p:spPr>
        <p:txBody>
          <a:bodyPr/>
          <a:lstStyle/>
          <a:p>
            <a:pPr marL="0" indent="0" algn="ctr">
              <a:buNone/>
            </a:pPr>
            <a:r>
              <a:rPr lang="en-US" sz="3000" b="1" dirty="0">
                <a:solidFill>
                  <a:schemeClr val="bg1"/>
                </a:solidFill>
              </a:rPr>
              <a:t>July 2019: </a:t>
            </a:r>
            <a:r>
              <a:rPr lang="en-US" sz="3000" b="1" dirty="0">
                <a:solidFill>
                  <a:schemeClr val="accent3"/>
                </a:solidFill>
              </a:rPr>
              <a:t>99.0%</a:t>
            </a:r>
            <a:r>
              <a:rPr lang="en-US" sz="3000" b="1" dirty="0">
                <a:solidFill>
                  <a:schemeClr val="bg1"/>
                </a:solidFill>
              </a:rPr>
              <a:t>, -0.2% MTM, -0.6% YTY</a:t>
            </a:r>
          </a:p>
          <a:p>
            <a:pPr algn="ctr"/>
            <a:endParaRPr lang="en-US" sz="3000" b="1" dirty="0">
              <a:solidFill>
                <a:schemeClr val="bg1"/>
              </a:solidFill>
            </a:endParaRPr>
          </a:p>
        </p:txBody>
      </p:sp>
      <p:graphicFrame>
        <p:nvGraphicFramePr>
          <p:cNvPr id="5" name="Chart 4"/>
          <p:cNvGraphicFramePr/>
          <p:nvPr>
            <p:extLst>
              <p:ext uri="{D42A27DB-BD31-4B8C-83A1-F6EECF244321}">
                <p14:modId xmlns:p14="http://schemas.microsoft.com/office/powerpoint/2010/main" val="2302954819"/>
              </p:ext>
            </p:extLst>
          </p:nvPr>
        </p:nvGraphicFramePr>
        <p:xfrm>
          <a:off x="504896" y="2971989"/>
          <a:ext cx="16978884" cy="6172200"/>
        </p:xfrm>
        <a:graphic>
          <a:graphicData uri="http://schemas.openxmlformats.org/drawingml/2006/chart">
            <c:chart xmlns:c="http://schemas.openxmlformats.org/drawingml/2006/chart" xmlns:r="http://schemas.openxmlformats.org/officeDocument/2006/relationships" r:id="rId2"/>
          </a:graphicData>
        </a:graphic>
      </p:graphicFrame>
      <p:sp>
        <p:nvSpPr>
          <p:cNvPr id="14" name="Slide Number Placeholder 2">
            <a:extLst>
              <a:ext uri="{FF2B5EF4-FFF2-40B4-BE49-F238E27FC236}">
                <a16:creationId xmlns:a16="http://schemas.microsoft.com/office/drawing/2014/main" id="{2B3B6042-38EC-4DDC-83AB-250FC0D3DA1C}"/>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16</a:t>
            </a:fld>
            <a:endParaRPr dirty="0"/>
          </a:p>
        </p:txBody>
      </p:sp>
      <p:grpSp>
        <p:nvGrpSpPr>
          <p:cNvPr id="15" name="Group 14">
            <a:extLst>
              <a:ext uri="{FF2B5EF4-FFF2-40B4-BE49-F238E27FC236}">
                <a16:creationId xmlns:a16="http://schemas.microsoft.com/office/drawing/2014/main" id="{338F812A-EEFA-4E99-8C18-23600A526C95}"/>
              </a:ext>
            </a:extLst>
          </p:cNvPr>
          <p:cNvGrpSpPr/>
          <p:nvPr/>
        </p:nvGrpSpPr>
        <p:grpSpPr>
          <a:xfrm>
            <a:off x="9573986" y="9226572"/>
            <a:ext cx="6732814" cy="646331"/>
            <a:chOff x="9573986" y="9226572"/>
            <a:chExt cx="6732814" cy="646331"/>
          </a:xfrm>
        </p:grpSpPr>
        <p:sp>
          <p:nvSpPr>
            <p:cNvPr id="16" name="Slide Number Placeholder 2">
              <a:extLst>
                <a:ext uri="{FF2B5EF4-FFF2-40B4-BE49-F238E27FC236}">
                  <a16:creationId xmlns:a16="http://schemas.microsoft.com/office/drawing/2014/main" id="{F9734A76-1867-4A39-99FA-8E7E5C36793E}"/>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Sales to List Ratio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7" name="Picture 16">
              <a:extLst>
                <a:ext uri="{FF2B5EF4-FFF2-40B4-BE49-F238E27FC236}">
                  <a16:creationId xmlns:a16="http://schemas.microsoft.com/office/drawing/2014/main" id="{BC999C2C-BD8F-49AD-910D-029974C0620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7727" b="882"/>
            <a:stretch/>
          </p:blipFill>
          <p:spPr>
            <a:xfrm>
              <a:off x="9573986" y="9314850"/>
              <a:ext cx="332014" cy="415522"/>
            </a:xfrm>
            <a:prstGeom prst="rect">
              <a:avLst/>
            </a:prstGeom>
          </p:spPr>
        </p:pic>
      </p:grpSp>
    </p:spTree>
    <p:extLst>
      <p:ext uri="{BB962C8B-B14F-4D97-AF65-F5344CB8AC3E}">
        <p14:creationId xmlns:p14="http://schemas.microsoft.com/office/powerpoint/2010/main" val="449727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D04F09-8787-4833-955D-1CFBEF4BD35D}"/>
              </a:ext>
            </a:extLst>
          </p:cNvPr>
          <p:cNvSpPr>
            <a:spLocks noGrp="1"/>
          </p:cNvSpPr>
          <p:nvPr>
            <p:ph type="title"/>
          </p:nvPr>
        </p:nvSpPr>
        <p:spPr>
          <a:xfrm>
            <a:off x="1358026" y="809737"/>
            <a:ext cx="12434174" cy="1962076"/>
          </a:xfrm>
        </p:spPr>
        <p:txBody>
          <a:bodyPr/>
          <a:lstStyle/>
          <a:p>
            <a:r>
              <a:rPr lang="en-US" dirty="0"/>
              <a:t>Year-over-Year Price Growth by Percentile</a:t>
            </a:r>
            <a:br>
              <a:rPr lang="en-US" dirty="0"/>
            </a:br>
            <a:endParaRPr lang="en-US" dirty="0"/>
          </a:p>
        </p:txBody>
      </p:sp>
      <p:sp>
        <p:nvSpPr>
          <p:cNvPr id="5" name="Slide Number Placeholder 2">
            <a:extLst>
              <a:ext uri="{FF2B5EF4-FFF2-40B4-BE49-F238E27FC236}">
                <a16:creationId xmlns:a16="http://schemas.microsoft.com/office/drawing/2014/main" id="{99F63C9C-1E8D-4668-BC68-311B6A8C93C8}"/>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17</a:t>
            </a:fld>
            <a:endParaRPr dirty="0"/>
          </a:p>
        </p:txBody>
      </p:sp>
      <p:grpSp>
        <p:nvGrpSpPr>
          <p:cNvPr id="8" name="Group 7">
            <a:extLst>
              <a:ext uri="{FF2B5EF4-FFF2-40B4-BE49-F238E27FC236}">
                <a16:creationId xmlns:a16="http://schemas.microsoft.com/office/drawing/2014/main" id="{50C12726-70DD-49F6-BE0E-341E46EB793F}"/>
              </a:ext>
            </a:extLst>
          </p:cNvPr>
          <p:cNvGrpSpPr/>
          <p:nvPr/>
        </p:nvGrpSpPr>
        <p:grpSpPr>
          <a:xfrm>
            <a:off x="9906000" y="9226572"/>
            <a:ext cx="6400800" cy="646331"/>
            <a:chOff x="9906000" y="9226572"/>
            <a:chExt cx="6400800" cy="646331"/>
          </a:xfrm>
        </p:grpSpPr>
        <p:sp>
          <p:nvSpPr>
            <p:cNvPr id="9" name="Slide Number Placeholder 2">
              <a:extLst>
                <a:ext uri="{FF2B5EF4-FFF2-40B4-BE49-F238E27FC236}">
                  <a16:creationId xmlns:a16="http://schemas.microsoft.com/office/drawing/2014/main" id="{A8BA33AA-68BB-4695-8330-9352F11B3729}"/>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Median Price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0" name="Picture 9">
              <a:extLst>
                <a:ext uri="{FF2B5EF4-FFF2-40B4-BE49-F238E27FC236}">
                  <a16:creationId xmlns:a16="http://schemas.microsoft.com/office/drawing/2014/main" id="{84603613-0F83-4F69-886F-1BA49096D7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7727" b="882"/>
            <a:stretch/>
          </p:blipFill>
          <p:spPr>
            <a:xfrm>
              <a:off x="9979395" y="9341976"/>
              <a:ext cx="332014" cy="415522"/>
            </a:xfrm>
            <a:prstGeom prst="rect">
              <a:avLst/>
            </a:prstGeom>
          </p:spPr>
        </p:pic>
      </p:grpSp>
      <p:graphicFrame>
        <p:nvGraphicFramePr>
          <p:cNvPr id="11" name="Chart 10">
            <a:extLst>
              <a:ext uri="{FF2B5EF4-FFF2-40B4-BE49-F238E27FC236}">
                <a16:creationId xmlns:a16="http://schemas.microsoft.com/office/drawing/2014/main" id="{0E35100C-EF03-4D93-83FC-3FD6757D1BD6}"/>
              </a:ext>
            </a:extLst>
          </p:cNvPr>
          <p:cNvGraphicFramePr>
            <a:graphicFrameLocks/>
          </p:cNvGraphicFramePr>
          <p:nvPr>
            <p:extLst>
              <p:ext uri="{D42A27DB-BD31-4B8C-83A1-F6EECF244321}">
                <p14:modId xmlns:p14="http://schemas.microsoft.com/office/powerpoint/2010/main" val="335456192"/>
              </p:ext>
            </p:extLst>
          </p:nvPr>
        </p:nvGraphicFramePr>
        <p:xfrm>
          <a:off x="1358026" y="2135980"/>
          <a:ext cx="15571948" cy="651271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56954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4F6AEE3-CAA3-476B-A5DC-52BA0CCFBB9D}"/>
              </a:ext>
            </a:extLst>
          </p:cNvPr>
          <p:cNvSpPr>
            <a:spLocks noGrp="1"/>
          </p:cNvSpPr>
          <p:nvPr>
            <p:ph type="title"/>
          </p:nvPr>
        </p:nvSpPr>
        <p:spPr>
          <a:xfrm>
            <a:off x="1358026" y="809737"/>
            <a:ext cx="13348574" cy="1338828"/>
          </a:xfrm>
        </p:spPr>
        <p:txBody>
          <a:bodyPr/>
          <a:lstStyle/>
          <a:p>
            <a:r>
              <a:rPr lang="en-US" dirty="0"/>
              <a:t>Mortgage payment continued to drop;</a:t>
            </a:r>
            <a:br>
              <a:rPr lang="en-US" dirty="0"/>
            </a:br>
            <a:r>
              <a:rPr lang="en-US" dirty="0"/>
              <a:t>rates lowest in 33 months</a:t>
            </a:r>
          </a:p>
        </p:txBody>
      </p:sp>
      <p:graphicFrame>
        <p:nvGraphicFramePr>
          <p:cNvPr id="6" name="Content Placeholder 5">
            <a:extLst>
              <a:ext uri="{FF2B5EF4-FFF2-40B4-BE49-F238E27FC236}">
                <a16:creationId xmlns:a16="http://schemas.microsoft.com/office/drawing/2014/main" id="{9E663D2A-3663-4DD6-9A22-1888E76BE53B}"/>
              </a:ext>
            </a:extLst>
          </p:cNvPr>
          <p:cNvGraphicFramePr>
            <a:graphicFrameLocks noGrp="1"/>
          </p:cNvGraphicFramePr>
          <p:nvPr>
            <p:ph idx="4294967295"/>
            <p:extLst>
              <p:ext uri="{D42A27DB-BD31-4B8C-83A1-F6EECF244321}">
                <p14:modId xmlns:p14="http://schemas.microsoft.com/office/powerpoint/2010/main" val="2864994559"/>
              </p:ext>
            </p:extLst>
          </p:nvPr>
        </p:nvGraphicFramePr>
        <p:xfrm>
          <a:off x="8686800" y="2416610"/>
          <a:ext cx="8993447" cy="65406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9">
            <a:extLst>
              <a:ext uri="{FF2B5EF4-FFF2-40B4-BE49-F238E27FC236}">
                <a16:creationId xmlns:a16="http://schemas.microsoft.com/office/drawing/2014/main" id="{FD665A8C-297D-4470-AC06-FE74BB622956}"/>
              </a:ext>
            </a:extLst>
          </p:cNvPr>
          <p:cNvGraphicFramePr>
            <a:graphicFrameLocks/>
          </p:cNvGraphicFramePr>
          <p:nvPr>
            <p:extLst>
              <p:ext uri="{D42A27DB-BD31-4B8C-83A1-F6EECF244321}">
                <p14:modId xmlns:p14="http://schemas.microsoft.com/office/powerpoint/2010/main" val="2301919403"/>
              </p:ext>
            </p:extLst>
          </p:nvPr>
        </p:nvGraphicFramePr>
        <p:xfrm>
          <a:off x="607753" y="2530768"/>
          <a:ext cx="8461512" cy="6694557"/>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2">
            <a:extLst>
              <a:ext uri="{FF2B5EF4-FFF2-40B4-BE49-F238E27FC236}">
                <a16:creationId xmlns:a16="http://schemas.microsoft.com/office/drawing/2014/main" id="{A043DCBD-826A-4E6E-8AF7-5744A7664E2F}"/>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18</a:t>
            </a:fld>
            <a:endParaRPr dirty="0"/>
          </a:p>
        </p:txBody>
      </p:sp>
      <p:grpSp>
        <p:nvGrpSpPr>
          <p:cNvPr id="9" name="Group 8">
            <a:extLst>
              <a:ext uri="{FF2B5EF4-FFF2-40B4-BE49-F238E27FC236}">
                <a16:creationId xmlns:a16="http://schemas.microsoft.com/office/drawing/2014/main" id="{FA0A0E54-23BE-43D1-A285-3BAF17EDCF1A}"/>
              </a:ext>
            </a:extLst>
          </p:cNvPr>
          <p:cNvGrpSpPr/>
          <p:nvPr/>
        </p:nvGrpSpPr>
        <p:grpSpPr>
          <a:xfrm>
            <a:off x="9906000" y="9226572"/>
            <a:ext cx="6400800" cy="646331"/>
            <a:chOff x="9906000" y="9226572"/>
            <a:chExt cx="6400800" cy="646331"/>
          </a:xfrm>
        </p:grpSpPr>
        <p:sp>
          <p:nvSpPr>
            <p:cNvPr id="10" name="Slide Number Placeholder 2">
              <a:extLst>
                <a:ext uri="{FF2B5EF4-FFF2-40B4-BE49-F238E27FC236}">
                  <a16:creationId xmlns:a16="http://schemas.microsoft.com/office/drawing/2014/main" id="{C76184E4-EE00-419F-A035-1F07240D6D41}"/>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Price Growth vs. Mortgage Payment Growth</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1" name="Picture 10">
              <a:extLst>
                <a:ext uri="{FF2B5EF4-FFF2-40B4-BE49-F238E27FC236}">
                  <a16:creationId xmlns:a16="http://schemas.microsoft.com/office/drawing/2014/main" id="{07BB06BE-3FD0-4F11-BD24-05F34385DD9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7727" b="882"/>
            <a:stretch/>
          </p:blipFill>
          <p:spPr>
            <a:xfrm>
              <a:off x="10058400" y="9341976"/>
              <a:ext cx="332014" cy="415522"/>
            </a:xfrm>
            <a:prstGeom prst="rect">
              <a:avLst/>
            </a:prstGeom>
          </p:spPr>
        </p:pic>
      </p:grpSp>
    </p:spTree>
    <p:extLst>
      <p:ext uri="{BB962C8B-B14F-4D97-AF65-F5344CB8AC3E}">
        <p14:creationId xmlns:p14="http://schemas.microsoft.com/office/powerpoint/2010/main" val="3439286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4F6AEE3-CAA3-476B-A5DC-52BA0CCFBB9D}"/>
              </a:ext>
            </a:extLst>
          </p:cNvPr>
          <p:cNvSpPr>
            <a:spLocks noGrp="1"/>
          </p:cNvSpPr>
          <p:nvPr>
            <p:ph type="title"/>
          </p:nvPr>
        </p:nvSpPr>
        <p:spPr>
          <a:xfrm>
            <a:off x="1358026" y="809737"/>
            <a:ext cx="13577174" cy="1338828"/>
          </a:xfrm>
        </p:spPr>
        <p:txBody>
          <a:bodyPr/>
          <a:lstStyle/>
          <a:p>
            <a:r>
              <a:rPr lang="en-US" dirty="0"/>
              <a:t>Mortgage payment continued to drop;</a:t>
            </a:r>
            <a:br>
              <a:rPr lang="en-US" dirty="0"/>
            </a:br>
            <a:r>
              <a:rPr lang="en-US" dirty="0"/>
              <a:t>rates lowest in 33 months</a:t>
            </a:r>
          </a:p>
        </p:txBody>
      </p:sp>
      <p:graphicFrame>
        <p:nvGraphicFramePr>
          <p:cNvPr id="6" name="Content Placeholder 5">
            <a:extLst>
              <a:ext uri="{FF2B5EF4-FFF2-40B4-BE49-F238E27FC236}">
                <a16:creationId xmlns:a16="http://schemas.microsoft.com/office/drawing/2014/main" id="{9E663D2A-3663-4DD6-9A22-1888E76BE53B}"/>
              </a:ext>
            </a:extLst>
          </p:cNvPr>
          <p:cNvGraphicFramePr>
            <a:graphicFrameLocks noGrp="1"/>
          </p:cNvGraphicFramePr>
          <p:nvPr>
            <p:ph idx="4294967295"/>
            <p:extLst>
              <p:ext uri="{D42A27DB-BD31-4B8C-83A1-F6EECF244321}">
                <p14:modId xmlns:p14="http://schemas.microsoft.com/office/powerpoint/2010/main" val="3219933307"/>
              </p:ext>
            </p:extLst>
          </p:nvPr>
        </p:nvGraphicFramePr>
        <p:xfrm>
          <a:off x="381000" y="2498382"/>
          <a:ext cx="17221200" cy="6458898"/>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2">
            <a:extLst>
              <a:ext uri="{FF2B5EF4-FFF2-40B4-BE49-F238E27FC236}">
                <a16:creationId xmlns:a16="http://schemas.microsoft.com/office/drawing/2014/main" id="{F2B23E0A-7B9F-4589-9933-74070E917DE0}"/>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19</a:t>
            </a:fld>
            <a:endParaRPr dirty="0"/>
          </a:p>
        </p:txBody>
      </p:sp>
      <p:grpSp>
        <p:nvGrpSpPr>
          <p:cNvPr id="11" name="Group 10">
            <a:extLst>
              <a:ext uri="{FF2B5EF4-FFF2-40B4-BE49-F238E27FC236}">
                <a16:creationId xmlns:a16="http://schemas.microsoft.com/office/drawing/2014/main" id="{A30493A7-A03E-4153-B9EB-A62C2FFE6753}"/>
              </a:ext>
            </a:extLst>
          </p:cNvPr>
          <p:cNvGrpSpPr/>
          <p:nvPr/>
        </p:nvGrpSpPr>
        <p:grpSpPr>
          <a:xfrm>
            <a:off x="9906000" y="9226572"/>
            <a:ext cx="6400800" cy="646331"/>
            <a:chOff x="9906000" y="9226572"/>
            <a:chExt cx="6400800" cy="646331"/>
          </a:xfrm>
        </p:grpSpPr>
        <p:sp>
          <p:nvSpPr>
            <p:cNvPr id="12" name="Slide Number Placeholder 2">
              <a:extLst>
                <a:ext uri="{FF2B5EF4-FFF2-40B4-BE49-F238E27FC236}">
                  <a16:creationId xmlns:a16="http://schemas.microsoft.com/office/drawing/2014/main" id="{14B2AE0E-1815-46DA-80D8-6AB989B0C3B0}"/>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Price Growth vs. Mortgage Payment Growth</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4" name="Picture 13">
              <a:extLst>
                <a:ext uri="{FF2B5EF4-FFF2-40B4-BE49-F238E27FC236}">
                  <a16:creationId xmlns:a16="http://schemas.microsoft.com/office/drawing/2014/main" id="{DB68A6E3-0808-4945-A46D-ED9F753DF00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10058400" y="9341976"/>
              <a:ext cx="332014" cy="415522"/>
            </a:xfrm>
            <a:prstGeom prst="rect">
              <a:avLst/>
            </a:prstGeom>
          </p:spPr>
        </p:pic>
      </p:grpSp>
    </p:spTree>
    <p:extLst>
      <p:ext uri="{BB962C8B-B14F-4D97-AF65-F5344CB8AC3E}">
        <p14:creationId xmlns:p14="http://schemas.microsoft.com/office/powerpoint/2010/main" val="249981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9C6C713C-A46F-4590-904D-15DF483D995D}"/>
              </a:ext>
            </a:extLst>
          </p:cNvPr>
          <p:cNvSpPr txBox="1">
            <a:spLocks/>
          </p:cNvSpPr>
          <p:nvPr/>
        </p:nvSpPr>
        <p:spPr>
          <a:xfrm>
            <a:off x="1219200" y="4495800"/>
            <a:ext cx="15849600" cy="1295400"/>
          </a:xfrm>
          <a:prstGeom prst="rect">
            <a:avLst/>
          </a:prstGeom>
        </p:spPr>
        <p:txBody>
          <a:bodyPr>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r>
              <a:rPr lang="en-US" sz="10000" b="1" dirty="0">
                <a:solidFill>
                  <a:schemeClr val="accent1"/>
                </a:solidFill>
              </a:rPr>
              <a:t>Sales</a:t>
            </a:r>
          </a:p>
        </p:txBody>
      </p:sp>
    </p:spTree>
    <p:extLst>
      <p:ext uri="{BB962C8B-B14F-4D97-AF65-F5344CB8AC3E}">
        <p14:creationId xmlns:p14="http://schemas.microsoft.com/office/powerpoint/2010/main" val="1339390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4F6AEE3-CAA3-476B-A5DC-52BA0CCFBB9D}"/>
              </a:ext>
            </a:extLst>
          </p:cNvPr>
          <p:cNvSpPr>
            <a:spLocks noGrp="1"/>
          </p:cNvSpPr>
          <p:nvPr>
            <p:ph type="title"/>
          </p:nvPr>
        </p:nvSpPr>
        <p:spPr/>
        <p:txBody>
          <a:bodyPr/>
          <a:lstStyle/>
          <a:p>
            <a:r>
              <a:rPr lang="en-US" dirty="0"/>
              <a:t>List price growth vs. sales</a:t>
            </a:r>
          </a:p>
        </p:txBody>
      </p:sp>
      <p:graphicFrame>
        <p:nvGraphicFramePr>
          <p:cNvPr id="6" name="Content Placeholder 5">
            <a:extLst>
              <a:ext uri="{FF2B5EF4-FFF2-40B4-BE49-F238E27FC236}">
                <a16:creationId xmlns:a16="http://schemas.microsoft.com/office/drawing/2014/main" id="{9E663D2A-3663-4DD6-9A22-1888E76BE53B}"/>
              </a:ext>
            </a:extLst>
          </p:cNvPr>
          <p:cNvGraphicFramePr>
            <a:graphicFrameLocks noGrp="1"/>
          </p:cNvGraphicFramePr>
          <p:nvPr>
            <p:ph idx="4294967295"/>
            <p:extLst>
              <p:ext uri="{D42A27DB-BD31-4B8C-83A1-F6EECF244321}">
                <p14:modId xmlns:p14="http://schemas.microsoft.com/office/powerpoint/2010/main" val="974661745"/>
              </p:ext>
            </p:extLst>
          </p:nvPr>
        </p:nvGraphicFramePr>
        <p:xfrm>
          <a:off x="762000" y="2400300"/>
          <a:ext cx="16535400" cy="647700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2">
            <a:extLst>
              <a:ext uri="{FF2B5EF4-FFF2-40B4-BE49-F238E27FC236}">
                <a16:creationId xmlns:a16="http://schemas.microsoft.com/office/drawing/2014/main" id="{8F956FEC-EDAD-472E-ADC1-D9713A92542D}"/>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20</a:t>
            </a:fld>
            <a:endParaRPr dirty="0"/>
          </a:p>
        </p:txBody>
      </p:sp>
      <p:grpSp>
        <p:nvGrpSpPr>
          <p:cNvPr id="7" name="Group 6">
            <a:extLst>
              <a:ext uri="{FF2B5EF4-FFF2-40B4-BE49-F238E27FC236}">
                <a16:creationId xmlns:a16="http://schemas.microsoft.com/office/drawing/2014/main" id="{A2379C0E-5C08-4931-B22F-8E7147CB1350}"/>
              </a:ext>
            </a:extLst>
          </p:cNvPr>
          <p:cNvGrpSpPr/>
          <p:nvPr/>
        </p:nvGrpSpPr>
        <p:grpSpPr>
          <a:xfrm>
            <a:off x="9628782" y="9226572"/>
            <a:ext cx="6678018" cy="646331"/>
            <a:chOff x="9628782" y="9226572"/>
            <a:chExt cx="6678018" cy="646331"/>
          </a:xfrm>
        </p:grpSpPr>
        <p:sp>
          <p:nvSpPr>
            <p:cNvPr id="9" name="Slide Number Placeholder 2">
              <a:extLst>
                <a:ext uri="{FF2B5EF4-FFF2-40B4-BE49-F238E27FC236}">
                  <a16:creationId xmlns:a16="http://schemas.microsoft.com/office/drawing/2014/main" id="{99D1FD06-75E7-41C0-BB3D-E6525A7E9259}"/>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Sales to List Ratio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0" name="Picture 9">
              <a:extLst>
                <a:ext uri="{FF2B5EF4-FFF2-40B4-BE49-F238E27FC236}">
                  <a16:creationId xmlns:a16="http://schemas.microsoft.com/office/drawing/2014/main" id="{16474867-88D3-4A7C-AFCB-851BD600D8D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7727" b="882"/>
            <a:stretch/>
          </p:blipFill>
          <p:spPr>
            <a:xfrm>
              <a:off x="9628782" y="9341976"/>
              <a:ext cx="332014" cy="415522"/>
            </a:xfrm>
            <a:prstGeom prst="rect">
              <a:avLst/>
            </a:prstGeom>
          </p:spPr>
        </p:pic>
      </p:grpSp>
    </p:spTree>
    <p:extLst>
      <p:ext uri="{BB962C8B-B14F-4D97-AF65-F5344CB8AC3E}">
        <p14:creationId xmlns:p14="http://schemas.microsoft.com/office/powerpoint/2010/main" val="4035349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5C8186-5CED-4390-BFF0-2D6299D25122}"/>
              </a:ext>
            </a:extLst>
          </p:cNvPr>
          <p:cNvSpPr>
            <a:spLocks noGrp="1"/>
          </p:cNvSpPr>
          <p:nvPr>
            <p:ph type="title"/>
          </p:nvPr>
        </p:nvSpPr>
        <p:spPr>
          <a:xfrm>
            <a:off x="1358026" y="809737"/>
            <a:ext cx="13958174" cy="715581"/>
          </a:xfrm>
        </p:spPr>
        <p:txBody>
          <a:bodyPr/>
          <a:lstStyle/>
          <a:p>
            <a:r>
              <a:rPr lang="en-US" dirty="0"/>
              <a:t>California Market Velocity and Price Growth</a:t>
            </a:r>
            <a:br>
              <a:rPr lang="en-US" dirty="0"/>
            </a:br>
            <a:endParaRPr lang="en-US" dirty="0"/>
          </a:p>
        </p:txBody>
      </p:sp>
      <p:graphicFrame>
        <p:nvGraphicFramePr>
          <p:cNvPr id="11" name="Chart 10">
            <a:extLst>
              <a:ext uri="{FF2B5EF4-FFF2-40B4-BE49-F238E27FC236}">
                <a16:creationId xmlns:a16="http://schemas.microsoft.com/office/drawing/2014/main" id="{161DA982-B715-4F6C-9DFB-D60E93763DA0}"/>
              </a:ext>
            </a:extLst>
          </p:cNvPr>
          <p:cNvGraphicFramePr/>
          <p:nvPr>
            <p:extLst>
              <p:ext uri="{D42A27DB-BD31-4B8C-83A1-F6EECF244321}">
                <p14:modId xmlns:p14="http://schemas.microsoft.com/office/powerpoint/2010/main" val="1675417637"/>
              </p:ext>
            </p:extLst>
          </p:nvPr>
        </p:nvGraphicFramePr>
        <p:xfrm>
          <a:off x="457200" y="2400299"/>
          <a:ext cx="17449800" cy="6553201"/>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2">
            <a:extLst>
              <a:ext uri="{FF2B5EF4-FFF2-40B4-BE49-F238E27FC236}">
                <a16:creationId xmlns:a16="http://schemas.microsoft.com/office/drawing/2014/main" id="{E784CBA0-D2BB-47A2-9595-A0C5CC47759B}"/>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21</a:t>
            </a:fld>
            <a:endParaRPr dirty="0"/>
          </a:p>
        </p:txBody>
      </p:sp>
      <p:grpSp>
        <p:nvGrpSpPr>
          <p:cNvPr id="6" name="Group 5">
            <a:extLst>
              <a:ext uri="{FF2B5EF4-FFF2-40B4-BE49-F238E27FC236}">
                <a16:creationId xmlns:a16="http://schemas.microsoft.com/office/drawing/2014/main" id="{800BBA03-2049-4AD9-8BBD-6DDE495130A4}"/>
              </a:ext>
            </a:extLst>
          </p:cNvPr>
          <p:cNvGrpSpPr/>
          <p:nvPr/>
        </p:nvGrpSpPr>
        <p:grpSpPr>
          <a:xfrm>
            <a:off x="9906000" y="9226572"/>
            <a:ext cx="6400800" cy="646331"/>
            <a:chOff x="9906000" y="9226572"/>
            <a:chExt cx="6400800" cy="646331"/>
          </a:xfrm>
        </p:grpSpPr>
        <p:sp>
          <p:nvSpPr>
            <p:cNvPr id="7" name="Slide Number Placeholder 2">
              <a:extLst>
                <a:ext uri="{FF2B5EF4-FFF2-40B4-BE49-F238E27FC236}">
                  <a16:creationId xmlns:a16="http://schemas.microsoft.com/office/drawing/2014/main" id="{CE3CFCA5-C31B-489B-AF29-D14694882B3C}"/>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Market Velocity &amp; Price Growth</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8" name="Picture 7">
              <a:extLst>
                <a:ext uri="{FF2B5EF4-FFF2-40B4-BE49-F238E27FC236}">
                  <a16:creationId xmlns:a16="http://schemas.microsoft.com/office/drawing/2014/main" id="{61D0F0E9-0973-445C-B621-80DB31703FA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10134600" y="9457381"/>
              <a:ext cx="332014" cy="415522"/>
            </a:xfrm>
            <a:prstGeom prst="rect">
              <a:avLst/>
            </a:prstGeom>
          </p:spPr>
        </p:pic>
      </p:grpSp>
    </p:spTree>
    <p:extLst>
      <p:ext uri="{BB962C8B-B14F-4D97-AF65-F5344CB8AC3E}">
        <p14:creationId xmlns:p14="http://schemas.microsoft.com/office/powerpoint/2010/main" val="1581776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9C6C713C-A46F-4590-904D-15DF483D995D}"/>
              </a:ext>
            </a:extLst>
          </p:cNvPr>
          <p:cNvSpPr txBox="1">
            <a:spLocks/>
          </p:cNvSpPr>
          <p:nvPr/>
        </p:nvSpPr>
        <p:spPr>
          <a:xfrm>
            <a:off x="1219200" y="4495800"/>
            <a:ext cx="15849600" cy="1295400"/>
          </a:xfrm>
          <a:prstGeom prst="rect">
            <a:avLst/>
          </a:prstGeom>
        </p:spPr>
        <p:txBody>
          <a:bodyPr anchor="ctr">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r>
              <a:rPr lang="en-US" sz="10000" b="1" dirty="0">
                <a:solidFill>
                  <a:schemeClr val="accent1"/>
                </a:solidFill>
              </a:rPr>
              <a:t>Inventory &amp;</a:t>
            </a:r>
          </a:p>
          <a:p>
            <a:pPr algn="ctr"/>
            <a:r>
              <a:rPr lang="en-US" sz="10000" b="1" dirty="0">
                <a:solidFill>
                  <a:schemeClr val="bg1"/>
                </a:solidFill>
              </a:rPr>
              <a:t>Active Listings</a:t>
            </a:r>
          </a:p>
        </p:txBody>
      </p:sp>
    </p:spTree>
    <p:extLst>
      <p:ext uri="{BB962C8B-B14F-4D97-AF65-F5344CB8AC3E}">
        <p14:creationId xmlns:p14="http://schemas.microsoft.com/office/powerpoint/2010/main" val="21441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a:xfrm>
            <a:off x="1358026" y="809737"/>
            <a:ext cx="10224374" cy="1338828"/>
          </a:xfrm>
        </p:spPr>
        <p:txBody>
          <a:bodyPr/>
          <a:lstStyle/>
          <a:p>
            <a:r>
              <a:rPr lang="en-US" dirty="0"/>
              <a:t>Inventory index down due primarily </a:t>
            </a:r>
            <a:r>
              <a:rPr lang="en-US" dirty="0">
                <a:solidFill>
                  <a:schemeClr val="bg1"/>
                </a:solidFill>
              </a:rPr>
              <a:t>to increase in sales</a:t>
            </a:r>
            <a:endParaRPr lang="en-US" dirty="0"/>
          </a:p>
        </p:txBody>
      </p:sp>
      <p:graphicFrame>
        <p:nvGraphicFramePr>
          <p:cNvPr id="7" name="Chart 6"/>
          <p:cNvGraphicFramePr/>
          <p:nvPr>
            <p:extLst>
              <p:ext uri="{D42A27DB-BD31-4B8C-83A1-F6EECF244321}">
                <p14:modId xmlns:p14="http://schemas.microsoft.com/office/powerpoint/2010/main" val="1516644139"/>
              </p:ext>
            </p:extLst>
          </p:nvPr>
        </p:nvGraphicFramePr>
        <p:xfrm>
          <a:off x="762108" y="2641184"/>
          <a:ext cx="16611491" cy="6431501"/>
        </p:xfrm>
        <a:graphic>
          <a:graphicData uri="http://schemas.openxmlformats.org/drawingml/2006/chart">
            <c:chart xmlns:c="http://schemas.openxmlformats.org/drawingml/2006/chart" xmlns:r="http://schemas.openxmlformats.org/officeDocument/2006/relationships" r:id="rId3"/>
          </a:graphicData>
        </a:graphic>
      </p:graphicFrame>
      <p:sp>
        <p:nvSpPr>
          <p:cNvPr id="8" name="Slide Number Placeholder 2">
            <a:extLst>
              <a:ext uri="{FF2B5EF4-FFF2-40B4-BE49-F238E27FC236}">
                <a16:creationId xmlns:a16="http://schemas.microsoft.com/office/drawing/2014/main" id="{10A12172-D6AE-4801-8190-E685B7C2D430}"/>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23</a:t>
            </a:fld>
            <a:endParaRPr dirty="0"/>
          </a:p>
        </p:txBody>
      </p:sp>
      <p:grpSp>
        <p:nvGrpSpPr>
          <p:cNvPr id="10" name="Group 9">
            <a:extLst>
              <a:ext uri="{FF2B5EF4-FFF2-40B4-BE49-F238E27FC236}">
                <a16:creationId xmlns:a16="http://schemas.microsoft.com/office/drawing/2014/main" id="{747A78F6-D3A6-4A12-A736-93655E9A9171}"/>
              </a:ext>
            </a:extLst>
          </p:cNvPr>
          <p:cNvGrpSpPr/>
          <p:nvPr/>
        </p:nvGrpSpPr>
        <p:grpSpPr>
          <a:xfrm>
            <a:off x="8977993" y="9226572"/>
            <a:ext cx="7328807" cy="646331"/>
            <a:chOff x="8977993" y="9226572"/>
            <a:chExt cx="7328807" cy="646331"/>
          </a:xfrm>
        </p:grpSpPr>
        <p:sp>
          <p:nvSpPr>
            <p:cNvPr id="11" name="Slide Number Placeholder 2">
              <a:extLst>
                <a:ext uri="{FF2B5EF4-FFF2-40B4-BE49-F238E27FC236}">
                  <a16:creationId xmlns:a16="http://schemas.microsoft.com/office/drawing/2014/main" id="{16063D71-D8CA-4C64-9FBF-9E031CCAC5C4}"/>
                </a:ext>
              </a:extLst>
            </p:cNvPr>
            <p:cNvSpPr txBox="1">
              <a:spLocks/>
            </p:cNvSpPr>
            <p:nvPr/>
          </p:nvSpPr>
          <p:spPr>
            <a:xfrm>
              <a:off x="9254111" y="9226572"/>
              <a:ext cx="7052689"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Unsold Inventory Index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2" name="Picture 11">
              <a:extLst>
                <a:ext uri="{FF2B5EF4-FFF2-40B4-BE49-F238E27FC236}">
                  <a16:creationId xmlns:a16="http://schemas.microsoft.com/office/drawing/2014/main" id="{1A1CE3B6-80A7-4FBD-9F98-B1B615F723C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8977993" y="9341976"/>
              <a:ext cx="332014" cy="415522"/>
            </a:xfrm>
            <a:prstGeom prst="rect">
              <a:avLst/>
            </a:prstGeom>
          </p:spPr>
        </p:pic>
      </p:grpSp>
      <p:sp>
        <p:nvSpPr>
          <p:cNvPr id="14339" name="Rectangle 8"/>
          <p:cNvSpPr>
            <a:spLocks noGrp="1" noChangeArrowheads="1"/>
          </p:cNvSpPr>
          <p:nvPr>
            <p:ph idx="4294967295"/>
          </p:nvPr>
        </p:nvSpPr>
        <p:spPr>
          <a:xfrm>
            <a:off x="6705600" y="2803740"/>
            <a:ext cx="9435084" cy="492066"/>
          </a:xfrm>
          <a:prstGeom prst="rect">
            <a:avLst/>
          </a:prstGeom>
        </p:spPr>
        <p:txBody>
          <a:bodyPr>
            <a:noAutofit/>
          </a:bodyPr>
          <a:lstStyle/>
          <a:p>
            <a:pPr marL="0" indent="0">
              <a:buNone/>
            </a:pPr>
            <a:r>
              <a:rPr lang="en-US" sz="3000" b="1" dirty="0">
                <a:solidFill>
                  <a:schemeClr val="bg1"/>
                </a:solidFill>
              </a:rPr>
              <a:t>July 2018: </a:t>
            </a:r>
            <a:r>
              <a:rPr lang="en-US" sz="3000" b="1" dirty="0">
                <a:solidFill>
                  <a:schemeClr val="accent4"/>
                </a:solidFill>
              </a:rPr>
              <a:t>3.3 Months</a:t>
            </a:r>
            <a:r>
              <a:rPr lang="en-US" sz="3000" b="1" dirty="0">
                <a:solidFill>
                  <a:schemeClr val="bg1"/>
                </a:solidFill>
              </a:rPr>
              <a:t>; July 2019: </a:t>
            </a:r>
            <a:r>
              <a:rPr lang="en-US" sz="3000" b="1" dirty="0">
                <a:solidFill>
                  <a:schemeClr val="accent3"/>
                </a:solidFill>
              </a:rPr>
              <a:t>3.2 Months</a:t>
            </a:r>
          </a:p>
        </p:txBody>
      </p:sp>
    </p:spTree>
    <p:extLst>
      <p:ext uri="{BB962C8B-B14F-4D97-AF65-F5344CB8AC3E}">
        <p14:creationId xmlns:p14="http://schemas.microsoft.com/office/powerpoint/2010/main" val="249888780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5026" name="Rectangle 2"/>
          <p:cNvSpPr>
            <a:spLocks noGrp="1" noChangeArrowheads="1"/>
          </p:cNvSpPr>
          <p:nvPr>
            <p:ph type="title"/>
          </p:nvPr>
        </p:nvSpPr>
        <p:spPr>
          <a:xfrm>
            <a:off x="1358026" y="809737"/>
            <a:ext cx="8267700" cy="1338828"/>
          </a:xfrm>
        </p:spPr>
        <p:txBody>
          <a:bodyPr/>
          <a:lstStyle/>
          <a:p>
            <a:r>
              <a:rPr lang="en-US" dirty="0"/>
              <a:t>Supply improved in </a:t>
            </a:r>
            <a:br>
              <a:rPr lang="en-US" dirty="0"/>
            </a:br>
            <a:r>
              <a:rPr lang="en-US" dirty="0">
                <a:solidFill>
                  <a:schemeClr val="bg1"/>
                </a:solidFill>
              </a:rPr>
              <a:t>the top end of the market</a:t>
            </a:r>
          </a:p>
        </p:txBody>
      </p:sp>
      <p:sp>
        <p:nvSpPr>
          <p:cNvPr id="2" name="TextBox 1"/>
          <p:cNvSpPr txBox="1"/>
          <p:nvPr/>
        </p:nvSpPr>
        <p:spPr>
          <a:xfrm>
            <a:off x="8194652" y="2705100"/>
            <a:ext cx="1882247" cy="553998"/>
          </a:xfrm>
          <a:prstGeom prst="rect">
            <a:avLst/>
          </a:prstGeom>
          <a:noFill/>
        </p:spPr>
        <p:txBody>
          <a:bodyPr wrap="none" rtlCol="0">
            <a:spAutoFit/>
          </a:bodyPr>
          <a:lstStyle/>
          <a:p>
            <a:r>
              <a:rPr lang="en-US" sz="3000" b="1" dirty="0">
                <a:solidFill>
                  <a:schemeClr val="bg1"/>
                </a:solidFill>
                <a:latin typeface="Century Gothic" panose="020B0502020202020204" pitchFamily="34" charset="0"/>
              </a:rPr>
              <a:t>July 2019</a:t>
            </a:r>
          </a:p>
        </p:txBody>
      </p:sp>
      <p:graphicFrame>
        <p:nvGraphicFramePr>
          <p:cNvPr id="8" name="Chart Placeholder 5">
            <a:extLst>
              <a:ext uri="{FF2B5EF4-FFF2-40B4-BE49-F238E27FC236}">
                <a16:creationId xmlns:a16="http://schemas.microsoft.com/office/drawing/2014/main" id="{48207DE7-4F87-4ED6-8A9B-9B557A234D49}"/>
              </a:ext>
            </a:extLst>
          </p:cNvPr>
          <p:cNvGraphicFramePr>
            <a:graphicFrameLocks/>
          </p:cNvGraphicFramePr>
          <p:nvPr>
            <p:extLst>
              <p:ext uri="{D42A27DB-BD31-4B8C-83A1-F6EECF244321}">
                <p14:modId xmlns:p14="http://schemas.microsoft.com/office/powerpoint/2010/main" val="3491761204"/>
              </p:ext>
            </p:extLst>
          </p:nvPr>
        </p:nvGraphicFramePr>
        <p:xfrm>
          <a:off x="609600" y="3204153"/>
          <a:ext cx="16763995" cy="6080121"/>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Straight Connector 3">
            <a:extLst>
              <a:ext uri="{FF2B5EF4-FFF2-40B4-BE49-F238E27FC236}">
                <a16:creationId xmlns:a16="http://schemas.microsoft.com/office/drawing/2014/main" id="{9FE02117-9A41-4286-A9CB-0E8F835B21BE}"/>
              </a:ext>
            </a:extLst>
          </p:cNvPr>
          <p:cNvCxnSpPr>
            <a:cxnSpLocks/>
          </p:cNvCxnSpPr>
          <p:nvPr/>
        </p:nvCxnSpPr>
        <p:spPr>
          <a:xfrm>
            <a:off x="14478000" y="2705100"/>
            <a:ext cx="0" cy="555440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Slide Number Placeholder 2">
            <a:extLst>
              <a:ext uri="{FF2B5EF4-FFF2-40B4-BE49-F238E27FC236}">
                <a16:creationId xmlns:a16="http://schemas.microsoft.com/office/drawing/2014/main" id="{98690775-BA0F-4D33-9A5C-A31423853AF1}"/>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24</a:t>
            </a:fld>
            <a:endParaRPr dirty="0"/>
          </a:p>
        </p:txBody>
      </p:sp>
      <p:grpSp>
        <p:nvGrpSpPr>
          <p:cNvPr id="10" name="Group 9">
            <a:extLst>
              <a:ext uri="{FF2B5EF4-FFF2-40B4-BE49-F238E27FC236}">
                <a16:creationId xmlns:a16="http://schemas.microsoft.com/office/drawing/2014/main" id="{D4F2D094-0863-48BF-A063-4848AE4BF66C}"/>
              </a:ext>
            </a:extLst>
          </p:cNvPr>
          <p:cNvGrpSpPr/>
          <p:nvPr/>
        </p:nvGrpSpPr>
        <p:grpSpPr>
          <a:xfrm>
            <a:off x="9901311" y="9226572"/>
            <a:ext cx="6405489" cy="646331"/>
            <a:chOff x="9901311" y="9226572"/>
            <a:chExt cx="6405489" cy="646331"/>
          </a:xfrm>
        </p:grpSpPr>
        <p:sp>
          <p:nvSpPr>
            <p:cNvPr id="11" name="Slide Number Placeholder 2">
              <a:extLst>
                <a:ext uri="{FF2B5EF4-FFF2-40B4-BE49-F238E27FC236}">
                  <a16:creationId xmlns:a16="http://schemas.microsoft.com/office/drawing/2014/main" id="{2D048DA7-397E-45C9-BC2F-967C793B0290}"/>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Active Listings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2" name="Picture 11">
              <a:extLst>
                <a:ext uri="{FF2B5EF4-FFF2-40B4-BE49-F238E27FC236}">
                  <a16:creationId xmlns:a16="http://schemas.microsoft.com/office/drawing/2014/main" id="{81BD7B8D-68BE-4904-ACBA-6057AF43DF4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9901311" y="9341976"/>
              <a:ext cx="332014" cy="415522"/>
            </a:xfrm>
            <a:prstGeom prst="rect">
              <a:avLst/>
            </a:prstGeom>
          </p:spPr>
        </p:pic>
      </p:grpSp>
    </p:spTree>
    <p:extLst>
      <p:ext uri="{BB962C8B-B14F-4D97-AF65-F5344CB8AC3E}">
        <p14:creationId xmlns:p14="http://schemas.microsoft.com/office/powerpoint/2010/main" val="41098665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a:xfrm>
            <a:off x="1358026" y="809737"/>
            <a:ext cx="14872574" cy="715581"/>
          </a:xfrm>
        </p:spPr>
        <p:txBody>
          <a:bodyPr/>
          <a:lstStyle/>
          <a:p>
            <a:r>
              <a:rPr lang="en-US" dirty="0"/>
              <a:t>Regional inventory levels decrease</a:t>
            </a:r>
          </a:p>
        </p:txBody>
      </p:sp>
      <p:graphicFrame>
        <p:nvGraphicFramePr>
          <p:cNvPr id="7" name="Chart 6"/>
          <p:cNvGraphicFramePr/>
          <p:nvPr>
            <p:extLst>
              <p:ext uri="{D42A27DB-BD31-4B8C-83A1-F6EECF244321}">
                <p14:modId xmlns:p14="http://schemas.microsoft.com/office/powerpoint/2010/main" val="265836265"/>
              </p:ext>
            </p:extLst>
          </p:nvPr>
        </p:nvGraphicFramePr>
        <p:xfrm>
          <a:off x="489966" y="2431881"/>
          <a:ext cx="17112234" cy="6248400"/>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2">
            <a:extLst>
              <a:ext uri="{FF2B5EF4-FFF2-40B4-BE49-F238E27FC236}">
                <a16:creationId xmlns:a16="http://schemas.microsoft.com/office/drawing/2014/main" id="{8F8D73CA-82BE-47A8-95C9-918A8820D775}"/>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25</a:t>
            </a:fld>
            <a:endParaRPr dirty="0"/>
          </a:p>
        </p:txBody>
      </p:sp>
      <p:grpSp>
        <p:nvGrpSpPr>
          <p:cNvPr id="8" name="Group 7">
            <a:extLst>
              <a:ext uri="{FF2B5EF4-FFF2-40B4-BE49-F238E27FC236}">
                <a16:creationId xmlns:a16="http://schemas.microsoft.com/office/drawing/2014/main" id="{5A54EC99-1D13-49E6-912E-7AABE80F3957}"/>
              </a:ext>
            </a:extLst>
          </p:cNvPr>
          <p:cNvGrpSpPr/>
          <p:nvPr/>
        </p:nvGrpSpPr>
        <p:grpSpPr>
          <a:xfrm>
            <a:off x="8977993" y="9226571"/>
            <a:ext cx="7328807" cy="646331"/>
            <a:chOff x="8977993" y="9226571"/>
            <a:chExt cx="7328807" cy="646331"/>
          </a:xfrm>
        </p:grpSpPr>
        <p:sp>
          <p:nvSpPr>
            <p:cNvPr id="9" name="Slide Number Placeholder 2">
              <a:extLst>
                <a:ext uri="{FF2B5EF4-FFF2-40B4-BE49-F238E27FC236}">
                  <a16:creationId xmlns:a16="http://schemas.microsoft.com/office/drawing/2014/main" id="{DEF7457F-405F-404E-864C-9DF6EA3DE1DF}"/>
                </a:ext>
              </a:extLst>
            </p:cNvPr>
            <p:cNvSpPr txBox="1">
              <a:spLocks/>
            </p:cNvSpPr>
            <p:nvPr/>
          </p:nvSpPr>
          <p:spPr>
            <a:xfrm>
              <a:off x="9144000" y="9226571"/>
              <a:ext cx="7162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Unsold Inventory Index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0" name="Picture 9">
              <a:extLst>
                <a:ext uri="{FF2B5EF4-FFF2-40B4-BE49-F238E27FC236}">
                  <a16:creationId xmlns:a16="http://schemas.microsoft.com/office/drawing/2014/main" id="{A23BE156-96FB-456A-816E-F2835D8B35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8977993" y="9341975"/>
              <a:ext cx="332014" cy="415522"/>
            </a:xfrm>
            <a:prstGeom prst="rect">
              <a:avLst/>
            </a:prstGeom>
          </p:spPr>
        </p:pic>
      </p:grpSp>
    </p:spTree>
    <p:extLst>
      <p:ext uri="{BB962C8B-B14F-4D97-AF65-F5344CB8AC3E}">
        <p14:creationId xmlns:p14="http://schemas.microsoft.com/office/powerpoint/2010/main" val="274707329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951F1-CB83-40D2-A3C8-2B8902FF6E15}"/>
              </a:ext>
            </a:extLst>
          </p:cNvPr>
          <p:cNvSpPr>
            <a:spLocks noGrp="1"/>
          </p:cNvSpPr>
          <p:nvPr>
            <p:ph type="title"/>
          </p:nvPr>
        </p:nvSpPr>
        <p:spPr>
          <a:xfrm>
            <a:off x="1358026" y="809737"/>
            <a:ext cx="9690974" cy="715581"/>
          </a:xfrm>
        </p:spPr>
        <p:txBody>
          <a:bodyPr/>
          <a:lstStyle/>
          <a:p>
            <a:r>
              <a:rPr lang="en-US" dirty="0"/>
              <a:t>Inventory Index Highest in Millions</a:t>
            </a:r>
          </a:p>
        </p:txBody>
      </p:sp>
      <p:graphicFrame>
        <p:nvGraphicFramePr>
          <p:cNvPr id="8" name="Content Placeholder 7">
            <a:extLst>
              <a:ext uri="{FF2B5EF4-FFF2-40B4-BE49-F238E27FC236}">
                <a16:creationId xmlns:a16="http://schemas.microsoft.com/office/drawing/2014/main" id="{401460E8-5927-44D8-A47C-D146EB78E1C8}"/>
              </a:ext>
            </a:extLst>
          </p:cNvPr>
          <p:cNvGraphicFramePr>
            <a:graphicFrameLocks noGrp="1"/>
          </p:cNvGraphicFramePr>
          <p:nvPr>
            <p:ph idx="4294967295"/>
            <p:extLst>
              <p:ext uri="{D42A27DB-BD31-4B8C-83A1-F6EECF244321}">
                <p14:modId xmlns:p14="http://schemas.microsoft.com/office/powerpoint/2010/main" val="3763875234"/>
              </p:ext>
            </p:extLst>
          </p:nvPr>
        </p:nvGraphicFramePr>
        <p:xfrm>
          <a:off x="762000" y="2476501"/>
          <a:ext cx="16306800" cy="6324600"/>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2">
            <a:extLst>
              <a:ext uri="{FF2B5EF4-FFF2-40B4-BE49-F238E27FC236}">
                <a16:creationId xmlns:a16="http://schemas.microsoft.com/office/drawing/2014/main" id="{E156B8B0-3B8C-4622-9D99-815DE76C7D23}"/>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26</a:t>
            </a:fld>
            <a:endParaRPr dirty="0"/>
          </a:p>
        </p:txBody>
      </p:sp>
      <p:grpSp>
        <p:nvGrpSpPr>
          <p:cNvPr id="6" name="Group 5">
            <a:extLst>
              <a:ext uri="{FF2B5EF4-FFF2-40B4-BE49-F238E27FC236}">
                <a16:creationId xmlns:a16="http://schemas.microsoft.com/office/drawing/2014/main" id="{7EF8125F-06A6-4564-941F-140E35772963}"/>
              </a:ext>
            </a:extLst>
          </p:cNvPr>
          <p:cNvGrpSpPr/>
          <p:nvPr/>
        </p:nvGrpSpPr>
        <p:grpSpPr>
          <a:xfrm>
            <a:off x="8977993" y="9226571"/>
            <a:ext cx="7328807" cy="646331"/>
            <a:chOff x="8977993" y="9226571"/>
            <a:chExt cx="7328807" cy="646331"/>
          </a:xfrm>
        </p:grpSpPr>
        <p:sp>
          <p:nvSpPr>
            <p:cNvPr id="7" name="Slide Number Placeholder 2">
              <a:extLst>
                <a:ext uri="{FF2B5EF4-FFF2-40B4-BE49-F238E27FC236}">
                  <a16:creationId xmlns:a16="http://schemas.microsoft.com/office/drawing/2014/main" id="{3DEDBE31-1D35-4C0D-AA01-69C5D811E24F}"/>
                </a:ext>
              </a:extLst>
            </p:cNvPr>
            <p:cNvSpPr txBox="1">
              <a:spLocks/>
            </p:cNvSpPr>
            <p:nvPr/>
          </p:nvSpPr>
          <p:spPr>
            <a:xfrm>
              <a:off x="9144000" y="9226571"/>
              <a:ext cx="7162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Unsold Inventory Index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9" name="Picture 8">
              <a:extLst>
                <a:ext uri="{FF2B5EF4-FFF2-40B4-BE49-F238E27FC236}">
                  <a16:creationId xmlns:a16="http://schemas.microsoft.com/office/drawing/2014/main" id="{4E5F80CB-40D1-4B59-9340-B736A1E3477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8977993" y="9342486"/>
              <a:ext cx="332014" cy="415522"/>
            </a:xfrm>
            <a:prstGeom prst="rect">
              <a:avLst/>
            </a:prstGeom>
          </p:spPr>
        </p:pic>
      </p:grpSp>
    </p:spTree>
    <p:extLst>
      <p:ext uri="{BB962C8B-B14F-4D97-AF65-F5344CB8AC3E}">
        <p14:creationId xmlns:p14="http://schemas.microsoft.com/office/powerpoint/2010/main" val="3970870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a:xfrm>
            <a:off x="1358026" y="809737"/>
            <a:ext cx="14034374" cy="715581"/>
          </a:xfrm>
        </p:spPr>
        <p:txBody>
          <a:bodyPr/>
          <a:lstStyle/>
          <a:p>
            <a:r>
              <a:rPr lang="en-US" dirty="0"/>
              <a:t>Active listings dip for first time since Mar 2018</a:t>
            </a:r>
          </a:p>
        </p:txBody>
      </p:sp>
      <p:graphicFrame>
        <p:nvGraphicFramePr>
          <p:cNvPr id="10" name="Chart 9">
            <a:extLst>
              <a:ext uri="{FF2B5EF4-FFF2-40B4-BE49-F238E27FC236}">
                <a16:creationId xmlns:a16="http://schemas.microsoft.com/office/drawing/2014/main" id="{0DC538B2-198E-4834-AAA2-68E82A335288}"/>
              </a:ext>
            </a:extLst>
          </p:cNvPr>
          <p:cNvGraphicFramePr/>
          <p:nvPr>
            <p:extLst>
              <p:ext uri="{D42A27DB-BD31-4B8C-83A1-F6EECF244321}">
                <p14:modId xmlns:p14="http://schemas.microsoft.com/office/powerpoint/2010/main" val="3294965046"/>
              </p:ext>
            </p:extLst>
          </p:nvPr>
        </p:nvGraphicFramePr>
        <p:xfrm>
          <a:off x="409575" y="1943100"/>
          <a:ext cx="17373600" cy="6743700"/>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2">
            <a:extLst>
              <a:ext uri="{FF2B5EF4-FFF2-40B4-BE49-F238E27FC236}">
                <a16:creationId xmlns:a16="http://schemas.microsoft.com/office/drawing/2014/main" id="{3041CD6A-4505-4111-AB9D-5506A7F5F8DD}"/>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27</a:t>
            </a:fld>
            <a:endParaRPr dirty="0"/>
          </a:p>
        </p:txBody>
      </p:sp>
      <p:grpSp>
        <p:nvGrpSpPr>
          <p:cNvPr id="6" name="Group 5">
            <a:extLst>
              <a:ext uri="{FF2B5EF4-FFF2-40B4-BE49-F238E27FC236}">
                <a16:creationId xmlns:a16="http://schemas.microsoft.com/office/drawing/2014/main" id="{41D0951C-9A81-47EC-B92F-8E8AF91C8CE6}"/>
              </a:ext>
            </a:extLst>
          </p:cNvPr>
          <p:cNvGrpSpPr/>
          <p:nvPr/>
        </p:nvGrpSpPr>
        <p:grpSpPr>
          <a:xfrm>
            <a:off x="9906000" y="9226572"/>
            <a:ext cx="6400800" cy="646331"/>
            <a:chOff x="9906000" y="9226572"/>
            <a:chExt cx="6400800" cy="646331"/>
          </a:xfrm>
        </p:grpSpPr>
        <p:sp>
          <p:nvSpPr>
            <p:cNvPr id="7" name="Slide Number Placeholder 2">
              <a:extLst>
                <a:ext uri="{FF2B5EF4-FFF2-40B4-BE49-F238E27FC236}">
                  <a16:creationId xmlns:a16="http://schemas.microsoft.com/office/drawing/2014/main" id="{94B7CEB7-48E0-40C0-B1AC-964A0D632E4D}"/>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Active Listing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8" name="Picture 7">
              <a:extLst>
                <a:ext uri="{FF2B5EF4-FFF2-40B4-BE49-F238E27FC236}">
                  <a16:creationId xmlns:a16="http://schemas.microsoft.com/office/drawing/2014/main" id="{4A1CF103-4238-423D-B312-15C6CB9CCDC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10058400" y="9341976"/>
              <a:ext cx="332014" cy="415522"/>
            </a:xfrm>
            <a:prstGeom prst="rect">
              <a:avLst/>
            </a:prstGeom>
          </p:spPr>
        </p:pic>
      </p:grpSp>
    </p:spTree>
    <p:extLst>
      <p:ext uri="{BB962C8B-B14F-4D97-AF65-F5344CB8AC3E}">
        <p14:creationId xmlns:p14="http://schemas.microsoft.com/office/powerpoint/2010/main" val="274622795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5026" name="Rectangle 2"/>
          <p:cNvSpPr>
            <a:spLocks noGrp="1" noChangeArrowheads="1"/>
          </p:cNvSpPr>
          <p:nvPr>
            <p:ph type="title"/>
          </p:nvPr>
        </p:nvSpPr>
        <p:spPr>
          <a:xfrm>
            <a:off x="1358026" y="809737"/>
            <a:ext cx="15558374" cy="1962076"/>
          </a:xfrm>
        </p:spPr>
        <p:txBody>
          <a:bodyPr/>
          <a:lstStyle/>
          <a:p>
            <a:r>
              <a:rPr lang="en-US" dirty="0"/>
              <a:t>Active listings increased in Bay Area and Central Coast</a:t>
            </a:r>
            <a:br>
              <a:rPr lang="en-US" dirty="0"/>
            </a:br>
            <a:r>
              <a:rPr lang="en-US" dirty="0">
                <a:solidFill>
                  <a:schemeClr val="bg1"/>
                </a:solidFill>
              </a:rPr>
              <a:t>but not  in SoCal &amp; Central Valley</a:t>
            </a:r>
          </a:p>
        </p:txBody>
      </p:sp>
      <p:sp>
        <p:nvSpPr>
          <p:cNvPr id="12291" name="Rectangle 4"/>
          <p:cNvSpPr>
            <a:spLocks noGrp="1" noChangeArrowheads="1"/>
          </p:cNvSpPr>
          <p:nvPr>
            <p:ph idx="4294967295"/>
          </p:nvPr>
        </p:nvSpPr>
        <p:spPr>
          <a:xfrm>
            <a:off x="0" y="1922463"/>
            <a:ext cx="16430625" cy="7118350"/>
          </a:xfrm>
          <a:prstGeom prst="rect">
            <a:avLst/>
          </a:prstGeom>
        </p:spPr>
        <p:txBody>
          <a:bodyPr/>
          <a:lstStyle/>
          <a:p>
            <a:pPr marL="0" indent="0">
              <a:buNone/>
            </a:pPr>
            <a:r>
              <a:rPr lang="en-US" dirty="0"/>
              <a:t> </a:t>
            </a:r>
          </a:p>
        </p:txBody>
      </p:sp>
      <p:graphicFrame>
        <p:nvGraphicFramePr>
          <p:cNvPr id="6" name="Chart Placeholder 5"/>
          <p:cNvGraphicFramePr>
            <a:graphicFrameLocks/>
          </p:cNvGraphicFramePr>
          <p:nvPr>
            <p:extLst>
              <p:ext uri="{D42A27DB-BD31-4B8C-83A1-F6EECF244321}">
                <p14:modId xmlns:p14="http://schemas.microsoft.com/office/powerpoint/2010/main" val="2082981150"/>
              </p:ext>
            </p:extLst>
          </p:nvPr>
        </p:nvGraphicFramePr>
        <p:xfrm>
          <a:off x="838200" y="2286000"/>
          <a:ext cx="16611600" cy="6515100"/>
        </p:xfrm>
        <a:graphic>
          <a:graphicData uri="http://schemas.openxmlformats.org/drawingml/2006/chart">
            <c:chart xmlns:c="http://schemas.openxmlformats.org/drawingml/2006/chart" xmlns:r="http://schemas.openxmlformats.org/officeDocument/2006/relationships" r:id="rId3"/>
          </a:graphicData>
        </a:graphic>
      </p:graphicFrame>
      <p:sp>
        <p:nvSpPr>
          <p:cNvPr id="8" name="Slide Number Placeholder 2">
            <a:extLst>
              <a:ext uri="{FF2B5EF4-FFF2-40B4-BE49-F238E27FC236}">
                <a16:creationId xmlns:a16="http://schemas.microsoft.com/office/drawing/2014/main" id="{95CD19D3-A1F4-462D-9517-C7E8BCE6985B}"/>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28</a:t>
            </a:fld>
            <a:endParaRPr dirty="0"/>
          </a:p>
        </p:txBody>
      </p:sp>
      <p:grpSp>
        <p:nvGrpSpPr>
          <p:cNvPr id="9" name="Group 8">
            <a:extLst>
              <a:ext uri="{FF2B5EF4-FFF2-40B4-BE49-F238E27FC236}">
                <a16:creationId xmlns:a16="http://schemas.microsoft.com/office/drawing/2014/main" id="{E009B041-A15A-4EBE-843C-36D199661710}"/>
              </a:ext>
            </a:extLst>
          </p:cNvPr>
          <p:cNvGrpSpPr/>
          <p:nvPr/>
        </p:nvGrpSpPr>
        <p:grpSpPr>
          <a:xfrm>
            <a:off x="9906000" y="9226572"/>
            <a:ext cx="6400800" cy="646331"/>
            <a:chOff x="9906000" y="9226572"/>
            <a:chExt cx="6400800" cy="646331"/>
          </a:xfrm>
        </p:grpSpPr>
        <p:sp>
          <p:nvSpPr>
            <p:cNvPr id="10" name="Slide Number Placeholder 2">
              <a:extLst>
                <a:ext uri="{FF2B5EF4-FFF2-40B4-BE49-F238E27FC236}">
                  <a16:creationId xmlns:a16="http://schemas.microsoft.com/office/drawing/2014/main" id="{DF8762AB-FB46-4B6B-A3BA-25B0818BF339}"/>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Active Listings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1" name="Picture 10">
              <a:extLst>
                <a:ext uri="{FF2B5EF4-FFF2-40B4-BE49-F238E27FC236}">
                  <a16:creationId xmlns:a16="http://schemas.microsoft.com/office/drawing/2014/main" id="{38522F74-39B7-4D00-A3D3-8AEA5F99F83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9906000" y="9341976"/>
              <a:ext cx="332014" cy="415522"/>
            </a:xfrm>
            <a:prstGeom prst="rect">
              <a:avLst/>
            </a:prstGeom>
          </p:spPr>
        </p:pic>
      </p:grpSp>
    </p:spTree>
    <p:extLst>
      <p:ext uri="{BB962C8B-B14F-4D97-AF65-F5344CB8AC3E}">
        <p14:creationId xmlns:p14="http://schemas.microsoft.com/office/powerpoint/2010/main" val="358753057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5026" name="Rectangle 2"/>
          <p:cNvSpPr>
            <a:spLocks noGrp="1" noChangeArrowheads="1"/>
          </p:cNvSpPr>
          <p:nvPr>
            <p:ph type="title"/>
          </p:nvPr>
        </p:nvSpPr>
        <p:spPr>
          <a:xfrm>
            <a:off x="1281826" y="563637"/>
            <a:ext cx="13424774" cy="1338828"/>
          </a:xfrm>
        </p:spPr>
        <p:txBody>
          <a:bodyPr/>
          <a:lstStyle/>
          <a:p>
            <a:r>
              <a:rPr lang="en-US" dirty="0"/>
              <a:t>Active listings in SoCal &amp; Central Valley dipped </a:t>
            </a:r>
            <a:r>
              <a:rPr lang="en-US" dirty="0">
                <a:solidFill>
                  <a:schemeClr val="bg1"/>
                </a:solidFill>
              </a:rPr>
              <a:t>while Bay Area &amp; Central Coast saw increase</a:t>
            </a:r>
          </a:p>
        </p:txBody>
      </p:sp>
      <p:sp>
        <p:nvSpPr>
          <p:cNvPr id="12291" name="Rectangle 4"/>
          <p:cNvSpPr>
            <a:spLocks noGrp="1" noChangeArrowheads="1"/>
          </p:cNvSpPr>
          <p:nvPr>
            <p:ph idx="4294967295"/>
          </p:nvPr>
        </p:nvSpPr>
        <p:spPr>
          <a:xfrm>
            <a:off x="0" y="1922463"/>
            <a:ext cx="16430625" cy="7118350"/>
          </a:xfrm>
          <a:prstGeom prst="rect">
            <a:avLst/>
          </a:prstGeom>
        </p:spPr>
        <p:txBody>
          <a:bodyPr/>
          <a:lstStyle/>
          <a:p>
            <a:pPr marL="0" indent="0">
              <a:buNone/>
            </a:pPr>
            <a:r>
              <a:rPr lang="en-US" dirty="0">
                <a:solidFill>
                  <a:schemeClr val="bg1"/>
                </a:solidFill>
              </a:rPr>
              <a:t> </a:t>
            </a:r>
          </a:p>
        </p:txBody>
      </p:sp>
      <p:graphicFrame>
        <p:nvGraphicFramePr>
          <p:cNvPr id="6" name="Chart Placeholder 5"/>
          <p:cNvGraphicFramePr>
            <a:graphicFrameLocks/>
          </p:cNvGraphicFramePr>
          <p:nvPr>
            <p:extLst>
              <p:ext uri="{D42A27DB-BD31-4B8C-83A1-F6EECF244321}">
                <p14:modId xmlns:p14="http://schemas.microsoft.com/office/powerpoint/2010/main" val="3081828408"/>
              </p:ext>
            </p:extLst>
          </p:nvPr>
        </p:nvGraphicFramePr>
        <p:xfrm>
          <a:off x="638175" y="2525713"/>
          <a:ext cx="16811625" cy="619918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7891787" y="2062955"/>
            <a:ext cx="1882247" cy="553998"/>
          </a:xfrm>
          <a:prstGeom prst="rect">
            <a:avLst/>
          </a:prstGeom>
          <a:noFill/>
        </p:spPr>
        <p:txBody>
          <a:bodyPr wrap="none" rtlCol="0">
            <a:spAutoFit/>
          </a:bodyPr>
          <a:lstStyle/>
          <a:p>
            <a:r>
              <a:rPr lang="en-US" sz="3000" b="1" dirty="0">
                <a:solidFill>
                  <a:schemeClr val="bg1"/>
                </a:solidFill>
                <a:latin typeface="Century Gothic" panose="020B0502020202020204" pitchFamily="34" charset="0"/>
              </a:rPr>
              <a:t>July 2019</a:t>
            </a:r>
          </a:p>
        </p:txBody>
      </p:sp>
      <p:sp>
        <p:nvSpPr>
          <p:cNvPr id="8" name="Slide Number Placeholder 2">
            <a:extLst>
              <a:ext uri="{FF2B5EF4-FFF2-40B4-BE49-F238E27FC236}">
                <a16:creationId xmlns:a16="http://schemas.microsoft.com/office/drawing/2014/main" id="{69B14985-F40A-4E80-A9CD-6ACEA727E184}"/>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29</a:t>
            </a:fld>
            <a:endParaRPr dirty="0"/>
          </a:p>
        </p:txBody>
      </p:sp>
      <p:grpSp>
        <p:nvGrpSpPr>
          <p:cNvPr id="9" name="Group 8">
            <a:extLst>
              <a:ext uri="{FF2B5EF4-FFF2-40B4-BE49-F238E27FC236}">
                <a16:creationId xmlns:a16="http://schemas.microsoft.com/office/drawing/2014/main" id="{4023B215-82F4-45C0-B132-69E2E19945FD}"/>
              </a:ext>
            </a:extLst>
          </p:cNvPr>
          <p:cNvGrpSpPr/>
          <p:nvPr/>
        </p:nvGrpSpPr>
        <p:grpSpPr>
          <a:xfrm>
            <a:off x="9573986" y="9226572"/>
            <a:ext cx="6732814" cy="646331"/>
            <a:chOff x="9573986" y="9226572"/>
            <a:chExt cx="6732814" cy="646331"/>
          </a:xfrm>
        </p:grpSpPr>
        <p:sp>
          <p:nvSpPr>
            <p:cNvPr id="10" name="Slide Number Placeholder 2">
              <a:extLst>
                <a:ext uri="{FF2B5EF4-FFF2-40B4-BE49-F238E27FC236}">
                  <a16:creationId xmlns:a16="http://schemas.microsoft.com/office/drawing/2014/main" id="{784B8BA4-EFE1-40FE-8960-A3C72775A012}"/>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Sales and Listings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1" name="Picture 10">
              <a:extLst>
                <a:ext uri="{FF2B5EF4-FFF2-40B4-BE49-F238E27FC236}">
                  <a16:creationId xmlns:a16="http://schemas.microsoft.com/office/drawing/2014/main" id="{FD71C471-CF86-4BCF-8481-4842DCD31CD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9573986" y="9341976"/>
              <a:ext cx="332014" cy="415522"/>
            </a:xfrm>
            <a:prstGeom prst="rect">
              <a:avLst/>
            </a:prstGeom>
          </p:spPr>
        </p:pic>
      </p:grpSp>
    </p:spTree>
    <p:extLst>
      <p:ext uri="{BB962C8B-B14F-4D97-AF65-F5344CB8AC3E}">
        <p14:creationId xmlns:p14="http://schemas.microsoft.com/office/powerpoint/2010/main" val="17380891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6" y="809737"/>
            <a:ext cx="13500974" cy="1338828"/>
          </a:xfrm>
        </p:spPr>
        <p:txBody>
          <a:bodyPr/>
          <a:lstStyle/>
          <a:p>
            <a:r>
              <a:rPr lang="en-US" dirty="0"/>
              <a:t>Sales highest since April 2018,</a:t>
            </a:r>
            <a:br>
              <a:rPr lang="en-US" dirty="0"/>
            </a:br>
            <a:r>
              <a:rPr lang="en-US" dirty="0">
                <a:solidFill>
                  <a:schemeClr val="bg1"/>
                </a:solidFill>
              </a:rPr>
              <a:t>and mark the first yearly gain in 15 months</a:t>
            </a:r>
          </a:p>
        </p:txBody>
      </p:sp>
      <p:graphicFrame>
        <p:nvGraphicFramePr>
          <p:cNvPr id="4" name="Chart 3"/>
          <p:cNvGraphicFramePr/>
          <p:nvPr>
            <p:extLst>
              <p:ext uri="{D42A27DB-BD31-4B8C-83A1-F6EECF244321}">
                <p14:modId xmlns:p14="http://schemas.microsoft.com/office/powerpoint/2010/main" val="1707473298"/>
              </p:ext>
            </p:extLst>
          </p:nvPr>
        </p:nvGraphicFramePr>
        <p:xfrm>
          <a:off x="484632" y="2799665"/>
          <a:ext cx="16431768" cy="6172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Slide Number Placeholder 2">
            <a:extLst>
              <a:ext uri="{FF2B5EF4-FFF2-40B4-BE49-F238E27FC236}">
                <a16:creationId xmlns:a16="http://schemas.microsoft.com/office/drawing/2014/main" id="{D1D12C24-3AAB-4C9F-9F9F-5E662D53D60F}"/>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3</a:t>
            </a:fld>
            <a:endParaRPr dirty="0"/>
          </a:p>
        </p:txBody>
      </p:sp>
      <p:grpSp>
        <p:nvGrpSpPr>
          <p:cNvPr id="12" name="Group 11">
            <a:extLst>
              <a:ext uri="{FF2B5EF4-FFF2-40B4-BE49-F238E27FC236}">
                <a16:creationId xmlns:a16="http://schemas.microsoft.com/office/drawing/2014/main" id="{963706EF-FDD3-4ADF-B47F-769687A0ABA9}"/>
              </a:ext>
            </a:extLst>
          </p:cNvPr>
          <p:cNvGrpSpPr/>
          <p:nvPr/>
        </p:nvGrpSpPr>
        <p:grpSpPr>
          <a:xfrm>
            <a:off x="9906000" y="9226572"/>
            <a:ext cx="6400800" cy="646331"/>
            <a:chOff x="9906000" y="9226572"/>
            <a:chExt cx="6400800" cy="646331"/>
          </a:xfrm>
        </p:grpSpPr>
        <p:sp>
          <p:nvSpPr>
            <p:cNvPr id="13" name="Slide Number Placeholder 2">
              <a:extLst>
                <a:ext uri="{FF2B5EF4-FFF2-40B4-BE49-F238E27FC236}">
                  <a16:creationId xmlns:a16="http://schemas.microsoft.com/office/drawing/2014/main" id="{A9398D40-FB4D-4BA6-A467-D5FC3D5EE42F}"/>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Sales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4" name="Picture 13">
              <a:extLst>
                <a:ext uri="{FF2B5EF4-FFF2-40B4-BE49-F238E27FC236}">
                  <a16:creationId xmlns:a16="http://schemas.microsoft.com/office/drawing/2014/main" id="{1DCD804C-57C6-408E-9FA0-3A3E216DD5A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10134600" y="9457381"/>
              <a:ext cx="332014" cy="415522"/>
            </a:xfrm>
            <a:prstGeom prst="rect">
              <a:avLst/>
            </a:prstGeom>
          </p:spPr>
        </p:pic>
      </p:grpSp>
      <p:sp>
        <p:nvSpPr>
          <p:cNvPr id="3" name="Content Placeholder 2"/>
          <p:cNvSpPr>
            <a:spLocks noGrp="1"/>
          </p:cNvSpPr>
          <p:nvPr>
            <p:ph idx="4294967295"/>
          </p:nvPr>
        </p:nvSpPr>
        <p:spPr>
          <a:xfrm>
            <a:off x="1157288" y="2799665"/>
            <a:ext cx="17130712" cy="646331"/>
          </a:xfrm>
          <a:prstGeom prst="rect">
            <a:avLst/>
          </a:prstGeom>
        </p:spPr>
        <p:txBody>
          <a:bodyPr>
            <a:normAutofit/>
          </a:bodyPr>
          <a:lstStyle/>
          <a:p>
            <a:pPr marL="0" indent="0" algn="ctr">
              <a:buNone/>
            </a:pPr>
            <a:r>
              <a:rPr lang="en-US" sz="3000" b="1" dirty="0">
                <a:solidFill>
                  <a:schemeClr val="bg1"/>
                </a:solidFill>
              </a:rPr>
              <a:t>California, July 2019 Sales: </a:t>
            </a:r>
            <a:r>
              <a:rPr lang="en-US" sz="3000" b="1" dirty="0">
                <a:solidFill>
                  <a:schemeClr val="accent1"/>
                </a:solidFill>
              </a:rPr>
              <a:t>411,630 Units</a:t>
            </a:r>
            <a:r>
              <a:rPr lang="en-US" sz="3000" b="1" dirty="0">
                <a:solidFill>
                  <a:schemeClr val="bg1"/>
                </a:solidFill>
              </a:rPr>
              <a:t>, -4.9% YTD, 1.1% YTY</a:t>
            </a:r>
          </a:p>
          <a:p>
            <a:pPr algn="ctr"/>
            <a:endParaRPr lang="en-US" sz="3000" b="1" dirty="0">
              <a:solidFill>
                <a:schemeClr val="bg1"/>
              </a:solidFill>
            </a:endParaRPr>
          </a:p>
        </p:txBody>
      </p:sp>
    </p:spTree>
    <p:extLst>
      <p:ext uri="{BB962C8B-B14F-4D97-AF65-F5344CB8AC3E}">
        <p14:creationId xmlns:p14="http://schemas.microsoft.com/office/powerpoint/2010/main" val="1916010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790B24-6A95-4ECD-A2F8-4E3EE0C447A7}"/>
              </a:ext>
            </a:extLst>
          </p:cNvPr>
          <p:cNvSpPr>
            <a:spLocks noGrp="1"/>
          </p:cNvSpPr>
          <p:nvPr>
            <p:ph type="title"/>
          </p:nvPr>
        </p:nvSpPr>
        <p:spPr/>
        <p:txBody>
          <a:bodyPr/>
          <a:lstStyle/>
          <a:p>
            <a:r>
              <a:rPr lang="en-US" dirty="0"/>
              <a:t>Active Listings by Month</a:t>
            </a:r>
          </a:p>
        </p:txBody>
      </p:sp>
      <p:sp>
        <p:nvSpPr>
          <p:cNvPr id="4" name="Slide Number Placeholder 2">
            <a:extLst>
              <a:ext uri="{FF2B5EF4-FFF2-40B4-BE49-F238E27FC236}">
                <a16:creationId xmlns:a16="http://schemas.microsoft.com/office/drawing/2014/main" id="{3765C980-E249-48B5-92F2-5F7E653EBDCD}"/>
              </a:ext>
            </a:extLst>
          </p:cNvPr>
          <p:cNvSpPr>
            <a:spLocks noGrp="1"/>
          </p:cNvSpPr>
          <p:nvPr>
            <p:ph type="sldNum" sz="quarter" idx="10"/>
          </p:nvPr>
        </p:nvSpPr>
        <p:spPr/>
        <p:txBody>
          <a:bodyPr/>
          <a:lstStyle/>
          <a:p>
            <a:pPr algn="l"/>
            <a:r>
              <a:rPr lang="en-US" dirty="0"/>
              <a:t>page</a:t>
            </a:r>
          </a:p>
          <a:p>
            <a:pPr algn="l"/>
            <a:fld id="{37D409AB-2201-4E18-8A34-C31753AD9B06}" type="slidenum">
              <a:rPr smtClean="0"/>
              <a:pPr algn="l"/>
              <a:t>30</a:t>
            </a:fld>
            <a:endParaRPr dirty="0"/>
          </a:p>
        </p:txBody>
      </p:sp>
      <p:graphicFrame>
        <p:nvGraphicFramePr>
          <p:cNvPr id="7" name="Content Placeholder 6">
            <a:extLst>
              <a:ext uri="{FF2B5EF4-FFF2-40B4-BE49-F238E27FC236}">
                <a16:creationId xmlns:a16="http://schemas.microsoft.com/office/drawing/2014/main" id="{84882B55-D012-4A6D-9AD4-22D7B8162D75}"/>
              </a:ext>
            </a:extLst>
          </p:cNvPr>
          <p:cNvGraphicFramePr>
            <a:graphicFrameLocks noGrp="1"/>
          </p:cNvGraphicFramePr>
          <p:nvPr>
            <p:ph idx="4294967295"/>
            <p:extLst>
              <p:ext uri="{D42A27DB-BD31-4B8C-83A1-F6EECF244321}">
                <p14:modId xmlns:p14="http://schemas.microsoft.com/office/powerpoint/2010/main" val="2005546946"/>
              </p:ext>
            </p:extLst>
          </p:nvPr>
        </p:nvGraphicFramePr>
        <p:xfrm>
          <a:off x="1219200" y="2476499"/>
          <a:ext cx="16430625" cy="63246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0198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9C6C713C-A46F-4590-904D-15DF483D995D}"/>
              </a:ext>
            </a:extLst>
          </p:cNvPr>
          <p:cNvSpPr txBox="1">
            <a:spLocks/>
          </p:cNvSpPr>
          <p:nvPr/>
        </p:nvSpPr>
        <p:spPr>
          <a:xfrm>
            <a:off x="1219200" y="4495800"/>
            <a:ext cx="15849600" cy="1295400"/>
          </a:xfrm>
          <a:prstGeom prst="rect">
            <a:avLst/>
          </a:prstGeom>
        </p:spPr>
        <p:txBody>
          <a:bodyPr anchor="ctr">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r>
              <a:rPr lang="en-US" sz="10000" b="1" dirty="0">
                <a:solidFill>
                  <a:schemeClr val="accent1"/>
                </a:solidFill>
              </a:rPr>
              <a:t>Market Competitiveness</a:t>
            </a:r>
            <a:endParaRPr lang="en-US" sz="10000" b="1" dirty="0">
              <a:solidFill>
                <a:schemeClr val="bg1"/>
              </a:solidFill>
            </a:endParaRPr>
          </a:p>
        </p:txBody>
      </p:sp>
    </p:spTree>
    <p:extLst>
      <p:ext uri="{BB962C8B-B14F-4D97-AF65-F5344CB8AC3E}">
        <p14:creationId xmlns:p14="http://schemas.microsoft.com/office/powerpoint/2010/main" val="2000406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a:xfrm>
            <a:off x="1358026" y="809737"/>
            <a:ext cx="9386174" cy="1338828"/>
          </a:xfrm>
        </p:spPr>
        <p:txBody>
          <a:bodyPr/>
          <a:lstStyle/>
          <a:p>
            <a:r>
              <a:rPr lang="en-US" dirty="0"/>
              <a:t>Time on Market ticked up again</a:t>
            </a:r>
            <a:br>
              <a:rPr lang="en-US" dirty="0"/>
            </a:br>
            <a:r>
              <a:rPr lang="en-US" dirty="0">
                <a:solidFill>
                  <a:schemeClr val="bg1"/>
                </a:solidFill>
              </a:rPr>
              <a:t>following last month’s rebound</a:t>
            </a:r>
          </a:p>
        </p:txBody>
      </p:sp>
      <p:sp>
        <p:nvSpPr>
          <p:cNvPr id="14339" name="Rectangle 8"/>
          <p:cNvSpPr>
            <a:spLocks noGrp="1" noChangeArrowheads="1"/>
          </p:cNvSpPr>
          <p:nvPr>
            <p:ph idx="4294967295"/>
          </p:nvPr>
        </p:nvSpPr>
        <p:spPr>
          <a:xfrm>
            <a:off x="5742214" y="2603591"/>
            <a:ext cx="7010400" cy="493199"/>
          </a:xfrm>
          <a:prstGeom prst="rect">
            <a:avLst/>
          </a:prstGeom>
        </p:spPr>
        <p:txBody>
          <a:bodyPr>
            <a:noAutofit/>
          </a:bodyPr>
          <a:lstStyle/>
          <a:p>
            <a:pPr marL="0" indent="0" algn="ctr">
              <a:buNone/>
            </a:pPr>
            <a:r>
              <a:rPr lang="en-US" sz="3000" b="1" dirty="0">
                <a:solidFill>
                  <a:schemeClr val="bg1"/>
                </a:solidFill>
              </a:rPr>
              <a:t>California, July 2019: </a:t>
            </a:r>
            <a:r>
              <a:rPr lang="en-US" sz="3000" b="1" dirty="0">
                <a:solidFill>
                  <a:schemeClr val="accent3"/>
                </a:solidFill>
              </a:rPr>
              <a:t>21.0 Days</a:t>
            </a:r>
          </a:p>
        </p:txBody>
      </p:sp>
      <p:graphicFrame>
        <p:nvGraphicFramePr>
          <p:cNvPr id="4" name="Chart 3"/>
          <p:cNvGraphicFramePr/>
          <p:nvPr>
            <p:extLst>
              <p:ext uri="{D42A27DB-BD31-4B8C-83A1-F6EECF244321}">
                <p14:modId xmlns:p14="http://schemas.microsoft.com/office/powerpoint/2010/main" val="2856367166"/>
              </p:ext>
            </p:extLst>
          </p:nvPr>
        </p:nvGraphicFramePr>
        <p:xfrm>
          <a:off x="928116" y="2850191"/>
          <a:ext cx="16431768" cy="5885253"/>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2">
            <a:extLst>
              <a:ext uri="{FF2B5EF4-FFF2-40B4-BE49-F238E27FC236}">
                <a16:creationId xmlns:a16="http://schemas.microsoft.com/office/drawing/2014/main" id="{D5D2E1DB-8401-4B6F-BBAB-09D0ACE360F9}"/>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32</a:t>
            </a:fld>
            <a:endParaRPr dirty="0"/>
          </a:p>
        </p:txBody>
      </p:sp>
      <p:grpSp>
        <p:nvGrpSpPr>
          <p:cNvPr id="8" name="Group 7">
            <a:extLst>
              <a:ext uri="{FF2B5EF4-FFF2-40B4-BE49-F238E27FC236}">
                <a16:creationId xmlns:a16="http://schemas.microsoft.com/office/drawing/2014/main" id="{E99348D9-1746-48FA-A51B-B6B9BF1E8C31}"/>
              </a:ext>
            </a:extLst>
          </p:cNvPr>
          <p:cNvGrpSpPr/>
          <p:nvPr/>
        </p:nvGrpSpPr>
        <p:grpSpPr>
          <a:xfrm>
            <a:off x="8915400" y="9226571"/>
            <a:ext cx="7391400" cy="646331"/>
            <a:chOff x="8915400" y="9226571"/>
            <a:chExt cx="7391400" cy="646331"/>
          </a:xfrm>
        </p:grpSpPr>
        <p:sp>
          <p:nvSpPr>
            <p:cNvPr id="9" name="Slide Number Placeholder 2">
              <a:extLst>
                <a:ext uri="{FF2B5EF4-FFF2-40B4-BE49-F238E27FC236}">
                  <a16:creationId xmlns:a16="http://schemas.microsoft.com/office/drawing/2014/main" id="{C187EC08-091D-4A5E-AA64-3A85FA243745}"/>
                </a:ext>
              </a:extLst>
            </p:cNvPr>
            <p:cNvSpPr txBox="1">
              <a:spLocks/>
            </p:cNvSpPr>
            <p:nvPr/>
          </p:nvSpPr>
          <p:spPr>
            <a:xfrm>
              <a:off x="9144000" y="9226571"/>
              <a:ext cx="7162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Median Time of Market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0" name="Picture 9">
              <a:extLst>
                <a:ext uri="{FF2B5EF4-FFF2-40B4-BE49-F238E27FC236}">
                  <a16:creationId xmlns:a16="http://schemas.microsoft.com/office/drawing/2014/main" id="{DE46D846-51FC-41A4-976A-890BDCF4155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8915400" y="9341975"/>
              <a:ext cx="332014" cy="415522"/>
            </a:xfrm>
            <a:prstGeom prst="rect">
              <a:avLst/>
            </a:prstGeom>
          </p:spPr>
        </p:pic>
      </p:grpSp>
    </p:spTree>
    <p:extLst>
      <p:ext uri="{BB962C8B-B14F-4D97-AF65-F5344CB8AC3E}">
        <p14:creationId xmlns:p14="http://schemas.microsoft.com/office/powerpoint/2010/main" val="302471971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BB0023-CED9-40DB-AB86-909F6045E6A0}"/>
              </a:ext>
            </a:extLst>
          </p:cNvPr>
          <p:cNvSpPr>
            <a:spLocks noGrp="1"/>
          </p:cNvSpPr>
          <p:nvPr>
            <p:ph type="title"/>
          </p:nvPr>
        </p:nvSpPr>
        <p:spPr>
          <a:xfrm>
            <a:off x="1358026" y="809737"/>
            <a:ext cx="10986374" cy="715581"/>
          </a:xfrm>
        </p:spPr>
        <p:txBody>
          <a:bodyPr/>
          <a:lstStyle/>
          <a:p>
            <a:r>
              <a:rPr lang="en-US" dirty="0"/>
              <a:t>Median Time on Market by Percentile</a:t>
            </a:r>
          </a:p>
        </p:txBody>
      </p:sp>
      <p:sp>
        <p:nvSpPr>
          <p:cNvPr id="6" name="Slide Number Placeholder 2">
            <a:extLst>
              <a:ext uri="{FF2B5EF4-FFF2-40B4-BE49-F238E27FC236}">
                <a16:creationId xmlns:a16="http://schemas.microsoft.com/office/drawing/2014/main" id="{95720FE0-B8FC-4BEB-92F7-52F38A73309A}"/>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33</a:t>
            </a:fld>
            <a:endParaRPr dirty="0"/>
          </a:p>
        </p:txBody>
      </p:sp>
      <p:grpSp>
        <p:nvGrpSpPr>
          <p:cNvPr id="8" name="Group 7">
            <a:extLst>
              <a:ext uri="{FF2B5EF4-FFF2-40B4-BE49-F238E27FC236}">
                <a16:creationId xmlns:a16="http://schemas.microsoft.com/office/drawing/2014/main" id="{715A6F0D-844E-483E-A0C6-23FD05931499}"/>
              </a:ext>
            </a:extLst>
          </p:cNvPr>
          <p:cNvGrpSpPr/>
          <p:nvPr/>
        </p:nvGrpSpPr>
        <p:grpSpPr>
          <a:xfrm>
            <a:off x="8815503" y="9226571"/>
            <a:ext cx="7491297" cy="646331"/>
            <a:chOff x="8815503" y="9226571"/>
            <a:chExt cx="7491297" cy="646331"/>
          </a:xfrm>
        </p:grpSpPr>
        <p:sp>
          <p:nvSpPr>
            <p:cNvPr id="9" name="Slide Number Placeholder 2">
              <a:extLst>
                <a:ext uri="{FF2B5EF4-FFF2-40B4-BE49-F238E27FC236}">
                  <a16:creationId xmlns:a16="http://schemas.microsoft.com/office/drawing/2014/main" id="{41DC82CE-A18C-4918-B586-A940AE2E3DAD}"/>
                </a:ext>
              </a:extLst>
            </p:cNvPr>
            <p:cNvSpPr txBox="1">
              <a:spLocks/>
            </p:cNvSpPr>
            <p:nvPr/>
          </p:nvSpPr>
          <p:spPr>
            <a:xfrm>
              <a:off x="9144000" y="9226571"/>
              <a:ext cx="7162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Median Time on Market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0" name="Picture 9">
              <a:extLst>
                <a:ext uri="{FF2B5EF4-FFF2-40B4-BE49-F238E27FC236}">
                  <a16:creationId xmlns:a16="http://schemas.microsoft.com/office/drawing/2014/main" id="{FCA6B744-9BA6-43E4-A537-924DACAF0C6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7727" b="882"/>
            <a:stretch/>
          </p:blipFill>
          <p:spPr>
            <a:xfrm>
              <a:off x="8815503" y="9341975"/>
              <a:ext cx="332014" cy="415522"/>
            </a:xfrm>
            <a:prstGeom prst="rect">
              <a:avLst/>
            </a:prstGeom>
          </p:spPr>
        </p:pic>
      </p:grpSp>
      <p:graphicFrame>
        <p:nvGraphicFramePr>
          <p:cNvPr id="11" name="Chart 10">
            <a:extLst>
              <a:ext uri="{FF2B5EF4-FFF2-40B4-BE49-F238E27FC236}">
                <a16:creationId xmlns:a16="http://schemas.microsoft.com/office/drawing/2014/main" id="{45F69573-73F2-473A-B8B4-FA74757129AC}"/>
              </a:ext>
            </a:extLst>
          </p:cNvPr>
          <p:cNvGraphicFramePr>
            <a:graphicFrameLocks/>
          </p:cNvGraphicFramePr>
          <p:nvPr>
            <p:extLst>
              <p:ext uri="{D42A27DB-BD31-4B8C-83A1-F6EECF244321}">
                <p14:modId xmlns:p14="http://schemas.microsoft.com/office/powerpoint/2010/main" val="2458944107"/>
              </p:ext>
            </p:extLst>
          </p:nvPr>
        </p:nvGraphicFramePr>
        <p:xfrm>
          <a:off x="1524000" y="2247901"/>
          <a:ext cx="15392400" cy="67093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17256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022787-8F68-4212-9298-B2AE0C664732}"/>
              </a:ext>
            </a:extLst>
          </p:cNvPr>
          <p:cNvSpPr>
            <a:spLocks noGrp="1"/>
          </p:cNvSpPr>
          <p:nvPr>
            <p:ph type="title"/>
          </p:nvPr>
        </p:nvSpPr>
        <p:spPr>
          <a:xfrm>
            <a:off x="1358026" y="809737"/>
            <a:ext cx="10910174" cy="715581"/>
          </a:xfrm>
        </p:spPr>
        <p:txBody>
          <a:bodyPr/>
          <a:lstStyle/>
          <a:p>
            <a:r>
              <a:rPr lang="en-US" dirty="0"/>
              <a:t>Sales-to-List Price Ratio by Percentile</a:t>
            </a:r>
            <a:br>
              <a:rPr lang="en-US" dirty="0"/>
            </a:br>
            <a:endParaRPr lang="en-US" dirty="0"/>
          </a:p>
        </p:txBody>
      </p:sp>
      <p:graphicFrame>
        <p:nvGraphicFramePr>
          <p:cNvPr id="8" name="Content Placeholder 7">
            <a:extLst>
              <a:ext uri="{FF2B5EF4-FFF2-40B4-BE49-F238E27FC236}">
                <a16:creationId xmlns:a16="http://schemas.microsoft.com/office/drawing/2014/main" id="{F0579E62-D6A5-4B08-A9D5-4FCFE4733E4A}"/>
              </a:ext>
            </a:extLst>
          </p:cNvPr>
          <p:cNvGraphicFramePr>
            <a:graphicFrameLocks noGrp="1"/>
          </p:cNvGraphicFramePr>
          <p:nvPr>
            <p:ph idx="4294967295"/>
            <p:extLst>
              <p:ext uri="{D42A27DB-BD31-4B8C-83A1-F6EECF244321}">
                <p14:modId xmlns:p14="http://schemas.microsoft.com/office/powerpoint/2010/main" val="966541862"/>
              </p:ext>
            </p:extLst>
          </p:nvPr>
        </p:nvGraphicFramePr>
        <p:xfrm>
          <a:off x="381000" y="2390364"/>
          <a:ext cx="17221199" cy="655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2">
            <a:extLst>
              <a:ext uri="{FF2B5EF4-FFF2-40B4-BE49-F238E27FC236}">
                <a16:creationId xmlns:a16="http://schemas.microsoft.com/office/drawing/2014/main" id="{16E6CAC2-8E18-456E-94DF-361239995043}"/>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34</a:t>
            </a:fld>
            <a:endParaRPr dirty="0"/>
          </a:p>
        </p:txBody>
      </p:sp>
      <p:grpSp>
        <p:nvGrpSpPr>
          <p:cNvPr id="7" name="Group 6">
            <a:extLst>
              <a:ext uri="{FF2B5EF4-FFF2-40B4-BE49-F238E27FC236}">
                <a16:creationId xmlns:a16="http://schemas.microsoft.com/office/drawing/2014/main" id="{B73F8845-095B-4B65-9642-E3DDBBC738AC}"/>
              </a:ext>
            </a:extLst>
          </p:cNvPr>
          <p:cNvGrpSpPr/>
          <p:nvPr/>
        </p:nvGrpSpPr>
        <p:grpSpPr>
          <a:xfrm>
            <a:off x="9643311" y="9226572"/>
            <a:ext cx="6663489" cy="646331"/>
            <a:chOff x="9643311" y="9226572"/>
            <a:chExt cx="6663489" cy="646331"/>
          </a:xfrm>
        </p:grpSpPr>
        <p:sp>
          <p:nvSpPr>
            <p:cNvPr id="9" name="Slide Number Placeholder 2">
              <a:extLst>
                <a:ext uri="{FF2B5EF4-FFF2-40B4-BE49-F238E27FC236}">
                  <a16:creationId xmlns:a16="http://schemas.microsoft.com/office/drawing/2014/main" id="{0FC36305-C6D3-40EA-8A46-FD5C4A85AFCB}"/>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Sales to List Ratio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0" name="Picture 9">
              <a:extLst>
                <a:ext uri="{FF2B5EF4-FFF2-40B4-BE49-F238E27FC236}">
                  <a16:creationId xmlns:a16="http://schemas.microsoft.com/office/drawing/2014/main" id="{5BB08E41-92D9-49CF-B3F9-0F77A8B7F62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9643311" y="9341976"/>
              <a:ext cx="332014" cy="415522"/>
            </a:xfrm>
            <a:prstGeom prst="rect">
              <a:avLst/>
            </a:prstGeom>
          </p:spPr>
        </p:pic>
      </p:grpSp>
    </p:spTree>
    <p:extLst>
      <p:ext uri="{BB962C8B-B14F-4D97-AF65-F5344CB8AC3E}">
        <p14:creationId xmlns:p14="http://schemas.microsoft.com/office/powerpoint/2010/main" val="4129509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4F6AEE3-CAA3-476B-A5DC-52BA0CCFBB9D}"/>
              </a:ext>
            </a:extLst>
          </p:cNvPr>
          <p:cNvSpPr>
            <a:spLocks noGrp="1"/>
          </p:cNvSpPr>
          <p:nvPr>
            <p:ph type="title"/>
          </p:nvPr>
        </p:nvSpPr>
        <p:spPr>
          <a:xfrm>
            <a:off x="1358026" y="809737"/>
            <a:ext cx="15101174" cy="715581"/>
          </a:xfrm>
        </p:spPr>
        <p:txBody>
          <a:bodyPr/>
          <a:lstStyle/>
          <a:p>
            <a:r>
              <a:rPr lang="en-US" dirty="0"/>
              <a:t>Median sales vs. list price growth $1M+ properties</a:t>
            </a:r>
          </a:p>
        </p:txBody>
      </p:sp>
      <p:graphicFrame>
        <p:nvGraphicFramePr>
          <p:cNvPr id="6" name="Content Placeholder 5">
            <a:extLst>
              <a:ext uri="{FF2B5EF4-FFF2-40B4-BE49-F238E27FC236}">
                <a16:creationId xmlns:a16="http://schemas.microsoft.com/office/drawing/2014/main" id="{9E663D2A-3663-4DD6-9A22-1888E76BE53B}"/>
              </a:ext>
            </a:extLst>
          </p:cNvPr>
          <p:cNvGraphicFramePr>
            <a:graphicFrameLocks noGrp="1"/>
          </p:cNvGraphicFramePr>
          <p:nvPr>
            <p:ph idx="4294967295"/>
            <p:extLst>
              <p:ext uri="{D42A27DB-BD31-4B8C-83A1-F6EECF244321}">
                <p14:modId xmlns:p14="http://schemas.microsoft.com/office/powerpoint/2010/main" val="892869566"/>
              </p:ext>
            </p:extLst>
          </p:nvPr>
        </p:nvGraphicFramePr>
        <p:xfrm>
          <a:off x="717112" y="2135554"/>
          <a:ext cx="16580287" cy="659618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2">
            <a:extLst>
              <a:ext uri="{FF2B5EF4-FFF2-40B4-BE49-F238E27FC236}">
                <a16:creationId xmlns:a16="http://schemas.microsoft.com/office/drawing/2014/main" id="{BA4974E5-36C3-4617-8652-86EA7FCEF36E}"/>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35</a:t>
            </a:fld>
            <a:endParaRPr dirty="0"/>
          </a:p>
        </p:txBody>
      </p:sp>
      <p:grpSp>
        <p:nvGrpSpPr>
          <p:cNvPr id="11" name="Group 10">
            <a:extLst>
              <a:ext uri="{FF2B5EF4-FFF2-40B4-BE49-F238E27FC236}">
                <a16:creationId xmlns:a16="http://schemas.microsoft.com/office/drawing/2014/main" id="{AC788D50-AC49-43DA-862D-F6AA25BCD00F}"/>
              </a:ext>
            </a:extLst>
          </p:cNvPr>
          <p:cNvGrpSpPr/>
          <p:nvPr/>
        </p:nvGrpSpPr>
        <p:grpSpPr>
          <a:xfrm>
            <a:off x="9628782" y="9226572"/>
            <a:ext cx="6678018" cy="646331"/>
            <a:chOff x="9628782" y="9226572"/>
            <a:chExt cx="6678018" cy="646331"/>
          </a:xfrm>
        </p:grpSpPr>
        <p:sp>
          <p:nvSpPr>
            <p:cNvPr id="12" name="Slide Number Placeholder 2">
              <a:extLst>
                <a:ext uri="{FF2B5EF4-FFF2-40B4-BE49-F238E27FC236}">
                  <a16:creationId xmlns:a16="http://schemas.microsoft.com/office/drawing/2014/main" id="{21E68CAD-437C-4832-B7EA-A7998679D154}"/>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Sales to List Ratio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4" name="Picture 13">
              <a:extLst>
                <a:ext uri="{FF2B5EF4-FFF2-40B4-BE49-F238E27FC236}">
                  <a16:creationId xmlns:a16="http://schemas.microsoft.com/office/drawing/2014/main" id="{FF11CE36-8B6F-47A3-B3B8-807B4FF01B5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7727" b="882"/>
            <a:stretch/>
          </p:blipFill>
          <p:spPr>
            <a:xfrm>
              <a:off x="9628782" y="9341976"/>
              <a:ext cx="332014" cy="415522"/>
            </a:xfrm>
            <a:prstGeom prst="rect">
              <a:avLst/>
            </a:prstGeom>
          </p:spPr>
        </p:pic>
      </p:grpSp>
    </p:spTree>
    <p:extLst>
      <p:ext uri="{BB962C8B-B14F-4D97-AF65-F5344CB8AC3E}">
        <p14:creationId xmlns:p14="http://schemas.microsoft.com/office/powerpoint/2010/main" val="2187564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3825F6-12A2-4C30-95F3-F9DABA87B92D}"/>
              </a:ext>
            </a:extLst>
          </p:cNvPr>
          <p:cNvSpPr>
            <a:spLocks noGrp="1"/>
          </p:cNvSpPr>
          <p:nvPr>
            <p:ph type="title"/>
          </p:nvPr>
        </p:nvSpPr>
        <p:spPr/>
        <p:txBody>
          <a:bodyPr/>
          <a:lstStyle/>
          <a:p>
            <a:r>
              <a:rPr lang="en-US" dirty="0"/>
              <a:t>Reduced-Price Listings</a:t>
            </a:r>
          </a:p>
        </p:txBody>
      </p:sp>
      <p:sp>
        <p:nvSpPr>
          <p:cNvPr id="2" name="Content Placeholder 1">
            <a:extLst>
              <a:ext uri="{FF2B5EF4-FFF2-40B4-BE49-F238E27FC236}">
                <a16:creationId xmlns:a16="http://schemas.microsoft.com/office/drawing/2014/main" id="{7AD929D8-759F-4931-A449-4E6F6A81154A}"/>
              </a:ext>
            </a:extLst>
          </p:cNvPr>
          <p:cNvSpPr>
            <a:spLocks noGrp="1"/>
          </p:cNvSpPr>
          <p:nvPr>
            <p:ph idx="4294967295"/>
          </p:nvPr>
        </p:nvSpPr>
        <p:spPr>
          <a:xfrm>
            <a:off x="1361074" y="2138289"/>
            <a:ext cx="15072599" cy="541337"/>
          </a:xfrm>
          <a:prstGeom prst="rect">
            <a:avLst/>
          </a:prstGeom>
        </p:spPr>
        <p:txBody>
          <a:bodyPr/>
          <a:lstStyle/>
          <a:p>
            <a:pPr marL="0" indent="0" algn="ctr">
              <a:buNone/>
            </a:pPr>
            <a:r>
              <a:rPr lang="en-US" sz="3000" b="1" dirty="0">
                <a:solidFill>
                  <a:schemeClr val="bg1"/>
                </a:solidFill>
              </a:rPr>
              <a:t>Share of Listings with a Reduced Price: </a:t>
            </a:r>
            <a:r>
              <a:rPr lang="en-US" sz="3000" b="1" dirty="0">
                <a:solidFill>
                  <a:schemeClr val="accent1"/>
                </a:solidFill>
              </a:rPr>
              <a:t>39.6%</a:t>
            </a:r>
            <a:r>
              <a:rPr lang="en-US" sz="3000" b="1" dirty="0">
                <a:solidFill>
                  <a:schemeClr val="bg1"/>
                </a:solidFill>
              </a:rPr>
              <a:t>; Median Reduction Amount: </a:t>
            </a:r>
            <a:r>
              <a:rPr lang="en-US" sz="3000" b="1" dirty="0">
                <a:solidFill>
                  <a:schemeClr val="accent3"/>
                </a:solidFill>
              </a:rPr>
              <a:t>-4.2%</a:t>
            </a:r>
          </a:p>
        </p:txBody>
      </p:sp>
      <p:graphicFrame>
        <p:nvGraphicFramePr>
          <p:cNvPr id="7" name="Chart 6">
            <a:extLst>
              <a:ext uri="{FF2B5EF4-FFF2-40B4-BE49-F238E27FC236}">
                <a16:creationId xmlns:a16="http://schemas.microsoft.com/office/drawing/2014/main" id="{E3DF5902-4F5C-440F-865A-5AE6815B491B}"/>
              </a:ext>
            </a:extLst>
          </p:cNvPr>
          <p:cNvGraphicFramePr/>
          <p:nvPr>
            <p:extLst>
              <p:ext uri="{D42A27DB-BD31-4B8C-83A1-F6EECF244321}">
                <p14:modId xmlns:p14="http://schemas.microsoft.com/office/powerpoint/2010/main" val="2410936641"/>
              </p:ext>
            </p:extLst>
          </p:nvPr>
        </p:nvGraphicFramePr>
        <p:xfrm>
          <a:off x="439173" y="2847229"/>
          <a:ext cx="16916400" cy="6211740"/>
        </p:xfrm>
        <a:graphic>
          <a:graphicData uri="http://schemas.openxmlformats.org/drawingml/2006/chart">
            <c:chart xmlns:c="http://schemas.openxmlformats.org/drawingml/2006/chart" xmlns:r="http://schemas.openxmlformats.org/officeDocument/2006/relationships" r:id="rId3"/>
          </a:graphicData>
        </a:graphic>
      </p:graphicFrame>
      <p:sp>
        <p:nvSpPr>
          <p:cNvPr id="8" name="Slide Number Placeholder 2">
            <a:extLst>
              <a:ext uri="{FF2B5EF4-FFF2-40B4-BE49-F238E27FC236}">
                <a16:creationId xmlns:a16="http://schemas.microsoft.com/office/drawing/2014/main" id="{E39FF70E-D41F-4811-97ED-9B1808134964}"/>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36</a:t>
            </a:fld>
            <a:endParaRPr dirty="0"/>
          </a:p>
        </p:txBody>
      </p:sp>
      <p:grpSp>
        <p:nvGrpSpPr>
          <p:cNvPr id="9" name="Group 8">
            <a:extLst>
              <a:ext uri="{FF2B5EF4-FFF2-40B4-BE49-F238E27FC236}">
                <a16:creationId xmlns:a16="http://schemas.microsoft.com/office/drawing/2014/main" id="{F2315028-B0DC-42DC-A7E0-384C4E9904B5}"/>
              </a:ext>
            </a:extLst>
          </p:cNvPr>
          <p:cNvGrpSpPr/>
          <p:nvPr/>
        </p:nvGrpSpPr>
        <p:grpSpPr>
          <a:xfrm>
            <a:off x="9906000" y="9226572"/>
            <a:ext cx="6400800" cy="646331"/>
            <a:chOff x="9906000" y="9226572"/>
            <a:chExt cx="6400800" cy="646331"/>
          </a:xfrm>
        </p:grpSpPr>
        <p:sp>
          <p:nvSpPr>
            <p:cNvPr id="10" name="Slide Number Placeholder 2">
              <a:extLst>
                <a:ext uri="{FF2B5EF4-FFF2-40B4-BE49-F238E27FC236}">
                  <a16:creationId xmlns:a16="http://schemas.microsoft.com/office/drawing/2014/main" id="{9D418232-B119-417A-B69C-F3208C807694}"/>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Listing Price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1" name="Picture 10">
              <a:extLst>
                <a:ext uri="{FF2B5EF4-FFF2-40B4-BE49-F238E27FC236}">
                  <a16:creationId xmlns:a16="http://schemas.microsoft.com/office/drawing/2014/main" id="{7B2349FE-9EF5-4C9F-A8B4-AC418757767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10134600" y="9457381"/>
              <a:ext cx="332014" cy="415522"/>
            </a:xfrm>
            <a:prstGeom prst="rect">
              <a:avLst/>
            </a:prstGeom>
          </p:spPr>
        </p:pic>
      </p:grpSp>
    </p:spTree>
    <p:extLst>
      <p:ext uri="{BB962C8B-B14F-4D97-AF65-F5344CB8AC3E}">
        <p14:creationId xmlns:p14="http://schemas.microsoft.com/office/powerpoint/2010/main" val="723996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3825F6-12A2-4C30-95F3-F9DABA87B92D}"/>
              </a:ext>
            </a:extLst>
          </p:cNvPr>
          <p:cNvSpPr>
            <a:spLocks noGrp="1"/>
          </p:cNvSpPr>
          <p:nvPr>
            <p:ph type="title"/>
          </p:nvPr>
        </p:nvSpPr>
        <p:spPr>
          <a:xfrm>
            <a:off x="1358026" y="809737"/>
            <a:ext cx="10833974" cy="715581"/>
          </a:xfrm>
        </p:spPr>
        <p:txBody>
          <a:bodyPr/>
          <a:lstStyle/>
          <a:p>
            <a:r>
              <a:rPr lang="en-US" dirty="0"/>
              <a:t>Growth in Reduced-Price Listings</a:t>
            </a:r>
          </a:p>
        </p:txBody>
      </p:sp>
      <p:sp>
        <p:nvSpPr>
          <p:cNvPr id="2" name="Content Placeholder 1">
            <a:extLst>
              <a:ext uri="{FF2B5EF4-FFF2-40B4-BE49-F238E27FC236}">
                <a16:creationId xmlns:a16="http://schemas.microsoft.com/office/drawing/2014/main" id="{7AD929D8-759F-4931-A449-4E6F6A81154A}"/>
              </a:ext>
            </a:extLst>
          </p:cNvPr>
          <p:cNvSpPr>
            <a:spLocks noGrp="1"/>
          </p:cNvSpPr>
          <p:nvPr>
            <p:ph idx="4294967295"/>
          </p:nvPr>
        </p:nvSpPr>
        <p:spPr>
          <a:xfrm>
            <a:off x="3886200" y="2167608"/>
            <a:ext cx="10833974" cy="715581"/>
          </a:xfrm>
          <a:prstGeom prst="rect">
            <a:avLst/>
          </a:prstGeom>
        </p:spPr>
        <p:txBody>
          <a:bodyPr/>
          <a:lstStyle/>
          <a:p>
            <a:pPr marL="0" indent="0" algn="ctr">
              <a:lnSpc>
                <a:spcPct val="100000"/>
              </a:lnSpc>
              <a:buNone/>
            </a:pPr>
            <a:r>
              <a:rPr lang="en-US" sz="3000" b="1" dirty="0">
                <a:solidFill>
                  <a:schemeClr val="bg1"/>
                </a:solidFill>
              </a:rPr>
              <a:t>Growth in Share of Listings with a Reduced Price: </a:t>
            </a:r>
            <a:r>
              <a:rPr lang="en-US" sz="3000" b="1" dirty="0">
                <a:solidFill>
                  <a:schemeClr val="accent1"/>
                </a:solidFill>
              </a:rPr>
              <a:t>+1.6% </a:t>
            </a:r>
            <a:r>
              <a:rPr lang="en-US" sz="3000" b="1" dirty="0">
                <a:solidFill>
                  <a:schemeClr val="bg1"/>
                </a:solidFill>
              </a:rPr>
              <a:t>Growth in Median Reduction Amount: </a:t>
            </a:r>
            <a:r>
              <a:rPr lang="en-US" sz="3000" b="1" dirty="0">
                <a:solidFill>
                  <a:schemeClr val="accent3"/>
                </a:solidFill>
              </a:rPr>
              <a:t>0.0%</a:t>
            </a:r>
          </a:p>
        </p:txBody>
      </p:sp>
      <p:graphicFrame>
        <p:nvGraphicFramePr>
          <p:cNvPr id="7" name="Chart 6">
            <a:extLst>
              <a:ext uri="{FF2B5EF4-FFF2-40B4-BE49-F238E27FC236}">
                <a16:creationId xmlns:a16="http://schemas.microsoft.com/office/drawing/2014/main" id="{E3DF5902-4F5C-440F-865A-5AE6815B491B}"/>
              </a:ext>
            </a:extLst>
          </p:cNvPr>
          <p:cNvGraphicFramePr/>
          <p:nvPr>
            <p:extLst>
              <p:ext uri="{D42A27DB-BD31-4B8C-83A1-F6EECF244321}">
                <p14:modId xmlns:p14="http://schemas.microsoft.com/office/powerpoint/2010/main" val="4145005682"/>
              </p:ext>
            </p:extLst>
          </p:nvPr>
        </p:nvGraphicFramePr>
        <p:xfrm>
          <a:off x="704850" y="3113997"/>
          <a:ext cx="16878300" cy="5814307"/>
        </p:xfrm>
        <a:graphic>
          <a:graphicData uri="http://schemas.openxmlformats.org/drawingml/2006/chart">
            <c:chart xmlns:c="http://schemas.openxmlformats.org/drawingml/2006/chart" xmlns:r="http://schemas.openxmlformats.org/officeDocument/2006/relationships" r:id="rId3"/>
          </a:graphicData>
        </a:graphic>
      </p:graphicFrame>
      <p:sp>
        <p:nvSpPr>
          <p:cNvPr id="8" name="Slide Number Placeholder 2">
            <a:extLst>
              <a:ext uri="{FF2B5EF4-FFF2-40B4-BE49-F238E27FC236}">
                <a16:creationId xmlns:a16="http://schemas.microsoft.com/office/drawing/2014/main" id="{9340AF77-F778-4856-BFA8-FC20C7A49A97}"/>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37</a:t>
            </a:fld>
            <a:endParaRPr dirty="0"/>
          </a:p>
        </p:txBody>
      </p:sp>
      <p:grpSp>
        <p:nvGrpSpPr>
          <p:cNvPr id="12" name="Group 11">
            <a:extLst>
              <a:ext uri="{FF2B5EF4-FFF2-40B4-BE49-F238E27FC236}">
                <a16:creationId xmlns:a16="http://schemas.microsoft.com/office/drawing/2014/main" id="{F535E210-CDF3-46E9-BA0F-19D42A5A6BF2}"/>
              </a:ext>
            </a:extLst>
          </p:cNvPr>
          <p:cNvGrpSpPr/>
          <p:nvPr/>
        </p:nvGrpSpPr>
        <p:grpSpPr>
          <a:xfrm>
            <a:off x="9906000" y="9226572"/>
            <a:ext cx="6400800" cy="646331"/>
            <a:chOff x="9906000" y="9226572"/>
            <a:chExt cx="6400800" cy="646331"/>
          </a:xfrm>
        </p:grpSpPr>
        <p:sp>
          <p:nvSpPr>
            <p:cNvPr id="13" name="Slide Number Placeholder 2">
              <a:extLst>
                <a:ext uri="{FF2B5EF4-FFF2-40B4-BE49-F238E27FC236}">
                  <a16:creationId xmlns:a16="http://schemas.microsoft.com/office/drawing/2014/main" id="{EDE4A7D8-E18F-4BA9-AD2C-C34B6F164615}"/>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Listing Price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4" name="Picture 13">
              <a:extLst>
                <a:ext uri="{FF2B5EF4-FFF2-40B4-BE49-F238E27FC236}">
                  <a16:creationId xmlns:a16="http://schemas.microsoft.com/office/drawing/2014/main" id="{32046358-5FA2-445E-A14F-0875692CDE9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10134600" y="9457381"/>
              <a:ext cx="332014" cy="415522"/>
            </a:xfrm>
            <a:prstGeom prst="rect">
              <a:avLst/>
            </a:prstGeom>
          </p:spPr>
        </p:pic>
      </p:grpSp>
    </p:spTree>
    <p:extLst>
      <p:ext uri="{BB962C8B-B14F-4D97-AF65-F5344CB8AC3E}">
        <p14:creationId xmlns:p14="http://schemas.microsoft.com/office/powerpoint/2010/main" val="510478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81700" y="4589502"/>
            <a:ext cx="6324600" cy="1107996"/>
          </a:xfrm>
          <a:prstGeom prst="rect">
            <a:avLst/>
          </a:prstGeom>
          <a:noFill/>
        </p:spPr>
        <p:txBody>
          <a:bodyPr wrap="square" rtlCol="0">
            <a:spAutoFit/>
          </a:bodyPr>
          <a:lstStyle/>
          <a:p>
            <a:pPr algn="ctr"/>
            <a:r>
              <a:rPr lang="en-US" sz="6600" b="1" dirty="0">
                <a:solidFill>
                  <a:schemeClr val="accent1"/>
                </a:solidFill>
                <a:ea typeface="Lato Semibold" panose="020F0502020204030203" pitchFamily="34" charset="0"/>
                <a:cs typeface="Lato Semibold" panose="020F0502020204030203" pitchFamily="34" charset="0"/>
              </a:rPr>
              <a:t>Thank</a:t>
            </a:r>
            <a:r>
              <a:rPr lang="en-US" sz="6600" b="1" dirty="0">
                <a:ea typeface="Lato Semibold" panose="020F0502020204030203" pitchFamily="34" charset="0"/>
                <a:cs typeface="Lato Semibold" panose="020F0502020204030203" pitchFamily="34" charset="0"/>
              </a:rPr>
              <a:t> </a:t>
            </a:r>
            <a:r>
              <a:rPr lang="en-US" sz="6600" b="1" dirty="0">
                <a:solidFill>
                  <a:schemeClr val="bg1"/>
                </a:solidFill>
                <a:ea typeface="Lato Semibold" panose="020F0502020204030203" pitchFamily="34" charset="0"/>
                <a:cs typeface="Lato Semibold" panose="020F0502020204030203" pitchFamily="34" charset="0"/>
              </a:rPr>
              <a:t>You</a:t>
            </a:r>
            <a:endParaRPr lang="ru-RU" sz="6600" b="1" dirty="0">
              <a:solidFill>
                <a:schemeClr val="bg1"/>
              </a:solidFill>
              <a:ea typeface="Lato Semibold" panose="020F0502020204030203" pitchFamily="34" charset="0"/>
              <a:cs typeface="Lato Semibold" panose="020F0502020204030203" pitchFamily="34" charset="0"/>
            </a:endParaRPr>
          </a:p>
        </p:txBody>
      </p:sp>
      <p:grpSp>
        <p:nvGrpSpPr>
          <p:cNvPr id="4" name="Group 3"/>
          <p:cNvGrpSpPr/>
          <p:nvPr/>
        </p:nvGrpSpPr>
        <p:grpSpPr>
          <a:xfrm>
            <a:off x="6156325" y="4457700"/>
            <a:ext cx="685800" cy="685800"/>
            <a:chOff x="6324600" y="4114799"/>
            <a:chExt cx="685800" cy="685800"/>
          </a:xfrm>
        </p:grpSpPr>
        <p:cxnSp>
          <p:nvCxnSpPr>
            <p:cNvPr id="6" name="Straight Connector 5"/>
            <p:cNvCxnSpPr/>
            <p:nvPr/>
          </p:nvCxnSpPr>
          <p:spPr>
            <a:xfrm flipV="1">
              <a:off x="6324600" y="4114799"/>
              <a:ext cx="0" cy="685800"/>
            </a:xfrm>
            <a:prstGeom prst="line">
              <a:avLst/>
            </a:prstGeom>
            <a:ln w="381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24600" y="4114799"/>
              <a:ext cx="685800" cy="0"/>
            </a:xfrm>
            <a:prstGeom prst="line">
              <a:avLst/>
            </a:prstGeom>
            <a:ln w="381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rot="10800000">
            <a:off x="11445875" y="5143500"/>
            <a:ext cx="685800" cy="685800"/>
            <a:chOff x="6324600" y="4114799"/>
            <a:chExt cx="685800" cy="685800"/>
          </a:xfrm>
        </p:grpSpPr>
        <p:cxnSp>
          <p:nvCxnSpPr>
            <p:cNvPr id="9" name="Straight Connector 8"/>
            <p:cNvCxnSpPr/>
            <p:nvPr/>
          </p:nvCxnSpPr>
          <p:spPr>
            <a:xfrm flipV="1">
              <a:off x="6324600" y="4114799"/>
              <a:ext cx="0" cy="685800"/>
            </a:xfrm>
            <a:prstGeom prst="line">
              <a:avLst/>
            </a:prstGeom>
            <a:ln w="381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324600" y="4114799"/>
              <a:ext cx="685800" cy="0"/>
            </a:xfrm>
            <a:prstGeom prst="line">
              <a:avLst/>
            </a:prstGeom>
            <a:ln w="381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00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TitMedHomePrice"/>
          <p:cNvSpPr>
            <a:spLocks noGrp="1" noChangeArrowheads="1"/>
          </p:cNvSpPr>
          <p:nvPr>
            <p:ph type="title"/>
          </p:nvPr>
        </p:nvSpPr>
        <p:spPr>
          <a:xfrm>
            <a:off x="1358026" y="809737"/>
            <a:ext cx="13729574" cy="715581"/>
          </a:xfrm>
        </p:spPr>
        <p:txBody>
          <a:bodyPr>
            <a:noAutofit/>
          </a:bodyPr>
          <a:lstStyle/>
          <a:p>
            <a:r>
              <a:rPr lang="en-US" dirty="0"/>
              <a:t>California home sales have first yearly gain</a:t>
            </a:r>
            <a:br>
              <a:rPr lang="en-US" dirty="0"/>
            </a:br>
            <a:r>
              <a:rPr lang="en-US" dirty="0"/>
              <a:t>in 15 months</a:t>
            </a:r>
          </a:p>
        </p:txBody>
      </p:sp>
      <p:graphicFrame>
        <p:nvGraphicFramePr>
          <p:cNvPr id="2" name="Chart 1"/>
          <p:cNvGraphicFramePr/>
          <p:nvPr>
            <p:extLst>
              <p:ext uri="{D42A27DB-BD31-4B8C-83A1-F6EECF244321}">
                <p14:modId xmlns:p14="http://schemas.microsoft.com/office/powerpoint/2010/main" val="1557886548"/>
              </p:ext>
            </p:extLst>
          </p:nvPr>
        </p:nvGraphicFramePr>
        <p:xfrm>
          <a:off x="685800" y="2012902"/>
          <a:ext cx="16687800" cy="6864398"/>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2">
            <a:extLst>
              <a:ext uri="{FF2B5EF4-FFF2-40B4-BE49-F238E27FC236}">
                <a16:creationId xmlns:a16="http://schemas.microsoft.com/office/drawing/2014/main" id="{19320F86-35F8-45BD-A9B1-1FFD1A05DA50}"/>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4</a:t>
            </a:fld>
            <a:endParaRPr dirty="0"/>
          </a:p>
        </p:txBody>
      </p:sp>
      <p:grpSp>
        <p:nvGrpSpPr>
          <p:cNvPr id="8" name="Group 7">
            <a:extLst>
              <a:ext uri="{FF2B5EF4-FFF2-40B4-BE49-F238E27FC236}">
                <a16:creationId xmlns:a16="http://schemas.microsoft.com/office/drawing/2014/main" id="{27D834F8-AD9B-4DE0-88D4-694328A788C2}"/>
              </a:ext>
            </a:extLst>
          </p:cNvPr>
          <p:cNvGrpSpPr/>
          <p:nvPr/>
        </p:nvGrpSpPr>
        <p:grpSpPr>
          <a:xfrm>
            <a:off x="9906000" y="9226572"/>
            <a:ext cx="6400800" cy="646331"/>
            <a:chOff x="9906000" y="9226572"/>
            <a:chExt cx="6400800" cy="646331"/>
          </a:xfrm>
        </p:grpSpPr>
        <p:sp>
          <p:nvSpPr>
            <p:cNvPr id="9" name="Slide Number Placeholder 2">
              <a:extLst>
                <a:ext uri="{FF2B5EF4-FFF2-40B4-BE49-F238E27FC236}">
                  <a16:creationId xmlns:a16="http://schemas.microsoft.com/office/drawing/2014/main" id="{FC6B9961-9B8E-4D47-B7D5-61054018E58C}"/>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Sales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0" name="Picture 9">
              <a:extLst>
                <a:ext uri="{FF2B5EF4-FFF2-40B4-BE49-F238E27FC236}">
                  <a16:creationId xmlns:a16="http://schemas.microsoft.com/office/drawing/2014/main" id="{94D90FC8-963D-4E89-903A-416294A5CAC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10134600" y="9457381"/>
              <a:ext cx="332014" cy="415522"/>
            </a:xfrm>
            <a:prstGeom prst="rect">
              <a:avLst/>
            </a:prstGeom>
          </p:spPr>
        </p:pic>
      </p:grpSp>
    </p:spTree>
    <p:extLst>
      <p:ext uri="{BB962C8B-B14F-4D97-AF65-F5344CB8AC3E}">
        <p14:creationId xmlns:p14="http://schemas.microsoft.com/office/powerpoint/2010/main" val="2240687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TitMedHomePrice"/>
          <p:cNvSpPr>
            <a:spLocks noGrp="1" noChangeArrowheads="1"/>
          </p:cNvSpPr>
          <p:nvPr>
            <p:ph type="title"/>
          </p:nvPr>
        </p:nvSpPr>
        <p:spPr>
          <a:xfrm>
            <a:off x="1358026" y="809737"/>
            <a:ext cx="11367374" cy="1338828"/>
          </a:xfrm>
        </p:spPr>
        <p:txBody>
          <a:bodyPr/>
          <a:lstStyle/>
          <a:p>
            <a:r>
              <a:rPr lang="en-US" dirty="0"/>
              <a:t>Bay Area sales decreased in July</a:t>
            </a:r>
            <a:br>
              <a:rPr lang="en-US" dirty="0"/>
            </a:br>
            <a:r>
              <a:rPr lang="en-US" dirty="0">
                <a:solidFill>
                  <a:schemeClr val="bg1"/>
                </a:solidFill>
              </a:rPr>
              <a:t>but continues trending upward</a:t>
            </a:r>
          </a:p>
        </p:txBody>
      </p:sp>
      <p:graphicFrame>
        <p:nvGraphicFramePr>
          <p:cNvPr id="2" name="Chart 1"/>
          <p:cNvGraphicFramePr/>
          <p:nvPr>
            <p:extLst>
              <p:ext uri="{D42A27DB-BD31-4B8C-83A1-F6EECF244321}">
                <p14:modId xmlns:p14="http://schemas.microsoft.com/office/powerpoint/2010/main" val="2636333991"/>
              </p:ext>
            </p:extLst>
          </p:nvPr>
        </p:nvGraphicFramePr>
        <p:xfrm>
          <a:off x="685800" y="2552700"/>
          <a:ext cx="16559784" cy="6248400"/>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2">
            <a:extLst>
              <a:ext uri="{FF2B5EF4-FFF2-40B4-BE49-F238E27FC236}">
                <a16:creationId xmlns:a16="http://schemas.microsoft.com/office/drawing/2014/main" id="{234BB650-8DFF-4991-8467-A806C12E974B}"/>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5</a:t>
            </a:fld>
            <a:endParaRPr dirty="0"/>
          </a:p>
        </p:txBody>
      </p:sp>
      <p:grpSp>
        <p:nvGrpSpPr>
          <p:cNvPr id="9" name="Group 8">
            <a:extLst>
              <a:ext uri="{FF2B5EF4-FFF2-40B4-BE49-F238E27FC236}">
                <a16:creationId xmlns:a16="http://schemas.microsoft.com/office/drawing/2014/main" id="{932A66D2-D883-4319-AEF8-69BD09BCFA53}"/>
              </a:ext>
            </a:extLst>
          </p:cNvPr>
          <p:cNvGrpSpPr/>
          <p:nvPr/>
        </p:nvGrpSpPr>
        <p:grpSpPr>
          <a:xfrm>
            <a:off x="9906000" y="9226572"/>
            <a:ext cx="6400800" cy="646331"/>
            <a:chOff x="9906000" y="9226572"/>
            <a:chExt cx="6400800" cy="646331"/>
          </a:xfrm>
        </p:grpSpPr>
        <p:sp>
          <p:nvSpPr>
            <p:cNvPr id="10" name="Slide Number Placeholder 2">
              <a:extLst>
                <a:ext uri="{FF2B5EF4-FFF2-40B4-BE49-F238E27FC236}">
                  <a16:creationId xmlns:a16="http://schemas.microsoft.com/office/drawing/2014/main" id="{1875397F-CB65-4B5B-9F25-6377DA5F0DD4}"/>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Sales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1" name="Picture 10">
              <a:extLst>
                <a:ext uri="{FF2B5EF4-FFF2-40B4-BE49-F238E27FC236}">
                  <a16:creationId xmlns:a16="http://schemas.microsoft.com/office/drawing/2014/main" id="{8C183706-8921-4705-A374-42EF25BBFEF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10134600" y="9457381"/>
              <a:ext cx="332014" cy="415522"/>
            </a:xfrm>
            <a:prstGeom prst="rect">
              <a:avLst/>
            </a:prstGeom>
          </p:spPr>
        </p:pic>
      </p:grpSp>
    </p:spTree>
    <p:extLst>
      <p:ext uri="{BB962C8B-B14F-4D97-AF65-F5344CB8AC3E}">
        <p14:creationId xmlns:p14="http://schemas.microsoft.com/office/powerpoint/2010/main" val="250895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TitMedHomePrice"/>
          <p:cNvSpPr>
            <a:spLocks noGrp="1" noChangeArrowheads="1"/>
          </p:cNvSpPr>
          <p:nvPr>
            <p:ph type="title"/>
          </p:nvPr>
        </p:nvSpPr>
        <p:spPr>
          <a:xfrm>
            <a:off x="1358026" y="809737"/>
            <a:ext cx="12281774" cy="1338828"/>
          </a:xfrm>
        </p:spPr>
        <p:txBody>
          <a:bodyPr/>
          <a:lstStyle/>
          <a:p>
            <a:r>
              <a:rPr lang="en-US" dirty="0"/>
              <a:t>So. California sales</a:t>
            </a:r>
            <a:br>
              <a:rPr lang="en-US" dirty="0"/>
            </a:br>
            <a:r>
              <a:rPr lang="en-US" dirty="0">
                <a:solidFill>
                  <a:schemeClr val="bg1"/>
                </a:solidFill>
              </a:rPr>
              <a:t>saw large increase in over a year  </a:t>
            </a:r>
          </a:p>
        </p:txBody>
      </p:sp>
      <p:graphicFrame>
        <p:nvGraphicFramePr>
          <p:cNvPr id="2" name="Chart 1"/>
          <p:cNvGraphicFramePr/>
          <p:nvPr>
            <p:extLst>
              <p:ext uri="{D42A27DB-BD31-4B8C-83A1-F6EECF244321}">
                <p14:modId xmlns:p14="http://schemas.microsoft.com/office/powerpoint/2010/main" val="4103161726"/>
              </p:ext>
            </p:extLst>
          </p:nvPr>
        </p:nvGraphicFramePr>
        <p:xfrm>
          <a:off x="1149858" y="2580170"/>
          <a:ext cx="15988284" cy="600365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rot="16200000">
            <a:off x="-39412" y="4912667"/>
            <a:ext cx="1872629" cy="461665"/>
          </a:xfrm>
          <a:prstGeom prst="rect">
            <a:avLst/>
          </a:prstGeom>
          <a:noFill/>
        </p:spPr>
        <p:txBody>
          <a:bodyPr wrap="none" rtlCol="0">
            <a:spAutoFit/>
          </a:bodyPr>
          <a:lstStyle/>
          <a:p>
            <a:r>
              <a:rPr lang="en-US" sz="2400" b="1" dirty="0">
                <a:solidFill>
                  <a:schemeClr val="bg1"/>
                </a:solidFill>
                <a:latin typeface="Century Gothic" panose="020B0502020202020204" pitchFamily="34" charset="0"/>
              </a:rPr>
              <a:t>YoY % chg.</a:t>
            </a:r>
          </a:p>
        </p:txBody>
      </p:sp>
      <p:sp>
        <p:nvSpPr>
          <p:cNvPr id="9" name="Slide Number Placeholder 2">
            <a:extLst>
              <a:ext uri="{FF2B5EF4-FFF2-40B4-BE49-F238E27FC236}">
                <a16:creationId xmlns:a16="http://schemas.microsoft.com/office/drawing/2014/main" id="{9F4DC8CF-FA04-4C4B-99F2-B286111673ED}"/>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6</a:t>
            </a:fld>
            <a:endParaRPr dirty="0"/>
          </a:p>
        </p:txBody>
      </p:sp>
      <p:grpSp>
        <p:nvGrpSpPr>
          <p:cNvPr id="10" name="Group 9">
            <a:extLst>
              <a:ext uri="{FF2B5EF4-FFF2-40B4-BE49-F238E27FC236}">
                <a16:creationId xmlns:a16="http://schemas.microsoft.com/office/drawing/2014/main" id="{039D841C-F1E3-41D6-B1E8-9B549F69E7A8}"/>
              </a:ext>
            </a:extLst>
          </p:cNvPr>
          <p:cNvGrpSpPr/>
          <p:nvPr/>
        </p:nvGrpSpPr>
        <p:grpSpPr>
          <a:xfrm>
            <a:off x="9906000" y="9226572"/>
            <a:ext cx="6400800" cy="646331"/>
            <a:chOff x="9906000" y="9226572"/>
            <a:chExt cx="6400800" cy="646331"/>
          </a:xfrm>
        </p:grpSpPr>
        <p:sp>
          <p:nvSpPr>
            <p:cNvPr id="11" name="Slide Number Placeholder 2">
              <a:extLst>
                <a:ext uri="{FF2B5EF4-FFF2-40B4-BE49-F238E27FC236}">
                  <a16:creationId xmlns:a16="http://schemas.microsoft.com/office/drawing/2014/main" id="{A2EB2514-0ED6-4EC1-869E-31101DE55B74}"/>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Sales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2" name="Picture 11">
              <a:extLst>
                <a:ext uri="{FF2B5EF4-FFF2-40B4-BE49-F238E27FC236}">
                  <a16:creationId xmlns:a16="http://schemas.microsoft.com/office/drawing/2014/main" id="{D81D4F9D-AEE2-4486-9EA4-A125AFB23AB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10134600" y="9457381"/>
              <a:ext cx="332014" cy="415522"/>
            </a:xfrm>
            <a:prstGeom prst="rect">
              <a:avLst/>
            </a:prstGeom>
          </p:spPr>
        </p:pic>
      </p:grpSp>
    </p:spTree>
    <p:extLst>
      <p:ext uri="{BB962C8B-B14F-4D97-AF65-F5344CB8AC3E}">
        <p14:creationId xmlns:p14="http://schemas.microsoft.com/office/powerpoint/2010/main" val="141335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TitMedHomePrice"/>
          <p:cNvSpPr>
            <a:spLocks noGrp="1" noChangeArrowheads="1"/>
          </p:cNvSpPr>
          <p:nvPr>
            <p:ph type="title"/>
          </p:nvPr>
        </p:nvSpPr>
        <p:spPr>
          <a:xfrm>
            <a:off x="1358026" y="809737"/>
            <a:ext cx="12205574" cy="1338828"/>
          </a:xfrm>
        </p:spPr>
        <p:txBody>
          <a:bodyPr/>
          <a:lstStyle/>
          <a:p>
            <a:r>
              <a:rPr lang="en-US" dirty="0"/>
              <a:t>Central Valley sales had</a:t>
            </a:r>
            <a:br>
              <a:rPr lang="en-US" dirty="0"/>
            </a:br>
            <a:r>
              <a:rPr lang="en-US" dirty="0">
                <a:solidFill>
                  <a:schemeClr val="bg1"/>
                </a:solidFill>
              </a:rPr>
              <a:t>the biggest increase in nearly a year a half</a:t>
            </a:r>
          </a:p>
        </p:txBody>
      </p:sp>
      <p:graphicFrame>
        <p:nvGraphicFramePr>
          <p:cNvPr id="2" name="Chart 1"/>
          <p:cNvGraphicFramePr/>
          <p:nvPr>
            <p:extLst>
              <p:ext uri="{D42A27DB-BD31-4B8C-83A1-F6EECF244321}">
                <p14:modId xmlns:p14="http://schemas.microsoft.com/office/powerpoint/2010/main" val="2464745867"/>
              </p:ext>
            </p:extLst>
          </p:nvPr>
        </p:nvGraphicFramePr>
        <p:xfrm>
          <a:off x="1219200" y="2556149"/>
          <a:ext cx="16306800" cy="6244951"/>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rot="16200000">
            <a:off x="-176547" y="4912667"/>
            <a:ext cx="1872629" cy="461665"/>
          </a:xfrm>
          <a:prstGeom prst="rect">
            <a:avLst/>
          </a:prstGeom>
          <a:noFill/>
        </p:spPr>
        <p:txBody>
          <a:bodyPr wrap="none" rtlCol="0">
            <a:spAutoFit/>
          </a:bodyPr>
          <a:lstStyle/>
          <a:p>
            <a:r>
              <a:rPr lang="en-US" sz="2400" b="1" dirty="0">
                <a:solidFill>
                  <a:schemeClr val="bg1"/>
                </a:solidFill>
                <a:latin typeface="Century Gothic" panose="020B0502020202020204" pitchFamily="34" charset="0"/>
              </a:rPr>
              <a:t>YoY % chg.</a:t>
            </a:r>
          </a:p>
        </p:txBody>
      </p:sp>
      <p:sp>
        <p:nvSpPr>
          <p:cNvPr id="9" name="Slide Number Placeholder 2">
            <a:extLst>
              <a:ext uri="{FF2B5EF4-FFF2-40B4-BE49-F238E27FC236}">
                <a16:creationId xmlns:a16="http://schemas.microsoft.com/office/drawing/2014/main" id="{2EA726FD-4F33-4342-B50B-92E7C95E3FD7}"/>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7</a:t>
            </a:fld>
            <a:endParaRPr dirty="0"/>
          </a:p>
        </p:txBody>
      </p:sp>
      <p:grpSp>
        <p:nvGrpSpPr>
          <p:cNvPr id="10" name="Group 9">
            <a:extLst>
              <a:ext uri="{FF2B5EF4-FFF2-40B4-BE49-F238E27FC236}">
                <a16:creationId xmlns:a16="http://schemas.microsoft.com/office/drawing/2014/main" id="{9D2E08CA-0C02-4885-A08A-C6B0C40A5968}"/>
              </a:ext>
            </a:extLst>
          </p:cNvPr>
          <p:cNvGrpSpPr/>
          <p:nvPr/>
        </p:nvGrpSpPr>
        <p:grpSpPr>
          <a:xfrm>
            <a:off x="9906000" y="9226572"/>
            <a:ext cx="6400800" cy="646331"/>
            <a:chOff x="9906000" y="9226572"/>
            <a:chExt cx="6400800" cy="646331"/>
          </a:xfrm>
        </p:grpSpPr>
        <p:sp>
          <p:nvSpPr>
            <p:cNvPr id="11" name="Slide Number Placeholder 2">
              <a:extLst>
                <a:ext uri="{FF2B5EF4-FFF2-40B4-BE49-F238E27FC236}">
                  <a16:creationId xmlns:a16="http://schemas.microsoft.com/office/drawing/2014/main" id="{760BDAE6-4F81-443B-9D0C-7DCDC8F77798}"/>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Sales of Existing Single Family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2" name="Picture 11">
              <a:extLst>
                <a:ext uri="{FF2B5EF4-FFF2-40B4-BE49-F238E27FC236}">
                  <a16:creationId xmlns:a16="http://schemas.microsoft.com/office/drawing/2014/main" id="{5E19E6BB-E151-47AF-B724-DEEC6CC3764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727" b="882"/>
            <a:stretch/>
          </p:blipFill>
          <p:spPr>
            <a:xfrm>
              <a:off x="10134600" y="9457381"/>
              <a:ext cx="332014" cy="415522"/>
            </a:xfrm>
            <a:prstGeom prst="rect">
              <a:avLst/>
            </a:prstGeom>
          </p:spPr>
        </p:pic>
      </p:grpSp>
    </p:spTree>
    <p:extLst>
      <p:ext uri="{BB962C8B-B14F-4D97-AF65-F5344CB8AC3E}">
        <p14:creationId xmlns:p14="http://schemas.microsoft.com/office/powerpoint/2010/main" val="199705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5026" name="Rectangle 2"/>
          <p:cNvSpPr>
            <a:spLocks noGrp="1" noChangeArrowheads="1"/>
          </p:cNvSpPr>
          <p:nvPr>
            <p:ph type="title"/>
          </p:nvPr>
        </p:nvSpPr>
        <p:spPr>
          <a:xfrm>
            <a:off x="1358026" y="809737"/>
            <a:ext cx="10529174" cy="1338828"/>
          </a:xfrm>
        </p:spPr>
        <p:txBody>
          <a:bodyPr/>
          <a:lstStyle/>
          <a:p>
            <a:r>
              <a:rPr lang="en-US" dirty="0"/>
              <a:t>Sales up at every price point except at lower and top ends</a:t>
            </a:r>
          </a:p>
        </p:txBody>
      </p:sp>
      <p:sp>
        <p:nvSpPr>
          <p:cNvPr id="12291" name="Rectangle 4"/>
          <p:cNvSpPr>
            <a:spLocks noGrp="1" noChangeArrowheads="1"/>
          </p:cNvSpPr>
          <p:nvPr>
            <p:ph idx="4294967295"/>
          </p:nvPr>
        </p:nvSpPr>
        <p:spPr>
          <a:xfrm>
            <a:off x="2895600" y="2148565"/>
            <a:ext cx="4572000" cy="604168"/>
          </a:xfrm>
          <a:prstGeom prst="rect">
            <a:avLst/>
          </a:prstGeom>
        </p:spPr>
        <p:txBody>
          <a:bodyPr/>
          <a:lstStyle/>
          <a:p>
            <a:pPr marL="0" indent="0" algn="ctr">
              <a:buNone/>
            </a:pPr>
            <a:r>
              <a:rPr lang="en-US" sz="3000" b="1" dirty="0">
                <a:solidFill>
                  <a:schemeClr val="bg1"/>
                </a:solidFill>
              </a:rPr>
              <a:t>July 2019 (YTY% Chg.)</a:t>
            </a:r>
          </a:p>
        </p:txBody>
      </p:sp>
      <p:graphicFrame>
        <p:nvGraphicFramePr>
          <p:cNvPr id="6" name="Chart Placeholder 5"/>
          <p:cNvGraphicFramePr>
            <a:graphicFrameLocks/>
          </p:cNvGraphicFramePr>
          <p:nvPr>
            <p:extLst>
              <p:ext uri="{D42A27DB-BD31-4B8C-83A1-F6EECF244321}">
                <p14:modId xmlns:p14="http://schemas.microsoft.com/office/powerpoint/2010/main" val="3885774172"/>
              </p:ext>
            </p:extLst>
          </p:nvPr>
        </p:nvGraphicFramePr>
        <p:xfrm>
          <a:off x="457200" y="2992711"/>
          <a:ext cx="8229600" cy="60609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8F5E77CE-6B3B-4F06-9DE4-228643D0A619}"/>
              </a:ext>
            </a:extLst>
          </p:cNvPr>
          <p:cNvGraphicFramePr/>
          <p:nvPr>
            <p:extLst>
              <p:ext uri="{D42A27DB-BD31-4B8C-83A1-F6EECF244321}">
                <p14:modId xmlns:p14="http://schemas.microsoft.com/office/powerpoint/2010/main" val="2088301262"/>
              </p:ext>
            </p:extLst>
          </p:nvPr>
        </p:nvGraphicFramePr>
        <p:xfrm>
          <a:off x="9144000" y="2148565"/>
          <a:ext cx="8229600" cy="6652536"/>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2">
            <a:extLst>
              <a:ext uri="{FF2B5EF4-FFF2-40B4-BE49-F238E27FC236}">
                <a16:creationId xmlns:a16="http://schemas.microsoft.com/office/drawing/2014/main" id="{17055B6E-8947-4765-981A-4A1C2D32ED1B}"/>
              </a:ext>
            </a:extLst>
          </p:cNvPr>
          <p:cNvSpPr>
            <a:spLocks noGrp="1"/>
          </p:cNvSpPr>
          <p:nvPr>
            <p:ph type="sldNum" sz="quarter" idx="10"/>
          </p:nvPr>
        </p:nvSpPr>
        <p:spPr>
          <a:xfrm>
            <a:off x="16916400" y="9072685"/>
            <a:ext cx="1733550" cy="954107"/>
          </a:xfrm>
        </p:spPr>
        <p:txBody>
          <a:bodyPr/>
          <a:lstStyle/>
          <a:p>
            <a:pPr algn="l"/>
            <a:r>
              <a:rPr lang="en-US" dirty="0"/>
              <a:t>page</a:t>
            </a:r>
          </a:p>
          <a:p>
            <a:pPr algn="l"/>
            <a:fld id="{37D409AB-2201-4E18-8A34-C31753AD9B06}" type="slidenum">
              <a:rPr smtClean="0"/>
              <a:pPr algn="l"/>
              <a:t>8</a:t>
            </a:fld>
            <a:endParaRPr dirty="0"/>
          </a:p>
        </p:txBody>
      </p:sp>
      <p:grpSp>
        <p:nvGrpSpPr>
          <p:cNvPr id="8" name="Group 7">
            <a:extLst>
              <a:ext uri="{FF2B5EF4-FFF2-40B4-BE49-F238E27FC236}">
                <a16:creationId xmlns:a16="http://schemas.microsoft.com/office/drawing/2014/main" id="{730421D8-BA6B-4275-BBE6-F205A11DBBEA}"/>
              </a:ext>
            </a:extLst>
          </p:cNvPr>
          <p:cNvGrpSpPr/>
          <p:nvPr/>
        </p:nvGrpSpPr>
        <p:grpSpPr>
          <a:xfrm>
            <a:off x="9906000" y="9226572"/>
            <a:ext cx="6400800" cy="646331"/>
            <a:chOff x="9906000" y="9226572"/>
            <a:chExt cx="6400800" cy="646331"/>
          </a:xfrm>
        </p:grpSpPr>
        <p:sp>
          <p:nvSpPr>
            <p:cNvPr id="10" name="Slide Number Placeholder 2">
              <a:extLst>
                <a:ext uri="{FF2B5EF4-FFF2-40B4-BE49-F238E27FC236}">
                  <a16:creationId xmlns:a16="http://schemas.microsoft.com/office/drawing/2014/main" id="{354CC318-98AB-4BF8-9A75-F767D1970360}"/>
                </a:ext>
              </a:extLst>
            </p:cNvPr>
            <p:cNvSpPr txBox="1">
              <a:spLocks/>
            </p:cNvSpPr>
            <p:nvPr/>
          </p:nvSpPr>
          <p:spPr>
            <a:xfrm>
              <a:off x="9906000" y="9226572"/>
              <a:ext cx="6400800" cy="646331"/>
            </a:xfrm>
            <a:prstGeom prst="rect">
              <a:avLst/>
            </a:prstGeom>
            <a:noFill/>
          </p:spPr>
          <p:txBody>
            <a:bodyPr vert="horz" wrap="square" lIns="91440" tIns="45720" rIns="91440" bIns="45720" rtlCol="0" anchor="ctr">
              <a:spAutoFit/>
            </a:bodyPr>
            <a:lstStyle>
              <a:defPPr>
                <a:defRPr lang="uk-UA"/>
              </a:defPPr>
              <a:lvl1pPr marL="0" algn="r" defTabSz="1371600" rtl="0" eaLnBrk="1" latinLnBrk="0" hangingPunct="1">
                <a:defRPr lang="uk-UA" sz="2800" b="1" kern="1200" smtClean="0">
                  <a:solidFill>
                    <a:schemeClr val="accent3"/>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defTabSz="914354"/>
              <a:r>
                <a:rPr lang="en-US" sz="1800" dirty="0">
                  <a:solidFill>
                    <a:schemeClr val="accent1"/>
                  </a:solidFill>
                  <a:latin typeface="Century Gothic" panose="020B0502020202020204" pitchFamily="34" charset="0"/>
                </a:rPr>
                <a:t>SERIES: Sales of Existing Detached Homes</a:t>
              </a:r>
            </a:p>
            <a:p>
              <a:pPr defTabSz="914354"/>
              <a:r>
                <a:rPr lang="en-US" sz="1800" dirty="0">
                  <a:solidFill>
                    <a:schemeClr val="accent1"/>
                  </a:solidFill>
                  <a:latin typeface="Century Gothic" panose="020B0502020202020204" pitchFamily="34" charset="0"/>
                </a:rPr>
                <a:t>SOURCE: CALIFORNIA ASSOCIATION OF REALTORS® </a:t>
              </a:r>
            </a:p>
          </p:txBody>
        </p:sp>
        <p:pic>
          <p:nvPicPr>
            <p:cNvPr id="11" name="Picture 10">
              <a:extLst>
                <a:ext uri="{FF2B5EF4-FFF2-40B4-BE49-F238E27FC236}">
                  <a16:creationId xmlns:a16="http://schemas.microsoft.com/office/drawing/2014/main" id="{593D7309-4C33-46F1-972D-D618B4E6094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7727" b="882"/>
            <a:stretch/>
          </p:blipFill>
          <p:spPr>
            <a:xfrm>
              <a:off x="10134600" y="9457381"/>
              <a:ext cx="332014" cy="415522"/>
            </a:xfrm>
            <a:prstGeom prst="rect">
              <a:avLst/>
            </a:prstGeom>
          </p:spPr>
        </p:pic>
      </p:grpSp>
    </p:spTree>
    <p:extLst>
      <p:ext uri="{BB962C8B-B14F-4D97-AF65-F5344CB8AC3E}">
        <p14:creationId xmlns:p14="http://schemas.microsoft.com/office/powerpoint/2010/main" val="42602291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904034-2B6C-4A49-BEFD-A668ACC188A5}"/>
              </a:ext>
            </a:extLst>
          </p:cNvPr>
          <p:cNvSpPr>
            <a:spLocks noGrp="1"/>
          </p:cNvSpPr>
          <p:nvPr>
            <p:ph type="title"/>
          </p:nvPr>
        </p:nvSpPr>
        <p:spPr/>
        <p:txBody>
          <a:bodyPr/>
          <a:lstStyle/>
          <a:p>
            <a:r>
              <a:rPr lang="en-US" dirty="0"/>
              <a:t>Sales by Region</a:t>
            </a:r>
          </a:p>
        </p:txBody>
      </p:sp>
      <p:sp>
        <p:nvSpPr>
          <p:cNvPr id="5" name="Slide Number Placeholder 2">
            <a:extLst>
              <a:ext uri="{FF2B5EF4-FFF2-40B4-BE49-F238E27FC236}">
                <a16:creationId xmlns:a16="http://schemas.microsoft.com/office/drawing/2014/main" id="{B2EB2F99-4826-474F-9187-F2D6D28CC6E5}"/>
              </a:ext>
            </a:extLst>
          </p:cNvPr>
          <p:cNvSpPr>
            <a:spLocks noGrp="1"/>
          </p:cNvSpPr>
          <p:nvPr>
            <p:ph type="sldNum" sz="quarter" idx="10"/>
          </p:nvPr>
        </p:nvSpPr>
        <p:spPr/>
        <p:txBody>
          <a:bodyPr/>
          <a:lstStyle/>
          <a:p>
            <a:pPr algn="l"/>
            <a:r>
              <a:rPr lang="en-US" dirty="0"/>
              <a:t>page</a:t>
            </a:r>
          </a:p>
          <a:p>
            <a:pPr algn="l"/>
            <a:fld id="{37D409AB-2201-4E18-8A34-C31753AD9B06}" type="slidenum">
              <a:rPr smtClean="0"/>
              <a:pPr algn="l"/>
              <a:t>9</a:t>
            </a:fld>
            <a:endParaRPr dirty="0"/>
          </a:p>
        </p:txBody>
      </p:sp>
      <p:graphicFrame>
        <p:nvGraphicFramePr>
          <p:cNvPr id="14" name="Content Placeholder 13">
            <a:extLst>
              <a:ext uri="{FF2B5EF4-FFF2-40B4-BE49-F238E27FC236}">
                <a16:creationId xmlns:a16="http://schemas.microsoft.com/office/drawing/2014/main" id="{563E0A17-28D4-49CB-A3F9-2057476D3FE6}"/>
              </a:ext>
            </a:extLst>
          </p:cNvPr>
          <p:cNvGraphicFramePr>
            <a:graphicFrameLocks noGrp="1"/>
          </p:cNvGraphicFramePr>
          <p:nvPr>
            <p:ph sz="quarter" idx="4294967295"/>
            <p:extLst>
              <p:ext uri="{D42A27DB-BD31-4B8C-83A1-F6EECF244321}">
                <p14:modId xmlns:p14="http://schemas.microsoft.com/office/powerpoint/2010/main" val="1751752848"/>
              </p:ext>
            </p:extLst>
          </p:nvPr>
        </p:nvGraphicFramePr>
        <p:xfrm>
          <a:off x="9592901" y="1981323"/>
          <a:ext cx="7596187" cy="70913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ontent Placeholder 10">
            <a:extLst>
              <a:ext uri="{FF2B5EF4-FFF2-40B4-BE49-F238E27FC236}">
                <a16:creationId xmlns:a16="http://schemas.microsoft.com/office/drawing/2014/main" id="{1730A81C-30AB-4E6A-8BA3-1D74D084C5AC}"/>
              </a:ext>
            </a:extLst>
          </p:cNvPr>
          <p:cNvGraphicFramePr>
            <a:graphicFrameLocks noGrp="1"/>
          </p:cNvGraphicFramePr>
          <p:nvPr>
            <p:ph sz="quarter" idx="4294967295"/>
            <p:extLst>
              <p:ext uri="{D42A27DB-BD31-4B8C-83A1-F6EECF244321}">
                <p14:modId xmlns:p14="http://schemas.microsoft.com/office/powerpoint/2010/main" val="2171965440"/>
              </p:ext>
            </p:extLst>
          </p:nvPr>
        </p:nvGraphicFramePr>
        <p:xfrm>
          <a:off x="1002938" y="2368692"/>
          <a:ext cx="8589963" cy="76581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49443515"/>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32C6E"/>
      </a:dk2>
      <a:lt2>
        <a:srgbClr val="E7E6E6"/>
      </a:lt2>
      <a:accent1>
        <a:srgbClr val="6D9BEB"/>
      </a:accent1>
      <a:accent2>
        <a:srgbClr val="B6CDF6"/>
      </a:accent2>
      <a:accent3>
        <a:srgbClr val="3AC9BB"/>
      </a:accent3>
      <a:accent4>
        <a:srgbClr val="9DE4DE"/>
      </a:accent4>
      <a:accent5>
        <a:srgbClr val="FFA605"/>
      </a:accent5>
      <a:accent6>
        <a:srgbClr val="FFD281"/>
      </a:accent6>
      <a:hlink>
        <a:srgbClr val="EE484A"/>
      </a:hlink>
      <a:folHlink>
        <a:srgbClr val="F4A4A3"/>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20326</TotalTime>
  <Words>1309</Words>
  <Application>Microsoft Office PowerPoint</Application>
  <PresentationFormat>Custom</PresentationFormat>
  <Paragraphs>263</Paragraphs>
  <Slides>38</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 Unicode MS</vt:lpstr>
      <vt:lpstr>Arial</vt:lpstr>
      <vt:lpstr>Calibri</vt:lpstr>
      <vt:lpstr>Century Gothic</vt:lpstr>
      <vt:lpstr>Times New Roman</vt:lpstr>
      <vt:lpstr>Office Theme</vt:lpstr>
      <vt:lpstr>PowerPoint Presentation</vt:lpstr>
      <vt:lpstr>PowerPoint Presentation</vt:lpstr>
      <vt:lpstr>Sales highest since April 2018, and mark the first yearly gain in 15 months</vt:lpstr>
      <vt:lpstr>California home sales have first yearly gain in 15 months</vt:lpstr>
      <vt:lpstr>Bay Area sales decreased in July but continues trending upward</vt:lpstr>
      <vt:lpstr>So. California sales saw large increase in over a year  </vt:lpstr>
      <vt:lpstr>Central Valley sales had the biggest increase in nearly a year a half</vt:lpstr>
      <vt:lpstr>Sales up at every price point except at lower and top ends</vt:lpstr>
      <vt:lpstr>Sales by Region</vt:lpstr>
      <vt:lpstr>Pending sales surge to highest level in over 2 years </vt:lpstr>
      <vt:lpstr>PowerPoint Presentation</vt:lpstr>
      <vt:lpstr>California median price moderates in July</vt:lpstr>
      <vt:lpstr>Home prices stabilize in search for equilibrium</vt:lpstr>
      <vt:lpstr>Condo/Townhome prices decrease modestly</vt:lpstr>
      <vt:lpstr>Price/Square Foot slightly down from last month and inched up from last year</vt:lpstr>
      <vt:lpstr>Sales Price-to-List Price ratio dipped slightly as market moves towards the end of the peak season</vt:lpstr>
      <vt:lpstr>Year-over-Year Price Growth by Percentile </vt:lpstr>
      <vt:lpstr>Mortgage payment continued to drop; rates lowest in 33 months</vt:lpstr>
      <vt:lpstr>Mortgage payment continued to drop; rates lowest in 33 months</vt:lpstr>
      <vt:lpstr>List price growth vs. sales</vt:lpstr>
      <vt:lpstr>California Market Velocity and Price Growth </vt:lpstr>
      <vt:lpstr>PowerPoint Presentation</vt:lpstr>
      <vt:lpstr>Inventory index down due primarily to increase in sales</vt:lpstr>
      <vt:lpstr>Supply improved in  the top end of the market</vt:lpstr>
      <vt:lpstr>Regional inventory levels decrease</vt:lpstr>
      <vt:lpstr>Inventory Index Highest in Millions</vt:lpstr>
      <vt:lpstr>Active listings dip for first time since Mar 2018</vt:lpstr>
      <vt:lpstr>Active listings increased in Bay Area and Central Coast but not  in SoCal &amp; Central Valley</vt:lpstr>
      <vt:lpstr>Active listings in SoCal &amp; Central Valley dipped while Bay Area &amp; Central Coast saw increase</vt:lpstr>
      <vt:lpstr>Active Listings by Month</vt:lpstr>
      <vt:lpstr>PowerPoint Presentation</vt:lpstr>
      <vt:lpstr>Time on Market ticked up again following last month’s rebound</vt:lpstr>
      <vt:lpstr>Median Time on Market by Percentile</vt:lpstr>
      <vt:lpstr>Sales-to-List Price Ratio by Percentile </vt:lpstr>
      <vt:lpstr>Median sales vs. list price growth $1M+ properties</vt:lpstr>
      <vt:lpstr>Reduced-Price Listings</vt:lpstr>
      <vt:lpstr>Growth in Reduced-Price Listings</vt:lpstr>
      <vt:lpstr>PowerPoint Presentation</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Палотенце</dc:creator>
  <cp:lastModifiedBy>Georgia Funnell</cp:lastModifiedBy>
  <cp:revision>1356</cp:revision>
  <cp:lastPrinted>2019-07-16T16:01:48Z</cp:lastPrinted>
  <dcterms:created xsi:type="dcterms:W3CDTF">2015-01-20T11:47:48Z</dcterms:created>
  <dcterms:modified xsi:type="dcterms:W3CDTF">2019-08-16T22:43:49Z</dcterms:modified>
</cp:coreProperties>
</file>