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57" r:id="rId2"/>
    <p:sldId id="314" r:id="rId3"/>
    <p:sldId id="362" r:id="rId4"/>
    <p:sldId id="359" r:id="rId5"/>
    <p:sldId id="384" r:id="rId6"/>
    <p:sldId id="383" r:id="rId7"/>
    <p:sldId id="364" r:id="rId8"/>
    <p:sldId id="365" r:id="rId9"/>
    <p:sldId id="338" r:id="rId10"/>
    <p:sldId id="352" r:id="rId11"/>
    <p:sldId id="259" r:id="rId12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s s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C0FF"/>
    <a:srgbClr val="074080"/>
    <a:srgbClr val="80FF07"/>
    <a:srgbClr val="048ED5"/>
    <a:srgbClr val="E6E5EB"/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64" autoAdjust="0"/>
  </p:normalViewPr>
  <p:slideViewPr>
    <p:cSldViewPr snapToGrid="0" snapToObjects="1" showGuides="1">
      <p:cViewPr>
        <p:scale>
          <a:sx n="112" d="100"/>
          <a:sy n="112" d="100"/>
        </p:scale>
        <p:origin x="-512" y="-152"/>
      </p:cViewPr>
      <p:guideLst>
        <p:guide orient="horz" pos="346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-2576" y="-10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0B14A-FA07-9046-BFD6-FF13D29B0DF5}" type="doc">
      <dgm:prSet loTypeId="urn:microsoft.com/office/officeart/2005/8/layout/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4B9071-C78E-5543-B983-4EA130702469}">
      <dgm:prSet phldrT="[Text]" custT="1"/>
      <dgm:spPr/>
      <dgm:t>
        <a:bodyPr/>
        <a:lstStyle/>
        <a:p>
          <a:r>
            <a:rPr lang="en-US" sz="1100" dirty="0" smtClean="0"/>
            <a:t>IAM Dashboard </a:t>
          </a:r>
          <a:endParaRPr lang="en-US" sz="1100" dirty="0"/>
        </a:p>
      </dgm:t>
    </dgm:pt>
    <dgm:pt modelId="{44048647-8DE8-4D46-B066-F2633DFBEAB6}" type="parTrans" cxnId="{337345B9-F602-5B41-92E8-12105157DF89}">
      <dgm:prSet/>
      <dgm:spPr/>
      <dgm:t>
        <a:bodyPr/>
        <a:lstStyle/>
        <a:p>
          <a:endParaRPr lang="en-US" sz="3200"/>
        </a:p>
      </dgm:t>
    </dgm:pt>
    <dgm:pt modelId="{6DE5B0E7-A11C-EC42-9FB7-DA710679AD0D}" type="sibTrans" cxnId="{337345B9-F602-5B41-92E8-12105157DF89}">
      <dgm:prSet custT="1"/>
      <dgm:spPr/>
      <dgm:t>
        <a:bodyPr/>
        <a:lstStyle/>
        <a:p>
          <a:endParaRPr lang="en-US" sz="1000"/>
        </a:p>
      </dgm:t>
    </dgm:pt>
    <dgm:pt modelId="{FAC12FE4-8CDD-6C4F-932C-AD6E4A67DA2A}">
      <dgm:prSet phldrT="[Text]" custT="1"/>
      <dgm:spPr/>
      <dgm:t>
        <a:bodyPr/>
        <a:lstStyle/>
        <a:p>
          <a:r>
            <a:rPr lang="en-US" sz="1100" dirty="0" smtClean="0"/>
            <a:t>Click “</a:t>
          </a:r>
          <a:r>
            <a:rPr lang="en-US" sz="1100" b="1" dirty="0" smtClean="0"/>
            <a:t>Roles”</a:t>
          </a:r>
          <a:endParaRPr lang="en-US" sz="1100" dirty="0"/>
        </a:p>
      </dgm:t>
    </dgm:pt>
    <dgm:pt modelId="{A84EC5B2-F8F5-754A-8C33-E3CD2CC0552C}" type="parTrans" cxnId="{344B63E5-94E6-B24D-B028-CB281CECBC70}">
      <dgm:prSet/>
      <dgm:spPr/>
      <dgm:t>
        <a:bodyPr/>
        <a:lstStyle/>
        <a:p>
          <a:endParaRPr lang="en-US" sz="3200"/>
        </a:p>
      </dgm:t>
    </dgm:pt>
    <dgm:pt modelId="{2FFFE59C-C929-EC42-9EED-96729664EFF5}" type="sibTrans" cxnId="{344B63E5-94E6-B24D-B028-CB281CECBC70}">
      <dgm:prSet/>
      <dgm:spPr/>
      <dgm:t>
        <a:bodyPr/>
        <a:lstStyle/>
        <a:p>
          <a:endParaRPr lang="en-US" sz="3200"/>
        </a:p>
      </dgm:t>
    </dgm:pt>
    <dgm:pt modelId="{1DB8B919-A0A4-8049-AA0A-529D4662951C}">
      <dgm:prSet phldrT="[Text]" custT="1"/>
      <dgm:spPr/>
      <dgm:t>
        <a:bodyPr/>
        <a:lstStyle/>
        <a:p>
          <a:r>
            <a:rPr lang="en-US" sz="1100" b="0" dirty="0" smtClean="0"/>
            <a:t>Create Role Dashboard</a:t>
          </a:r>
          <a:endParaRPr lang="en-US" sz="1100" b="0" dirty="0"/>
        </a:p>
      </dgm:t>
    </dgm:pt>
    <dgm:pt modelId="{3CAF34FA-5D4E-B943-ABC4-F38451CB8380}" type="parTrans" cxnId="{576695C6-AC21-4A4D-8E97-7E60FA02F427}">
      <dgm:prSet/>
      <dgm:spPr/>
      <dgm:t>
        <a:bodyPr/>
        <a:lstStyle/>
        <a:p>
          <a:endParaRPr lang="en-US" sz="3200"/>
        </a:p>
      </dgm:t>
    </dgm:pt>
    <dgm:pt modelId="{1BFEF704-7559-1E41-9356-9B576DF011CE}" type="sibTrans" cxnId="{576695C6-AC21-4A4D-8E97-7E60FA02F427}">
      <dgm:prSet custT="1"/>
      <dgm:spPr/>
      <dgm:t>
        <a:bodyPr/>
        <a:lstStyle/>
        <a:p>
          <a:endParaRPr lang="en-US" sz="1000"/>
        </a:p>
      </dgm:t>
    </dgm:pt>
    <dgm:pt modelId="{68F99458-D755-4A40-BCD8-6E0C749BC081}">
      <dgm:prSet phldrT="[Text]" custT="1"/>
      <dgm:spPr/>
      <dgm:t>
        <a:bodyPr/>
        <a:lstStyle/>
        <a:p>
          <a:r>
            <a:rPr lang="en-US" sz="1100" dirty="0" smtClean="0"/>
            <a:t>Select </a:t>
          </a:r>
          <a:r>
            <a:rPr lang="en-US" sz="1100" b="1" dirty="0" smtClean="0"/>
            <a:t>AWS service </a:t>
          </a:r>
          <a:endParaRPr lang="en-US" sz="1100" dirty="0"/>
        </a:p>
      </dgm:t>
    </dgm:pt>
    <dgm:pt modelId="{030855F2-F45A-3343-9C9A-D1DC34112E33}" type="parTrans" cxnId="{AFA23FF5-37B2-2F40-97A7-28B615B0723F}">
      <dgm:prSet/>
      <dgm:spPr/>
      <dgm:t>
        <a:bodyPr/>
        <a:lstStyle/>
        <a:p>
          <a:endParaRPr lang="en-US" sz="3200"/>
        </a:p>
      </dgm:t>
    </dgm:pt>
    <dgm:pt modelId="{E06211B0-F2C7-3C45-BE81-5E3D591B07E5}" type="sibTrans" cxnId="{AFA23FF5-37B2-2F40-97A7-28B615B0723F}">
      <dgm:prSet/>
      <dgm:spPr/>
      <dgm:t>
        <a:bodyPr/>
        <a:lstStyle/>
        <a:p>
          <a:endParaRPr lang="en-US" sz="3200"/>
        </a:p>
      </dgm:t>
    </dgm:pt>
    <dgm:pt modelId="{ED4B1EF0-69C4-E54D-8B2A-703FA79B6C2C}">
      <dgm:prSet phldrT="[Text]" custT="1"/>
      <dgm:spPr/>
      <dgm:t>
        <a:bodyPr/>
        <a:lstStyle/>
        <a:p>
          <a:r>
            <a:rPr lang="en-US" sz="1100" b="0" dirty="0" smtClean="0"/>
            <a:t>Filter Policies</a:t>
          </a:r>
          <a:endParaRPr lang="en-US" sz="1100" b="0" dirty="0"/>
        </a:p>
      </dgm:t>
    </dgm:pt>
    <dgm:pt modelId="{7A0B8270-8DDD-5349-A555-DCA1AF7C8B87}" type="parTrans" cxnId="{52756D41-1B22-2B4C-BB6D-8B16ED9BC1EA}">
      <dgm:prSet/>
      <dgm:spPr/>
      <dgm:t>
        <a:bodyPr/>
        <a:lstStyle/>
        <a:p>
          <a:endParaRPr lang="en-US" sz="3200"/>
        </a:p>
      </dgm:t>
    </dgm:pt>
    <dgm:pt modelId="{C2FB2C74-3B9D-DE47-A5E8-350FE918666D}" type="sibTrans" cxnId="{52756D41-1B22-2B4C-BB6D-8B16ED9BC1EA}">
      <dgm:prSet custT="1"/>
      <dgm:spPr/>
      <dgm:t>
        <a:bodyPr/>
        <a:lstStyle/>
        <a:p>
          <a:endParaRPr lang="en-US" sz="1000"/>
        </a:p>
      </dgm:t>
    </dgm:pt>
    <dgm:pt modelId="{85D69209-1BAE-A744-A10E-089B3F35A79B}">
      <dgm:prSet phldrT="[Text]" custT="1"/>
      <dgm:spPr/>
      <dgm:t>
        <a:bodyPr/>
        <a:lstStyle/>
        <a:p>
          <a:r>
            <a:rPr lang="en-US" sz="1100" dirty="0" smtClean="0"/>
            <a:t>Select the </a:t>
          </a:r>
          <a:r>
            <a:rPr lang="en-US" sz="1100" b="1" dirty="0" smtClean="0"/>
            <a:t>AWSGlueServiceRole</a:t>
          </a:r>
          <a:r>
            <a:rPr lang="en-US" sz="1100" dirty="0" smtClean="0"/>
            <a:t> policy</a:t>
          </a:r>
          <a:endParaRPr lang="en-US" sz="1100" dirty="0"/>
        </a:p>
      </dgm:t>
    </dgm:pt>
    <dgm:pt modelId="{7F579890-241E-CC44-8A93-6623350CED02}" type="parTrans" cxnId="{9BC51FD7-1BC2-A645-89F3-8CD8C1C8DBF8}">
      <dgm:prSet/>
      <dgm:spPr/>
      <dgm:t>
        <a:bodyPr/>
        <a:lstStyle/>
        <a:p>
          <a:endParaRPr lang="en-US" sz="3200"/>
        </a:p>
      </dgm:t>
    </dgm:pt>
    <dgm:pt modelId="{2AC6BE6A-12BF-7743-8891-F28E578680A9}" type="sibTrans" cxnId="{9BC51FD7-1BC2-A645-89F3-8CD8C1C8DBF8}">
      <dgm:prSet/>
      <dgm:spPr/>
      <dgm:t>
        <a:bodyPr/>
        <a:lstStyle/>
        <a:p>
          <a:endParaRPr lang="en-US" sz="3200"/>
        </a:p>
      </dgm:t>
    </dgm:pt>
    <dgm:pt modelId="{ADC8A5AF-8920-C94C-97D7-89DA2E6C7F7F}">
      <dgm:prSet phldrT="[Text]" custT="1"/>
      <dgm:spPr/>
      <dgm:t>
        <a:bodyPr/>
        <a:lstStyle/>
        <a:p>
          <a:r>
            <a:rPr lang="en-US" sz="1100" dirty="0" smtClean="0"/>
            <a:t>Click on </a:t>
          </a:r>
          <a:r>
            <a:rPr lang="en-US" sz="1100" b="1" dirty="0" smtClean="0"/>
            <a:t>“Create Role”</a:t>
          </a:r>
          <a:endParaRPr lang="en-US" sz="1100" dirty="0"/>
        </a:p>
      </dgm:t>
    </dgm:pt>
    <dgm:pt modelId="{DB5506F2-9CBA-0B4F-8C7B-C6F70523E321}" type="parTrans" cxnId="{3D1E89F3-AA3B-074F-975C-9A97DE3C621B}">
      <dgm:prSet/>
      <dgm:spPr/>
      <dgm:t>
        <a:bodyPr/>
        <a:lstStyle/>
        <a:p>
          <a:endParaRPr lang="en-US" sz="3200"/>
        </a:p>
      </dgm:t>
    </dgm:pt>
    <dgm:pt modelId="{42F996FF-E670-C64A-AF6E-D654F28A1563}" type="sibTrans" cxnId="{3D1E89F3-AA3B-074F-975C-9A97DE3C621B}">
      <dgm:prSet/>
      <dgm:spPr/>
      <dgm:t>
        <a:bodyPr/>
        <a:lstStyle/>
        <a:p>
          <a:endParaRPr lang="en-US" sz="3200"/>
        </a:p>
      </dgm:t>
    </dgm:pt>
    <dgm:pt modelId="{C65E5277-1FC1-D64F-B762-F44BA6490902}">
      <dgm:prSet phldrT="[Text]" custT="1"/>
      <dgm:spPr/>
      <dgm:t>
        <a:bodyPr/>
        <a:lstStyle/>
        <a:p>
          <a:r>
            <a:rPr lang="en-US" sz="1100" dirty="0" smtClean="0"/>
            <a:t>Choose </a:t>
          </a:r>
          <a:r>
            <a:rPr lang="en-US" sz="1100" b="1" dirty="0" smtClean="0"/>
            <a:t>Glue</a:t>
          </a:r>
          <a:r>
            <a:rPr lang="en-US" sz="1100" dirty="0" smtClean="0"/>
            <a:t> from the list of services</a:t>
          </a:r>
          <a:endParaRPr lang="en-US" sz="1100" dirty="0"/>
        </a:p>
      </dgm:t>
    </dgm:pt>
    <dgm:pt modelId="{7D9627F0-2FC7-9F41-A48F-FDDDD404684F}" type="parTrans" cxnId="{75912542-6227-864E-8BF8-967C9383C10B}">
      <dgm:prSet/>
      <dgm:spPr/>
      <dgm:t>
        <a:bodyPr/>
        <a:lstStyle/>
        <a:p>
          <a:endParaRPr lang="en-US" sz="3200"/>
        </a:p>
      </dgm:t>
    </dgm:pt>
    <dgm:pt modelId="{72B754DF-21E7-C34A-BEE2-2ABDA5209B46}" type="sibTrans" cxnId="{75912542-6227-864E-8BF8-967C9383C10B}">
      <dgm:prSet/>
      <dgm:spPr/>
      <dgm:t>
        <a:bodyPr/>
        <a:lstStyle/>
        <a:p>
          <a:endParaRPr lang="en-US" sz="3200"/>
        </a:p>
      </dgm:t>
    </dgm:pt>
    <dgm:pt modelId="{CAC7560D-D5D8-5349-B177-8D0989998900}">
      <dgm:prSet phldrT="[Text]" custT="1"/>
      <dgm:spPr/>
      <dgm:t>
        <a:bodyPr/>
        <a:lstStyle/>
        <a:p>
          <a:r>
            <a:rPr lang="en-US" sz="1100" dirty="0" smtClean="0"/>
            <a:t>Hit </a:t>
          </a:r>
          <a:r>
            <a:rPr lang="en-US" sz="1100" b="1" dirty="0" smtClean="0"/>
            <a:t>Next: Permission </a:t>
          </a:r>
          <a:r>
            <a:rPr lang="en-US" sz="1100" dirty="0" smtClean="0"/>
            <a:t>to continue</a:t>
          </a:r>
          <a:endParaRPr lang="en-US" sz="1100" dirty="0"/>
        </a:p>
      </dgm:t>
    </dgm:pt>
    <dgm:pt modelId="{77F87A31-2098-AD4E-9140-42D54ECCC7CD}" type="parTrans" cxnId="{3D01E922-6A56-D642-A80C-A15C31046055}">
      <dgm:prSet/>
      <dgm:spPr/>
      <dgm:t>
        <a:bodyPr/>
        <a:lstStyle/>
        <a:p>
          <a:endParaRPr lang="en-US" sz="3200"/>
        </a:p>
      </dgm:t>
    </dgm:pt>
    <dgm:pt modelId="{767E887D-CDFD-CB43-BAA8-8378B5257708}" type="sibTrans" cxnId="{3D01E922-6A56-D642-A80C-A15C31046055}">
      <dgm:prSet/>
      <dgm:spPr/>
      <dgm:t>
        <a:bodyPr/>
        <a:lstStyle/>
        <a:p>
          <a:endParaRPr lang="en-US" sz="3200"/>
        </a:p>
      </dgm:t>
    </dgm:pt>
    <dgm:pt modelId="{582EAC16-6C59-E04B-B23B-4469550A165E}">
      <dgm:prSet phldrT="[Text]" custT="1"/>
      <dgm:spPr/>
      <dgm:t>
        <a:bodyPr/>
        <a:lstStyle/>
        <a:p>
          <a:r>
            <a:rPr lang="en-US" sz="1100" dirty="0" smtClean="0"/>
            <a:t>Select the </a:t>
          </a:r>
          <a:r>
            <a:rPr lang="en-US" sz="1100" b="1" dirty="0" smtClean="0"/>
            <a:t>AmazonS3FullAccess</a:t>
          </a:r>
          <a:endParaRPr lang="en-US" sz="1100" dirty="0"/>
        </a:p>
      </dgm:t>
    </dgm:pt>
    <dgm:pt modelId="{53AA6DF0-6B61-FC4B-A139-FD0DDC0741C7}" type="parTrans" cxnId="{44B85315-BBBE-4040-8EA3-09D69821EB3F}">
      <dgm:prSet/>
      <dgm:spPr/>
      <dgm:t>
        <a:bodyPr/>
        <a:lstStyle/>
        <a:p>
          <a:endParaRPr lang="en-US" sz="3200"/>
        </a:p>
      </dgm:t>
    </dgm:pt>
    <dgm:pt modelId="{B8881034-61A3-EC49-828E-969C544B8FB2}" type="sibTrans" cxnId="{44B85315-BBBE-4040-8EA3-09D69821EB3F}">
      <dgm:prSet/>
      <dgm:spPr/>
      <dgm:t>
        <a:bodyPr/>
        <a:lstStyle/>
        <a:p>
          <a:endParaRPr lang="en-US" sz="3200"/>
        </a:p>
      </dgm:t>
    </dgm:pt>
    <dgm:pt modelId="{013EA336-1660-D944-A102-9655E950C73F}">
      <dgm:prSet phldrT="[Text]" custT="1"/>
      <dgm:spPr/>
      <dgm:t>
        <a:bodyPr/>
        <a:lstStyle/>
        <a:p>
          <a:r>
            <a:rPr lang="en-US" sz="1100" dirty="0" smtClean="0"/>
            <a:t>Click </a:t>
          </a:r>
          <a:r>
            <a:rPr lang="en-US" sz="1100" b="1" dirty="0" smtClean="0"/>
            <a:t>Next</a:t>
          </a:r>
          <a:r>
            <a:rPr lang="en-US" sz="1100" dirty="0" smtClean="0"/>
            <a:t>: </a:t>
          </a:r>
          <a:r>
            <a:rPr lang="en-US" sz="1100" b="1" dirty="0" smtClean="0"/>
            <a:t>Tags</a:t>
          </a:r>
          <a:r>
            <a:rPr lang="en-US" sz="1100" dirty="0" smtClean="0"/>
            <a:t> </a:t>
          </a:r>
          <a:endParaRPr lang="en-US" sz="1100" dirty="0"/>
        </a:p>
      </dgm:t>
    </dgm:pt>
    <dgm:pt modelId="{6A910C9D-EB70-8140-AE39-2F6AC1D02D82}" type="parTrans" cxnId="{1007D53B-8D56-FC42-A453-C5ED54B15AE3}">
      <dgm:prSet/>
      <dgm:spPr/>
      <dgm:t>
        <a:bodyPr/>
        <a:lstStyle/>
        <a:p>
          <a:endParaRPr lang="en-US" sz="3200"/>
        </a:p>
      </dgm:t>
    </dgm:pt>
    <dgm:pt modelId="{93284E84-AE4D-B044-9C71-FE4F1A89D9AC}" type="sibTrans" cxnId="{1007D53B-8D56-FC42-A453-C5ED54B15AE3}">
      <dgm:prSet/>
      <dgm:spPr/>
      <dgm:t>
        <a:bodyPr/>
        <a:lstStyle/>
        <a:p>
          <a:endParaRPr lang="en-US" sz="3200"/>
        </a:p>
      </dgm:t>
    </dgm:pt>
    <dgm:pt modelId="{24D57420-B32F-654D-AE30-F8EEAF317675}">
      <dgm:prSet custT="1"/>
      <dgm:spPr/>
      <dgm:t>
        <a:bodyPr/>
        <a:lstStyle/>
        <a:p>
          <a:r>
            <a:rPr lang="en-US" sz="1100" dirty="0" smtClean="0"/>
            <a:t>Give your role a name </a:t>
          </a:r>
          <a:endParaRPr lang="en-US" sz="1100" dirty="0"/>
        </a:p>
      </dgm:t>
    </dgm:pt>
    <dgm:pt modelId="{03451BF4-4AE0-DF4E-82D2-5199B0DB8EBB}" type="parTrans" cxnId="{E4AEF19A-0911-A541-B534-BF031A873FD4}">
      <dgm:prSet/>
      <dgm:spPr/>
      <dgm:t>
        <a:bodyPr/>
        <a:lstStyle/>
        <a:p>
          <a:endParaRPr lang="en-US" sz="3200"/>
        </a:p>
      </dgm:t>
    </dgm:pt>
    <dgm:pt modelId="{A66281E6-7F3D-774E-BE23-D8C7C0C61679}" type="sibTrans" cxnId="{E4AEF19A-0911-A541-B534-BF031A873FD4}">
      <dgm:prSet/>
      <dgm:spPr/>
      <dgm:t>
        <a:bodyPr/>
        <a:lstStyle/>
        <a:p>
          <a:endParaRPr lang="en-US" sz="3200"/>
        </a:p>
      </dgm:t>
    </dgm:pt>
    <dgm:pt modelId="{8D444C9C-50CB-6444-8399-C48A2A58442D}">
      <dgm:prSet custT="1"/>
      <dgm:spPr/>
      <dgm:t>
        <a:bodyPr/>
        <a:lstStyle/>
        <a:p>
          <a:r>
            <a:rPr lang="en-US" sz="1100" dirty="0" smtClean="0"/>
            <a:t>Click </a:t>
          </a:r>
          <a:r>
            <a:rPr lang="en-US" sz="1100" b="1" dirty="0" smtClean="0"/>
            <a:t>“Create Role” </a:t>
          </a:r>
          <a:endParaRPr lang="en-US" sz="1100" dirty="0"/>
        </a:p>
      </dgm:t>
    </dgm:pt>
    <dgm:pt modelId="{E8F1119A-EA2D-804D-A2F8-BFB9A66EB628}" type="parTrans" cxnId="{9C4777D8-A528-DD40-80B5-804C99FBBD5F}">
      <dgm:prSet/>
      <dgm:spPr/>
      <dgm:t>
        <a:bodyPr/>
        <a:lstStyle/>
        <a:p>
          <a:endParaRPr lang="en-US" sz="3200"/>
        </a:p>
      </dgm:t>
    </dgm:pt>
    <dgm:pt modelId="{8BE356AF-B8D6-FF43-B92D-EA27ABC9FF6E}" type="sibTrans" cxnId="{9C4777D8-A528-DD40-80B5-804C99FBBD5F}">
      <dgm:prSet/>
      <dgm:spPr/>
      <dgm:t>
        <a:bodyPr/>
        <a:lstStyle/>
        <a:p>
          <a:endParaRPr lang="en-US" sz="3200"/>
        </a:p>
      </dgm:t>
    </dgm:pt>
    <dgm:pt modelId="{8DCC2E47-601D-D44E-84C3-37C73AC0AC3C}">
      <dgm:prSet custT="1"/>
      <dgm:spPr/>
      <dgm:t>
        <a:bodyPr/>
        <a:lstStyle/>
        <a:p>
          <a:r>
            <a:rPr lang="en-US" sz="1100" dirty="0" smtClean="0"/>
            <a:t>Add any tags or leave it blank and click </a:t>
          </a:r>
          <a:r>
            <a:rPr lang="en-US" sz="1100" b="1" dirty="0" smtClean="0"/>
            <a:t>Next: Review</a:t>
          </a:r>
          <a:endParaRPr lang="en-US" sz="1100" dirty="0"/>
        </a:p>
      </dgm:t>
    </dgm:pt>
    <dgm:pt modelId="{F059C3EE-2F00-8B45-B38E-F9A2FFF67F82}" type="parTrans" cxnId="{E0B529AC-04E2-8940-85B1-5B5B570E0125}">
      <dgm:prSet/>
      <dgm:spPr/>
      <dgm:t>
        <a:bodyPr/>
        <a:lstStyle/>
        <a:p>
          <a:endParaRPr lang="en-US" sz="3200"/>
        </a:p>
      </dgm:t>
    </dgm:pt>
    <dgm:pt modelId="{F209F0B1-AC70-9440-AC9D-E275943D8BA8}" type="sibTrans" cxnId="{E0B529AC-04E2-8940-85B1-5B5B570E0125}">
      <dgm:prSet/>
      <dgm:spPr/>
      <dgm:t>
        <a:bodyPr/>
        <a:lstStyle/>
        <a:p>
          <a:endParaRPr lang="en-US" sz="3200"/>
        </a:p>
      </dgm:t>
    </dgm:pt>
    <dgm:pt modelId="{46020A93-9C9F-D448-9C5C-3DAFF4EA9301}">
      <dgm:prSet custT="1"/>
      <dgm:spPr/>
      <dgm:t>
        <a:bodyPr/>
        <a:lstStyle/>
        <a:p>
          <a:r>
            <a:rPr lang="en-US" sz="1100" dirty="0" smtClean="0"/>
            <a:t>Tags </a:t>
          </a:r>
          <a:r>
            <a:rPr lang="en-US" sz="1100" b="0" dirty="0" smtClean="0"/>
            <a:t>&amp; Review</a:t>
          </a:r>
          <a:endParaRPr lang="en-US" sz="1100" b="0" dirty="0"/>
        </a:p>
      </dgm:t>
    </dgm:pt>
    <dgm:pt modelId="{37B99762-7E3D-6C45-A2B8-BD55927C6369}" type="sibTrans" cxnId="{9E272FF6-2C88-5F48-B2F1-68CB491DE272}">
      <dgm:prSet/>
      <dgm:spPr/>
      <dgm:t>
        <a:bodyPr/>
        <a:lstStyle/>
        <a:p>
          <a:endParaRPr lang="en-US" sz="3200"/>
        </a:p>
      </dgm:t>
    </dgm:pt>
    <dgm:pt modelId="{02821391-69DA-DA4A-937D-DB4D4C221E19}" type="parTrans" cxnId="{9E272FF6-2C88-5F48-B2F1-68CB491DE272}">
      <dgm:prSet/>
      <dgm:spPr/>
      <dgm:t>
        <a:bodyPr/>
        <a:lstStyle/>
        <a:p>
          <a:endParaRPr lang="en-US" sz="3200"/>
        </a:p>
      </dgm:t>
    </dgm:pt>
    <dgm:pt modelId="{598929E2-56EE-014E-8633-E4705014182C}" type="pres">
      <dgm:prSet presAssocID="{BB90B14A-FA07-9046-BFD6-FF13D29B0D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C3FA6E-2AB0-7D4C-BCEA-DAD23952D4D6}" type="pres">
      <dgm:prSet presAssocID="{AB4B9071-C78E-5543-B983-4EA130702469}" presName="composite" presStyleCnt="0"/>
      <dgm:spPr/>
    </dgm:pt>
    <dgm:pt modelId="{AA3FD2CD-165D-9640-B793-3BF1A900D25A}" type="pres">
      <dgm:prSet presAssocID="{AB4B9071-C78E-5543-B983-4EA13070246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E0ABD-65A9-1A4E-B097-989FDBD04089}" type="pres">
      <dgm:prSet presAssocID="{AB4B9071-C78E-5543-B983-4EA130702469}" presName="parSh" presStyleLbl="node1" presStyleIdx="0" presStyleCnt="4"/>
      <dgm:spPr/>
      <dgm:t>
        <a:bodyPr/>
        <a:lstStyle/>
        <a:p>
          <a:endParaRPr lang="en-US"/>
        </a:p>
      </dgm:t>
    </dgm:pt>
    <dgm:pt modelId="{ED90341D-FF52-1A43-BEC5-6312A752417D}" type="pres">
      <dgm:prSet presAssocID="{AB4B9071-C78E-5543-B983-4EA13070246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BFEA0-CD3C-3346-88AD-3FF3FEFC473A}" type="pres">
      <dgm:prSet presAssocID="{6DE5B0E7-A11C-EC42-9FB7-DA710679AD0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9EF6974-DF31-E240-A630-81CECA6F8E46}" type="pres">
      <dgm:prSet presAssocID="{6DE5B0E7-A11C-EC42-9FB7-DA710679AD0D}" presName="connTx" presStyleLbl="sibTrans2D1" presStyleIdx="0" presStyleCnt="3"/>
      <dgm:spPr/>
      <dgm:t>
        <a:bodyPr/>
        <a:lstStyle/>
        <a:p>
          <a:endParaRPr lang="en-US"/>
        </a:p>
      </dgm:t>
    </dgm:pt>
    <dgm:pt modelId="{AFBFF920-B0EA-AB40-80F8-CDA885D3AF19}" type="pres">
      <dgm:prSet presAssocID="{1DB8B919-A0A4-8049-AA0A-529D4662951C}" presName="composite" presStyleCnt="0"/>
      <dgm:spPr/>
    </dgm:pt>
    <dgm:pt modelId="{D4074AB2-D6E3-0D4E-8801-FAB84D93C8F7}" type="pres">
      <dgm:prSet presAssocID="{1DB8B919-A0A4-8049-AA0A-529D4662951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E8BCD-0B47-654A-A668-912A740B16B3}" type="pres">
      <dgm:prSet presAssocID="{1DB8B919-A0A4-8049-AA0A-529D4662951C}" presName="parSh" presStyleLbl="node1" presStyleIdx="1" presStyleCnt="4"/>
      <dgm:spPr/>
      <dgm:t>
        <a:bodyPr/>
        <a:lstStyle/>
        <a:p>
          <a:endParaRPr lang="en-US"/>
        </a:p>
      </dgm:t>
    </dgm:pt>
    <dgm:pt modelId="{1145E42C-5787-2445-8704-C57CF4D31C64}" type="pres">
      <dgm:prSet presAssocID="{1DB8B919-A0A4-8049-AA0A-529D4662951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1F688-52A6-F947-8AD6-159936A77D66}" type="pres">
      <dgm:prSet presAssocID="{1BFEF704-7559-1E41-9356-9B576DF011C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4E43CCD-4F3D-E343-9F3F-97D6F92B9077}" type="pres">
      <dgm:prSet presAssocID="{1BFEF704-7559-1E41-9356-9B576DF011CE}" presName="connTx" presStyleLbl="sibTrans2D1" presStyleIdx="1" presStyleCnt="3"/>
      <dgm:spPr/>
      <dgm:t>
        <a:bodyPr/>
        <a:lstStyle/>
        <a:p>
          <a:endParaRPr lang="en-US"/>
        </a:p>
      </dgm:t>
    </dgm:pt>
    <dgm:pt modelId="{123BCA51-77B1-4145-9564-15F1BF76B374}" type="pres">
      <dgm:prSet presAssocID="{ED4B1EF0-69C4-E54D-8B2A-703FA79B6C2C}" presName="composite" presStyleCnt="0"/>
      <dgm:spPr/>
    </dgm:pt>
    <dgm:pt modelId="{2156FBE7-C720-6843-9E96-EEF5CF54A8BD}" type="pres">
      <dgm:prSet presAssocID="{ED4B1EF0-69C4-E54D-8B2A-703FA79B6C2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C5440-C13D-6A46-8056-574E56534040}" type="pres">
      <dgm:prSet presAssocID="{ED4B1EF0-69C4-E54D-8B2A-703FA79B6C2C}" presName="parSh" presStyleLbl="node1" presStyleIdx="2" presStyleCnt="4"/>
      <dgm:spPr/>
      <dgm:t>
        <a:bodyPr/>
        <a:lstStyle/>
        <a:p>
          <a:endParaRPr lang="en-US"/>
        </a:p>
      </dgm:t>
    </dgm:pt>
    <dgm:pt modelId="{13C489B8-7547-A64E-AA70-D8EE9C3E8CC5}" type="pres">
      <dgm:prSet presAssocID="{ED4B1EF0-69C4-E54D-8B2A-703FA79B6C2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81A33-3533-CE4A-8021-3F9EF7BB4811}" type="pres">
      <dgm:prSet presAssocID="{C2FB2C74-3B9D-DE47-A5E8-350FE918666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D825810-CB2A-5E4C-B97E-7406B1A63DEE}" type="pres">
      <dgm:prSet presAssocID="{C2FB2C74-3B9D-DE47-A5E8-350FE918666D}" presName="connTx" presStyleLbl="sibTrans2D1" presStyleIdx="2" presStyleCnt="3"/>
      <dgm:spPr/>
      <dgm:t>
        <a:bodyPr/>
        <a:lstStyle/>
        <a:p>
          <a:endParaRPr lang="en-US"/>
        </a:p>
      </dgm:t>
    </dgm:pt>
    <dgm:pt modelId="{76E5C569-28AB-A94E-9B39-0AA45D02F15C}" type="pres">
      <dgm:prSet presAssocID="{46020A93-9C9F-D448-9C5C-3DAFF4EA9301}" presName="composite" presStyleCnt="0"/>
      <dgm:spPr/>
    </dgm:pt>
    <dgm:pt modelId="{EF0CA5EE-3E99-5A47-B3BC-13104584F49F}" type="pres">
      <dgm:prSet presAssocID="{46020A93-9C9F-D448-9C5C-3DAFF4EA9301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B8806-AB5E-4B43-A021-DDC0156498B8}" type="pres">
      <dgm:prSet presAssocID="{46020A93-9C9F-D448-9C5C-3DAFF4EA9301}" presName="parSh" presStyleLbl="node1" presStyleIdx="3" presStyleCnt="4"/>
      <dgm:spPr/>
      <dgm:t>
        <a:bodyPr/>
        <a:lstStyle/>
        <a:p>
          <a:endParaRPr lang="en-US"/>
        </a:p>
      </dgm:t>
    </dgm:pt>
    <dgm:pt modelId="{601F0586-D01A-F04A-BD3F-5AA68E68A29C}" type="pres">
      <dgm:prSet presAssocID="{46020A93-9C9F-D448-9C5C-3DAFF4EA9301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044C0-41FC-374B-B630-DB653687C75C}" type="presOf" srcId="{85D69209-1BAE-A744-A10E-089B3F35A79B}" destId="{13C489B8-7547-A64E-AA70-D8EE9C3E8CC5}" srcOrd="0" destOrd="0" presId="urn:microsoft.com/office/officeart/2005/8/layout/process3"/>
    <dgm:cxn modelId="{576695C6-AC21-4A4D-8E97-7E60FA02F427}" srcId="{BB90B14A-FA07-9046-BFD6-FF13D29B0DF5}" destId="{1DB8B919-A0A4-8049-AA0A-529D4662951C}" srcOrd="1" destOrd="0" parTransId="{3CAF34FA-5D4E-B943-ABC4-F38451CB8380}" sibTransId="{1BFEF704-7559-1E41-9356-9B576DF011CE}"/>
    <dgm:cxn modelId="{64AEBA96-DF77-314D-B18A-4FA31CF826E3}" type="presOf" srcId="{C65E5277-1FC1-D64F-B762-F44BA6490902}" destId="{1145E42C-5787-2445-8704-C57CF4D31C64}" srcOrd="0" destOrd="1" presId="urn:microsoft.com/office/officeart/2005/8/layout/process3"/>
    <dgm:cxn modelId="{9C91137A-BE12-0D4D-91F0-45D23DE70BBC}" type="presOf" srcId="{BB90B14A-FA07-9046-BFD6-FF13D29B0DF5}" destId="{598929E2-56EE-014E-8633-E4705014182C}" srcOrd="0" destOrd="0" presId="urn:microsoft.com/office/officeart/2005/8/layout/process3"/>
    <dgm:cxn modelId="{1007D53B-8D56-FC42-A453-C5ED54B15AE3}" srcId="{ED4B1EF0-69C4-E54D-8B2A-703FA79B6C2C}" destId="{013EA336-1660-D944-A102-9655E950C73F}" srcOrd="2" destOrd="0" parTransId="{6A910C9D-EB70-8140-AE39-2F6AC1D02D82}" sibTransId="{93284E84-AE4D-B044-9C71-FE4F1A89D9AC}"/>
    <dgm:cxn modelId="{9C4777D8-A528-DD40-80B5-804C99FBBD5F}" srcId="{46020A93-9C9F-D448-9C5C-3DAFF4EA9301}" destId="{8D444C9C-50CB-6444-8399-C48A2A58442D}" srcOrd="2" destOrd="0" parTransId="{E8F1119A-EA2D-804D-A2F8-BFB9A66EB628}" sibTransId="{8BE356AF-B8D6-FF43-B92D-EA27ABC9FF6E}"/>
    <dgm:cxn modelId="{52756D41-1B22-2B4C-BB6D-8B16ED9BC1EA}" srcId="{BB90B14A-FA07-9046-BFD6-FF13D29B0DF5}" destId="{ED4B1EF0-69C4-E54D-8B2A-703FA79B6C2C}" srcOrd="2" destOrd="0" parTransId="{7A0B8270-8DDD-5349-A555-DCA1AF7C8B87}" sibTransId="{C2FB2C74-3B9D-DE47-A5E8-350FE918666D}"/>
    <dgm:cxn modelId="{0547419E-F53A-5046-B4DC-8BD4D772F2E2}" type="presOf" srcId="{582EAC16-6C59-E04B-B23B-4469550A165E}" destId="{13C489B8-7547-A64E-AA70-D8EE9C3E8CC5}" srcOrd="0" destOrd="1" presId="urn:microsoft.com/office/officeart/2005/8/layout/process3"/>
    <dgm:cxn modelId="{CE345044-3D7D-1A48-971D-7561C0D8585A}" type="presOf" srcId="{ADC8A5AF-8920-C94C-97D7-89DA2E6C7F7F}" destId="{ED90341D-FF52-1A43-BEC5-6312A752417D}" srcOrd="0" destOrd="1" presId="urn:microsoft.com/office/officeart/2005/8/layout/process3"/>
    <dgm:cxn modelId="{344B63E5-94E6-B24D-B028-CB281CECBC70}" srcId="{AB4B9071-C78E-5543-B983-4EA130702469}" destId="{FAC12FE4-8CDD-6C4F-932C-AD6E4A67DA2A}" srcOrd="0" destOrd="0" parTransId="{A84EC5B2-F8F5-754A-8C33-E3CD2CC0552C}" sibTransId="{2FFFE59C-C929-EC42-9EED-96729664EFF5}"/>
    <dgm:cxn modelId="{3D01E922-6A56-D642-A80C-A15C31046055}" srcId="{1DB8B919-A0A4-8049-AA0A-529D4662951C}" destId="{CAC7560D-D5D8-5349-B177-8D0989998900}" srcOrd="2" destOrd="0" parTransId="{77F87A31-2098-AD4E-9140-42D54ECCC7CD}" sibTransId="{767E887D-CDFD-CB43-BAA8-8378B5257708}"/>
    <dgm:cxn modelId="{A5847C76-7A86-3C4E-AF88-872269ADD5B5}" type="presOf" srcId="{FAC12FE4-8CDD-6C4F-932C-AD6E4A67DA2A}" destId="{ED90341D-FF52-1A43-BEC5-6312A752417D}" srcOrd="0" destOrd="0" presId="urn:microsoft.com/office/officeart/2005/8/layout/process3"/>
    <dgm:cxn modelId="{C7E793CE-ECE8-6845-B642-8DEF489E1334}" type="presOf" srcId="{46020A93-9C9F-D448-9C5C-3DAFF4EA9301}" destId="{EF0CA5EE-3E99-5A47-B3BC-13104584F49F}" srcOrd="0" destOrd="0" presId="urn:microsoft.com/office/officeart/2005/8/layout/process3"/>
    <dgm:cxn modelId="{3D1E89F3-AA3B-074F-975C-9A97DE3C621B}" srcId="{AB4B9071-C78E-5543-B983-4EA130702469}" destId="{ADC8A5AF-8920-C94C-97D7-89DA2E6C7F7F}" srcOrd="1" destOrd="0" parTransId="{DB5506F2-9CBA-0B4F-8C7B-C6F70523E321}" sibTransId="{42F996FF-E670-C64A-AF6E-D654F28A1563}"/>
    <dgm:cxn modelId="{03C4470B-5555-5F4E-9A98-D37303E74754}" type="presOf" srcId="{C2FB2C74-3B9D-DE47-A5E8-350FE918666D}" destId="{8D825810-CB2A-5E4C-B97E-7406B1A63DEE}" srcOrd="1" destOrd="0" presId="urn:microsoft.com/office/officeart/2005/8/layout/process3"/>
    <dgm:cxn modelId="{1DDC13CD-345A-0B47-A8B0-0BB416881689}" type="presOf" srcId="{46020A93-9C9F-D448-9C5C-3DAFF4EA9301}" destId="{081B8806-AB5E-4B43-A021-DDC0156498B8}" srcOrd="1" destOrd="0" presId="urn:microsoft.com/office/officeart/2005/8/layout/process3"/>
    <dgm:cxn modelId="{8F13B744-2116-A14F-997F-715A4C2D69A6}" type="presOf" srcId="{C2FB2C74-3B9D-DE47-A5E8-350FE918666D}" destId="{C1381A33-3533-CE4A-8021-3F9EF7BB4811}" srcOrd="0" destOrd="0" presId="urn:microsoft.com/office/officeart/2005/8/layout/process3"/>
    <dgm:cxn modelId="{781297F1-FCE3-5E4E-AB47-C1E1A01C63AD}" type="presOf" srcId="{8D444C9C-50CB-6444-8399-C48A2A58442D}" destId="{601F0586-D01A-F04A-BD3F-5AA68E68A29C}" srcOrd="0" destOrd="2" presId="urn:microsoft.com/office/officeart/2005/8/layout/process3"/>
    <dgm:cxn modelId="{337345B9-F602-5B41-92E8-12105157DF89}" srcId="{BB90B14A-FA07-9046-BFD6-FF13D29B0DF5}" destId="{AB4B9071-C78E-5543-B983-4EA130702469}" srcOrd="0" destOrd="0" parTransId="{44048647-8DE8-4D46-B066-F2633DFBEAB6}" sibTransId="{6DE5B0E7-A11C-EC42-9FB7-DA710679AD0D}"/>
    <dgm:cxn modelId="{026B2723-6190-EB45-B021-E0AF0EDDB158}" type="presOf" srcId="{24D57420-B32F-654D-AE30-F8EEAF317675}" destId="{601F0586-D01A-F04A-BD3F-5AA68E68A29C}" srcOrd="0" destOrd="1" presId="urn:microsoft.com/office/officeart/2005/8/layout/process3"/>
    <dgm:cxn modelId="{E0B529AC-04E2-8940-85B1-5B5B570E0125}" srcId="{46020A93-9C9F-D448-9C5C-3DAFF4EA9301}" destId="{8DCC2E47-601D-D44E-84C3-37C73AC0AC3C}" srcOrd="0" destOrd="0" parTransId="{F059C3EE-2F00-8B45-B38E-F9A2FFF67F82}" sibTransId="{F209F0B1-AC70-9440-AC9D-E275943D8BA8}"/>
    <dgm:cxn modelId="{AFA23FF5-37B2-2F40-97A7-28B615B0723F}" srcId="{1DB8B919-A0A4-8049-AA0A-529D4662951C}" destId="{68F99458-D755-4A40-BCD8-6E0C749BC081}" srcOrd="0" destOrd="0" parTransId="{030855F2-F45A-3343-9C9A-D1DC34112E33}" sibTransId="{E06211B0-F2C7-3C45-BE81-5E3D591B07E5}"/>
    <dgm:cxn modelId="{75912542-6227-864E-8BF8-967C9383C10B}" srcId="{1DB8B919-A0A4-8049-AA0A-529D4662951C}" destId="{C65E5277-1FC1-D64F-B762-F44BA6490902}" srcOrd="1" destOrd="0" parTransId="{7D9627F0-2FC7-9F41-A48F-FDDDD404684F}" sibTransId="{72B754DF-21E7-C34A-BEE2-2ABDA5209B46}"/>
    <dgm:cxn modelId="{BC28938C-B90B-7945-B75C-763FC35A60EE}" type="presOf" srcId="{68F99458-D755-4A40-BCD8-6E0C749BC081}" destId="{1145E42C-5787-2445-8704-C57CF4D31C64}" srcOrd="0" destOrd="0" presId="urn:microsoft.com/office/officeart/2005/8/layout/process3"/>
    <dgm:cxn modelId="{E4AEF19A-0911-A541-B534-BF031A873FD4}" srcId="{46020A93-9C9F-D448-9C5C-3DAFF4EA9301}" destId="{24D57420-B32F-654D-AE30-F8EEAF317675}" srcOrd="1" destOrd="0" parTransId="{03451BF4-4AE0-DF4E-82D2-5199B0DB8EBB}" sibTransId="{A66281E6-7F3D-774E-BE23-D8C7C0C61679}"/>
    <dgm:cxn modelId="{9E272FF6-2C88-5F48-B2F1-68CB491DE272}" srcId="{BB90B14A-FA07-9046-BFD6-FF13D29B0DF5}" destId="{46020A93-9C9F-D448-9C5C-3DAFF4EA9301}" srcOrd="3" destOrd="0" parTransId="{02821391-69DA-DA4A-937D-DB4D4C221E19}" sibTransId="{37B99762-7E3D-6C45-A2B8-BD55927C6369}"/>
    <dgm:cxn modelId="{CDBE3C1A-0E7F-E945-B4D1-71D27EA87F89}" type="presOf" srcId="{ED4B1EF0-69C4-E54D-8B2A-703FA79B6C2C}" destId="{708C5440-C13D-6A46-8056-574E56534040}" srcOrd="1" destOrd="0" presId="urn:microsoft.com/office/officeart/2005/8/layout/process3"/>
    <dgm:cxn modelId="{FE61834C-2986-564B-9CEE-21709F4B0A41}" type="presOf" srcId="{AB4B9071-C78E-5543-B983-4EA130702469}" destId="{88BE0ABD-65A9-1A4E-B097-989FDBD04089}" srcOrd="1" destOrd="0" presId="urn:microsoft.com/office/officeart/2005/8/layout/process3"/>
    <dgm:cxn modelId="{88D6C08A-0C97-C543-8A05-D7DA61343741}" type="presOf" srcId="{6DE5B0E7-A11C-EC42-9FB7-DA710679AD0D}" destId="{79EF6974-DF31-E240-A630-81CECA6F8E46}" srcOrd="1" destOrd="0" presId="urn:microsoft.com/office/officeart/2005/8/layout/process3"/>
    <dgm:cxn modelId="{A0709F07-CB9D-B44B-8D7D-A53D55BC4C39}" type="presOf" srcId="{8DCC2E47-601D-D44E-84C3-37C73AC0AC3C}" destId="{601F0586-D01A-F04A-BD3F-5AA68E68A29C}" srcOrd="0" destOrd="0" presId="urn:microsoft.com/office/officeart/2005/8/layout/process3"/>
    <dgm:cxn modelId="{BC3EB027-EB1A-C34E-A9EE-95C07560F6C0}" type="presOf" srcId="{AB4B9071-C78E-5543-B983-4EA130702469}" destId="{AA3FD2CD-165D-9640-B793-3BF1A900D25A}" srcOrd="0" destOrd="0" presId="urn:microsoft.com/office/officeart/2005/8/layout/process3"/>
    <dgm:cxn modelId="{209CDC39-7EF5-7C47-91B1-96DC5BBA4A02}" type="presOf" srcId="{1BFEF704-7559-1E41-9356-9B576DF011CE}" destId="{2571F688-52A6-F947-8AD6-159936A77D66}" srcOrd="0" destOrd="0" presId="urn:microsoft.com/office/officeart/2005/8/layout/process3"/>
    <dgm:cxn modelId="{F7DDC60E-2678-6A49-A457-755B89B88F71}" type="presOf" srcId="{1BFEF704-7559-1E41-9356-9B576DF011CE}" destId="{34E43CCD-4F3D-E343-9F3F-97D6F92B9077}" srcOrd="1" destOrd="0" presId="urn:microsoft.com/office/officeart/2005/8/layout/process3"/>
    <dgm:cxn modelId="{09A09D31-501C-BE4C-B4F5-23E9DC7EAC4F}" type="presOf" srcId="{013EA336-1660-D944-A102-9655E950C73F}" destId="{13C489B8-7547-A64E-AA70-D8EE9C3E8CC5}" srcOrd="0" destOrd="2" presId="urn:microsoft.com/office/officeart/2005/8/layout/process3"/>
    <dgm:cxn modelId="{9BC51FD7-1BC2-A645-89F3-8CD8C1C8DBF8}" srcId="{ED4B1EF0-69C4-E54D-8B2A-703FA79B6C2C}" destId="{85D69209-1BAE-A744-A10E-089B3F35A79B}" srcOrd="0" destOrd="0" parTransId="{7F579890-241E-CC44-8A93-6623350CED02}" sibTransId="{2AC6BE6A-12BF-7743-8891-F28E578680A9}"/>
    <dgm:cxn modelId="{88AFCE8E-894C-FA47-A5A8-47B2E61AC1A7}" type="presOf" srcId="{6DE5B0E7-A11C-EC42-9FB7-DA710679AD0D}" destId="{514BFEA0-CD3C-3346-88AD-3FF3FEFC473A}" srcOrd="0" destOrd="0" presId="urn:microsoft.com/office/officeart/2005/8/layout/process3"/>
    <dgm:cxn modelId="{3DB1709C-7F35-724B-9691-ED7A72E257CA}" type="presOf" srcId="{CAC7560D-D5D8-5349-B177-8D0989998900}" destId="{1145E42C-5787-2445-8704-C57CF4D31C64}" srcOrd="0" destOrd="2" presId="urn:microsoft.com/office/officeart/2005/8/layout/process3"/>
    <dgm:cxn modelId="{6FCF87B2-0586-4942-BDAE-209674F8D6C5}" type="presOf" srcId="{ED4B1EF0-69C4-E54D-8B2A-703FA79B6C2C}" destId="{2156FBE7-C720-6843-9E96-EEF5CF54A8BD}" srcOrd="0" destOrd="0" presId="urn:microsoft.com/office/officeart/2005/8/layout/process3"/>
    <dgm:cxn modelId="{37C262D0-5D29-084A-9FF8-3E408EE61663}" type="presOf" srcId="{1DB8B919-A0A4-8049-AA0A-529D4662951C}" destId="{D4074AB2-D6E3-0D4E-8801-FAB84D93C8F7}" srcOrd="0" destOrd="0" presId="urn:microsoft.com/office/officeart/2005/8/layout/process3"/>
    <dgm:cxn modelId="{D5BA8401-E978-1748-81D9-101A30CBB140}" type="presOf" srcId="{1DB8B919-A0A4-8049-AA0A-529D4662951C}" destId="{AD8E8BCD-0B47-654A-A668-912A740B16B3}" srcOrd="1" destOrd="0" presId="urn:microsoft.com/office/officeart/2005/8/layout/process3"/>
    <dgm:cxn modelId="{44B85315-BBBE-4040-8EA3-09D69821EB3F}" srcId="{ED4B1EF0-69C4-E54D-8B2A-703FA79B6C2C}" destId="{582EAC16-6C59-E04B-B23B-4469550A165E}" srcOrd="1" destOrd="0" parTransId="{53AA6DF0-6B61-FC4B-A139-FD0DDC0741C7}" sibTransId="{B8881034-61A3-EC49-828E-969C544B8FB2}"/>
    <dgm:cxn modelId="{D045844B-36C4-D142-A414-C90CD405BB3A}" type="presParOf" srcId="{598929E2-56EE-014E-8633-E4705014182C}" destId="{E5C3FA6E-2AB0-7D4C-BCEA-DAD23952D4D6}" srcOrd="0" destOrd="0" presId="urn:microsoft.com/office/officeart/2005/8/layout/process3"/>
    <dgm:cxn modelId="{FBE18CF7-7BE1-F04D-88C2-A2CC283352E6}" type="presParOf" srcId="{E5C3FA6E-2AB0-7D4C-BCEA-DAD23952D4D6}" destId="{AA3FD2CD-165D-9640-B793-3BF1A900D25A}" srcOrd="0" destOrd="0" presId="urn:microsoft.com/office/officeart/2005/8/layout/process3"/>
    <dgm:cxn modelId="{5B35A646-9A43-2947-AD1A-C2C1E216EBB6}" type="presParOf" srcId="{E5C3FA6E-2AB0-7D4C-BCEA-DAD23952D4D6}" destId="{88BE0ABD-65A9-1A4E-B097-989FDBD04089}" srcOrd="1" destOrd="0" presId="urn:microsoft.com/office/officeart/2005/8/layout/process3"/>
    <dgm:cxn modelId="{A9CE0C19-47F5-3C45-B51D-B765DC91C80D}" type="presParOf" srcId="{E5C3FA6E-2AB0-7D4C-BCEA-DAD23952D4D6}" destId="{ED90341D-FF52-1A43-BEC5-6312A752417D}" srcOrd="2" destOrd="0" presId="urn:microsoft.com/office/officeart/2005/8/layout/process3"/>
    <dgm:cxn modelId="{E9C1FA52-0824-A34F-A56B-30BB9BC180ED}" type="presParOf" srcId="{598929E2-56EE-014E-8633-E4705014182C}" destId="{514BFEA0-CD3C-3346-88AD-3FF3FEFC473A}" srcOrd="1" destOrd="0" presId="urn:microsoft.com/office/officeart/2005/8/layout/process3"/>
    <dgm:cxn modelId="{9A4B3637-7130-5043-8872-792FB11F08E5}" type="presParOf" srcId="{514BFEA0-CD3C-3346-88AD-3FF3FEFC473A}" destId="{79EF6974-DF31-E240-A630-81CECA6F8E46}" srcOrd="0" destOrd="0" presId="urn:microsoft.com/office/officeart/2005/8/layout/process3"/>
    <dgm:cxn modelId="{B674F569-FA9B-914E-8B2F-C5CD2C52DD26}" type="presParOf" srcId="{598929E2-56EE-014E-8633-E4705014182C}" destId="{AFBFF920-B0EA-AB40-80F8-CDA885D3AF19}" srcOrd="2" destOrd="0" presId="urn:microsoft.com/office/officeart/2005/8/layout/process3"/>
    <dgm:cxn modelId="{4832EEA1-4DF3-6D43-BF18-4874CE87B7B2}" type="presParOf" srcId="{AFBFF920-B0EA-AB40-80F8-CDA885D3AF19}" destId="{D4074AB2-D6E3-0D4E-8801-FAB84D93C8F7}" srcOrd="0" destOrd="0" presId="urn:microsoft.com/office/officeart/2005/8/layout/process3"/>
    <dgm:cxn modelId="{2B28E2C3-4C02-0246-AAD8-99A40D9D73F6}" type="presParOf" srcId="{AFBFF920-B0EA-AB40-80F8-CDA885D3AF19}" destId="{AD8E8BCD-0B47-654A-A668-912A740B16B3}" srcOrd="1" destOrd="0" presId="urn:microsoft.com/office/officeart/2005/8/layout/process3"/>
    <dgm:cxn modelId="{078138FB-9008-844D-916D-CAF2A232251D}" type="presParOf" srcId="{AFBFF920-B0EA-AB40-80F8-CDA885D3AF19}" destId="{1145E42C-5787-2445-8704-C57CF4D31C64}" srcOrd="2" destOrd="0" presId="urn:microsoft.com/office/officeart/2005/8/layout/process3"/>
    <dgm:cxn modelId="{1AB38052-B954-4A4C-8EC1-C6FEC3881F55}" type="presParOf" srcId="{598929E2-56EE-014E-8633-E4705014182C}" destId="{2571F688-52A6-F947-8AD6-159936A77D66}" srcOrd="3" destOrd="0" presId="urn:microsoft.com/office/officeart/2005/8/layout/process3"/>
    <dgm:cxn modelId="{381FA603-03BA-8844-9FD9-022DA76C7238}" type="presParOf" srcId="{2571F688-52A6-F947-8AD6-159936A77D66}" destId="{34E43CCD-4F3D-E343-9F3F-97D6F92B9077}" srcOrd="0" destOrd="0" presId="urn:microsoft.com/office/officeart/2005/8/layout/process3"/>
    <dgm:cxn modelId="{F2D1464A-FA4B-4543-B9F8-58C675A9FBE2}" type="presParOf" srcId="{598929E2-56EE-014E-8633-E4705014182C}" destId="{123BCA51-77B1-4145-9564-15F1BF76B374}" srcOrd="4" destOrd="0" presId="urn:microsoft.com/office/officeart/2005/8/layout/process3"/>
    <dgm:cxn modelId="{5E794070-DA5D-7D45-99FF-70CF411BF0AA}" type="presParOf" srcId="{123BCA51-77B1-4145-9564-15F1BF76B374}" destId="{2156FBE7-C720-6843-9E96-EEF5CF54A8BD}" srcOrd="0" destOrd="0" presId="urn:microsoft.com/office/officeart/2005/8/layout/process3"/>
    <dgm:cxn modelId="{11EC64C4-6751-454E-9A00-21A626DFB385}" type="presParOf" srcId="{123BCA51-77B1-4145-9564-15F1BF76B374}" destId="{708C5440-C13D-6A46-8056-574E56534040}" srcOrd="1" destOrd="0" presId="urn:microsoft.com/office/officeart/2005/8/layout/process3"/>
    <dgm:cxn modelId="{04349024-9EE4-5142-A275-3CEDBEB1BF12}" type="presParOf" srcId="{123BCA51-77B1-4145-9564-15F1BF76B374}" destId="{13C489B8-7547-A64E-AA70-D8EE9C3E8CC5}" srcOrd="2" destOrd="0" presId="urn:microsoft.com/office/officeart/2005/8/layout/process3"/>
    <dgm:cxn modelId="{920CEE27-4CFA-B941-9691-0C43BFBDC3C3}" type="presParOf" srcId="{598929E2-56EE-014E-8633-E4705014182C}" destId="{C1381A33-3533-CE4A-8021-3F9EF7BB4811}" srcOrd="5" destOrd="0" presId="urn:microsoft.com/office/officeart/2005/8/layout/process3"/>
    <dgm:cxn modelId="{EEA1CF65-CF81-D147-8261-74C7E9CCE4D4}" type="presParOf" srcId="{C1381A33-3533-CE4A-8021-3F9EF7BB4811}" destId="{8D825810-CB2A-5E4C-B97E-7406B1A63DEE}" srcOrd="0" destOrd="0" presId="urn:microsoft.com/office/officeart/2005/8/layout/process3"/>
    <dgm:cxn modelId="{1594E603-93EB-DE4A-AD05-A596DD4B3FF9}" type="presParOf" srcId="{598929E2-56EE-014E-8633-E4705014182C}" destId="{76E5C569-28AB-A94E-9B39-0AA45D02F15C}" srcOrd="6" destOrd="0" presId="urn:microsoft.com/office/officeart/2005/8/layout/process3"/>
    <dgm:cxn modelId="{5D43986F-0133-8149-B114-D4E16E28A06E}" type="presParOf" srcId="{76E5C569-28AB-A94E-9B39-0AA45D02F15C}" destId="{EF0CA5EE-3E99-5A47-B3BC-13104584F49F}" srcOrd="0" destOrd="0" presId="urn:microsoft.com/office/officeart/2005/8/layout/process3"/>
    <dgm:cxn modelId="{D9C45399-A84A-F540-8DA2-691F45F1687F}" type="presParOf" srcId="{76E5C569-28AB-A94E-9B39-0AA45D02F15C}" destId="{081B8806-AB5E-4B43-A021-DDC0156498B8}" srcOrd="1" destOrd="0" presId="urn:microsoft.com/office/officeart/2005/8/layout/process3"/>
    <dgm:cxn modelId="{4F29BABB-5715-5445-BA3E-9D28761A8F7B}" type="presParOf" srcId="{76E5C569-28AB-A94E-9B39-0AA45D02F15C}" destId="{601F0586-D01A-F04A-BD3F-5AA68E68A29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E0ABD-65A9-1A4E-B097-989FDBD04089}">
      <dsp:nvSpPr>
        <dsp:cNvPr id="0" name=""/>
        <dsp:cNvSpPr/>
      </dsp:nvSpPr>
      <dsp:spPr>
        <a:xfrm>
          <a:off x="8756" y="138532"/>
          <a:ext cx="1169210" cy="6397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IAM Dashboard </a:t>
          </a:r>
          <a:endParaRPr lang="en-US" sz="1100" kern="1200" dirty="0"/>
        </a:p>
      </dsp:txBody>
      <dsp:txXfrm>
        <a:off x="8756" y="138532"/>
        <a:ext cx="1169210" cy="426506"/>
      </dsp:txXfrm>
    </dsp:sp>
    <dsp:sp modelId="{ED90341D-FF52-1A43-BEC5-6312A752417D}">
      <dsp:nvSpPr>
        <dsp:cNvPr id="0" name=""/>
        <dsp:cNvSpPr/>
      </dsp:nvSpPr>
      <dsp:spPr>
        <a:xfrm>
          <a:off x="247999" y="565039"/>
          <a:ext cx="1169210" cy="149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Click “</a:t>
          </a:r>
          <a:r>
            <a:rPr lang="en-US" sz="1100" b="1" kern="1200" dirty="0" smtClean="0"/>
            <a:t>Roles”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Click on </a:t>
          </a:r>
          <a:r>
            <a:rPr lang="en-US" sz="1100" b="1" kern="1200" dirty="0" smtClean="0"/>
            <a:t>“Create Role”</a:t>
          </a:r>
          <a:endParaRPr lang="en-US" sz="1100" kern="1200" dirty="0"/>
        </a:p>
      </dsp:txBody>
      <dsp:txXfrm>
        <a:off x="282244" y="599284"/>
        <a:ext cx="1100720" cy="1427760"/>
      </dsp:txXfrm>
    </dsp:sp>
    <dsp:sp modelId="{514BFEA0-CD3C-3346-88AD-3FF3FEFC473A}">
      <dsp:nvSpPr>
        <dsp:cNvPr id="0" name=""/>
        <dsp:cNvSpPr/>
      </dsp:nvSpPr>
      <dsp:spPr>
        <a:xfrm>
          <a:off x="1355175" y="206212"/>
          <a:ext cx="375683" cy="291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55175" y="264441"/>
        <a:ext cx="288339" cy="174689"/>
      </dsp:txXfrm>
    </dsp:sp>
    <dsp:sp modelId="{AD8E8BCD-0B47-654A-A668-912A740B16B3}">
      <dsp:nvSpPr>
        <dsp:cNvPr id="0" name=""/>
        <dsp:cNvSpPr/>
      </dsp:nvSpPr>
      <dsp:spPr>
        <a:xfrm>
          <a:off x="1886802" y="138532"/>
          <a:ext cx="1169210" cy="6397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Create Role Dashboard</a:t>
          </a:r>
          <a:endParaRPr lang="en-US" sz="1100" b="0" kern="1200" dirty="0"/>
        </a:p>
      </dsp:txBody>
      <dsp:txXfrm>
        <a:off x="1886802" y="138532"/>
        <a:ext cx="1169210" cy="426506"/>
      </dsp:txXfrm>
    </dsp:sp>
    <dsp:sp modelId="{1145E42C-5787-2445-8704-C57CF4D31C64}">
      <dsp:nvSpPr>
        <dsp:cNvPr id="0" name=""/>
        <dsp:cNvSpPr/>
      </dsp:nvSpPr>
      <dsp:spPr>
        <a:xfrm>
          <a:off x="2126045" y="565039"/>
          <a:ext cx="1169210" cy="149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Select </a:t>
          </a:r>
          <a:r>
            <a:rPr lang="en-US" sz="1100" b="1" kern="1200" dirty="0" smtClean="0"/>
            <a:t>AWS service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Choose </a:t>
          </a:r>
          <a:r>
            <a:rPr lang="en-US" sz="1100" b="1" kern="1200" dirty="0" smtClean="0"/>
            <a:t>Glue</a:t>
          </a:r>
          <a:r>
            <a:rPr lang="en-US" sz="1100" kern="1200" dirty="0" smtClean="0"/>
            <a:t> from the list of services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Hit </a:t>
          </a:r>
          <a:r>
            <a:rPr lang="en-US" sz="1100" b="1" kern="1200" dirty="0" smtClean="0"/>
            <a:t>Next: Permission </a:t>
          </a:r>
          <a:r>
            <a:rPr lang="en-US" sz="1100" kern="1200" dirty="0" smtClean="0"/>
            <a:t>to continue</a:t>
          </a:r>
          <a:endParaRPr lang="en-US" sz="1100" kern="1200" dirty="0"/>
        </a:p>
      </dsp:txBody>
      <dsp:txXfrm>
        <a:off x="2160290" y="599284"/>
        <a:ext cx="1100720" cy="1427760"/>
      </dsp:txXfrm>
    </dsp:sp>
    <dsp:sp modelId="{2571F688-52A6-F947-8AD6-159936A77D66}">
      <dsp:nvSpPr>
        <dsp:cNvPr id="0" name=""/>
        <dsp:cNvSpPr/>
      </dsp:nvSpPr>
      <dsp:spPr>
        <a:xfrm>
          <a:off x="3233222" y="206212"/>
          <a:ext cx="375683" cy="291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33222" y="264441"/>
        <a:ext cx="288339" cy="174689"/>
      </dsp:txXfrm>
    </dsp:sp>
    <dsp:sp modelId="{708C5440-C13D-6A46-8056-574E56534040}">
      <dsp:nvSpPr>
        <dsp:cNvPr id="0" name=""/>
        <dsp:cNvSpPr/>
      </dsp:nvSpPr>
      <dsp:spPr>
        <a:xfrm>
          <a:off x="3764849" y="138532"/>
          <a:ext cx="1169210" cy="6397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Filter Policies</a:t>
          </a:r>
          <a:endParaRPr lang="en-US" sz="1100" b="0" kern="1200" dirty="0"/>
        </a:p>
      </dsp:txBody>
      <dsp:txXfrm>
        <a:off x="3764849" y="138532"/>
        <a:ext cx="1169210" cy="426506"/>
      </dsp:txXfrm>
    </dsp:sp>
    <dsp:sp modelId="{13C489B8-7547-A64E-AA70-D8EE9C3E8CC5}">
      <dsp:nvSpPr>
        <dsp:cNvPr id="0" name=""/>
        <dsp:cNvSpPr/>
      </dsp:nvSpPr>
      <dsp:spPr>
        <a:xfrm>
          <a:off x="4004092" y="565039"/>
          <a:ext cx="1169210" cy="149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Select the </a:t>
          </a:r>
          <a:r>
            <a:rPr lang="en-US" sz="1100" b="1" kern="1200" dirty="0" smtClean="0"/>
            <a:t>AWSGlueServiceRole</a:t>
          </a:r>
          <a:r>
            <a:rPr lang="en-US" sz="1100" kern="1200" dirty="0" smtClean="0"/>
            <a:t>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Select the </a:t>
          </a:r>
          <a:r>
            <a:rPr lang="en-US" sz="1100" b="1" kern="1200" dirty="0" smtClean="0"/>
            <a:t>AmazonS3FullAccess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Click </a:t>
          </a:r>
          <a:r>
            <a:rPr lang="en-US" sz="1100" b="1" kern="1200" dirty="0" smtClean="0"/>
            <a:t>Next</a:t>
          </a:r>
          <a:r>
            <a:rPr lang="en-US" sz="1100" kern="1200" dirty="0" smtClean="0"/>
            <a:t>: </a:t>
          </a:r>
          <a:r>
            <a:rPr lang="en-US" sz="1100" b="1" kern="1200" dirty="0" smtClean="0"/>
            <a:t>Tags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4038337" y="599284"/>
        <a:ext cx="1100720" cy="1427760"/>
      </dsp:txXfrm>
    </dsp:sp>
    <dsp:sp modelId="{C1381A33-3533-CE4A-8021-3F9EF7BB4811}">
      <dsp:nvSpPr>
        <dsp:cNvPr id="0" name=""/>
        <dsp:cNvSpPr/>
      </dsp:nvSpPr>
      <dsp:spPr>
        <a:xfrm>
          <a:off x="5111268" y="206212"/>
          <a:ext cx="375683" cy="291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11268" y="264441"/>
        <a:ext cx="288339" cy="174689"/>
      </dsp:txXfrm>
    </dsp:sp>
    <dsp:sp modelId="{081B8806-AB5E-4B43-A021-DDC0156498B8}">
      <dsp:nvSpPr>
        <dsp:cNvPr id="0" name=""/>
        <dsp:cNvSpPr/>
      </dsp:nvSpPr>
      <dsp:spPr>
        <a:xfrm>
          <a:off x="5642895" y="138532"/>
          <a:ext cx="1169210" cy="6397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Tags </a:t>
          </a:r>
          <a:r>
            <a:rPr lang="en-US" sz="1100" b="0" kern="1200" dirty="0" smtClean="0"/>
            <a:t>&amp; Review</a:t>
          </a:r>
          <a:endParaRPr lang="en-US" sz="1100" b="0" kern="1200" dirty="0"/>
        </a:p>
      </dsp:txBody>
      <dsp:txXfrm>
        <a:off x="5642895" y="138532"/>
        <a:ext cx="1169210" cy="426506"/>
      </dsp:txXfrm>
    </dsp:sp>
    <dsp:sp modelId="{601F0586-D01A-F04A-BD3F-5AA68E68A29C}">
      <dsp:nvSpPr>
        <dsp:cNvPr id="0" name=""/>
        <dsp:cNvSpPr/>
      </dsp:nvSpPr>
      <dsp:spPr>
        <a:xfrm>
          <a:off x="5882138" y="565039"/>
          <a:ext cx="1169210" cy="149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Add any tags or leave it blank and click </a:t>
          </a:r>
          <a:r>
            <a:rPr lang="en-US" sz="1100" b="1" kern="1200" dirty="0" smtClean="0"/>
            <a:t>Next: Review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Give your role a name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Click </a:t>
          </a:r>
          <a:r>
            <a:rPr lang="en-US" sz="1100" b="1" kern="1200" dirty="0" smtClean="0"/>
            <a:t>“Create Role” </a:t>
          </a:r>
          <a:endParaRPr lang="en-US" sz="1100" kern="1200" dirty="0"/>
        </a:p>
      </dsp:txBody>
      <dsp:txXfrm>
        <a:off x="5916383" y="599284"/>
        <a:ext cx="1100720" cy="14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4375" y="696913"/>
            <a:ext cx="55689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Data analysis and management processes, tools and techniques including the collection, organization, and storage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</a:rPr>
              <a:t>Traditional data management tools cannot store and process large and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 complex data efficiently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</a:rPr>
              <a:t>Data variety </a:t>
            </a:r>
            <a:r>
              <a:rPr lang="mr-IN" sz="1200" dirty="0" smtClean="0">
                <a:solidFill>
                  <a:srgbClr val="000000"/>
                </a:solidFill>
              </a:rPr>
              <a:t>–</a:t>
            </a:r>
            <a:r>
              <a:rPr lang="en-US" sz="1200" dirty="0" smtClean="0">
                <a:solidFill>
                  <a:srgbClr val="000000"/>
                </a:solidFill>
              </a:rPr>
              <a:t> heterogeneous sources and natures of data </a:t>
            </a:r>
            <a:r>
              <a:rPr lang="mr-IN" sz="1200" dirty="0" smtClean="0">
                <a:solidFill>
                  <a:srgbClr val="000000"/>
                </a:solidFill>
              </a:rPr>
              <a:t>–</a:t>
            </a:r>
            <a:r>
              <a:rPr lang="en-US" sz="1200" dirty="0" smtClean="0">
                <a:solidFill>
                  <a:srgbClr val="000000"/>
                </a:solidFill>
              </a:rPr>
              <a:t> structured,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Variability </a:t>
            </a:r>
            <a:r>
              <a:rPr lang="mr-IN" sz="1200" dirty="0" smtClean="0">
                <a:solidFill>
                  <a:srgbClr val="000000"/>
                </a:solidFill>
              </a:rPr>
              <a:t>–</a:t>
            </a:r>
            <a:r>
              <a:rPr lang="en-US" sz="1200" dirty="0" smtClean="0">
                <a:solidFill>
                  <a:srgbClr val="000000"/>
                </a:solidFill>
              </a:rPr>
              <a:t> inconsistent data leads ineffective data handling and management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Processing power </a:t>
            </a:r>
            <a:r>
              <a:rPr lang="mr-IN" sz="1200" dirty="0" smtClean="0">
                <a:solidFill>
                  <a:srgbClr val="000000"/>
                </a:solidFill>
              </a:rPr>
              <a:t>–</a:t>
            </a:r>
            <a:r>
              <a:rPr lang="en-US" sz="1200" dirty="0" smtClean="0">
                <a:solidFill>
                  <a:srgbClr val="000000"/>
                </a:solidFill>
              </a:rPr>
              <a:t> latency and cost of big data processing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0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     semi-structured, and unstructured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 this increasing data-driven business atmosphere, Enterprises are strategizing more towards deriving meaningful insights from their vast amounts of data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9C01563-3CBD-4FDD-B528-A0F400A38EF0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45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6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6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7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7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927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7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pPr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basics/DataAnalysisProjects/tree/master/1_SalesInsigh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71513/worldwide-data-created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reviews/market/public-cloud-iaas/compare/amazon-web-services-vs-google-vs-ibm-vs-microsoft" TargetMode="External"/><Relationship Id="rId4" Type="http://schemas.openxmlformats.org/officeDocument/2006/relationships/hyperlink" Target="https://intellipaat.com/blog/aws-vs-azure-vs-google-cloud/%232" TargetMode="Externa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ges.awscloud.com/GLOBAL-multi-DL-gartner-mq-cips-2020-learn.html?pg=LWIA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s://aws.amazon.com/premiumsupport/knowledge-center/create-and-activate-aws-account/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purchase-history-from-electronics-store" TargetMode="External"/><Relationship Id="rId4" Type="http://schemas.openxmlformats.org/officeDocument/2006/relationships/hyperlink" Target="https://www.kaggle.com/selener/consumer-complaint-databa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udalairajkumar/daily-temperature-of-major-cities?select=city_temperature.cs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Performance Analysis and </a:t>
            </a:r>
            <a:r>
              <a:rPr lang="en-US" sz="3200" dirty="0" smtClean="0"/>
              <a:t>Speedup </a:t>
            </a:r>
            <a:r>
              <a:rPr lang="en-US" sz="3200" dirty="0"/>
              <a:t>of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AWS </a:t>
            </a:r>
            <a:r>
              <a:rPr lang="en-US" sz="3200" dirty="0"/>
              <a:t>Data </a:t>
            </a:r>
            <a:r>
              <a:rPr lang="en-US" sz="3200" dirty="0" smtClean="0"/>
              <a:t>Pipeline and Analytics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11561" y="5193393"/>
            <a:ext cx="166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© JG 2021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AWS QuickSight Dashboard Demo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6692" y="905462"/>
            <a:ext cx="5724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v"/>
            </a:pPr>
            <a:r>
              <a:rPr lang="en-US" sz="1200" dirty="0">
                <a:solidFill>
                  <a:srgbClr val="000000"/>
                </a:solidFill>
              </a:rPr>
              <a:t>Sales Data </a:t>
            </a:r>
            <a:r>
              <a:rPr lang="en-US" sz="1200" dirty="0" smtClean="0">
                <a:solidFill>
                  <a:srgbClr val="000000"/>
                </a:solidFill>
              </a:rPr>
              <a:t>insights </a:t>
            </a:r>
            <a:r>
              <a:rPr lang="en-US" sz="1200" dirty="0">
                <a:solidFill>
                  <a:srgbClr val="000000"/>
                </a:solidFill>
              </a:rPr>
              <a:t>dashboard </a:t>
            </a:r>
            <a:r>
              <a:rPr lang="en-US" sz="1200" dirty="0" smtClean="0">
                <a:solidFill>
                  <a:srgbClr val="000000"/>
                </a:solidFill>
              </a:rPr>
              <a:t>using AWS QuickSight </a:t>
            </a:r>
            <a:r>
              <a:rPr lang="en-US" sz="1200" dirty="0" smtClean="0"/>
              <a:t>[</a:t>
            </a:r>
            <a:r>
              <a:rPr lang="en-US" sz="1200" dirty="0">
                <a:hlinkClick r:id="rId2"/>
              </a:rPr>
              <a:t>data source: github/codebasics</a:t>
            </a:r>
            <a:r>
              <a:rPr lang="en-US" sz="1200" dirty="0" smtClean="0"/>
              <a:t>].</a:t>
            </a:r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0714" y="1264287"/>
            <a:ext cx="8951226" cy="4178562"/>
            <a:chOff x="90714" y="1003490"/>
            <a:chExt cx="8951226" cy="4178562"/>
          </a:xfrm>
        </p:grpSpPr>
        <p:pic>
          <p:nvPicPr>
            <p:cNvPr id="14" name="Picture 13" descr="dash1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4" y="1003490"/>
              <a:ext cx="4105228" cy="2148831"/>
            </a:xfrm>
            <a:prstGeom prst="rect">
              <a:avLst/>
            </a:prstGeom>
          </p:spPr>
        </p:pic>
        <p:pic>
          <p:nvPicPr>
            <p:cNvPr id="15" name="Picture 14" descr="dash3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80" y="3243035"/>
              <a:ext cx="3954202" cy="1923143"/>
            </a:xfrm>
            <a:prstGeom prst="rect">
              <a:avLst/>
            </a:prstGeom>
          </p:spPr>
        </p:pic>
        <p:pic>
          <p:nvPicPr>
            <p:cNvPr id="16" name="Picture 15" descr="dash4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833" y="1003490"/>
              <a:ext cx="4734107" cy="2137492"/>
            </a:xfrm>
            <a:prstGeom prst="rect">
              <a:avLst/>
            </a:prstGeom>
          </p:spPr>
        </p:pic>
        <p:pic>
          <p:nvPicPr>
            <p:cNvPr id="17" name="Picture 16" descr="dash5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833" y="3243035"/>
              <a:ext cx="4734107" cy="1939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861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Summary of Result and Achievement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6" y="964122"/>
            <a:ext cx="8866864" cy="45377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smtClean="0">
                <a:solidFill>
                  <a:srgbClr val="0000FF"/>
                </a:solidFill>
              </a:rPr>
              <a:t>Result: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400" dirty="0" smtClean="0"/>
              <a:t>Implemented serverless </a:t>
            </a:r>
            <a:r>
              <a:rPr lang="en-US" sz="2400" dirty="0"/>
              <a:t>d</a:t>
            </a:r>
            <a:r>
              <a:rPr lang="en-US" sz="2400" dirty="0" smtClean="0"/>
              <a:t>ata pipeline on AWS for performance analysis </a:t>
            </a:r>
            <a:r>
              <a:rPr lang="en-US" sz="2400" dirty="0"/>
              <a:t>and </a:t>
            </a:r>
            <a:r>
              <a:rPr lang="en-US" sz="2400" dirty="0" smtClean="0"/>
              <a:t>speedup 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300" dirty="0" smtClean="0">
                <a:solidFill>
                  <a:srgbClr val="000000"/>
                </a:solidFill>
              </a:rPr>
              <a:t>Performed data analysis </a:t>
            </a:r>
            <a:r>
              <a:rPr lang="en-US" sz="2300" dirty="0">
                <a:solidFill>
                  <a:srgbClr val="000000"/>
                </a:solidFill>
              </a:rPr>
              <a:t>and </a:t>
            </a:r>
            <a:r>
              <a:rPr lang="en-US" sz="2300" dirty="0" smtClean="0">
                <a:solidFill>
                  <a:srgbClr val="000000"/>
                </a:solidFill>
              </a:rPr>
              <a:t>visualization 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300" dirty="0"/>
              <a:t>Stored CSV data (</a:t>
            </a:r>
            <a:r>
              <a:rPr lang="en-US" sz="2300" b="1" dirty="0"/>
              <a:t>140</a:t>
            </a:r>
            <a:r>
              <a:rPr lang="en-US" sz="2300" dirty="0"/>
              <a:t>MB, </a:t>
            </a:r>
            <a:r>
              <a:rPr lang="en-US" sz="2300" b="1" dirty="0"/>
              <a:t>360</a:t>
            </a:r>
            <a:r>
              <a:rPr lang="en-US" sz="2300" dirty="0"/>
              <a:t>MB, </a:t>
            </a:r>
            <a:r>
              <a:rPr lang="en-US" sz="2300" b="1" dirty="0"/>
              <a:t>891</a:t>
            </a:r>
            <a:r>
              <a:rPr lang="en-US" sz="2300" dirty="0"/>
              <a:t>MB) in Amazon </a:t>
            </a:r>
            <a:r>
              <a:rPr lang="en-US" sz="2300" dirty="0" smtClean="0"/>
              <a:t>S3 buckets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300" dirty="0"/>
              <a:t>T</a:t>
            </a:r>
            <a:r>
              <a:rPr lang="en-US" sz="2300" dirty="0" smtClean="0"/>
              <a:t>ransformed raw data into </a:t>
            </a:r>
            <a:r>
              <a:rPr lang="en-US" sz="2300" dirty="0"/>
              <a:t>parquet </a:t>
            </a:r>
            <a:r>
              <a:rPr lang="en-US" sz="2300" dirty="0" smtClean="0"/>
              <a:t>format and </a:t>
            </a:r>
            <a:r>
              <a:rPr lang="en-US" sz="2300" dirty="0"/>
              <a:t>created Glue Data </a:t>
            </a:r>
            <a:r>
              <a:rPr lang="en-US" sz="2300" dirty="0" smtClean="0"/>
              <a:t>catalog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300" dirty="0" smtClean="0">
                <a:solidFill>
                  <a:srgbClr val="000000"/>
                </a:solidFill>
              </a:rPr>
              <a:t>Performed SQL queries on Cataloged data (both raw and parquet) using Amazon Athena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300" dirty="0" smtClean="0"/>
              <a:t>Analyzed </a:t>
            </a:r>
            <a:r>
              <a:rPr lang="en-US" sz="2300" dirty="0"/>
              <a:t>and compared query </a:t>
            </a:r>
            <a:r>
              <a:rPr lang="en-US" sz="2300" dirty="0" smtClean="0"/>
              <a:t>performance: </a:t>
            </a:r>
            <a:r>
              <a:rPr lang="en-US" sz="2300" dirty="0"/>
              <a:t>MySQL </a:t>
            </a:r>
            <a:r>
              <a:rPr lang="en-US" sz="2300" dirty="0" smtClean="0"/>
              <a:t>vs </a:t>
            </a:r>
            <a:r>
              <a:rPr lang="en-US" sz="2300" dirty="0"/>
              <a:t>AWS </a:t>
            </a:r>
            <a:r>
              <a:rPr lang="en-US" sz="2300" dirty="0" smtClean="0"/>
              <a:t>Athena</a:t>
            </a:r>
          </a:p>
          <a:p>
            <a:pPr marL="91440" indent="-274320">
              <a:lnSpc>
                <a:spcPct val="12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sz="2300" dirty="0" smtClean="0">
                <a:solidFill>
                  <a:srgbClr val="000000"/>
                </a:solidFill>
              </a:rPr>
              <a:t>Created Dashboard using Amazon QuickSight</a:t>
            </a:r>
            <a:endParaRPr lang="en-US" sz="2300" dirty="0" smtClean="0"/>
          </a:p>
          <a:p>
            <a:pPr marL="91440" indent="-274320">
              <a:buNone/>
            </a:pPr>
            <a:endParaRPr lang="en-US" sz="3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rgbClr val="0000FF"/>
                </a:solidFill>
              </a:rPr>
              <a:t>Achievement:</a:t>
            </a:r>
          </a:p>
          <a:p>
            <a:pPr marL="256032" indent="-256032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smtClean="0"/>
              <a:t>Data </a:t>
            </a:r>
            <a:r>
              <a:rPr lang="en-US" sz="2300" dirty="0"/>
              <a:t>size </a:t>
            </a:r>
            <a:r>
              <a:rPr lang="en-US" sz="2300" dirty="0" smtClean="0"/>
              <a:t>reduced by </a:t>
            </a:r>
            <a:r>
              <a:rPr lang="en-US" sz="2300" b="1" dirty="0" smtClean="0">
                <a:solidFill>
                  <a:srgbClr val="FF0000"/>
                </a:solidFill>
              </a:rPr>
              <a:t>80.46%</a:t>
            </a:r>
            <a:r>
              <a:rPr lang="en-US" sz="2300" dirty="0" smtClean="0"/>
              <a:t> by transforming </a:t>
            </a:r>
            <a:r>
              <a:rPr lang="en-US" sz="2300" dirty="0"/>
              <a:t>raw CSV data into </a:t>
            </a:r>
            <a:r>
              <a:rPr lang="en-US" sz="2300" dirty="0" smtClean="0"/>
              <a:t>Parquet (</a:t>
            </a:r>
            <a:r>
              <a:rPr lang="en-US" sz="2300" dirty="0"/>
              <a:t>around 5 to 1 </a:t>
            </a:r>
            <a:r>
              <a:rPr lang="en-US" sz="2300" dirty="0" smtClean="0"/>
              <a:t>compression)</a:t>
            </a:r>
            <a:r>
              <a:rPr lang="en-US" sz="2300" dirty="0"/>
              <a:t>,</a:t>
            </a:r>
            <a:r>
              <a:rPr lang="en-US" sz="2300" dirty="0" smtClean="0"/>
              <a:t> resulting in </a:t>
            </a:r>
            <a:r>
              <a:rPr lang="en-US" sz="2300" dirty="0" smtClean="0">
                <a:solidFill>
                  <a:srgbClr val="FF0000"/>
                </a:solidFill>
              </a:rPr>
              <a:t>reduced </a:t>
            </a:r>
            <a:r>
              <a:rPr lang="en-US" sz="2300" dirty="0">
                <a:solidFill>
                  <a:srgbClr val="FF0000"/>
                </a:solidFill>
              </a:rPr>
              <a:t>query </a:t>
            </a:r>
            <a:r>
              <a:rPr lang="en-US" sz="2300" dirty="0" smtClean="0">
                <a:solidFill>
                  <a:srgbClr val="FF0000"/>
                </a:solidFill>
              </a:rPr>
              <a:t>cost</a:t>
            </a:r>
          </a:p>
          <a:p>
            <a:pPr marL="256032" indent="-256032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smtClean="0"/>
              <a:t>Average Runtime reduced </a:t>
            </a:r>
            <a:r>
              <a:rPr lang="en-US" sz="2300" dirty="0"/>
              <a:t>by </a:t>
            </a:r>
            <a:r>
              <a:rPr lang="en-US" sz="2300" b="1" dirty="0">
                <a:solidFill>
                  <a:srgbClr val="FF0000"/>
                </a:solidFill>
              </a:rPr>
              <a:t>3.33x</a:t>
            </a:r>
            <a:r>
              <a:rPr lang="en-US" sz="2300" dirty="0"/>
              <a:t> (from MySQL) and </a:t>
            </a:r>
            <a:r>
              <a:rPr lang="en-US" sz="2300" b="1" dirty="0">
                <a:solidFill>
                  <a:srgbClr val="FF0000"/>
                </a:solidFill>
              </a:rPr>
              <a:t>2.22x</a:t>
            </a:r>
            <a:r>
              <a:rPr lang="en-US" sz="2300" dirty="0"/>
              <a:t> (from raw athena) with </a:t>
            </a:r>
            <a:r>
              <a:rPr lang="en-US" sz="2300" dirty="0" smtClean="0"/>
              <a:t>parquet data </a:t>
            </a:r>
          </a:p>
          <a:p>
            <a:pPr marL="256032" indent="-256032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smtClean="0"/>
              <a:t>Average Data Scanned </a:t>
            </a:r>
            <a:r>
              <a:rPr lang="en-US" sz="2300" dirty="0"/>
              <a:t>reduced by </a:t>
            </a:r>
            <a:r>
              <a:rPr lang="en-US" sz="2300" b="1" dirty="0">
                <a:solidFill>
                  <a:srgbClr val="FF0000"/>
                </a:solidFill>
              </a:rPr>
              <a:t>99.5%</a:t>
            </a:r>
            <a:r>
              <a:rPr lang="en-US" sz="2300" dirty="0"/>
              <a:t> with parquet </a:t>
            </a:r>
            <a:r>
              <a:rPr lang="en-US" sz="2300" dirty="0" smtClean="0"/>
              <a:t>data</a:t>
            </a:r>
            <a:endParaRPr lang="en-US" sz="14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512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76" y="964122"/>
            <a:ext cx="8856256" cy="403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Motivation</a:t>
            </a:r>
          </a:p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Why Choose Amazon </a:t>
            </a:r>
            <a:r>
              <a:rPr lang="en-US" sz="1600" dirty="0">
                <a:solidFill>
                  <a:srgbClr val="0000FF"/>
                </a:solidFill>
              </a:rPr>
              <a:t>W</a:t>
            </a:r>
            <a:r>
              <a:rPr lang="en-US" sz="1600" dirty="0" smtClean="0">
                <a:solidFill>
                  <a:srgbClr val="0000FF"/>
                </a:solidFill>
              </a:rPr>
              <a:t>eb Service (AWS)?</a:t>
            </a:r>
          </a:p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Serverless </a:t>
            </a:r>
            <a:r>
              <a:rPr lang="en-US" sz="1600" dirty="0">
                <a:solidFill>
                  <a:srgbClr val="0000FF"/>
                </a:solidFill>
              </a:rPr>
              <a:t>Data Analytics Architecture on </a:t>
            </a:r>
            <a:r>
              <a:rPr lang="en-US" sz="1600" dirty="0" smtClean="0">
                <a:solidFill>
                  <a:srgbClr val="0000FF"/>
                </a:solidFill>
              </a:rPr>
              <a:t>AWS</a:t>
            </a:r>
          </a:p>
          <a:p>
            <a:pPr>
              <a:buFont typeface="Wingdings" charset="2"/>
              <a:buChar char="v"/>
            </a:pPr>
            <a:r>
              <a:rPr lang="en-US" sz="1600" dirty="0">
                <a:solidFill>
                  <a:srgbClr val="0000FF"/>
                </a:solidFill>
              </a:rPr>
              <a:t>Environment and Security </a:t>
            </a:r>
            <a:r>
              <a:rPr lang="en-US" sz="1600" dirty="0" smtClean="0">
                <a:solidFill>
                  <a:srgbClr val="0000FF"/>
                </a:solidFill>
              </a:rPr>
              <a:t>Setup</a:t>
            </a:r>
          </a:p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Data and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Methodology</a:t>
            </a:r>
          </a:p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Result </a:t>
            </a:r>
            <a:r>
              <a:rPr lang="mr-IN" sz="1600" dirty="0" smtClean="0">
                <a:solidFill>
                  <a:srgbClr val="0000FF"/>
                </a:solidFill>
              </a:rPr>
              <a:t>–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Query </a:t>
            </a:r>
            <a:r>
              <a:rPr lang="en-US" sz="1600" dirty="0" smtClean="0">
                <a:solidFill>
                  <a:srgbClr val="0000FF"/>
                </a:solidFill>
              </a:rPr>
              <a:t>Performance (MySQL vs Amazon Athena)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Interactive Dashboard Demo with QuickSight</a:t>
            </a:r>
          </a:p>
          <a:p>
            <a:pPr>
              <a:buFont typeface="Wingdings" charset="2"/>
              <a:buChar char="v"/>
            </a:pPr>
            <a:r>
              <a:rPr lang="en-US" sz="1600" dirty="0" smtClean="0">
                <a:solidFill>
                  <a:srgbClr val="0000FF"/>
                </a:solidFill>
              </a:rPr>
              <a:t>Summary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63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40" y="929811"/>
            <a:ext cx="73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24" indent="-192024">
              <a:spcBef>
                <a:spcPts val="0"/>
              </a:spcBef>
              <a:buFont typeface="Wingdings" charset="2"/>
              <a:buChar char="v"/>
            </a:pPr>
            <a:r>
              <a:rPr lang="en-US" sz="1400" b="1" dirty="0" smtClean="0">
                <a:solidFill>
                  <a:srgbClr val="FF0000"/>
                </a:solidFill>
              </a:rPr>
              <a:t>Goal: </a:t>
            </a:r>
            <a:r>
              <a:rPr lang="en-US" sz="1400" b="1" dirty="0" smtClean="0">
                <a:solidFill>
                  <a:srgbClr val="0000FF"/>
                </a:solidFill>
              </a:rPr>
              <a:t>Performance Analysis and Speedup of AWS </a:t>
            </a:r>
            <a:r>
              <a:rPr lang="en-US" sz="1400" b="1" dirty="0">
                <a:solidFill>
                  <a:srgbClr val="0000FF"/>
                </a:solidFill>
              </a:rPr>
              <a:t>Data </a:t>
            </a:r>
            <a:r>
              <a:rPr lang="en-US" sz="1400" b="1" dirty="0" smtClean="0">
                <a:solidFill>
                  <a:srgbClr val="0000FF"/>
                </a:solidFill>
              </a:rPr>
              <a:t>Pipeline and Analytics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05614"/>
              </p:ext>
            </p:extLst>
          </p:nvPr>
        </p:nvGraphicFramePr>
        <p:xfrm>
          <a:off x="163240" y="1304019"/>
          <a:ext cx="4518624" cy="38436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18624"/>
              </a:tblGrid>
              <a:tr h="3121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Data Analytics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- Definition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85588">
                <a:tc>
                  <a:txBody>
                    <a:bodyPr/>
                    <a:lstStyle/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Extracting insights from data using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ata analysis and management processes, tools and techniques</a:t>
                      </a:r>
                    </a:p>
                  </a:txBody>
                  <a:tcPr/>
                </a:tc>
              </a:tr>
              <a:tr h="3121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Data Analytics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 - Importance</a:t>
                      </a:r>
                      <a:endParaRPr lang="en-US" sz="14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867121">
                <a:tc>
                  <a:txBody>
                    <a:bodyPr/>
                    <a:lstStyle/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/>
                        <a:t>Better and faster decision-making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/>
                        <a:t>To predict future outcomes and enhance business intelligence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/>
                        <a:t>Better operational efficiency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/>
                        <a:t>To improve customer service</a:t>
                      </a:r>
                    </a:p>
                  </a:txBody>
                  <a:tcPr/>
                </a:tc>
              </a:tr>
              <a:tr h="3121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Data Analytics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 - Challenges</a:t>
                      </a:r>
                      <a:endParaRPr lang="en-US" sz="14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1248655">
                <a:tc>
                  <a:txBody>
                    <a:bodyPr/>
                    <a:lstStyle/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Exponential growth of data with time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Inefficient data management due to large size, complexity, variety, and variability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Data velocity </a:t>
                      </a:r>
                      <a:r>
                        <a:rPr lang="mr-IN" sz="1200" dirty="0" smtClean="0">
                          <a:solidFill>
                            <a:srgbClr val="000000"/>
                          </a:solidFill>
                        </a:rPr>
                        <a:t>–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speed of data generation and process to meet demands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Open-source data analytics tools to meet enterprise security standard</a:t>
                      </a:r>
                    </a:p>
                    <a:p>
                      <a:pPr marL="182880" indent="-18288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Processing power </a:t>
                      </a:r>
                      <a:r>
                        <a:rPr lang="mr-IN" sz="1200" dirty="0" smtClean="0">
                          <a:solidFill>
                            <a:srgbClr val="000000"/>
                          </a:solidFill>
                        </a:rPr>
                        <a:t>–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latency and cost of data processing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681864" y="1210591"/>
            <a:ext cx="4343142" cy="4353265"/>
            <a:chOff x="4693204" y="1210591"/>
            <a:chExt cx="4343142" cy="4353265"/>
          </a:xfrm>
        </p:grpSpPr>
        <p:grpSp>
          <p:nvGrpSpPr>
            <p:cNvPr id="5" name="Group 4"/>
            <p:cNvGrpSpPr/>
            <p:nvPr/>
          </p:nvGrpSpPr>
          <p:grpSpPr>
            <a:xfrm>
              <a:off x="5074560" y="4947097"/>
              <a:ext cx="3961786" cy="616759"/>
              <a:chOff x="5074560" y="4947097"/>
              <a:chExt cx="3961786" cy="61675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007360" y="5302246"/>
                <a:ext cx="101830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[</a:t>
                </a:r>
                <a:r>
                  <a:rPr lang="en-US" sz="1050" dirty="0">
                    <a:hlinkClick r:id="rId3"/>
                  </a:rPr>
                  <a:t>Statista 2021</a:t>
                </a:r>
                <a:r>
                  <a:rPr lang="en-US" sz="1050" dirty="0"/>
                  <a:t>] 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74560" y="4947097"/>
                <a:ext cx="396178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</a:rPr>
                  <a:t>With the rapid growth of the data volume, storage capacity is projected to increase,  growing at a compound annual growth rate of </a:t>
                </a:r>
                <a:r>
                  <a:rPr lang="en-US" sz="1000" b="1" dirty="0" smtClean="0">
                    <a:solidFill>
                      <a:srgbClr val="0000FF"/>
                    </a:solidFill>
                  </a:rPr>
                  <a:t>19.2 %</a:t>
                </a:r>
                <a:r>
                  <a:rPr lang="en-US" sz="1000" dirty="0" smtClean="0">
                    <a:solidFill>
                      <a:srgbClr val="0000FF"/>
                    </a:solidFill>
                  </a:rPr>
                  <a:t> over the forecast period from 2020 to 2025. 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93204" y="1210591"/>
              <a:ext cx="4327547" cy="3831051"/>
              <a:chOff x="4693204" y="1210591"/>
              <a:chExt cx="4327547" cy="383105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995180" y="1210591"/>
                <a:ext cx="402557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FF"/>
                    </a:solidFill>
                  </a:rPr>
                  <a:t>Worldwide data </a:t>
                </a:r>
                <a:r>
                  <a:rPr lang="en-US" sz="1000" dirty="0">
                    <a:solidFill>
                      <a:srgbClr val="0000FF"/>
                    </a:solidFill>
                  </a:rPr>
                  <a:t>v</a:t>
                </a:r>
                <a:r>
                  <a:rPr lang="en-US" sz="1000" dirty="0" smtClean="0">
                    <a:solidFill>
                      <a:srgbClr val="0000FF"/>
                    </a:solidFill>
                  </a:rPr>
                  <a:t>olume from </a:t>
                </a:r>
                <a:r>
                  <a:rPr lang="en-US" sz="1000" dirty="0">
                    <a:solidFill>
                      <a:srgbClr val="0000FF"/>
                    </a:solidFill>
                  </a:rPr>
                  <a:t>2010 to 2025, increasing rapidly </a:t>
                </a:r>
                <a:r>
                  <a:rPr lang="mr-IN" sz="1000" dirty="0">
                    <a:solidFill>
                      <a:srgbClr val="0000FF"/>
                    </a:solidFill>
                  </a:rPr>
                  <a:t>–</a:t>
                </a:r>
                <a:r>
                  <a:rPr lang="en-US" sz="1000" dirty="0">
                    <a:solidFill>
                      <a:srgbClr val="0000FF"/>
                    </a:solidFill>
                  </a:rPr>
                  <a:t> reaching 64.2 zettabytes in 2020 and projected to grow more than 180 zettabytes by 2025. </a:t>
                </a:r>
              </a:p>
            </p:txBody>
          </p:sp>
          <p:pic>
            <p:nvPicPr>
              <p:cNvPr id="10" name="Picture 9" descr="data_volume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57" r="12222" b="7333"/>
              <a:stretch/>
            </p:blipFill>
            <p:spPr>
              <a:xfrm>
                <a:off x="4693204" y="1698168"/>
                <a:ext cx="4258003" cy="33434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8750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" indent="-256032">
              <a:spcBef>
                <a:spcPts val="0"/>
              </a:spcBef>
            </a:pPr>
            <a:r>
              <a:rPr lang="en-US" sz="2400" dirty="0"/>
              <a:t>Why </a:t>
            </a:r>
            <a:r>
              <a:rPr lang="en-US" sz="2400" dirty="0" smtClean="0"/>
              <a:t>Choose </a:t>
            </a:r>
            <a:r>
              <a:rPr lang="en-US" sz="2400" dirty="0"/>
              <a:t>AWS for D</a:t>
            </a:r>
            <a:r>
              <a:rPr lang="en-US" sz="2400" dirty="0" smtClean="0"/>
              <a:t>ata Analytics</a:t>
            </a:r>
            <a:r>
              <a:rPr lang="en-US" sz="2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41442"/>
            <a:ext cx="8991600" cy="4773557"/>
          </a:xfrm>
          <a:noFill/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884411" y="4702168"/>
            <a:ext cx="3062559" cy="7953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According to Gartner report, AWS </a:t>
            </a:r>
            <a:r>
              <a:rPr lang="en-US" sz="1000" dirty="0">
                <a:solidFill>
                  <a:srgbClr val="FFFFFF"/>
                </a:solidFill>
              </a:rPr>
              <a:t>is leading with the highest score in both axes </a:t>
            </a:r>
            <a:r>
              <a:rPr lang="en-US" sz="1000" dirty="0" smtClean="0">
                <a:solidFill>
                  <a:srgbClr val="FFFFFF"/>
                </a:solidFill>
              </a:rPr>
              <a:t>of measurement </a:t>
            </a:r>
            <a:r>
              <a:rPr lang="mr-IN" sz="1000" dirty="0" smtClean="0">
                <a:solidFill>
                  <a:srgbClr val="FFFFFF"/>
                </a:solidFill>
              </a:rPr>
              <a:t>–</a:t>
            </a:r>
            <a:r>
              <a:rPr lang="en-US" sz="1000" dirty="0" smtClean="0">
                <a:solidFill>
                  <a:srgbClr val="FFFFFF"/>
                </a:solidFill>
              </a:rPr>
              <a:t> Ability </a:t>
            </a:r>
            <a:r>
              <a:rPr lang="en-US" sz="1000" dirty="0">
                <a:solidFill>
                  <a:srgbClr val="FFFFFF"/>
                </a:solidFill>
              </a:rPr>
              <a:t>to Execute and Completeness of Vision. </a:t>
            </a:r>
            <a:endParaRPr lang="en-US" sz="1000" dirty="0" smtClean="0">
              <a:solidFill>
                <a:srgbClr val="FFFFFF"/>
              </a:solidFill>
            </a:endParaRPr>
          </a:p>
          <a:p>
            <a:pPr marL="0" lvl="1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[</a:t>
            </a:r>
            <a:r>
              <a:rPr lang="en-US" sz="1000" dirty="0">
                <a:solidFill>
                  <a:srgbClr val="FFFFFF"/>
                </a:solidFill>
                <a:hlinkClick r:id="rId2"/>
              </a:rPr>
              <a:t>Gartnet Report</a:t>
            </a:r>
            <a:r>
              <a:rPr lang="en-US" sz="1000" dirty="0">
                <a:solidFill>
                  <a:srgbClr val="FFFFFF"/>
                </a:solidFill>
              </a:rPr>
              <a:t> 2020]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01856"/>
              </p:ext>
            </p:extLst>
          </p:nvPr>
        </p:nvGraphicFramePr>
        <p:xfrm>
          <a:off x="215456" y="1161441"/>
          <a:ext cx="4739965" cy="3230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09"/>
                <a:gridCol w="861812"/>
                <a:gridCol w="782435"/>
                <a:gridCol w="816454"/>
                <a:gridCol w="759755"/>
              </a:tblGrid>
              <a:tr h="25094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AWS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IBM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0944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User Management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4.4 (2593)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(750)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(1516)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4.2 (204)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Security and Compliance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4.6 (2647)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4.6 (777)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(1542)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(211)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Architecture Flexibility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4.5 (238)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4.5 (136)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(157)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4.1 (57)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Big Data Enabled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</a:t>
                      </a:r>
                      <a:r>
                        <a:rPr lang="en-US" sz="1050" b="1" dirty="0" smtClean="0"/>
                        <a:t>293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4.5</a:t>
                      </a:r>
                      <a:r>
                        <a:rPr lang="en-US" sz="1050" dirty="0" smtClean="0"/>
                        <a:t> (160)</a:t>
                      </a:r>
                      <a:endParaRPr lang="en-US" sz="1050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(180)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4.2 (66)</a:t>
                      </a:r>
                      <a:endParaRPr lang="en-US" sz="1050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Developer Services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(2629)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(774)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(1536)</a:t>
                      </a:r>
                      <a:endParaRPr lang="en-US" sz="1050" dirty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4.1 (210)</a:t>
                      </a:r>
                      <a:endParaRPr lang="en-US" sz="1050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Enterprise Integration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(2571)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(762)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(1492)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4.1 (201)</a:t>
                      </a:r>
                      <a:endParaRPr lang="en-US" sz="1050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Resilience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4.5 (293)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(161)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(180)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4.0 (66)</a:t>
                      </a:r>
                      <a:endParaRPr lang="en-US" sz="1050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Ease</a:t>
                      </a:r>
                      <a:r>
                        <a:rPr lang="en-US" sz="1050" baseline="0" dirty="0" smtClean="0"/>
                        <a:t> of Deployment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</a:t>
                      </a:r>
                      <a:r>
                        <a:rPr lang="en-US" sz="1050" b="1" dirty="0" smtClean="0"/>
                        <a:t>2431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4.5</a:t>
                      </a:r>
                      <a:r>
                        <a:rPr lang="en-US" sz="1050" dirty="0" smtClean="0"/>
                        <a:t> (699)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(1501)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4.1</a:t>
                      </a:r>
                      <a:r>
                        <a:rPr lang="en-US" sz="1050" baseline="0" dirty="0" smtClean="0"/>
                        <a:t> (229)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063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Ease of Integration using Standard APIs and Tools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</a:t>
                      </a:r>
                      <a:r>
                        <a:rPr lang="en-US" sz="1050" b="1" dirty="0" smtClean="0"/>
                        <a:t>2434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4.5</a:t>
                      </a:r>
                      <a:r>
                        <a:rPr lang="en-US" sz="1050" dirty="0" smtClean="0"/>
                        <a:t> (696)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(1504)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4.1 (228)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379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Pricing Flexibility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4.1 (</a:t>
                      </a:r>
                      <a:r>
                        <a:rPr lang="en-US" sz="1050" b="1" dirty="0" smtClean="0"/>
                        <a:t>2233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4.4</a:t>
                      </a:r>
                      <a:r>
                        <a:rPr lang="en-US" sz="1050" dirty="0" smtClean="0"/>
                        <a:t> (588)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4.0 (1369)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3.9 (218)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531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Overall Peer Rating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4.6 (2722)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4.5 (816)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4.4 (1633)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4.3 (268)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056" y="879654"/>
            <a:ext cx="714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v"/>
            </a:pPr>
            <a:r>
              <a:rPr lang="en-US" sz="1200" dirty="0" smtClean="0"/>
              <a:t>Cloud Infrastructure and Platform Services Reviews and Ratings: Ratings (# of reviews) [</a:t>
            </a:r>
            <a:r>
              <a:rPr lang="en-US" sz="1200" dirty="0" smtClean="0">
                <a:hlinkClick r:id="rId3"/>
              </a:rPr>
              <a:t>Gartner peerinsights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53360" y="547184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[Ref: </a:t>
            </a:r>
            <a:r>
              <a:rPr lang="en-US" sz="1000" dirty="0" smtClean="0">
                <a:hlinkClick r:id="rId4"/>
              </a:rPr>
              <a:t>Intellipaat</a:t>
            </a:r>
            <a:r>
              <a:rPr lang="en-US" sz="1000" dirty="0" smtClean="0"/>
              <a:t>]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148" y="1068261"/>
            <a:ext cx="35294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Figure: Magic Quadrant for cloud Infrastructure and Platform Services</a:t>
            </a:r>
            <a:endParaRPr lang="en-US" sz="9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44916"/>
              </p:ext>
            </p:extLst>
          </p:nvPr>
        </p:nvGraphicFramePr>
        <p:xfrm>
          <a:off x="215454" y="4486727"/>
          <a:ext cx="5545083" cy="104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82"/>
                <a:gridCol w="1406115"/>
                <a:gridCol w="1417454"/>
                <a:gridCol w="1553532"/>
              </a:tblGrid>
              <a:tr h="21912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AWS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Google 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91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# of Services</a:t>
                      </a:r>
                      <a:endParaRPr 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200+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60+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100+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91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Availability</a:t>
                      </a:r>
                      <a:r>
                        <a:rPr lang="en-US" sz="1050" baseline="0" dirty="0" smtClean="0"/>
                        <a:t> Zones</a:t>
                      </a:r>
                      <a:endParaRPr 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66 zones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</a:rPr>
                        <a:t> + 12 coming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20 regions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</a:rPr>
                        <a:t> + 3 coming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54 regions, 140 country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  <a:tr h="28743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Market Shares, </a:t>
                      </a:r>
                      <a:endParaRPr 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</a:rPr>
                        <a:t>32%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7%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19%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44" y="1231058"/>
            <a:ext cx="3840171" cy="3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Serverless </a:t>
            </a:r>
            <a:r>
              <a:rPr lang="en-US" sz="2400" dirty="0" smtClean="0">
                <a:solidFill>
                  <a:srgbClr val="000000"/>
                </a:solidFill>
              </a:rPr>
              <a:t>Data Analytics Architecture on AWS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51931"/>
              </p:ext>
            </p:extLst>
          </p:nvPr>
        </p:nvGraphicFramePr>
        <p:xfrm>
          <a:off x="147416" y="4059466"/>
          <a:ext cx="886759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474"/>
                <a:gridCol w="2313286"/>
                <a:gridCol w="2517399"/>
                <a:gridCol w="1984437"/>
              </a:tblGrid>
              <a:tr h="2197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Amazon S3</a:t>
                      </a:r>
                      <a:endParaRPr lang="en-US" sz="11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Amazon Glue</a:t>
                      </a:r>
                      <a:endParaRPr lang="en-US" sz="11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Amazon Athena</a:t>
                      </a:r>
                      <a:endParaRPr lang="en-US" sz="11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Amazon QuickSight</a:t>
                      </a:r>
                      <a:endParaRPr lang="en-US" sz="11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63602">
                <a:tc>
                  <a:txBody>
                    <a:bodyPr/>
                    <a:lstStyle/>
                    <a:p>
                      <a:pPr marL="100584" indent="-100584">
                        <a:buFont typeface="Arial"/>
                        <a:buChar char="•"/>
                      </a:pPr>
                      <a:r>
                        <a:rPr lang="en-US" sz="1050" dirty="0" smtClean="0"/>
                        <a:t>Unlimited object storage</a:t>
                      </a:r>
                    </a:p>
                    <a:p>
                      <a:pPr marL="100584" indent="-100584">
                        <a:buFont typeface="Arial"/>
                        <a:buChar char="•"/>
                      </a:pPr>
                      <a:r>
                        <a:rPr lang="en-US" sz="1050" dirty="0" smtClean="0"/>
                        <a:t>Structured, semi-structured</a:t>
                      </a:r>
                    </a:p>
                    <a:p>
                      <a:pPr marL="100584" indent="-100584">
                        <a:buFont typeface="Arial"/>
                        <a:buChar char="•"/>
                      </a:pPr>
                      <a:r>
                        <a:rPr lang="en-US" sz="1050" baseline="0" dirty="0" smtClean="0"/>
                        <a:t>Cheap, reliable</a:t>
                      </a:r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Cost effective ($0.023 per GB) </a:t>
                      </a:r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99.999999999% durability</a:t>
                      </a:r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Standard S3 storage - 99.99% availability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296" indent="-82296">
                        <a:buFont typeface="Arial"/>
                        <a:buChar char="•"/>
                      </a:pPr>
                      <a:r>
                        <a:rPr lang="en-US" sz="1050" dirty="0" smtClean="0"/>
                        <a:t>Completely</a:t>
                      </a:r>
                      <a:r>
                        <a:rPr lang="en-US" sz="1050" baseline="0" dirty="0" smtClean="0"/>
                        <a:t> managed </a:t>
                      </a:r>
                      <a:r>
                        <a:rPr lang="en-US" sz="1050" dirty="0" smtClean="0"/>
                        <a:t>serverless ETL service</a:t>
                      </a:r>
                    </a:p>
                    <a:p>
                      <a:pPr marL="82296" marR="0" indent="-82296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Create a unified catalog to find data across multiple data stores</a:t>
                      </a:r>
                    </a:p>
                    <a:p>
                      <a:pPr marL="82296" marR="0" indent="-82296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Simple, scalable and faster data integration</a:t>
                      </a:r>
                    </a:p>
                    <a:p>
                      <a:pPr marL="82296" marR="0" indent="-82296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Cost effective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mr-IN" sz="1050" baseline="0" dirty="0" smtClean="0"/>
                        <a:t>–</a:t>
                      </a:r>
                      <a:r>
                        <a:rPr lang="en-US" sz="1050" baseline="0" dirty="0" smtClean="0"/>
                        <a:t> pay-as-you-go pricing</a:t>
                      </a:r>
                      <a:endParaRPr lang="en-US" sz="1050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296" marR="0" indent="-82296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A </a:t>
                      </a:r>
                      <a:r>
                        <a:rPr lang="en-US" sz="1050" baseline="0" dirty="0" smtClean="0"/>
                        <a:t>serverless</a:t>
                      </a:r>
                      <a:r>
                        <a:rPr lang="en-US" sz="1050" dirty="0" smtClean="0"/>
                        <a:t> interactive query service</a:t>
                      </a:r>
                    </a:p>
                    <a:p>
                      <a:pPr marL="82296" marR="0" indent="-82296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Query data in Amazon S3 using standard SQL</a:t>
                      </a:r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Faster - executes queries in parallel </a:t>
                      </a:r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Easy to quickly analyze large-scale dataset</a:t>
                      </a:r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Cost effective </a:t>
                      </a:r>
                      <a:r>
                        <a:rPr lang="mr-IN" sz="1050" baseline="0" dirty="0" smtClean="0"/>
                        <a:t>–</a:t>
                      </a:r>
                      <a:r>
                        <a:rPr lang="en-US" sz="1050" baseline="0" dirty="0" smtClean="0"/>
                        <a:t> only pay for querying 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A scalable,</a:t>
                      </a:r>
                      <a:r>
                        <a:rPr lang="en-US" sz="1050" baseline="0" dirty="0" smtClean="0"/>
                        <a:t> serverless, embedded, machine-learning (ML) powered BI service</a:t>
                      </a:r>
                    </a:p>
                    <a:p>
                      <a:pPr marL="914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baseline="0" dirty="0" smtClean="0"/>
                        <a:t>Fully integrated AWS and other third-party data sources</a:t>
                      </a:r>
                    </a:p>
                    <a:p>
                      <a:pPr marL="100584" indent="-100584">
                        <a:buFont typeface="Arial"/>
                        <a:buChar char="•"/>
                      </a:pPr>
                      <a:r>
                        <a:rPr lang="en-US" sz="1050" dirty="0" smtClean="0"/>
                        <a:t>Faster</a:t>
                      </a:r>
                      <a:r>
                        <a:rPr lang="en-US" sz="1050" baseline="0" dirty="0" smtClean="0"/>
                        <a:t> navigation with SPICE</a:t>
                      </a:r>
                      <a:endParaRPr lang="en-US" sz="1050" dirty="0" smtClean="0"/>
                    </a:p>
                    <a:p>
                      <a:pPr marL="100584" marR="0" indent="-100584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Cost effective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mr-IN" sz="1050" baseline="0" dirty="0" smtClean="0"/>
                        <a:t>–</a:t>
                      </a:r>
                      <a:r>
                        <a:rPr lang="en-US" sz="1050" baseline="0" dirty="0" smtClean="0"/>
                        <a:t> pay-as-you-go pricing</a:t>
                      </a:r>
                      <a:endParaRPr lang="en-US" sz="1050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69906" y="1053530"/>
            <a:ext cx="2133766" cy="2862322"/>
          </a:xfrm>
          <a:prstGeom prst="rect">
            <a:avLst/>
          </a:prstGeom>
          <a:noFill/>
          <a:ln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194310" indent="-285750">
              <a:spcBef>
                <a:spcPts val="0"/>
              </a:spcBef>
              <a:buFont typeface="Wingdings" charset="2"/>
              <a:buChar char="v"/>
            </a:pPr>
            <a:r>
              <a:rPr lang="en-US" sz="1200" dirty="0">
                <a:solidFill>
                  <a:srgbClr val="17375E"/>
                </a:solidFill>
              </a:rPr>
              <a:t>S</a:t>
            </a:r>
            <a:r>
              <a:rPr lang="en-US" sz="1200" dirty="0" smtClean="0">
                <a:solidFill>
                  <a:srgbClr val="17375E"/>
                </a:solidFill>
              </a:rPr>
              <a:t>tore </a:t>
            </a:r>
            <a:r>
              <a:rPr lang="en-US" sz="1200" dirty="0">
                <a:solidFill>
                  <a:srgbClr val="17375E"/>
                </a:solidFill>
              </a:rPr>
              <a:t>and analyze </a:t>
            </a:r>
            <a:r>
              <a:rPr lang="en-US" sz="1200" dirty="0">
                <a:solidFill>
                  <a:srgbClr val="FF0000"/>
                </a:solidFill>
              </a:rPr>
              <a:t>large volume </a:t>
            </a:r>
            <a:r>
              <a:rPr lang="en-US" sz="1200" dirty="0" smtClean="0">
                <a:solidFill>
                  <a:srgbClr val="FF0000"/>
                </a:solidFill>
              </a:rPr>
              <a:t>of data </a:t>
            </a:r>
            <a:r>
              <a:rPr lang="en-US" sz="1200" dirty="0">
                <a:solidFill>
                  <a:srgbClr val="17375E"/>
                </a:solidFill>
              </a:rPr>
              <a:t>with high durability, security, and scalability </a:t>
            </a:r>
            <a:endParaRPr lang="en-US" sz="1200" dirty="0" smtClean="0">
              <a:solidFill>
                <a:srgbClr val="17375E"/>
              </a:solidFill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17375E"/>
              </a:solidFill>
            </a:endParaRPr>
          </a:p>
          <a:p>
            <a:pPr marL="194310" indent="-285750">
              <a:spcBef>
                <a:spcPts val="0"/>
              </a:spcBef>
              <a:buFont typeface="Wingdings" charset="2"/>
              <a:buChar char="v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In serverless environment,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 smtClean="0">
                <a:solidFill>
                  <a:srgbClr val="FF0000"/>
                </a:solidFill>
              </a:rPr>
              <a:t>o infrastructure needed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to manage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monitor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performance</a:t>
            </a:r>
          </a:p>
          <a:p>
            <a:pPr>
              <a:spcBef>
                <a:spcPts val="0"/>
              </a:spcBef>
            </a:pPr>
            <a:endParaRPr lang="en-US" sz="1200" dirty="0" smtClean="0">
              <a:solidFill>
                <a:srgbClr val="17375E"/>
              </a:solidFill>
            </a:endParaRPr>
          </a:p>
          <a:p>
            <a:pPr marL="194310" indent="-285750">
              <a:buFont typeface="Wingdings" charset="2"/>
              <a:buChar char="v"/>
            </a:pPr>
            <a:r>
              <a:rPr lang="en-US" sz="1200" dirty="0">
                <a:solidFill>
                  <a:srgbClr val="254061"/>
                </a:solidFill>
              </a:rPr>
              <a:t>Data size reduced by </a:t>
            </a:r>
            <a:r>
              <a:rPr lang="en-US" sz="1200" dirty="0" smtClean="0">
                <a:solidFill>
                  <a:srgbClr val="254061"/>
                </a:solidFill>
              </a:rPr>
              <a:t>transforming </a:t>
            </a:r>
            <a:r>
              <a:rPr lang="en-US" sz="1200" dirty="0">
                <a:solidFill>
                  <a:srgbClr val="254061"/>
                </a:solidFill>
              </a:rPr>
              <a:t>raw CSV data into Parquet (around 5 to 1 compression), resulting in </a:t>
            </a:r>
            <a:r>
              <a:rPr lang="en-US" sz="1200" dirty="0">
                <a:solidFill>
                  <a:srgbClr val="FF0000"/>
                </a:solidFill>
              </a:rPr>
              <a:t>reduced query </a:t>
            </a:r>
            <a:r>
              <a:rPr lang="en-US" sz="1200" dirty="0" smtClean="0">
                <a:solidFill>
                  <a:srgbClr val="FF0000"/>
                </a:solidFill>
              </a:rPr>
              <a:t>cost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950817"/>
            <a:ext cx="6417631" cy="30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8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Serverless Data Analytics Architecture on AWS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34136"/>
            <a:ext cx="8699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1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 and Security Setup</a:t>
            </a:r>
            <a:endParaRPr lang="en-US" sz="28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58725507"/>
              </p:ext>
            </p:extLst>
          </p:nvPr>
        </p:nvGraphicFramePr>
        <p:xfrm>
          <a:off x="1016460" y="2194378"/>
          <a:ext cx="7060105" cy="219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155" y="1020541"/>
            <a:ext cx="58015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182880">
              <a:buFont typeface="Wingdings" charset="2"/>
              <a:buChar char="v"/>
            </a:pPr>
            <a:r>
              <a:rPr lang="en-US" sz="1400" dirty="0"/>
              <a:t>Create and activate an AWS account [see </a:t>
            </a:r>
            <a:r>
              <a:rPr lang="en-US" sz="1400" dirty="0">
                <a:hlinkClick r:id="rId7"/>
              </a:rPr>
              <a:t>instructions</a:t>
            </a:r>
            <a:r>
              <a:rPr lang="en-US" sz="1400" dirty="0" smtClean="0"/>
              <a:t>]</a:t>
            </a:r>
            <a:endParaRPr lang="en-US" sz="1400" dirty="0"/>
          </a:p>
          <a:p>
            <a:pPr marL="91440" indent="-182880">
              <a:buFont typeface="Wingdings" charset="2"/>
              <a:buChar char="v"/>
            </a:pPr>
            <a:r>
              <a:rPr lang="en-US" sz="1400" dirty="0"/>
              <a:t>Create an </a:t>
            </a:r>
            <a:r>
              <a:rPr lang="en-US" sz="1400" b="1" dirty="0"/>
              <a:t>Amazon Identity and Account Management </a:t>
            </a:r>
            <a:r>
              <a:rPr lang="en-US" sz="1400" dirty="0"/>
              <a:t>(IAM) Role to give </a:t>
            </a:r>
          </a:p>
          <a:p>
            <a:pPr marL="466344" lvl="1" indent="-192024">
              <a:buFont typeface="Arial"/>
              <a:buChar char="•"/>
            </a:pPr>
            <a:r>
              <a:rPr lang="en-US" sz="1400" dirty="0"/>
              <a:t>S3 bucket access permission</a:t>
            </a:r>
          </a:p>
          <a:p>
            <a:pPr marL="466344" lvl="1" indent="-192024">
              <a:buFont typeface="Arial"/>
              <a:buChar char="•"/>
            </a:pPr>
            <a:r>
              <a:rPr lang="en-US" sz="1400" dirty="0"/>
              <a:t>Glue service permission for crawling and transforming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4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and Methodology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97631"/>
              </p:ext>
            </p:extLst>
          </p:nvPr>
        </p:nvGraphicFramePr>
        <p:xfrm>
          <a:off x="662201" y="1165676"/>
          <a:ext cx="7797182" cy="145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3680"/>
                <a:gridCol w="711964"/>
                <a:gridCol w="4810443"/>
                <a:gridCol w="771095"/>
              </a:tblGrid>
              <a:tr h="274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/>
                </a:tc>
              </a:tr>
              <a:tr h="334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City Temperature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140MB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Daily temperature</a:t>
                      </a:r>
                      <a:r>
                        <a:rPr lang="en-US" sz="1200" baseline="0" dirty="0" smtClean="0"/>
                        <a:t> of major cities of the world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/>
                        </a:rPr>
                        <a:t>kaggle</a:t>
                      </a:r>
                      <a:endParaRPr lang="en-US" sz="1200" dirty="0"/>
                    </a:p>
                  </a:txBody>
                  <a:tcPr/>
                </a:tc>
              </a:tr>
              <a:tr h="328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Electronics Store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360MB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Purchase</a:t>
                      </a:r>
                      <a:r>
                        <a:rPr lang="en-US" sz="1200" baseline="0" dirty="0" smtClean="0"/>
                        <a:t> data from April 2020 to November 2020 from a large home appliances and electronics online 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/>
                        </a:rPr>
                        <a:t>kaggle</a:t>
                      </a:r>
                      <a:endParaRPr lang="en-US" sz="1200" dirty="0"/>
                    </a:p>
                  </a:txBody>
                  <a:tcPr/>
                </a:tc>
              </a:tr>
              <a:tr h="3628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Customer complaints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891MB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Real world complaints data received about financial products and services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4"/>
                        </a:rPr>
                        <a:t>kaggle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407" y="84170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1400" b="1" dirty="0" smtClean="0"/>
              <a:t>Data Overview: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3241" y="2634416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1400" b="1" dirty="0" smtClean="0"/>
              <a:t>Methodology:</a:t>
            </a:r>
            <a:endParaRPr lang="en-US" sz="14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949396" y="3043482"/>
            <a:ext cx="7169797" cy="2127235"/>
            <a:chOff x="609196" y="3043482"/>
            <a:chExt cx="7169797" cy="2127235"/>
          </a:xfrm>
        </p:grpSpPr>
        <p:grpSp>
          <p:nvGrpSpPr>
            <p:cNvPr id="63" name="Group 62"/>
            <p:cNvGrpSpPr/>
            <p:nvPr/>
          </p:nvGrpSpPr>
          <p:grpSpPr>
            <a:xfrm>
              <a:off x="609196" y="3043482"/>
              <a:ext cx="7169797" cy="2127235"/>
              <a:chOff x="393736" y="3043482"/>
              <a:chExt cx="7169797" cy="2127235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01276" y="3043482"/>
                <a:ext cx="7128237" cy="464911"/>
                <a:chOff x="401276" y="3043482"/>
                <a:chExt cx="7128237" cy="46491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401276" y="3074549"/>
                  <a:ext cx="1541462" cy="433844"/>
                  <a:chOff x="401276" y="3074549"/>
                  <a:chExt cx="1541462" cy="433844"/>
                </a:xfrm>
              </p:grpSpPr>
              <p:sp>
                <p:nvSpPr>
                  <p:cNvPr id="22" name="Direct Access Storage 21"/>
                  <p:cNvSpPr/>
                  <p:nvPr/>
                </p:nvSpPr>
                <p:spPr>
                  <a:xfrm>
                    <a:off x="401276" y="3074549"/>
                    <a:ext cx="1541462" cy="433844"/>
                  </a:xfrm>
                  <a:prstGeom prst="flowChartMagneticDrum">
                    <a:avLst/>
                  </a:prstGeom>
                  <a:solidFill>
                    <a:srgbClr val="008000"/>
                  </a:solidFill>
                  <a:ln>
                    <a:solidFill>
                      <a:schemeClr val="accent1">
                        <a:shade val="95000"/>
                        <a:satMod val="105000"/>
                        <a:alpha val="1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000" dirty="0" smtClean="0"/>
                      <a:t>      </a:t>
                    </a:r>
                    <a:endParaRPr lang="en-US" sz="1100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48306" y="3131244"/>
                    <a:ext cx="103105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FFFFFF"/>
                        </a:solidFill>
                      </a:rPr>
                      <a:t>Data  </a:t>
                    </a:r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Storage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966725" y="3043482"/>
                  <a:ext cx="5562788" cy="461665"/>
                  <a:chOff x="1966725" y="3043482"/>
                  <a:chExt cx="5562788" cy="461665"/>
                </a:xfrm>
              </p:grpSpPr>
              <p:sp>
                <p:nvSpPr>
                  <p:cNvPr id="45" name="Hexagon 44"/>
                  <p:cNvSpPr/>
                  <p:nvPr/>
                </p:nvSpPr>
                <p:spPr>
                  <a:xfrm>
                    <a:off x="1966725" y="3084290"/>
                    <a:ext cx="5562788" cy="409518"/>
                  </a:xfrm>
                  <a:prstGeom prst="hexagon">
                    <a:avLst/>
                  </a:prstGeom>
                  <a:solidFill>
                    <a:srgbClr val="008000"/>
                  </a:solidFill>
                  <a:ln w="19050" cmpd="sng">
                    <a:solidFill>
                      <a:srgbClr val="008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5766" y="3043482"/>
                    <a:ext cx="206979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82296" lvl="1" indent="-82296">
                      <a:buFont typeface="Arial"/>
                      <a:buChar char="•"/>
                      <a:defRPr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Create Amazon S3 buckets</a:t>
                    </a:r>
                  </a:p>
                  <a:p>
                    <a:pPr marL="82296" lvl="1" indent="-82296">
                      <a:buFont typeface="Arial"/>
                      <a:buChar char="•"/>
                      <a:defRPr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Import CSV files into buckets </a:t>
                    </a:r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400390" y="3508364"/>
                <a:ext cx="7163143" cy="646331"/>
                <a:chOff x="400390" y="3508364"/>
                <a:chExt cx="7163143" cy="64633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00390" y="3633093"/>
                  <a:ext cx="1545336" cy="429768"/>
                  <a:chOff x="400390" y="3633093"/>
                  <a:chExt cx="1545336" cy="429768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00390" y="3633093"/>
                    <a:ext cx="1545336" cy="429768"/>
                    <a:chOff x="367257" y="3769671"/>
                    <a:chExt cx="1731461" cy="566928"/>
                  </a:xfrm>
                  <a:solidFill>
                    <a:schemeClr val="accent4">
                      <a:lumMod val="75000"/>
                    </a:schemeClr>
                  </a:solidFill>
                </p:grpSpPr>
                <p:sp>
                  <p:nvSpPr>
                    <p:cNvPr id="26" name="Direct Access Storage 25"/>
                    <p:cNvSpPr/>
                    <p:nvPr/>
                  </p:nvSpPr>
                  <p:spPr>
                    <a:xfrm rot="10800000">
                      <a:off x="367257" y="3769671"/>
                      <a:ext cx="1731461" cy="566928"/>
                    </a:xfrm>
                    <a:prstGeom prst="flowChartMagneticDrum">
                      <a:avLst/>
                    </a:prstGeom>
                    <a:solidFill>
                      <a:srgbClr val="948A54"/>
                    </a:solidFill>
                    <a:ln>
                      <a:solidFill>
                        <a:srgbClr val="948A54">
                          <a:alpha val="1000"/>
                        </a:srgb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" name="Donut 26"/>
                    <p:cNvSpPr/>
                    <p:nvPr/>
                  </p:nvSpPr>
                  <p:spPr>
                    <a:xfrm>
                      <a:off x="400015" y="3800035"/>
                      <a:ext cx="491776" cy="494554"/>
                    </a:xfrm>
                    <a:prstGeom prst="donut">
                      <a:avLst>
                        <a:gd name="adj" fmla="val 12795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45286" y="3691861"/>
                    <a:ext cx="7627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FFFFFF"/>
                        </a:solidFill>
                      </a:rPr>
                      <a:t>Data  </a:t>
                    </a:r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ETL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1966726" y="3508364"/>
                  <a:ext cx="5596807" cy="646331"/>
                  <a:chOff x="1955386" y="3485686"/>
                  <a:chExt cx="5596807" cy="646331"/>
                </a:xfrm>
              </p:grpSpPr>
              <p:sp>
                <p:nvSpPr>
                  <p:cNvPr id="46" name="Hexagon 45"/>
                  <p:cNvSpPr/>
                  <p:nvPr/>
                </p:nvSpPr>
                <p:spPr>
                  <a:xfrm>
                    <a:off x="1955386" y="3526525"/>
                    <a:ext cx="5562787" cy="601097"/>
                  </a:xfrm>
                  <a:prstGeom prst="hexagon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989406" y="3485686"/>
                    <a:ext cx="556278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 indent="-91440">
                      <a:buFont typeface="Arial"/>
                      <a:buChar char="•"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Create Amazon Glue </a:t>
                    </a:r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Crawler and crawl </a:t>
                    </a:r>
                    <a:r>
                      <a:rPr lang="en-US" sz="1200" dirty="0">
                        <a:solidFill>
                          <a:srgbClr val="FFFFFF"/>
                        </a:solidFill>
                      </a:rPr>
                      <a:t>raw CSV data from Amazon S3 buckets</a:t>
                    </a:r>
                  </a:p>
                  <a:p>
                    <a:pPr marL="0" lvl="1" indent="-91440">
                      <a:buFont typeface="Arial"/>
                      <a:buChar char="•"/>
                      <a:defRPr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Create Amazon Glue Data Catalog </a:t>
                    </a:r>
                  </a:p>
                  <a:p>
                    <a:pPr marL="0" lvl="1" indent="-91440">
                      <a:buFont typeface="Arial"/>
                      <a:buChar char="•"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Transform raw CSV data to </a:t>
                    </a:r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Parquet and crawl </a:t>
                    </a:r>
                    <a:r>
                      <a:rPr lang="en-US" sz="1200" dirty="0">
                        <a:solidFill>
                          <a:srgbClr val="FFFFFF"/>
                        </a:solidFill>
                      </a:rPr>
                      <a:t>and add parquet to Glue Data Catalog</a:t>
                    </a:r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393736" y="4180899"/>
                <a:ext cx="7135777" cy="461665"/>
                <a:chOff x="393736" y="4180899"/>
                <a:chExt cx="7135777" cy="46166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393736" y="4194869"/>
                  <a:ext cx="1545336" cy="429768"/>
                  <a:chOff x="393736" y="4194869"/>
                  <a:chExt cx="1545336" cy="429768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93736" y="4194869"/>
                    <a:ext cx="1545336" cy="429768"/>
                    <a:chOff x="360602" y="3782102"/>
                    <a:chExt cx="1545336" cy="429768"/>
                  </a:xfrm>
                  <a:solidFill>
                    <a:srgbClr val="FF6600"/>
                  </a:solidFill>
                </p:grpSpPr>
                <p:sp>
                  <p:nvSpPr>
                    <p:cNvPr id="29" name="Direct Access Storage 28"/>
                    <p:cNvSpPr/>
                    <p:nvPr/>
                  </p:nvSpPr>
                  <p:spPr>
                    <a:xfrm rot="10800000">
                      <a:off x="360602" y="3782102"/>
                      <a:ext cx="1545336" cy="429768"/>
                    </a:xfrm>
                    <a:prstGeom prst="flowChartMagneticDrum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1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Donut 29"/>
                    <p:cNvSpPr/>
                    <p:nvPr/>
                  </p:nvSpPr>
                  <p:spPr>
                    <a:xfrm>
                      <a:off x="390041" y="3803654"/>
                      <a:ext cx="438912" cy="374904"/>
                    </a:xfrm>
                    <a:prstGeom prst="donut">
                      <a:avLst>
                        <a:gd name="adj" fmla="val 12795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48306" y="4247488"/>
                    <a:ext cx="10567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FFFFFF"/>
                        </a:solidFill>
                      </a:rPr>
                      <a:t>Data  </a:t>
                    </a:r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Analysis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961363" y="4180899"/>
                  <a:ext cx="5568150" cy="461665"/>
                  <a:chOff x="1984043" y="4226255"/>
                  <a:chExt cx="5568150" cy="461665"/>
                </a:xfrm>
              </p:grpSpPr>
              <p:sp>
                <p:nvSpPr>
                  <p:cNvPr id="49" name="Hexagon 48"/>
                  <p:cNvSpPr/>
                  <p:nvPr/>
                </p:nvSpPr>
                <p:spPr>
                  <a:xfrm>
                    <a:off x="1984043" y="4247488"/>
                    <a:ext cx="5568150" cy="438812"/>
                  </a:xfrm>
                  <a:prstGeom prst="hexago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006724" y="4226255"/>
                    <a:ext cx="327525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82296" lvl="1" indent="-82296">
                      <a:buFont typeface="Arial"/>
                      <a:buChar char="•"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Connect Amazon Athena with Glue Data Catalog</a:t>
                    </a:r>
                  </a:p>
                  <a:p>
                    <a:pPr marL="82296" lvl="1" indent="-82296">
                      <a:buFont typeface="Arial"/>
                      <a:buChar char="•"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Use standard SQL to query data with </a:t>
                    </a:r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Athena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406947" y="4686135"/>
                <a:ext cx="7156585" cy="484582"/>
                <a:chOff x="406947" y="4686135"/>
                <a:chExt cx="7156585" cy="48458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06947" y="4738031"/>
                  <a:ext cx="1545336" cy="429768"/>
                  <a:chOff x="406947" y="4738031"/>
                  <a:chExt cx="1545336" cy="429768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406947" y="4738031"/>
                    <a:ext cx="1545336" cy="429768"/>
                    <a:chOff x="374589" y="3769637"/>
                    <a:chExt cx="1545336" cy="429768"/>
                  </a:xfrm>
                  <a:solidFill>
                    <a:srgbClr val="00C0FF"/>
                  </a:solidFill>
                </p:grpSpPr>
                <p:sp>
                  <p:nvSpPr>
                    <p:cNvPr id="32" name="Direct Access Storage 31"/>
                    <p:cNvSpPr/>
                    <p:nvPr/>
                  </p:nvSpPr>
                  <p:spPr>
                    <a:xfrm rot="10800000">
                      <a:off x="374589" y="3769637"/>
                      <a:ext cx="1545336" cy="429768"/>
                    </a:xfrm>
                    <a:prstGeom prst="flowChartMagneticDrum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solidFill>
                        <a:schemeClr val="accent5">
                          <a:lumMod val="75000"/>
                          <a:alpha val="1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Donut 32"/>
                    <p:cNvSpPr/>
                    <p:nvPr/>
                  </p:nvSpPr>
                  <p:spPr>
                    <a:xfrm>
                      <a:off x="401381" y="3792315"/>
                      <a:ext cx="438912" cy="374904"/>
                    </a:xfrm>
                    <a:prstGeom prst="donut">
                      <a:avLst>
                        <a:gd name="adj" fmla="val 12795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53289" y="4819443"/>
                    <a:ext cx="97604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Visualization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1978065" y="4686135"/>
                  <a:ext cx="5585467" cy="484582"/>
                  <a:chOff x="2012085" y="4776847"/>
                  <a:chExt cx="5585467" cy="484582"/>
                </a:xfrm>
              </p:grpSpPr>
              <p:sp>
                <p:nvSpPr>
                  <p:cNvPr id="51" name="Hexagon 50"/>
                  <p:cNvSpPr/>
                  <p:nvPr/>
                </p:nvSpPr>
                <p:spPr>
                  <a:xfrm>
                    <a:off x="2012085" y="4796765"/>
                    <a:ext cx="5585467" cy="464664"/>
                  </a:xfrm>
                  <a:prstGeom prst="hexagon">
                    <a:avLst/>
                  </a:prstGeom>
                  <a:solidFill>
                    <a:srgbClr val="31859C"/>
                  </a:solidFill>
                  <a:ln>
                    <a:solidFill>
                      <a:srgbClr val="31859C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18064" y="4776847"/>
                    <a:ext cx="36984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91440" lvl="1" indent="-91440">
                      <a:buFont typeface="Arial"/>
                      <a:buChar char="•"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Connect QuickSight with Athena and  add data sources</a:t>
                    </a:r>
                  </a:p>
                  <a:p>
                    <a:pPr marL="91440" lvl="1" indent="-91440">
                      <a:buFont typeface="Arial"/>
                      <a:buChar char="•"/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Create data model and interactive dashboard</a:t>
                    </a:r>
                  </a:p>
                </p:txBody>
              </p:sp>
            </p:grpSp>
          </p:grpSp>
        </p:grpSp>
        <p:sp>
          <p:nvSpPr>
            <p:cNvPr id="23" name="Donut 22"/>
            <p:cNvSpPr/>
            <p:nvPr/>
          </p:nvSpPr>
          <p:spPr>
            <a:xfrm>
              <a:off x="650861" y="3100177"/>
              <a:ext cx="438912" cy="374904"/>
            </a:xfrm>
            <a:prstGeom prst="donut">
              <a:avLst>
                <a:gd name="adj" fmla="val 1279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01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7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Query </a:t>
            </a:r>
            <a:r>
              <a:rPr lang="en-US" sz="2800" dirty="0"/>
              <a:t>Performance </a:t>
            </a:r>
            <a:r>
              <a:rPr lang="en-US" sz="2800" dirty="0" smtClean="0"/>
              <a:t>(Measure</a:t>
            </a:r>
            <a:r>
              <a:rPr lang="en-US" sz="2800" dirty="0"/>
              <a:t>: </a:t>
            </a:r>
            <a:r>
              <a:rPr lang="en-US" sz="2800" dirty="0" smtClean="0"/>
              <a:t>Data Scanned and Runtime) 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31276"/>
              </p:ext>
            </p:extLst>
          </p:nvPr>
        </p:nvGraphicFramePr>
        <p:xfrm>
          <a:off x="73019" y="1515952"/>
          <a:ext cx="4133982" cy="188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488"/>
                <a:gridCol w="516572"/>
                <a:gridCol w="685429"/>
                <a:gridCol w="669039"/>
                <a:gridCol w="669038"/>
                <a:gridCol w="748416"/>
              </a:tblGrid>
              <a:tr h="26404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Data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Size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SQL Query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Raw Data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Parquet</a:t>
                      </a:r>
                    </a:p>
                    <a:p>
                      <a:pPr algn="ctr"/>
                      <a:r>
                        <a:rPr lang="en-US" sz="900" dirty="0" smtClean="0"/>
                        <a:t>Data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Decrease</a:t>
                      </a:r>
                      <a:endParaRPr lang="en-US" sz="900" dirty="0"/>
                    </a:p>
                  </a:txBody>
                  <a:tcPr/>
                </a:tc>
              </a:tr>
              <a:tr h="256283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City Temperature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140MB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140MB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3.18KB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99.99%</a:t>
                      </a:r>
                      <a:endParaRPr lang="en-US" sz="900" dirty="0"/>
                    </a:p>
                  </a:txBody>
                  <a:tcPr/>
                </a:tc>
              </a:tr>
              <a:tr h="256283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140MB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5.26KB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99.99%</a:t>
                      </a:r>
                      <a:endParaRPr lang="en-US" sz="900" dirty="0"/>
                    </a:p>
                  </a:txBody>
                  <a:tcPr/>
                </a:tc>
              </a:tr>
              <a:tr h="24742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Electronics Store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360MB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360MB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2.64MB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99.26%</a:t>
                      </a:r>
                      <a:endParaRPr lang="en-US" sz="900" dirty="0"/>
                    </a:p>
                  </a:txBody>
                  <a:tcPr/>
                </a:tc>
              </a:tr>
              <a:tr h="256283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360MB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6.71MB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98.14%</a:t>
                      </a:r>
                      <a:endParaRPr lang="en-US" sz="900" dirty="0"/>
                    </a:p>
                  </a:txBody>
                  <a:tcPr/>
                </a:tc>
              </a:tr>
              <a:tr h="26080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Customer complaints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891MB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891MB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894.48KB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99.90%</a:t>
                      </a:r>
                      <a:endParaRPr lang="en-US" sz="900" dirty="0"/>
                    </a:p>
                  </a:txBody>
                  <a:tcPr/>
                </a:tc>
              </a:tr>
              <a:tr h="238125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891MB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2.31MB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99.74%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7698" y="1279640"/>
            <a:ext cx="459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Table3</a:t>
            </a:r>
            <a:r>
              <a:rPr lang="en-US" sz="1000" dirty="0" smtClean="0"/>
              <a:t>: </a:t>
            </a:r>
            <a:r>
              <a:rPr lang="en-US" sz="1000" dirty="0" smtClean="0">
                <a:solidFill>
                  <a:srgbClr val="0000FF"/>
                </a:solidFill>
              </a:rPr>
              <a:t>Query performance (data </a:t>
            </a:r>
            <a:r>
              <a:rPr lang="en-US" sz="1000" dirty="0">
                <a:solidFill>
                  <a:srgbClr val="0000FF"/>
                </a:solidFill>
              </a:rPr>
              <a:t>scanned</a:t>
            </a:r>
            <a:r>
              <a:rPr lang="en-US" sz="1000" dirty="0" smtClean="0">
                <a:solidFill>
                  <a:srgbClr val="0000FF"/>
                </a:solidFill>
              </a:rPr>
              <a:t>): Raw vs Parquet using AWS Athena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2306" y="860105"/>
            <a:ext cx="403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Query</a:t>
            </a:r>
            <a:r>
              <a:rPr lang="en-US" sz="1200" b="1" dirty="0" smtClean="0">
                <a:solidFill>
                  <a:srgbClr val="FF0000"/>
                </a:solidFill>
              </a:rPr>
              <a:t>-A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>
                <a:solidFill>
                  <a:srgbClr val="000000"/>
                </a:solidFill>
              </a:rPr>
              <a:t>SELECT Distinct </a:t>
            </a:r>
            <a:r>
              <a:rPr lang="en-US" sz="1200" dirty="0">
                <a:solidFill>
                  <a:srgbClr val="0000FF"/>
                </a:solidFill>
              </a:rPr>
              <a:t>column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0000FF"/>
                </a:solidFill>
              </a:rPr>
              <a:t> table;</a:t>
            </a:r>
            <a:endParaRPr lang="en-US" sz="1050" dirty="0"/>
          </a:p>
          <a:p>
            <a:r>
              <a:rPr lang="en-US" sz="1200" b="1" dirty="0">
                <a:solidFill>
                  <a:srgbClr val="FF0000"/>
                </a:solidFill>
              </a:rPr>
              <a:t>Query</a:t>
            </a:r>
            <a:r>
              <a:rPr lang="en-US" sz="1200" b="1" dirty="0" smtClean="0">
                <a:solidFill>
                  <a:srgbClr val="FF0000"/>
                </a:solidFill>
              </a:rPr>
              <a:t>-B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>
                <a:solidFill>
                  <a:srgbClr val="000000"/>
                </a:solidFill>
              </a:rPr>
              <a:t>SELECT Count(*)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0000FF"/>
                </a:solidFill>
              </a:rPr>
              <a:t> table </a:t>
            </a:r>
            <a:r>
              <a:rPr lang="en-US" sz="1200" dirty="0">
                <a:solidFill>
                  <a:srgbClr val="000000"/>
                </a:solidFill>
              </a:rPr>
              <a:t>where</a:t>
            </a:r>
            <a:r>
              <a:rPr lang="en-US" sz="1200" dirty="0">
                <a:solidFill>
                  <a:srgbClr val="0000FF"/>
                </a:solidFill>
              </a:rPr>
              <a:t> column=‘value’</a:t>
            </a:r>
            <a:r>
              <a:rPr lang="en-US" sz="1200" dirty="0" smtClean="0">
                <a:solidFill>
                  <a:srgbClr val="0000FF"/>
                </a:solidFill>
              </a:rPr>
              <a:t>;</a:t>
            </a: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1829"/>
              </p:ext>
            </p:extLst>
          </p:nvPr>
        </p:nvGraphicFramePr>
        <p:xfrm>
          <a:off x="73019" y="3641404"/>
          <a:ext cx="3929873" cy="19838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0129"/>
                <a:gridCol w="532963"/>
                <a:gridCol w="612340"/>
                <a:gridCol w="566982"/>
                <a:gridCol w="657699"/>
                <a:gridCol w="759760"/>
              </a:tblGrid>
              <a:tr h="43039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Data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SQL Query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Raw</a:t>
                      </a:r>
                      <a:r>
                        <a:rPr lang="en-US" sz="900" baseline="0" dirty="0" smtClean="0"/>
                        <a:t>  data</a:t>
                      </a:r>
                      <a:endParaRPr lang="en-US" sz="900" dirty="0" smtClean="0"/>
                    </a:p>
                    <a:p>
                      <a:pPr algn="ctr"/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(Athena)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Parquet</a:t>
                      </a:r>
                    </a:p>
                    <a:p>
                      <a:pPr algn="ctr"/>
                      <a:r>
                        <a:rPr lang="en-US" sz="900" dirty="0" smtClean="0"/>
                        <a:t>(Athena)</a:t>
                      </a:r>
                      <a:endParaRPr lang="en-US" sz="900" dirty="0"/>
                    </a:p>
                  </a:txBody>
                  <a:tcPr/>
                </a:tc>
              </a:tr>
              <a:tr h="253625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City Temperature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140MB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2.526s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1.14s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0.74s</a:t>
                      </a:r>
                      <a:endParaRPr 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53625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1.845s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0.91s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0.6s</a:t>
                      </a:r>
                      <a:endParaRPr 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76618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Electronics Store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360MB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1.759s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1.16s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0.65s</a:t>
                      </a:r>
                      <a:endParaRPr 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53625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1.819s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1.35s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0.5s</a:t>
                      </a:r>
                      <a:endParaRPr 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62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Customer complaints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891MB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2.490s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2.29s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0.71s</a:t>
                      </a:r>
                      <a:endParaRPr 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253625"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Query-B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3.205s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0.96s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0.6s</a:t>
                      </a:r>
                      <a:endParaRPr 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17700" y="3412933"/>
            <a:ext cx="4452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Table4</a:t>
            </a:r>
            <a:r>
              <a:rPr lang="en-US" sz="1000" dirty="0" smtClean="0"/>
              <a:t>: </a:t>
            </a:r>
            <a:r>
              <a:rPr lang="en-US" sz="1000" dirty="0" smtClean="0">
                <a:solidFill>
                  <a:srgbClr val="008000"/>
                </a:solidFill>
              </a:rPr>
              <a:t>Query performance (runtime): Raw vs Parquet data with AWS Athena</a:t>
            </a:r>
            <a:endParaRPr lang="en-US" sz="1000" dirty="0">
              <a:solidFill>
                <a:srgbClr val="008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41370" y="1361740"/>
            <a:ext cx="4957268" cy="4341921"/>
            <a:chOff x="4152710" y="1384418"/>
            <a:chExt cx="4957268" cy="4341921"/>
          </a:xfrm>
        </p:grpSpPr>
        <p:grpSp>
          <p:nvGrpSpPr>
            <p:cNvPr id="24" name="Group 23"/>
            <p:cNvGrpSpPr/>
            <p:nvPr/>
          </p:nvGrpSpPr>
          <p:grpSpPr>
            <a:xfrm>
              <a:off x="4152710" y="3562805"/>
              <a:ext cx="4957268" cy="2163534"/>
              <a:chOff x="4152710" y="3562805"/>
              <a:chExt cx="4957268" cy="216353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152710" y="3581400"/>
                <a:ext cx="4423937" cy="2144939"/>
                <a:chOff x="4687201" y="3567154"/>
                <a:chExt cx="4423937" cy="2144939"/>
              </a:xfrm>
            </p:grpSpPr>
            <p:pic>
              <p:nvPicPr>
                <p:cNvPr id="18" name="Picture 17" descr="avg_runtime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" t="16666" r="12500" b="3334"/>
                <a:stretch/>
              </p:blipFill>
              <p:spPr>
                <a:xfrm>
                  <a:off x="4687201" y="3567154"/>
                  <a:ext cx="4423937" cy="2144939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5105400" y="3627666"/>
                  <a:ext cx="21493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008000"/>
                      </a:solidFill>
                    </a:rPr>
                    <a:t>Query performance: Avg. Runtime</a:t>
                  </a:r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8012339" y="3562805"/>
                <a:ext cx="10976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Average </a:t>
                </a:r>
                <a:r>
                  <a:rPr lang="en-US" sz="1000" b="1" dirty="0" smtClean="0"/>
                  <a:t>Runtime decreased by </a:t>
                </a:r>
                <a:r>
                  <a:rPr lang="en-US" sz="1000" b="1" dirty="0" smtClean="0">
                    <a:solidFill>
                      <a:srgbClr val="FF0000"/>
                    </a:solidFill>
                  </a:rPr>
                  <a:t>3.33x  </a:t>
                </a:r>
                <a:r>
                  <a:rPr lang="en-US" sz="1000" b="1" dirty="0" smtClean="0"/>
                  <a:t>(from mysql) and </a:t>
                </a:r>
                <a:r>
                  <a:rPr lang="en-US" sz="1000" b="1" dirty="0" smtClean="0">
                    <a:solidFill>
                      <a:srgbClr val="FF0000"/>
                    </a:solidFill>
                  </a:rPr>
                  <a:t>2.22x</a:t>
                </a:r>
                <a:r>
                  <a:rPr lang="en-US" sz="1000" b="1" dirty="0" smtClean="0"/>
                  <a:t> (from raw athena) with </a:t>
                </a:r>
                <a:r>
                  <a:rPr lang="en-US" sz="1000" b="1" dirty="0"/>
                  <a:t>Parquet format</a:t>
                </a:r>
                <a:endParaRPr lang="en-US" sz="1000" b="1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263701" y="1384418"/>
              <a:ext cx="4823598" cy="2085210"/>
              <a:chOff x="4263701" y="1384418"/>
              <a:chExt cx="4823598" cy="208521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263701" y="1384418"/>
                <a:ext cx="4626572" cy="2085210"/>
                <a:chOff x="4297721" y="1327723"/>
                <a:chExt cx="4626572" cy="2085210"/>
              </a:xfrm>
            </p:grpSpPr>
            <p:pic>
              <p:nvPicPr>
                <p:cNvPr id="21" name="Picture 20" descr="data_scanned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" t="18333" r="12448" b="5000"/>
                <a:stretch/>
              </p:blipFill>
              <p:spPr>
                <a:xfrm>
                  <a:off x="4297721" y="1327723"/>
                  <a:ext cx="4626572" cy="2085210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4859378" y="1338361"/>
                  <a:ext cx="24476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0000FF"/>
                      </a:solidFill>
                    </a:rPr>
                    <a:t>Query performance: Avg. Data Scanned</a:t>
                  </a:r>
                  <a:endParaRPr lang="en-US" sz="11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197982" y="1510220"/>
                <a:ext cx="889317" cy="117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Average Data  Scanned </a:t>
                </a:r>
                <a:r>
                  <a:rPr lang="en-US" sz="1000" b="1" dirty="0" smtClean="0"/>
                  <a:t> </a:t>
                </a:r>
                <a:r>
                  <a:rPr lang="en-US" sz="1000" b="1" dirty="0"/>
                  <a:t>decreased by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 99.50%</a:t>
                </a:r>
                <a:r>
                  <a:rPr lang="en-US" sz="1000" b="1" dirty="0"/>
                  <a:t>  with Parquet format</a:t>
                </a:r>
              </a:p>
              <a:p>
                <a:endParaRPr 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4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177155</TotalTime>
  <Words>1487</Words>
  <Application>Microsoft Macintosh PowerPoint</Application>
  <PresentationFormat>On-screen Show (16:10)</PresentationFormat>
  <Paragraphs>308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Design</vt:lpstr>
      <vt:lpstr>Performance Analysis and Speedup of  AWS Data Pipeline and Analytics</vt:lpstr>
      <vt:lpstr>Outline</vt:lpstr>
      <vt:lpstr>Motivation</vt:lpstr>
      <vt:lpstr>Why Choose AWS for Data Analytics?</vt:lpstr>
      <vt:lpstr>Serverless Data Analytics Architecture on AWS</vt:lpstr>
      <vt:lpstr>Serverless Data Analytics Architecture on AWS</vt:lpstr>
      <vt:lpstr>Environment and Security Setup</vt:lpstr>
      <vt:lpstr>Data and Methodology</vt:lpstr>
      <vt:lpstr>Query Performance (Measure: Data Scanned and Runtime) </vt:lpstr>
      <vt:lpstr>AWS QuickSight Dashboard Demo</vt:lpstr>
      <vt:lpstr>Summary of Result and Achievement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4684</cp:revision>
  <cp:lastPrinted>2021-06-21T22:31:16Z</cp:lastPrinted>
  <dcterms:created xsi:type="dcterms:W3CDTF">2012-09-25T05:53:19Z</dcterms:created>
  <dcterms:modified xsi:type="dcterms:W3CDTF">2021-07-16T20:22:06Z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