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68" r:id="rId4"/>
    <p:sldId id="270" r:id="rId5"/>
    <p:sldId id="269" r:id="rId6"/>
    <p:sldId id="266" r:id="rId7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736" y="-80"/>
      </p:cViewPr>
      <p:guideLst>
        <p:guide orient="horz" pos="3533"/>
        <p:guide pos="29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Integration Middleware (DIM)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Data Integration Middleware (DIM) </a:t>
            </a:r>
            <a:r>
              <a:rPr lang="en-US" sz="1600" dirty="0"/>
              <a:t>-</a:t>
            </a:r>
            <a:r>
              <a:rPr lang="en-US" sz="1600" dirty="0" smtClean="0"/>
              <a:t> Architecture</a:t>
            </a:r>
          </a:p>
          <a:p>
            <a:pPr>
              <a:buFont typeface="Wingdings" charset="2"/>
              <a:buChar char="Ø"/>
            </a:pPr>
            <a:r>
              <a:rPr lang="en-US" sz="1600" dirty="0"/>
              <a:t>Data Integration Middleware </a:t>
            </a:r>
            <a:r>
              <a:rPr lang="en-US" sz="1600" dirty="0" smtClean="0"/>
              <a:t>(DIM) - Components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49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Integration Middleware (DIM) Architecture 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4702" y="1825622"/>
            <a:ext cx="165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Integration Middleware (DIM)</a:t>
            </a:r>
          </a:p>
        </p:txBody>
      </p:sp>
      <p:sp>
        <p:nvSpPr>
          <p:cNvPr id="73" name="Up-Down Arrow 72"/>
          <p:cNvSpPr/>
          <p:nvPr/>
        </p:nvSpPr>
        <p:spPr>
          <a:xfrm>
            <a:off x="3668270" y="1542767"/>
            <a:ext cx="179665" cy="43026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4299161" y="3547337"/>
            <a:ext cx="380805" cy="1619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-Right Arrow 75"/>
          <p:cNvSpPr/>
          <p:nvPr/>
        </p:nvSpPr>
        <p:spPr>
          <a:xfrm>
            <a:off x="6174995" y="3567531"/>
            <a:ext cx="269829" cy="13201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10911" y="1098984"/>
            <a:ext cx="8928054" cy="4444293"/>
            <a:chOff x="126654" y="1212374"/>
            <a:chExt cx="8928054" cy="4444293"/>
          </a:xfrm>
        </p:grpSpPr>
        <p:grpSp>
          <p:nvGrpSpPr>
            <p:cNvPr id="67" name="Group 66"/>
            <p:cNvGrpSpPr/>
            <p:nvPr/>
          </p:nvGrpSpPr>
          <p:grpSpPr>
            <a:xfrm>
              <a:off x="126654" y="1212374"/>
              <a:ext cx="8928054" cy="4444293"/>
              <a:chOff x="-71695" y="604411"/>
              <a:chExt cx="8928054" cy="444429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71695" y="604411"/>
                <a:ext cx="7238340" cy="4444293"/>
                <a:chOff x="-45768" y="104793"/>
                <a:chExt cx="8966874" cy="496271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54497" y="2392588"/>
                  <a:ext cx="170915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-45768" y="104793"/>
                  <a:ext cx="8966874" cy="4962712"/>
                  <a:chOff x="-45768" y="104793"/>
                  <a:chExt cx="8966874" cy="4962712"/>
                </a:xfrm>
                <a:solidFill>
                  <a:srgbClr val="008000"/>
                </a:solidFill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167976" y="848394"/>
                    <a:ext cx="6440415" cy="0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608392" y="848394"/>
                    <a:ext cx="0" cy="3607084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-45768" y="104793"/>
                    <a:ext cx="8966874" cy="4962712"/>
                    <a:chOff x="-45768" y="104793"/>
                    <a:chExt cx="8966874" cy="4962712"/>
                  </a:xfrm>
                  <a:grpFill/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167976" y="2481223"/>
                      <a:ext cx="7753130" cy="2586282"/>
                      <a:chOff x="1167976" y="2481223"/>
                      <a:chExt cx="7753130" cy="2586282"/>
                    </a:xfrm>
                    <a:grpFill/>
                  </p:grpSpPr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601785" y="2481223"/>
                        <a:ext cx="3319321" cy="880505"/>
                        <a:chOff x="5601785" y="2481223"/>
                        <a:chExt cx="3319321" cy="880505"/>
                      </a:xfrm>
                      <a:grpFill/>
                    </p:grpSpPr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7795245" y="2481223"/>
                          <a:ext cx="1125861" cy="880505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Vizual Library</a:t>
                          </a:r>
                        </a:p>
                        <a:p>
                          <a:r>
                            <a:rPr lang="en-US" sz="900" dirty="0" smtClean="0"/>
                            <a:t>(Visualization Library)</a:t>
                          </a:r>
                        </a:p>
                        <a:p>
                          <a:r>
                            <a:rPr lang="en-US" sz="900" dirty="0" smtClean="0"/>
                            <a:t>Savefig as png/jpeg/pdf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3" name="Rounded Rectangle 12"/>
                        <p:cNvSpPr/>
                        <p:nvPr/>
                      </p:nvSpPr>
                      <p:spPr>
                        <a:xfrm>
                          <a:off x="5601785" y="2724788"/>
                          <a:ext cx="1859195" cy="397165"/>
                        </a:xfrm>
                        <a:prstGeom prst="round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</a:t>
                          </a:r>
                          <a:r>
                            <a:rPr lang="en-US" sz="900" dirty="0"/>
                            <a:t> </a:t>
                          </a:r>
                          <a:r>
                            <a:rPr lang="en-US" sz="900" dirty="0" smtClean="0"/>
                            <a:t>Visualization Integration Bus (DVIB)</a:t>
                          </a:r>
                        </a:p>
                      </p:txBody>
                    </p: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1167976" y="3409338"/>
                        <a:ext cx="7245971" cy="1658167"/>
                        <a:chOff x="1167976" y="3409338"/>
                        <a:chExt cx="7245971" cy="1658167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3071614" y="3699878"/>
                          <a:ext cx="2848023" cy="960934"/>
                          <a:chOff x="3071614" y="3699878"/>
                          <a:chExt cx="2848023" cy="960934"/>
                        </a:xfrm>
                        <a:grpFill/>
                      </p:grpSpPr>
                      <p:sp>
                        <p:nvSpPr>
                          <p:cNvPr id="11" name="Rounded Rectangle 10"/>
                          <p:cNvSpPr/>
                          <p:nvPr/>
                        </p:nvSpPr>
                        <p:spPr>
                          <a:xfrm>
                            <a:off x="3071614" y="3699878"/>
                            <a:ext cx="2848023" cy="44223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050" dirty="0" smtClean="0"/>
                              <a:t>DB Algorithm Integration Bus (DAIB)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20" name="Up-Down Arrow 19"/>
                          <p:cNvSpPr/>
                          <p:nvPr/>
                        </p:nvSpPr>
                        <p:spPr>
                          <a:xfrm>
                            <a:off x="4424152" y="4150180"/>
                            <a:ext cx="190071" cy="510632"/>
                          </a:xfrm>
                          <a:prstGeom prst="upDownArrow">
                            <a:avLst/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6150276" y="3409338"/>
                          <a:ext cx="2263671" cy="858950"/>
                          <a:chOff x="6150276" y="3409338"/>
                          <a:chExt cx="2263671" cy="858950"/>
                        </a:xfrm>
                        <a:grpFill/>
                      </p:grpSpPr>
                      <p:sp>
                        <p:nvSpPr>
                          <p:cNvPr id="14" name="Rounded Rectangle 13"/>
                          <p:cNvSpPr/>
                          <p:nvPr/>
                        </p:nvSpPr>
                        <p:spPr>
                          <a:xfrm>
                            <a:off x="6150276" y="3499293"/>
                            <a:ext cx="1310704" cy="76899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900" dirty="0" smtClean="0"/>
                              <a:t>Algorithms Visualization</a:t>
                            </a:r>
                          </a:p>
                          <a:p>
                            <a:r>
                              <a:rPr lang="en-US" sz="900" dirty="0" smtClean="0"/>
                              <a:t>Integration Bus </a:t>
                            </a:r>
                          </a:p>
                          <a:p>
                            <a:r>
                              <a:rPr lang="en-US" sz="900" dirty="0" smtClean="0"/>
                              <a:t>(AVIB) 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7" name="Bent-Up Arrow 26"/>
                          <p:cNvSpPr/>
                          <p:nvPr/>
                        </p:nvSpPr>
                        <p:spPr>
                          <a:xfrm>
                            <a:off x="7489076" y="3409338"/>
                            <a:ext cx="924871" cy="504418"/>
                          </a:xfrm>
                          <a:prstGeom prst="bentUpArrow">
                            <a:avLst>
                              <a:gd name="adj1" fmla="val 11761"/>
                              <a:gd name="adj2" fmla="val 14641"/>
                              <a:gd name="adj3" fmla="val 3377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3214447" y="4293613"/>
                          <a:ext cx="3697855" cy="773892"/>
                          <a:chOff x="3214447" y="4293613"/>
                          <a:chExt cx="3697855" cy="773892"/>
                        </a:xfrm>
                        <a:grpFill/>
                      </p:grpSpPr>
                      <p:sp>
                        <p:nvSpPr>
                          <p:cNvPr id="7" name="Rectangle 6"/>
                          <p:cNvSpPr/>
                          <p:nvPr/>
                        </p:nvSpPr>
                        <p:spPr>
                          <a:xfrm>
                            <a:off x="3214447" y="4698631"/>
                            <a:ext cx="2686949" cy="368874"/>
                          </a:xfrm>
                          <a:prstGeom prst="rect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 smtClean="0"/>
                              <a:t>Algorithms Library</a:t>
                            </a:r>
                          </a:p>
                          <a:p>
                            <a:pPr algn="ctr"/>
                            <a:r>
                              <a:rPr lang="en-US" sz="900" dirty="0" smtClean="0"/>
                              <a:t>(Algorithms, Statistics, ML)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8" name="Bent-Up Arrow 27"/>
                          <p:cNvSpPr/>
                          <p:nvPr/>
                        </p:nvSpPr>
                        <p:spPr>
                          <a:xfrm>
                            <a:off x="5901396" y="4293613"/>
                            <a:ext cx="1010906" cy="627392"/>
                          </a:xfrm>
                          <a:prstGeom prst="bentUpArrow">
                            <a:avLst>
                              <a:gd name="adj1" fmla="val 13864"/>
                              <a:gd name="adj2" fmla="val 18736"/>
                              <a:gd name="adj3" fmla="val 2639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1" name="Straight Connector 30"/>
                        <p:cNvCxnSpPr/>
                        <p:nvPr/>
                      </p:nvCxnSpPr>
                      <p:spPr>
                        <a:xfrm>
                          <a:off x="1167976" y="4455477"/>
                          <a:ext cx="6440416" cy="11342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-45768" y="848394"/>
                      <a:ext cx="3940486" cy="3607083"/>
                      <a:chOff x="-45768" y="848394"/>
                      <a:chExt cx="3940486" cy="3607083"/>
                    </a:xfrm>
                    <a:grpFill/>
                  </p:grpSpPr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-45768" y="2206755"/>
                        <a:ext cx="1521662" cy="1457527"/>
                        <a:chOff x="-45768" y="2206755"/>
                        <a:chExt cx="1521662" cy="1457527"/>
                      </a:xfrm>
                      <a:grpFill/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-45768" y="2206755"/>
                          <a:ext cx="1029999" cy="1457527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/>
                            <a:t>SQL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Stored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Procedures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7" name="Left-Right Arrow 16"/>
                        <p:cNvSpPr/>
                        <p:nvPr/>
                      </p:nvSpPr>
                      <p:spPr>
                        <a:xfrm>
                          <a:off x="984229" y="2846365"/>
                          <a:ext cx="491665" cy="181428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1475894" y="2724784"/>
                        <a:ext cx="2418824" cy="422492"/>
                        <a:chOff x="1475894" y="2724784"/>
                        <a:chExt cx="2418824" cy="422492"/>
                      </a:xfrm>
                      <a:grpFill/>
                    </p:grpSpPr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1475894" y="2724784"/>
                          <a:ext cx="1903321" cy="422492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Integration Bus  (DBIB)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8" name="Left-Right Arrow 17"/>
                        <p:cNvSpPr/>
                        <p:nvPr/>
                      </p:nvSpPr>
                      <p:spPr>
                        <a:xfrm>
                          <a:off x="3379215" y="2855058"/>
                          <a:ext cx="515503" cy="180871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1167976" y="848394"/>
                        <a:ext cx="0" cy="3607083"/>
                      </a:xfrm>
                      <a:prstGeom prst="line">
                        <a:avLst/>
                      </a:prstGeom>
                      <a:grpFill/>
                      <a:ln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383353" y="104793"/>
                      <a:ext cx="2186660" cy="3557098"/>
                      <a:chOff x="3383353" y="104793"/>
                      <a:chExt cx="2186660" cy="3557098"/>
                    </a:xfrm>
                    <a:grpFill/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3383353" y="104793"/>
                        <a:ext cx="2186660" cy="457564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900" dirty="0" smtClean="0"/>
                          <a:t>External Data</a:t>
                        </a:r>
                      </a:p>
                      <a:p>
                        <a:pPr algn="ctr"/>
                        <a:r>
                          <a:rPr lang="en-US" sz="900" dirty="0" smtClean="0"/>
                          <a:t>(csv, text, json, xml, dat, excel) </a:t>
                        </a:r>
                        <a:endParaRPr lang="en-US" sz="900" dirty="0"/>
                      </a:p>
                    </p:txBody>
                  </p: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654497" y="2582519"/>
                        <a:ext cx="1720490" cy="1079372"/>
                        <a:chOff x="3654497" y="2582519"/>
                        <a:chExt cx="1720490" cy="1079372"/>
                      </a:xfrm>
                      <a:grpFill/>
                    </p:grpSpPr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3894718" y="2582519"/>
                          <a:ext cx="1235325" cy="69663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 smtClean="0"/>
                            <a:t>Database</a:t>
                          </a:r>
                        </a:p>
                        <a:p>
                          <a:pPr algn="ctr"/>
                          <a:r>
                            <a:rPr lang="en-US" sz="1200" dirty="0" smtClean="0"/>
                            <a:t>SQL/NoSQL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9" name="Up-Down Arrow 18"/>
                        <p:cNvSpPr/>
                        <p:nvPr/>
                      </p:nvSpPr>
                      <p:spPr>
                        <a:xfrm>
                          <a:off x="4418734" y="3317654"/>
                          <a:ext cx="181442" cy="344237"/>
                        </a:xfrm>
                        <a:prstGeom prst="upDown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3654497" y="3499293"/>
                          <a:ext cx="1720490" cy="11341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654497" y="2381249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363647" y="2392588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Screen Shot 2020-08-27 at 7.04.22 P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716" y="2624023"/>
                <a:ext cx="1606643" cy="952246"/>
              </a:xfrm>
              <a:prstGeom prst="rect">
                <a:avLst/>
              </a:prstGeom>
            </p:spPr>
          </p:pic>
        </p:grpSp>
        <p:sp>
          <p:nvSpPr>
            <p:cNvPr id="74" name="Up-Down Arrow 73"/>
            <p:cNvSpPr/>
            <p:nvPr/>
          </p:nvSpPr>
          <p:spPr>
            <a:xfrm>
              <a:off x="3689553" y="2479263"/>
              <a:ext cx="176112" cy="249829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65783" y="2740432"/>
              <a:ext cx="2204908" cy="3325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DIP DB Integration Bus (DDIB)</a:t>
              </a:r>
              <a:endParaRPr lang="en-US" sz="1000" dirty="0"/>
            </a:p>
          </p:txBody>
        </p:sp>
        <p:sp>
          <p:nvSpPr>
            <p:cNvPr id="82" name="Up-Down Arrow 81"/>
            <p:cNvSpPr/>
            <p:nvPr/>
          </p:nvSpPr>
          <p:spPr>
            <a:xfrm>
              <a:off x="3717213" y="3080601"/>
              <a:ext cx="146466" cy="322485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853640" y="1995708"/>
            <a:ext cx="1812018" cy="352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Processing </a:t>
            </a:r>
            <a:r>
              <a:rPr lang="en-US" sz="1000" dirty="0" smtClean="0"/>
              <a:t>Unit (DPU)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931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109744" y="1034815"/>
            <a:ext cx="9034255" cy="44307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Data Processing Unit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DPU)</a:t>
            </a:r>
            <a:endParaRPr lang="en-US" sz="1400" b="1" dirty="0"/>
          </a:p>
          <a:p>
            <a:pPr lvl="1"/>
            <a:r>
              <a:rPr lang="en-US" sz="1400" dirty="0" smtClean="0"/>
              <a:t>Data Processing Unit (DPU) transforms raw data into clean processed data.</a:t>
            </a:r>
            <a:endParaRPr lang="en-US" sz="1400" dirty="0"/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DPU DB </a:t>
            </a:r>
            <a:r>
              <a:rPr lang="en-US" sz="1400" b="1" dirty="0"/>
              <a:t>Integration Bus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DDIB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DDIB, which is the abbreviation for “DPU DB Integration Bus”, </a:t>
            </a:r>
            <a:r>
              <a:rPr lang="en-US" sz="1400" dirty="0"/>
              <a:t>is a software architecture </a:t>
            </a:r>
            <a:r>
              <a:rPr lang="en-US" sz="1400" dirty="0" smtClean="0"/>
              <a:t>that provides </a:t>
            </a:r>
            <a:r>
              <a:rPr lang="en-US" sz="1400" dirty="0"/>
              <a:t>connection between SQL Stored Procedures and Database in Pythonic way.</a:t>
            </a:r>
          </a:p>
          <a:p>
            <a:pPr lvl="1"/>
            <a:r>
              <a:rPr lang="en-US" sz="1400" dirty="0"/>
              <a:t>Functions</a:t>
            </a:r>
            <a:r>
              <a:rPr lang="en-US" sz="1400" dirty="0" smtClean="0"/>
              <a:t>:</a:t>
            </a:r>
            <a:endParaRPr lang="en-US" sz="1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</a:t>
            </a:r>
            <a:r>
              <a:rPr lang="en-US" sz="1400" b="1" dirty="0" smtClean="0"/>
              <a:t>Integration Bus </a:t>
            </a:r>
            <a:r>
              <a:rPr lang="mr-IN" sz="1400" b="1" dirty="0" smtClean="0"/>
              <a:t>–</a:t>
            </a:r>
            <a:r>
              <a:rPr lang="en-US" sz="1400" b="1" dirty="0" smtClean="0"/>
              <a:t> (DBIB)</a:t>
            </a:r>
          </a:p>
          <a:p>
            <a:pPr lvl="1"/>
            <a:r>
              <a:rPr lang="en-US" sz="1400" dirty="0" smtClean="0"/>
              <a:t>DBIB, which is the abbreviation for “DB Integration Bus”, is a software architecture </a:t>
            </a:r>
            <a:r>
              <a:rPr lang="en-US" sz="1400" dirty="0" smtClean="0"/>
              <a:t>that provides </a:t>
            </a:r>
            <a:r>
              <a:rPr lang="en-US" sz="1400" dirty="0" smtClean="0"/>
              <a:t>connection between SQL Stored Procedures and Database in Pythonic way.</a:t>
            </a:r>
          </a:p>
          <a:p>
            <a:pPr lvl="1"/>
            <a:r>
              <a:rPr lang="en-US" sz="1400" dirty="0" smtClean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Algorithms Integration </a:t>
            </a:r>
            <a:r>
              <a:rPr lang="en-US" sz="1400" b="1" dirty="0"/>
              <a:t>Bus </a:t>
            </a:r>
            <a:r>
              <a:rPr lang="mr-IN" sz="1400" b="1" dirty="0"/>
              <a:t>–</a:t>
            </a:r>
            <a:r>
              <a:rPr lang="en-US" sz="1400" b="1" dirty="0"/>
              <a:t> (</a:t>
            </a:r>
            <a:r>
              <a:rPr lang="en-US" sz="1400" b="1" dirty="0" smtClean="0"/>
              <a:t>DAIB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DAIB</a:t>
            </a:r>
            <a:r>
              <a:rPr lang="en-US" sz="1400" dirty="0"/>
              <a:t>, which is the abbreviation for “DB </a:t>
            </a:r>
            <a:r>
              <a:rPr lang="en-US" sz="1400" dirty="0" smtClean="0"/>
              <a:t>Algorithms Integration </a:t>
            </a:r>
            <a:r>
              <a:rPr lang="en-US" sz="1400" dirty="0"/>
              <a:t>Bus”, is a software architecture </a:t>
            </a:r>
            <a:r>
              <a:rPr lang="en-US" sz="1400" dirty="0" smtClean="0"/>
              <a:t>that provides </a:t>
            </a:r>
            <a:r>
              <a:rPr lang="en-US" sz="1400" dirty="0"/>
              <a:t>connection between </a:t>
            </a:r>
            <a:r>
              <a:rPr lang="en-US" sz="1400" dirty="0" smtClean="0"/>
              <a:t>Database and Algorithms Library.</a:t>
            </a:r>
          </a:p>
          <a:p>
            <a:pPr lvl="1"/>
            <a:r>
              <a:rPr lang="en-US" sz="1400" dirty="0" smtClean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Algorithms Visualization </a:t>
            </a:r>
            <a:r>
              <a:rPr lang="en-US" sz="1400" b="1" dirty="0"/>
              <a:t>Integration Bus </a:t>
            </a:r>
            <a:r>
              <a:rPr lang="mr-IN" sz="1400" b="1" dirty="0"/>
              <a:t>–</a:t>
            </a:r>
            <a:r>
              <a:rPr lang="en-US" sz="1400" b="1" dirty="0"/>
              <a:t> </a:t>
            </a:r>
            <a:r>
              <a:rPr lang="en-US" sz="1400" b="1" dirty="0" smtClean="0"/>
              <a:t>(</a:t>
            </a:r>
            <a:r>
              <a:rPr lang="en-US" sz="1400" b="1" dirty="0"/>
              <a:t>A</a:t>
            </a:r>
            <a:r>
              <a:rPr lang="en-US" sz="1400" b="1" dirty="0" smtClean="0"/>
              <a:t>VIB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AVIB</a:t>
            </a:r>
            <a:r>
              <a:rPr lang="en-US" sz="1400" dirty="0"/>
              <a:t>, which is the abbreviation for </a:t>
            </a:r>
            <a:r>
              <a:rPr lang="en-US" sz="1400" dirty="0" smtClean="0"/>
              <a:t>“Algorithms Visualization </a:t>
            </a:r>
            <a:r>
              <a:rPr lang="en-US" sz="1400" dirty="0"/>
              <a:t>Integration Bus”, is a software architecture that provides connection between </a:t>
            </a:r>
            <a:r>
              <a:rPr lang="en-US" sz="1400" dirty="0" smtClean="0"/>
              <a:t>Algorithms and Visualization Library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smtClean="0"/>
              <a:t>DB </a:t>
            </a:r>
            <a:r>
              <a:rPr lang="en-US" sz="1400" b="1" dirty="0"/>
              <a:t>Visualization Integration Bus </a:t>
            </a:r>
            <a:r>
              <a:rPr lang="mr-IN" sz="1400" b="1" dirty="0"/>
              <a:t>–</a:t>
            </a:r>
            <a:r>
              <a:rPr lang="en-US" sz="1400" b="1" dirty="0"/>
              <a:t> </a:t>
            </a:r>
            <a:r>
              <a:rPr lang="en-US" sz="1400" b="1" dirty="0" smtClean="0"/>
              <a:t>(DVIB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 smtClean="0"/>
              <a:t>DVIB</a:t>
            </a:r>
            <a:r>
              <a:rPr lang="en-US" sz="1400" dirty="0"/>
              <a:t>, which is the abbreviation for </a:t>
            </a:r>
            <a:r>
              <a:rPr lang="en-US" sz="1400" dirty="0" smtClean="0"/>
              <a:t>“DB </a:t>
            </a:r>
            <a:r>
              <a:rPr lang="en-US" sz="1400" dirty="0"/>
              <a:t>Visualization Integration Bus”, is a software architecture that provides connection between </a:t>
            </a:r>
            <a:r>
              <a:rPr lang="en-US" sz="1400" dirty="0" smtClean="0"/>
              <a:t>Database </a:t>
            </a:r>
            <a:r>
              <a:rPr lang="en-US" sz="1400" dirty="0"/>
              <a:t>and Visualization Library.</a:t>
            </a:r>
          </a:p>
          <a:p>
            <a:pPr lvl="1"/>
            <a:r>
              <a:rPr lang="en-US" sz="1400" dirty="0"/>
              <a:t>Functions: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Integration Middleware </a:t>
            </a:r>
            <a:r>
              <a:rPr lang="en-US" sz="2400" dirty="0" smtClean="0"/>
              <a:t>(DIM) Components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Middleware : main script/module which takes raw data as input and visualize the data as output based on arguments.  </a:t>
            </a:r>
          </a:p>
          <a:p>
            <a:pPr marL="0" indent="0">
              <a:buNone/>
            </a:pPr>
            <a:r>
              <a:rPr lang="en-US" sz="1400" dirty="0" smtClean="0"/>
              <a:t># main.py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download/import/get raw data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get_raw_data(param1, param2,..):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Data cleaning/processing (DIP Library) </a:t>
            </a:r>
            <a:r>
              <a:rPr lang="mr-IN" sz="1400" dirty="0" smtClean="0"/>
              <a:t>–</a:t>
            </a:r>
            <a:r>
              <a:rPr lang="en-US" sz="1400" dirty="0" smtClean="0"/>
              <a:t> store processed data in DB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clean_data(param1, param2,..)</a:t>
            </a:r>
          </a:p>
          <a:p>
            <a:pPr marL="0" indent="0">
              <a:buNone/>
            </a:pPr>
            <a:r>
              <a:rPr lang="en-US" sz="1400" dirty="0" smtClean="0"/>
              <a:t> save_processed_data(param1, param2,..)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export_to_db(param1, param2,..)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# Pass data through algorithm library </a:t>
            </a:r>
            <a:r>
              <a:rPr lang="mr-IN" sz="1400" dirty="0" smtClean="0"/>
              <a:t>–</a:t>
            </a:r>
            <a:r>
              <a:rPr lang="en-US" sz="1400" dirty="0" smtClean="0"/>
              <a:t> ADA Library</a:t>
            </a:r>
          </a:p>
          <a:p>
            <a:pPr marL="0" indent="0">
              <a:buNone/>
            </a:pPr>
            <a:r>
              <a:rPr lang="en-US" sz="1400" dirty="0" smtClean="0"/>
              <a:t># Get data from DB </a:t>
            </a:r>
            <a:r>
              <a:rPr lang="mr-IN" sz="1400" dirty="0" smtClean="0"/>
              <a:t>–</a:t>
            </a:r>
            <a:r>
              <a:rPr lang="en-US" sz="1400" dirty="0" smtClean="0"/>
              <a:t> Apply algorithm to get insight </a:t>
            </a:r>
            <a:r>
              <a:rPr lang="mr-IN" sz="1400" dirty="0" smtClean="0"/>
              <a:t>–</a:t>
            </a:r>
            <a:r>
              <a:rPr lang="en-US" sz="1400" dirty="0" smtClean="0"/>
              <a:t> Analyzed output to Data Visualization Library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get_data(param1, param2,</a:t>
            </a:r>
            <a:r>
              <a:rPr lang="mr-IN" sz="1400" dirty="0" smtClean="0"/>
              <a:t>…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data_transform(param1, param2,..)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data_analyze(param1, param2,..) 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ml_algo()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stat_algo() </a:t>
            </a:r>
            <a:r>
              <a:rPr lang="mr-IN" sz="1400" dirty="0" smtClean="0"/>
              <a:t>–</a:t>
            </a:r>
            <a:r>
              <a:rPr lang="en-US" sz="1400" dirty="0" smtClean="0"/>
              <a:t> descriptive, inferential, predictive, exploratory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math_algo()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algos()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-- eda()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data_viz(param1, param2,..)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89303</TotalTime>
  <Words>488</Words>
  <Application>Microsoft Macintosh PowerPoint</Application>
  <PresentationFormat>On-screen Show (16:10)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Data Integration Middleware (DIM) </vt:lpstr>
      <vt:lpstr>Outline</vt:lpstr>
      <vt:lpstr>Data Integration Middleware (DIM) Architecture </vt:lpstr>
      <vt:lpstr>Data Integration Middleware (DIM) Components 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2767</cp:revision>
  <dcterms:created xsi:type="dcterms:W3CDTF">2012-09-25T05:53:19Z</dcterms:created>
  <dcterms:modified xsi:type="dcterms:W3CDTF">2020-08-31T22:07:59Z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