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1" r:id="rId3"/>
    <p:sldId id="268" r:id="rId4"/>
    <p:sldId id="272" r:id="rId5"/>
    <p:sldId id="278" r:id="rId6"/>
    <p:sldId id="277" r:id="rId7"/>
    <p:sldId id="270" r:id="rId8"/>
    <p:sldId id="269" r:id="rId9"/>
    <p:sldId id="266" r:id="rId10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2" d="100"/>
          <a:sy n="112" d="100"/>
        </p:scale>
        <p:origin x="-208" y="-80"/>
      </p:cViewPr>
      <p:guideLst>
        <p:guide orient="horz" pos="3533"/>
        <p:guide pos="19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4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4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5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DataWare </a:t>
            </a:r>
            <a:br>
              <a:rPr lang="en-US" sz="4000" dirty="0" smtClean="0"/>
            </a:br>
            <a:r>
              <a:rPr lang="en-US" sz="2400" dirty="0" smtClean="0"/>
              <a:t>A Data-Oriented Middleware &amp; Application Integration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83008" y="4876173"/>
            <a:ext cx="281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Jagriti Goswami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600" dirty="0" smtClean="0"/>
              <a:t>Dataware- </a:t>
            </a:r>
            <a:r>
              <a:rPr lang="en-US" sz="1600" dirty="0" smtClean="0"/>
              <a:t>Architecture</a:t>
            </a:r>
          </a:p>
          <a:p>
            <a:pPr>
              <a:buFont typeface="Wingdings" charset="2"/>
              <a:buChar char="Ø"/>
            </a:pPr>
            <a:r>
              <a:rPr lang="en-US" sz="1600" dirty="0" smtClean="0"/>
              <a:t>Dataware- </a:t>
            </a:r>
            <a:r>
              <a:rPr lang="en-US" sz="1600" dirty="0" smtClean="0"/>
              <a:t>Components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749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Architecture 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24702" y="1825622"/>
            <a:ext cx="165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Integration Middleware (DIM)</a:t>
            </a:r>
          </a:p>
        </p:txBody>
      </p:sp>
      <p:sp>
        <p:nvSpPr>
          <p:cNvPr id="73" name="Up-Down Arrow 72"/>
          <p:cNvSpPr/>
          <p:nvPr/>
        </p:nvSpPr>
        <p:spPr>
          <a:xfrm>
            <a:off x="3668270" y="1542767"/>
            <a:ext cx="179665" cy="43026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4299161" y="3547337"/>
            <a:ext cx="380805" cy="16197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-Right Arrow 75"/>
          <p:cNvSpPr/>
          <p:nvPr/>
        </p:nvSpPr>
        <p:spPr>
          <a:xfrm>
            <a:off x="6174995" y="3567531"/>
            <a:ext cx="269829" cy="13201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10911" y="1098984"/>
            <a:ext cx="8928054" cy="4444293"/>
            <a:chOff x="126654" y="1212374"/>
            <a:chExt cx="8928054" cy="4444293"/>
          </a:xfrm>
        </p:grpSpPr>
        <p:grpSp>
          <p:nvGrpSpPr>
            <p:cNvPr id="67" name="Group 66"/>
            <p:cNvGrpSpPr/>
            <p:nvPr/>
          </p:nvGrpSpPr>
          <p:grpSpPr>
            <a:xfrm>
              <a:off x="126654" y="1212374"/>
              <a:ext cx="8928054" cy="4444293"/>
              <a:chOff x="-71695" y="604411"/>
              <a:chExt cx="8928054" cy="444429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71695" y="604411"/>
                <a:ext cx="7238340" cy="4444293"/>
                <a:chOff x="-45768" y="104793"/>
                <a:chExt cx="8966874" cy="496271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654497" y="2392588"/>
                  <a:ext cx="170915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-45768" y="104793"/>
                  <a:ext cx="8966874" cy="4962712"/>
                  <a:chOff x="-45768" y="104793"/>
                  <a:chExt cx="8966874" cy="4962712"/>
                </a:xfrm>
                <a:solidFill>
                  <a:srgbClr val="008000"/>
                </a:solidFill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167976" y="848394"/>
                    <a:ext cx="6440415" cy="0"/>
                  </a:xfrm>
                  <a:prstGeom prst="line">
                    <a:avLst/>
                  </a:prstGeom>
                  <a:grp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7608392" y="848394"/>
                    <a:ext cx="0" cy="3607084"/>
                  </a:xfrm>
                  <a:prstGeom prst="line">
                    <a:avLst/>
                  </a:prstGeom>
                  <a:grp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-45768" y="104793"/>
                    <a:ext cx="8966874" cy="4962712"/>
                    <a:chOff x="-45768" y="104793"/>
                    <a:chExt cx="8966874" cy="4962712"/>
                  </a:xfrm>
                  <a:grpFill/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1167976" y="2481223"/>
                      <a:ext cx="7753130" cy="2586282"/>
                      <a:chOff x="1167976" y="2481223"/>
                      <a:chExt cx="7753130" cy="2586282"/>
                    </a:xfrm>
                    <a:grpFill/>
                  </p:grpSpPr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601785" y="2481223"/>
                        <a:ext cx="3319321" cy="880505"/>
                        <a:chOff x="5601785" y="2481223"/>
                        <a:chExt cx="3319321" cy="880505"/>
                      </a:xfrm>
                      <a:grpFill/>
                    </p:grpSpPr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7795245" y="2481223"/>
                          <a:ext cx="1125861" cy="880505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Vizual Library</a:t>
                          </a:r>
                        </a:p>
                        <a:p>
                          <a:r>
                            <a:rPr lang="en-US" sz="900" dirty="0" smtClean="0"/>
                            <a:t>(Visualization Library)</a:t>
                          </a:r>
                        </a:p>
                        <a:p>
                          <a:r>
                            <a:rPr lang="en-US" sz="900" dirty="0" smtClean="0"/>
                            <a:t>Savefig as png/jpeg/pdf</a:t>
                          </a:r>
                          <a:endParaRPr lang="en-US" sz="900" dirty="0"/>
                        </a:p>
                      </p:txBody>
                    </p:sp>
                    <p:sp>
                      <p:nvSpPr>
                        <p:cNvPr id="13" name="Rounded Rectangle 12"/>
                        <p:cNvSpPr/>
                        <p:nvPr/>
                      </p:nvSpPr>
                      <p:spPr>
                        <a:xfrm>
                          <a:off x="5601785" y="2724788"/>
                          <a:ext cx="1859195" cy="397165"/>
                        </a:xfrm>
                        <a:prstGeom prst="round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DB </a:t>
                          </a:r>
                          <a:r>
                            <a:rPr lang="en-US" sz="900" dirty="0"/>
                            <a:t> </a:t>
                          </a:r>
                          <a:r>
                            <a:rPr lang="en-US" sz="900" dirty="0" smtClean="0"/>
                            <a:t>Visualization Integration Bus (DVIB)</a:t>
                          </a:r>
                        </a:p>
                      </p:txBody>
                    </p: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1167976" y="3409338"/>
                        <a:ext cx="7245971" cy="1658167"/>
                        <a:chOff x="1167976" y="3409338"/>
                        <a:chExt cx="7245971" cy="1658167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3071614" y="3699878"/>
                          <a:ext cx="2848023" cy="960934"/>
                          <a:chOff x="3071614" y="3699878"/>
                          <a:chExt cx="2848023" cy="960934"/>
                        </a:xfrm>
                        <a:grpFill/>
                      </p:grpSpPr>
                      <p:sp>
                        <p:nvSpPr>
                          <p:cNvPr id="11" name="Rounded Rectangle 10"/>
                          <p:cNvSpPr/>
                          <p:nvPr/>
                        </p:nvSpPr>
                        <p:spPr>
                          <a:xfrm>
                            <a:off x="3071614" y="3699878"/>
                            <a:ext cx="2848023" cy="44223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50000"/>
                            </a:schemeClr>
                          </a:solidFill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050" dirty="0" smtClean="0"/>
                              <a:t>DB Algorithm Integration Bus (DAIB)</a:t>
                            </a:r>
                            <a:endParaRPr lang="en-US" sz="1050" dirty="0"/>
                          </a:p>
                        </p:txBody>
                      </p:sp>
                      <p:sp>
                        <p:nvSpPr>
                          <p:cNvPr id="20" name="Up-Down Arrow 19"/>
                          <p:cNvSpPr/>
                          <p:nvPr/>
                        </p:nvSpPr>
                        <p:spPr>
                          <a:xfrm>
                            <a:off x="4424152" y="4150180"/>
                            <a:ext cx="190071" cy="510632"/>
                          </a:xfrm>
                          <a:prstGeom prst="upDownArrow">
                            <a:avLst/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6150276" y="3409338"/>
                          <a:ext cx="2263671" cy="858950"/>
                          <a:chOff x="6150276" y="3409338"/>
                          <a:chExt cx="2263671" cy="858950"/>
                        </a:xfrm>
                        <a:grpFill/>
                      </p:grpSpPr>
                      <p:sp>
                        <p:nvSpPr>
                          <p:cNvPr id="14" name="Rounded Rectangle 13"/>
                          <p:cNvSpPr/>
                          <p:nvPr/>
                        </p:nvSpPr>
                        <p:spPr>
                          <a:xfrm>
                            <a:off x="6150276" y="3499293"/>
                            <a:ext cx="1310704" cy="76899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900" dirty="0" smtClean="0"/>
                              <a:t>Algorithms Visualization</a:t>
                            </a:r>
                          </a:p>
                          <a:p>
                            <a:r>
                              <a:rPr lang="en-US" sz="900" dirty="0" smtClean="0"/>
                              <a:t>Integration Bus </a:t>
                            </a:r>
                          </a:p>
                          <a:p>
                            <a:r>
                              <a:rPr lang="en-US" sz="900" dirty="0" smtClean="0"/>
                              <a:t>(AVIB) </a:t>
                            </a:r>
                            <a:endParaRPr lang="en-US" sz="900" dirty="0"/>
                          </a:p>
                        </p:txBody>
                      </p:sp>
                      <p:sp>
                        <p:nvSpPr>
                          <p:cNvPr id="27" name="Bent-Up Arrow 26"/>
                          <p:cNvSpPr/>
                          <p:nvPr/>
                        </p:nvSpPr>
                        <p:spPr>
                          <a:xfrm>
                            <a:off x="7489076" y="3409338"/>
                            <a:ext cx="924871" cy="504418"/>
                          </a:xfrm>
                          <a:prstGeom prst="bentUpArrow">
                            <a:avLst>
                              <a:gd name="adj1" fmla="val 11761"/>
                              <a:gd name="adj2" fmla="val 14641"/>
                              <a:gd name="adj3" fmla="val 33772"/>
                            </a:avLst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3214447" y="4293613"/>
                          <a:ext cx="3697855" cy="773892"/>
                          <a:chOff x="3214447" y="4293613"/>
                          <a:chExt cx="3697855" cy="773892"/>
                        </a:xfrm>
                        <a:grpFill/>
                      </p:grpSpPr>
                      <p:sp>
                        <p:nvSpPr>
                          <p:cNvPr id="7" name="Rectangle 6"/>
                          <p:cNvSpPr/>
                          <p:nvPr/>
                        </p:nvSpPr>
                        <p:spPr>
                          <a:xfrm>
                            <a:off x="3214447" y="4698631"/>
                            <a:ext cx="2686949" cy="368874"/>
                          </a:xfrm>
                          <a:prstGeom prst="rect">
                            <a:avLst/>
                          </a:prstGeom>
                          <a:grpFill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900" dirty="0" smtClean="0"/>
                              <a:t>Algorithms Library</a:t>
                            </a:r>
                          </a:p>
                          <a:p>
                            <a:pPr algn="ctr"/>
                            <a:r>
                              <a:rPr lang="en-US" sz="900" dirty="0" smtClean="0"/>
                              <a:t>(Algorithms, Statistics, ML)</a:t>
                            </a:r>
                            <a:endParaRPr lang="en-US" sz="900" dirty="0"/>
                          </a:p>
                        </p:txBody>
                      </p:sp>
                      <p:sp>
                        <p:nvSpPr>
                          <p:cNvPr id="28" name="Bent-Up Arrow 27"/>
                          <p:cNvSpPr/>
                          <p:nvPr/>
                        </p:nvSpPr>
                        <p:spPr>
                          <a:xfrm>
                            <a:off x="5901396" y="4293613"/>
                            <a:ext cx="1010906" cy="627392"/>
                          </a:xfrm>
                          <a:prstGeom prst="bentUpArrow">
                            <a:avLst>
                              <a:gd name="adj1" fmla="val 13864"/>
                              <a:gd name="adj2" fmla="val 18736"/>
                              <a:gd name="adj3" fmla="val 26392"/>
                            </a:avLst>
                          </a:prstGeom>
                          <a:solidFill>
                            <a:srgbClr val="558ED5"/>
                          </a:solidFill>
                          <a:ln>
                            <a:solidFill>
                              <a:srgbClr val="558ED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1" name="Straight Connector 30"/>
                        <p:cNvCxnSpPr/>
                        <p:nvPr/>
                      </p:nvCxnSpPr>
                      <p:spPr>
                        <a:xfrm>
                          <a:off x="1167976" y="4455477"/>
                          <a:ext cx="6440416" cy="11342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-45768" y="848394"/>
                      <a:ext cx="3940486" cy="3607083"/>
                      <a:chOff x="-45768" y="848394"/>
                      <a:chExt cx="3940486" cy="3607083"/>
                    </a:xfrm>
                    <a:grpFill/>
                  </p:grpSpPr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-45768" y="2206755"/>
                        <a:ext cx="1521662" cy="1457527"/>
                        <a:chOff x="-45768" y="2206755"/>
                        <a:chExt cx="1521662" cy="1457527"/>
                      </a:xfrm>
                      <a:grpFill/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-45768" y="2206755"/>
                          <a:ext cx="1029999" cy="1457527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 smtClean="0"/>
                            <a:t>SQL</a:t>
                          </a:r>
                        </a:p>
                        <a:p>
                          <a:pPr algn="ctr"/>
                          <a:r>
                            <a:rPr lang="en-US" sz="1100" dirty="0" smtClean="0"/>
                            <a:t>Stored</a:t>
                          </a:r>
                        </a:p>
                        <a:p>
                          <a:pPr algn="ctr"/>
                          <a:r>
                            <a:rPr lang="en-US" sz="1100" dirty="0" smtClean="0"/>
                            <a:t>Procedures</a:t>
                          </a:r>
                          <a:endParaRPr lang="en-US" sz="1100" dirty="0"/>
                        </a:p>
                      </p:txBody>
                    </p:sp>
                    <p:sp>
                      <p:nvSpPr>
                        <p:cNvPr id="17" name="Left-Right Arrow 16"/>
                        <p:cNvSpPr/>
                        <p:nvPr/>
                      </p:nvSpPr>
                      <p:spPr>
                        <a:xfrm>
                          <a:off x="984229" y="2846365"/>
                          <a:ext cx="491665" cy="181428"/>
                        </a:xfrm>
                        <a:prstGeom prst="leftRight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1475894" y="2724784"/>
                        <a:ext cx="2418824" cy="422492"/>
                        <a:chOff x="1475894" y="2724784"/>
                        <a:chExt cx="2418824" cy="422492"/>
                      </a:xfrm>
                      <a:grpFill/>
                    </p:grpSpPr>
                    <p:sp>
                      <p:nvSpPr>
                        <p:cNvPr id="10" name="Rounded Rectangle 9"/>
                        <p:cNvSpPr/>
                        <p:nvPr/>
                      </p:nvSpPr>
                      <p:spPr>
                        <a:xfrm>
                          <a:off x="1475894" y="2724784"/>
                          <a:ext cx="1903321" cy="422492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sz="900" dirty="0" smtClean="0"/>
                            <a:t>DB Integration Bus  (DBIB)</a:t>
                          </a:r>
                          <a:endParaRPr lang="en-US" sz="900" dirty="0"/>
                        </a:p>
                      </p:txBody>
                    </p:sp>
                    <p:sp>
                      <p:nvSpPr>
                        <p:cNvPr id="18" name="Left-Right Arrow 17"/>
                        <p:cNvSpPr/>
                        <p:nvPr/>
                      </p:nvSpPr>
                      <p:spPr>
                        <a:xfrm>
                          <a:off x="3379215" y="2855058"/>
                          <a:ext cx="515503" cy="180871"/>
                        </a:xfrm>
                        <a:prstGeom prst="leftRight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1167976" y="848394"/>
                        <a:ext cx="0" cy="3607083"/>
                      </a:xfrm>
                      <a:prstGeom prst="line">
                        <a:avLst/>
                      </a:prstGeom>
                      <a:grpFill/>
                      <a:ln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383353" y="104793"/>
                      <a:ext cx="2186660" cy="3557098"/>
                      <a:chOff x="3383353" y="104793"/>
                      <a:chExt cx="2186660" cy="3557098"/>
                    </a:xfrm>
                    <a:grpFill/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3383353" y="104793"/>
                        <a:ext cx="2186660" cy="457564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900" dirty="0" smtClean="0"/>
                          <a:t>External Data</a:t>
                        </a:r>
                      </a:p>
                      <a:p>
                        <a:pPr algn="ctr"/>
                        <a:r>
                          <a:rPr lang="en-US" sz="900" dirty="0" smtClean="0"/>
                          <a:t>(csv, text, json, xml, dat, excel) </a:t>
                        </a:r>
                        <a:endParaRPr lang="en-US" sz="900" dirty="0"/>
                      </a:p>
                    </p:txBody>
                  </p:sp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3654497" y="2582519"/>
                        <a:ext cx="1720490" cy="1079372"/>
                        <a:chOff x="3654497" y="2582519"/>
                        <a:chExt cx="1720490" cy="1079372"/>
                      </a:xfrm>
                      <a:grpFill/>
                    </p:grpSpPr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3894718" y="2582519"/>
                          <a:ext cx="1235325" cy="69663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 smtClean="0"/>
                            <a:t>Database</a:t>
                          </a:r>
                        </a:p>
                        <a:p>
                          <a:pPr algn="ctr"/>
                          <a:r>
                            <a:rPr lang="en-US" sz="1200" dirty="0" smtClean="0"/>
                            <a:t>SQL/NoSQL</a:t>
                          </a:r>
                          <a:endParaRPr lang="en-US" sz="1200" dirty="0"/>
                        </a:p>
                      </p:txBody>
                    </p:sp>
                    <p:sp>
                      <p:nvSpPr>
                        <p:cNvPr id="19" name="Up-Down Arrow 18"/>
                        <p:cNvSpPr/>
                        <p:nvPr/>
                      </p:nvSpPr>
                      <p:spPr>
                        <a:xfrm>
                          <a:off x="4418734" y="3317654"/>
                          <a:ext cx="181442" cy="344237"/>
                        </a:xfrm>
                        <a:prstGeom prst="upDownArrow">
                          <a:avLst/>
                        </a:prstGeom>
                        <a:solidFill>
                          <a:srgbClr val="558ED5"/>
                        </a:solidFill>
                        <a:ln>
                          <a:solidFill>
                            <a:srgbClr val="558ED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3654497" y="3499293"/>
                          <a:ext cx="1720490" cy="11341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654497" y="2381249"/>
                  <a:ext cx="0" cy="11180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363647" y="2392588"/>
                  <a:ext cx="0" cy="11180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Screen Shot 2020-08-27 at 7.04.22 P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9716" y="2624023"/>
                <a:ext cx="1606643" cy="952246"/>
              </a:xfrm>
              <a:prstGeom prst="rect">
                <a:avLst/>
              </a:prstGeom>
            </p:spPr>
          </p:pic>
        </p:grpSp>
        <p:sp>
          <p:nvSpPr>
            <p:cNvPr id="74" name="Up-Down Arrow 73"/>
            <p:cNvSpPr/>
            <p:nvPr/>
          </p:nvSpPr>
          <p:spPr>
            <a:xfrm>
              <a:off x="3689553" y="2479263"/>
              <a:ext cx="176112" cy="249829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65783" y="2740432"/>
              <a:ext cx="2204908" cy="33251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DIP DB Integration Bus (DDIB)</a:t>
              </a:r>
              <a:endParaRPr lang="en-US" sz="1000" dirty="0"/>
            </a:p>
          </p:txBody>
        </p:sp>
        <p:sp>
          <p:nvSpPr>
            <p:cNvPr id="82" name="Up-Down Arrow 81"/>
            <p:cNvSpPr/>
            <p:nvPr/>
          </p:nvSpPr>
          <p:spPr>
            <a:xfrm>
              <a:off x="3717213" y="3080601"/>
              <a:ext cx="146466" cy="322485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853640" y="1995708"/>
            <a:ext cx="1812018" cy="352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Processing </a:t>
            </a:r>
            <a:r>
              <a:rPr lang="en-US" sz="1000" dirty="0" smtClean="0"/>
              <a:t>Unit (DPU)</a:t>
            </a:r>
            <a:endParaRPr lang="en-US" sz="1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715530" y="1825622"/>
            <a:ext cx="630713" cy="453570"/>
            <a:chOff x="2578418" y="4048125"/>
            <a:chExt cx="800802" cy="532943"/>
          </a:xfrm>
        </p:grpSpPr>
        <p:grpSp>
          <p:nvGrpSpPr>
            <p:cNvPr id="62" name="Group 61"/>
            <p:cNvGrpSpPr/>
            <p:nvPr/>
          </p:nvGrpSpPr>
          <p:grpSpPr>
            <a:xfrm>
              <a:off x="2578418" y="4048125"/>
              <a:ext cx="800802" cy="532943"/>
              <a:chOff x="2204198" y="4036786"/>
              <a:chExt cx="800802" cy="53294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356598" y="4036786"/>
                <a:ext cx="551825" cy="73931"/>
                <a:chOff x="2356598" y="4036786"/>
                <a:chExt cx="551825" cy="73931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2687494" y="4036786"/>
                  <a:ext cx="0" cy="61691"/>
                </a:xfrm>
                <a:prstGeom prst="line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86"/>
                <p:cNvGrpSpPr/>
                <p:nvPr/>
              </p:nvGrpSpPr>
              <p:grpSpPr>
                <a:xfrm>
                  <a:off x="2356598" y="4048125"/>
                  <a:ext cx="551825" cy="62592"/>
                  <a:chOff x="2345258" y="4036786"/>
                  <a:chExt cx="551825" cy="62592"/>
                </a:xfrm>
              </p:grpSpPr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2687494" y="4036786"/>
                    <a:ext cx="90717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2345258" y="4036786"/>
                    <a:ext cx="551825" cy="62592"/>
                    <a:chOff x="2345258" y="4036786"/>
                    <a:chExt cx="551825" cy="62592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2778211" y="4036786"/>
                      <a:ext cx="0" cy="61691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2345258" y="4098477"/>
                      <a:ext cx="551825" cy="901"/>
                      <a:chOff x="2345258" y="4098477"/>
                      <a:chExt cx="551825" cy="901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>
                        <a:off x="2345258" y="4098477"/>
                        <a:ext cx="330896" cy="0"/>
                      </a:xfrm>
                      <a:prstGeom prst="line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V="1">
                        <a:off x="2778211" y="4099378"/>
                        <a:ext cx="118872" cy="0"/>
                      </a:xfrm>
                      <a:prstGeom prst="line">
                        <a:avLst/>
                      </a:prstGeom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66" name="Group 65"/>
              <p:cNvGrpSpPr/>
              <p:nvPr/>
            </p:nvGrpSpPr>
            <p:grpSpPr>
              <a:xfrm>
                <a:off x="2204198" y="4122056"/>
                <a:ext cx="800802" cy="447673"/>
                <a:chOff x="2170178" y="4110717"/>
                <a:chExt cx="800802" cy="447673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2170178" y="4252232"/>
                  <a:ext cx="789462" cy="306158"/>
                  <a:chOff x="2170178" y="4252232"/>
                  <a:chExt cx="789462" cy="306158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2170178" y="4252232"/>
                    <a:ext cx="60803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335965" y="4558390"/>
                    <a:ext cx="623675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2170178" y="4252232"/>
                    <a:ext cx="165787" cy="306158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778211" y="4252232"/>
                    <a:ext cx="181429" cy="306158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2215538" y="4110717"/>
                  <a:ext cx="755442" cy="447673"/>
                  <a:chOff x="2226878" y="4110717"/>
                  <a:chExt cx="755442" cy="447673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2226878" y="4184196"/>
                    <a:ext cx="608033" cy="44904"/>
                    <a:chOff x="2226878" y="4184196"/>
                    <a:chExt cx="608033" cy="4490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2226878" y="4184196"/>
                      <a:ext cx="6080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226878" y="4184196"/>
                      <a:ext cx="59122" cy="44904"/>
                    </a:xfrm>
                    <a:prstGeom prst="line">
                      <a:avLst/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2812231" y="4177398"/>
                    <a:ext cx="170089" cy="38099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2891611" y="4110717"/>
                    <a:ext cx="80189" cy="42318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3" name="Straight Connector 62"/>
            <p:cNvCxnSpPr/>
            <p:nvPr/>
          </p:nvCxnSpPr>
          <p:spPr>
            <a:xfrm>
              <a:off x="2742157" y="4132494"/>
              <a:ext cx="54864" cy="457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31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Architectural Overview</a:t>
            </a:r>
            <a:endParaRPr lang="en-US" sz="2400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729141" y="1077232"/>
            <a:ext cx="7651062" cy="4542745"/>
            <a:chOff x="763161" y="1077232"/>
            <a:chExt cx="7651062" cy="454274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598889" y="1973036"/>
              <a:ext cx="11339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28739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583316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621213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669819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030575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763161" y="1077232"/>
              <a:ext cx="7651062" cy="4542745"/>
              <a:chOff x="751821" y="1077232"/>
              <a:chExt cx="7651062" cy="454274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54579" y="1077232"/>
                <a:ext cx="6679047" cy="895804"/>
                <a:chOff x="1258699" y="1077232"/>
                <a:chExt cx="6679047" cy="895804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258699" y="1077232"/>
                  <a:ext cx="6679047" cy="89580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Application Layers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326739" y="1467758"/>
                  <a:ext cx="873151" cy="41048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ETL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2272972" y="1462768"/>
                  <a:ext cx="868108" cy="415471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Q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uery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209090" y="1474107"/>
                  <a:ext cx="1043248" cy="404132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Analytics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4325346" y="1474108"/>
                  <a:ext cx="834189" cy="404132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EDA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5232522" y="1479097"/>
                  <a:ext cx="1344460" cy="399143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Models &amp; Algorithms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6611003" y="1485446"/>
                  <a:ext cx="1236026" cy="410481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Visualization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51821" y="2642047"/>
                <a:ext cx="7359422" cy="1054553"/>
                <a:chOff x="989961" y="2642047"/>
                <a:chExt cx="7359422" cy="1054553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989961" y="2642047"/>
                  <a:ext cx="7359422" cy="1054553"/>
                  <a:chOff x="1227727" y="2415267"/>
                  <a:chExt cx="6316178" cy="1054553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227727" y="2415267"/>
                    <a:ext cx="6316178" cy="1054553"/>
                  </a:xfrm>
                  <a:prstGeom prst="round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000000"/>
                        </a:solidFill>
                      </a:rPr>
                      <a:t>Data Middleware</a:t>
                    </a:r>
                    <a:endParaRPr 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322115" y="2924174"/>
                    <a:ext cx="1059578" cy="476250"/>
                  </a:xfrm>
                  <a:prstGeom prst="round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 Processing Module - PyDp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4971683" y="2939136"/>
                    <a:ext cx="1193303" cy="461288"/>
                  </a:xfrm>
                  <a:prstGeom prst="round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Algorithms Module - PyAlgo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6223102" y="2934152"/>
                    <a:ext cx="1233207" cy="471261"/>
                  </a:xfrm>
                  <a:prstGeom prst="round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 Visualization Module - PyViz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2445023" y="2935513"/>
                    <a:ext cx="1121871" cy="466272"/>
                  </a:xfrm>
                  <a:prstGeom prst="round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Database Query Module - PyDb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3798776" y="3173632"/>
                  <a:ext cx="1474155" cy="453572"/>
                </a:xfrm>
                <a:prstGeom prst="round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Interface Module </a:t>
                  </a:r>
                  <a:r>
                    <a:rPr lang="mr-IN" sz="1200" dirty="0" smtClean="0">
                      <a:solidFill>
                        <a:srgbClr val="000000"/>
                      </a:solidFill>
                    </a:rPr>
                    <a:t>–</a:t>
                  </a:r>
                  <a:r>
                    <a:rPr lang="en-US" sz="1200" dirty="0" smtClean="0">
                      <a:solidFill>
                        <a:srgbClr val="000000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PyDm 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417452" y="2075093"/>
                <a:ext cx="5828574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Python API Interface</a:t>
                </a:r>
                <a:endParaRPr lang="en-US" dirty="0"/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5851249" y="3685261"/>
                <a:ext cx="2551634" cy="1814291"/>
                <a:chOff x="5851249" y="3685261"/>
                <a:chExt cx="2551634" cy="1814291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5851249" y="3685261"/>
                  <a:ext cx="1689600" cy="1814291"/>
                  <a:chOff x="5975989" y="3685261"/>
                  <a:chExt cx="1689600" cy="1814291"/>
                </a:xfrm>
              </p:grpSpPr>
              <p:sp>
                <p:nvSpPr>
                  <p:cNvPr id="205" name="Rounded Rectangle 204"/>
                  <p:cNvSpPr/>
                  <p:nvPr/>
                </p:nvSpPr>
                <p:spPr>
                  <a:xfrm>
                    <a:off x="5975989" y="4082144"/>
                    <a:ext cx="1689600" cy="1417408"/>
                  </a:xfrm>
                  <a:prstGeom prst="round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Data Visualization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Static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Interactive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Dashboard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Web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Visualization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4" name="Straight Arrow Connector 213"/>
                  <p:cNvCxnSpPr/>
                  <p:nvPr/>
                </p:nvCxnSpPr>
                <p:spPr>
                  <a:xfrm>
                    <a:off x="6656367" y="3685261"/>
                    <a:ext cx="0" cy="396883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Arrow Connector 215"/>
                  <p:cNvCxnSpPr/>
                  <p:nvPr/>
                </p:nvCxnSpPr>
                <p:spPr>
                  <a:xfrm flipH="1" flipV="1">
                    <a:off x="6849142" y="3696600"/>
                    <a:ext cx="5667" cy="385544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8" name="Picture 217" descr="kindpng_2225516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4684" y="4323423"/>
                  <a:ext cx="1218199" cy="968849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/>
              <p:cNvGrpSpPr/>
              <p:nvPr/>
            </p:nvGrpSpPr>
            <p:grpSpPr>
              <a:xfrm>
                <a:off x="3230387" y="3685261"/>
                <a:ext cx="2053876" cy="1934716"/>
                <a:chOff x="3332447" y="3696600"/>
                <a:chExt cx="2053876" cy="1934716"/>
              </a:xfrm>
            </p:grpSpPr>
            <p:cxnSp>
              <p:nvCxnSpPr>
                <p:cNvPr id="204" name="Straight Arrow Connector 203"/>
                <p:cNvCxnSpPr/>
                <p:nvPr/>
              </p:nvCxnSpPr>
              <p:spPr>
                <a:xfrm flipH="1" flipV="1">
                  <a:off x="4365783" y="3707939"/>
                  <a:ext cx="8982" cy="34018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Group 226"/>
                <p:cNvGrpSpPr/>
                <p:nvPr/>
              </p:nvGrpSpPr>
              <p:grpSpPr>
                <a:xfrm>
                  <a:off x="3332447" y="3696600"/>
                  <a:ext cx="2053876" cy="1934716"/>
                  <a:chOff x="3332447" y="3696600"/>
                  <a:chExt cx="2053876" cy="1934716"/>
                </a:xfrm>
              </p:grpSpPr>
              <p:pic>
                <p:nvPicPr>
                  <p:cNvPr id="185" name="Picture 184" descr="Folder+Place+File+Storage+Paper+Office-131983793528573451_64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9915" y="4161517"/>
                    <a:ext cx="431982" cy="395442"/>
                  </a:xfrm>
                  <a:prstGeom prst="rect">
                    <a:avLst/>
                  </a:prstGeom>
                </p:spPr>
              </p:pic>
              <p:pic>
                <p:nvPicPr>
                  <p:cNvPr id="187" name="Picture 186" descr="json-icon-png-5.jp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7236" y="4608776"/>
                    <a:ext cx="477606" cy="437207"/>
                  </a:xfrm>
                  <a:prstGeom prst="rect">
                    <a:avLst/>
                  </a:prstGeom>
                </p:spPr>
              </p:pic>
              <p:pic>
                <p:nvPicPr>
                  <p:cNvPr id="188" name="Picture 187" descr="file+xml+icon-1320183613266774856_48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6201" y="5072501"/>
                    <a:ext cx="557435" cy="510284"/>
                  </a:xfrm>
                  <a:prstGeom prst="rect">
                    <a:avLst/>
                  </a:prstGeom>
                </p:spPr>
              </p:pic>
              <p:pic>
                <p:nvPicPr>
                  <p:cNvPr id="189" name="Picture 188" descr="csv-48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8076" y="5099047"/>
                    <a:ext cx="499446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Picture 189" descr="txt-icon-72.png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04222" y="4569303"/>
                    <a:ext cx="535573" cy="490271"/>
                  </a:xfrm>
                  <a:prstGeom prst="rect">
                    <a:avLst/>
                  </a:prstGeom>
                </p:spPr>
              </p:pic>
              <p:sp>
                <p:nvSpPr>
                  <p:cNvPr id="191" name="Rounded Rectangle 190"/>
                  <p:cNvSpPr/>
                  <p:nvPr/>
                </p:nvSpPr>
                <p:spPr>
                  <a:xfrm>
                    <a:off x="3332447" y="4059464"/>
                    <a:ext cx="2053876" cy="157185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File</a:t>
                    </a:r>
                  </a:p>
                  <a:p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Sources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02" name="Straight Arrow Connector 201"/>
                  <p:cNvCxnSpPr/>
                  <p:nvPr/>
                </p:nvCxnSpPr>
                <p:spPr>
                  <a:xfrm>
                    <a:off x="4157333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2" name="Picture 221" descr="JPEG File Extension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6024" y="4190089"/>
                    <a:ext cx="404230" cy="40423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Picture 222" descr="pdf-file.png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237" y="4647208"/>
                    <a:ext cx="395139" cy="395139"/>
                  </a:xfrm>
                  <a:prstGeom prst="rect">
                    <a:avLst/>
                  </a:prstGeom>
                </p:spPr>
              </p:pic>
              <p:pic>
                <p:nvPicPr>
                  <p:cNvPr id="224" name="Picture 223" descr="iconfinder_1_2133096.png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9897" y="5099047"/>
                    <a:ext cx="422388" cy="422388"/>
                  </a:xfrm>
                  <a:prstGeom prst="rect">
                    <a:avLst/>
                  </a:prstGeom>
                </p:spPr>
              </p:pic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4724356" y="4201428"/>
                    <a:ext cx="0" cy="130946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2" name="Group 231"/>
              <p:cNvGrpSpPr/>
              <p:nvPr/>
            </p:nvGrpSpPr>
            <p:grpSpPr>
              <a:xfrm>
                <a:off x="788329" y="3696600"/>
                <a:ext cx="1876486" cy="1912038"/>
                <a:chOff x="788329" y="3696600"/>
                <a:chExt cx="1876486" cy="1912038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1375521" y="3696600"/>
                  <a:ext cx="1289294" cy="1912038"/>
                  <a:chOff x="740481" y="3696600"/>
                  <a:chExt cx="1073860" cy="1912038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40481" y="4036786"/>
                    <a:ext cx="1073860" cy="1571852"/>
                    <a:chOff x="661101" y="4036786"/>
                    <a:chExt cx="1073860" cy="1571852"/>
                  </a:xfrm>
                </p:grpSpPr>
                <p:sp>
                  <p:nvSpPr>
                    <p:cNvPr id="105" name="Rounded Rectangle 104"/>
                    <p:cNvSpPr/>
                    <p:nvPr/>
                  </p:nvSpPr>
                  <p:spPr>
                    <a:xfrm>
                      <a:off x="661101" y="4036786"/>
                      <a:ext cx="1073860" cy="1571852"/>
                    </a:xfrm>
                    <a:prstGeom prst="roundRect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Database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1" name="Can 100"/>
                    <p:cNvSpPr/>
                    <p:nvPr/>
                  </p:nvSpPr>
                  <p:spPr>
                    <a:xfrm>
                      <a:off x="793760" y="4490356"/>
                      <a:ext cx="782450" cy="260797"/>
                    </a:xfrm>
                    <a:prstGeom prst="can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2" name="Can 101"/>
                    <p:cNvSpPr/>
                    <p:nvPr/>
                  </p:nvSpPr>
                  <p:spPr>
                    <a:xfrm>
                      <a:off x="782420" y="4830531"/>
                      <a:ext cx="816470" cy="306161"/>
                    </a:xfrm>
                    <a:prstGeom prst="can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NoSQL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3" name="Can 102"/>
                    <p:cNvSpPr/>
                    <p:nvPr/>
                  </p:nvSpPr>
                  <p:spPr>
                    <a:xfrm>
                      <a:off x="793760" y="5226049"/>
                      <a:ext cx="805129" cy="284842"/>
                    </a:xfrm>
                    <a:prstGeom prst="can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MSSQL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197" name="Straight Arrow Connector 196"/>
                  <p:cNvCxnSpPr/>
                  <p:nvPr/>
                </p:nvCxnSpPr>
                <p:spPr>
                  <a:xfrm>
                    <a:off x="1175351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V="1">
                    <a:off x="1349412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9" name="Picture 228" descr="logo-mysql-26300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329" y="4368779"/>
                  <a:ext cx="549738" cy="366492"/>
                </a:xfrm>
                <a:prstGeom prst="rect">
                  <a:avLst/>
                </a:prstGeom>
              </p:spPr>
            </p:pic>
            <p:pic>
              <p:nvPicPr>
                <p:cNvPr id="230" name="Picture 229" descr="kisspng-cosmos-db-document-oriented-database-microsoft-azu-5aeba8e2109bd0.9486143715253936340681.png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91" y="4819188"/>
                  <a:ext cx="338815" cy="338815"/>
                </a:xfrm>
                <a:prstGeom prst="rect">
                  <a:avLst/>
                </a:prstGeom>
              </p:spPr>
            </p:pic>
            <p:pic>
              <p:nvPicPr>
                <p:cNvPr id="231" name="Picture 230" descr="clipart1107112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24" y="5182048"/>
                  <a:ext cx="322916" cy="35151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45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Architectural Overview</a:t>
            </a:r>
            <a:endParaRPr lang="en-US" sz="2400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729141" y="1077232"/>
            <a:ext cx="7651062" cy="4542745"/>
            <a:chOff x="763161" y="1077232"/>
            <a:chExt cx="7651062" cy="454274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598889" y="1973036"/>
              <a:ext cx="11339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28739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583316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621213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669819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030575" y="1973036"/>
              <a:ext cx="0" cy="669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763161" y="1077232"/>
              <a:ext cx="7651062" cy="4542745"/>
              <a:chOff x="751821" y="1077232"/>
              <a:chExt cx="7651062" cy="454274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54579" y="1077232"/>
                <a:ext cx="6679047" cy="895804"/>
                <a:chOff x="1258699" y="1077232"/>
                <a:chExt cx="6679047" cy="895804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258699" y="1077232"/>
                  <a:ext cx="6679047" cy="89580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5959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600" dirty="0" smtClean="0">
                      <a:solidFill>
                        <a:srgbClr val="000000"/>
                      </a:solidFill>
                    </a:rPr>
                    <a:t>Application Layers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315399" y="1467758"/>
                  <a:ext cx="873151" cy="41048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ETL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2261632" y="1462768"/>
                  <a:ext cx="868108" cy="415471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</a:rPr>
                    <a:t>Q</a:t>
                  </a:r>
                  <a:r>
                    <a:rPr lang="en-US" sz="1400" dirty="0" smtClean="0">
                      <a:solidFill>
                        <a:srgbClr val="000000"/>
                      </a:solidFill>
                    </a:rPr>
                    <a:t>uery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209090" y="1474107"/>
                  <a:ext cx="1043248" cy="404132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Analytics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4325346" y="1474108"/>
                  <a:ext cx="834189" cy="404132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EDA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5221182" y="1479097"/>
                  <a:ext cx="1344460" cy="399143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Models &amp; Algorithms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6633683" y="1474107"/>
                  <a:ext cx="1236026" cy="410481"/>
                </a:xfrm>
                <a:prstGeom prst="roundRect">
                  <a:avLst/>
                </a:prstGeom>
                <a:solidFill>
                  <a:srgbClr val="C3D69B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0000"/>
                      </a:solidFill>
                    </a:rPr>
                    <a:t>Visualization</a:t>
                  </a:r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51821" y="2642047"/>
                <a:ext cx="7359422" cy="1054553"/>
                <a:chOff x="989961" y="2642047"/>
                <a:chExt cx="7359422" cy="1054553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989961" y="2642047"/>
                  <a:ext cx="7359422" cy="1054553"/>
                  <a:chOff x="1227727" y="2415267"/>
                  <a:chExt cx="6316178" cy="1054553"/>
                </a:xfrm>
              </p:grpSpPr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227727" y="2415267"/>
                    <a:ext cx="6316178" cy="1054553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000000"/>
                        </a:solidFill>
                      </a:rPr>
                      <a:t>Data Middleware</a:t>
                    </a:r>
                    <a:endParaRPr 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322115" y="2924174"/>
                    <a:ext cx="1059578" cy="47625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 Processing Module - PyDp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4971683" y="2939136"/>
                    <a:ext cx="1193303" cy="461288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Algorithms Module - PyAlgo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6223102" y="2934152"/>
                    <a:ext cx="1233207" cy="471261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 Visualization Module - PyViz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2445023" y="2935513"/>
                    <a:ext cx="1121871" cy="466272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Database Query Module - PyDb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3798776" y="3173632"/>
                  <a:ext cx="1474155" cy="45357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Interface Module </a:t>
                  </a:r>
                  <a:r>
                    <a:rPr lang="mr-IN" sz="1200" dirty="0" smtClean="0">
                      <a:solidFill>
                        <a:srgbClr val="000000"/>
                      </a:solidFill>
                    </a:rPr>
                    <a:t>–</a:t>
                  </a:r>
                  <a:r>
                    <a:rPr lang="en-US" sz="1200" dirty="0" smtClean="0">
                      <a:solidFill>
                        <a:srgbClr val="000000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</a:rPr>
                    <a:t>PyDm </a:t>
                  </a:r>
                  <a:endParaRPr lang="en-US" sz="1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417452" y="2075093"/>
                <a:ext cx="5828574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Python API Interface</a:t>
                </a:r>
                <a:endParaRPr lang="en-US" dirty="0"/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5851249" y="3685261"/>
                <a:ext cx="2551634" cy="1923377"/>
                <a:chOff x="5851249" y="3685261"/>
                <a:chExt cx="2551634" cy="1923377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5851249" y="3685261"/>
                  <a:ext cx="1689600" cy="1923377"/>
                  <a:chOff x="5975989" y="3685261"/>
                  <a:chExt cx="1689600" cy="1923377"/>
                </a:xfrm>
              </p:grpSpPr>
              <p:sp>
                <p:nvSpPr>
                  <p:cNvPr id="205" name="Rounded Rectangle 204"/>
                  <p:cNvSpPr/>
                  <p:nvPr/>
                </p:nvSpPr>
                <p:spPr>
                  <a:xfrm>
                    <a:off x="5975989" y="4082144"/>
                    <a:ext cx="1689600" cy="152649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Data Visualization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Static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Interactive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Dashboard</a:t>
                    </a:r>
                  </a:p>
                  <a:p>
                    <a:pPr marL="285750" indent="-285750">
                      <a:buFont typeface="Wingdings" charset="2"/>
                      <a:buChar char="§"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Web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Visualization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4" name="Straight Arrow Connector 213"/>
                  <p:cNvCxnSpPr/>
                  <p:nvPr/>
                </p:nvCxnSpPr>
                <p:spPr>
                  <a:xfrm>
                    <a:off x="6656367" y="3685261"/>
                    <a:ext cx="0" cy="396883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Arrow Connector 215"/>
                  <p:cNvCxnSpPr/>
                  <p:nvPr/>
                </p:nvCxnSpPr>
                <p:spPr>
                  <a:xfrm flipH="1" flipV="1">
                    <a:off x="6849142" y="3696600"/>
                    <a:ext cx="5667" cy="385544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8" name="Picture 217" descr="kindpng_2225516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4684" y="4323423"/>
                  <a:ext cx="1218199" cy="968849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/>
              <p:cNvGrpSpPr/>
              <p:nvPr/>
            </p:nvGrpSpPr>
            <p:grpSpPr>
              <a:xfrm>
                <a:off x="3230387" y="3685261"/>
                <a:ext cx="2053876" cy="1934716"/>
                <a:chOff x="3332447" y="3696600"/>
                <a:chExt cx="2053876" cy="1934716"/>
              </a:xfrm>
            </p:grpSpPr>
            <p:cxnSp>
              <p:nvCxnSpPr>
                <p:cNvPr id="204" name="Straight Arrow Connector 203"/>
                <p:cNvCxnSpPr/>
                <p:nvPr/>
              </p:nvCxnSpPr>
              <p:spPr>
                <a:xfrm flipH="1" flipV="1">
                  <a:off x="4365783" y="3707939"/>
                  <a:ext cx="8982" cy="34018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Group 226"/>
                <p:cNvGrpSpPr/>
                <p:nvPr/>
              </p:nvGrpSpPr>
              <p:grpSpPr>
                <a:xfrm>
                  <a:off x="3332447" y="3696600"/>
                  <a:ext cx="2053876" cy="1934716"/>
                  <a:chOff x="3332447" y="3696600"/>
                  <a:chExt cx="2053876" cy="1934716"/>
                </a:xfrm>
              </p:grpSpPr>
              <p:sp>
                <p:nvSpPr>
                  <p:cNvPr id="191" name="Rounded Rectangle 190"/>
                  <p:cNvSpPr/>
                  <p:nvPr/>
                </p:nvSpPr>
                <p:spPr>
                  <a:xfrm>
                    <a:off x="3332447" y="4059464"/>
                    <a:ext cx="2053876" cy="1571852"/>
                  </a:xfrm>
                  <a:prstGeom prst="roundRect">
                    <a:avLst/>
                  </a:prstGeom>
                  <a:solidFill>
                    <a:srgbClr val="EEECE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File</a:t>
                    </a:r>
                  </a:p>
                  <a:p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Sources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02" name="Straight Arrow Connector 201"/>
                  <p:cNvCxnSpPr/>
                  <p:nvPr/>
                </p:nvCxnSpPr>
                <p:spPr>
                  <a:xfrm>
                    <a:off x="4157333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2" name="Picture 221" descr="JPEG File Extension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6024" y="4190089"/>
                    <a:ext cx="404230" cy="40423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Picture 222" descr="pdf-file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237" y="4647208"/>
                    <a:ext cx="395139" cy="395139"/>
                  </a:xfrm>
                  <a:prstGeom prst="rect">
                    <a:avLst/>
                  </a:prstGeom>
                </p:spPr>
              </p:pic>
              <p:pic>
                <p:nvPicPr>
                  <p:cNvPr id="224" name="Picture 223" descr="iconfinder_1_2133096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9897" y="5099047"/>
                    <a:ext cx="422388" cy="422388"/>
                  </a:xfrm>
                  <a:prstGeom prst="rect">
                    <a:avLst/>
                  </a:prstGeom>
                </p:spPr>
              </p:pic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4724356" y="4201428"/>
                    <a:ext cx="0" cy="130946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" name="Picture 184" descr="Folder+Place+File+Storage+Paper+Office-131983793528573451_64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9915" y="4161517"/>
                    <a:ext cx="431982" cy="395442"/>
                  </a:xfrm>
                  <a:prstGeom prst="rect">
                    <a:avLst/>
                  </a:prstGeom>
                </p:spPr>
              </p:pic>
              <p:pic>
                <p:nvPicPr>
                  <p:cNvPr id="187" name="Picture 186" descr="json-icon-png-5.jpg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7236" y="4608776"/>
                    <a:ext cx="477606" cy="437207"/>
                  </a:xfrm>
                  <a:prstGeom prst="rect">
                    <a:avLst/>
                  </a:prstGeom>
                </p:spPr>
              </p:pic>
              <p:pic>
                <p:nvPicPr>
                  <p:cNvPr id="188" name="Picture 187" descr="file+xml+icon-1320183613266774856_48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6201" y="5072501"/>
                    <a:ext cx="557435" cy="510284"/>
                  </a:xfrm>
                  <a:prstGeom prst="rect">
                    <a:avLst/>
                  </a:prstGeom>
                </p:spPr>
              </p:pic>
              <p:pic>
                <p:nvPicPr>
                  <p:cNvPr id="189" name="Picture 188" descr="csv-48.png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8076" y="5099047"/>
                    <a:ext cx="499446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Picture 189" descr="txt-icon-72.png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04222" y="4569303"/>
                    <a:ext cx="535573" cy="4902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2" name="Group 231"/>
              <p:cNvGrpSpPr/>
              <p:nvPr/>
            </p:nvGrpSpPr>
            <p:grpSpPr>
              <a:xfrm>
                <a:off x="788329" y="3696600"/>
                <a:ext cx="1876486" cy="1912038"/>
                <a:chOff x="788329" y="3696600"/>
                <a:chExt cx="1876486" cy="1912038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1375521" y="3696600"/>
                  <a:ext cx="1289294" cy="1912038"/>
                  <a:chOff x="740481" y="3696600"/>
                  <a:chExt cx="1073860" cy="1912038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40481" y="4036786"/>
                    <a:ext cx="1073860" cy="1571852"/>
                    <a:chOff x="661101" y="4036786"/>
                    <a:chExt cx="1073860" cy="1571852"/>
                  </a:xfrm>
                </p:grpSpPr>
                <p:sp>
                  <p:nvSpPr>
                    <p:cNvPr id="105" name="Rounded Rectangle 104"/>
                    <p:cNvSpPr/>
                    <p:nvPr/>
                  </p:nvSpPr>
                  <p:spPr>
                    <a:xfrm>
                      <a:off x="661101" y="4036786"/>
                      <a:ext cx="1073860" cy="1571852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Database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1" name="Can 100"/>
                    <p:cNvSpPr/>
                    <p:nvPr/>
                  </p:nvSpPr>
                  <p:spPr>
                    <a:xfrm>
                      <a:off x="793760" y="4490356"/>
                      <a:ext cx="782450" cy="260797"/>
                    </a:xfrm>
                    <a:prstGeom prst="can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MySQL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2" name="Can 101"/>
                    <p:cNvSpPr/>
                    <p:nvPr/>
                  </p:nvSpPr>
                  <p:spPr>
                    <a:xfrm>
                      <a:off x="782420" y="4830531"/>
                      <a:ext cx="816470" cy="306161"/>
                    </a:xfrm>
                    <a:prstGeom prst="can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NoSQL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3" name="Can 102"/>
                    <p:cNvSpPr/>
                    <p:nvPr/>
                  </p:nvSpPr>
                  <p:spPr>
                    <a:xfrm>
                      <a:off x="793760" y="5226049"/>
                      <a:ext cx="805129" cy="284842"/>
                    </a:xfrm>
                    <a:prstGeom prst="can">
                      <a:avLst/>
                    </a:prstGeom>
                    <a:noFill/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MSSQL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cxnSp>
                <p:nvCxnSpPr>
                  <p:cNvPr id="197" name="Straight Arrow Connector 196"/>
                  <p:cNvCxnSpPr/>
                  <p:nvPr/>
                </p:nvCxnSpPr>
                <p:spPr>
                  <a:xfrm>
                    <a:off x="1175351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V="1">
                    <a:off x="1349412" y="3696600"/>
                    <a:ext cx="0" cy="340186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9" name="Picture 228" descr="logo-mysql-26300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329" y="4368779"/>
                  <a:ext cx="549738" cy="366492"/>
                </a:xfrm>
                <a:prstGeom prst="rect">
                  <a:avLst/>
                </a:prstGeom>
              </p:spPr>
            </p:pic>
            <p:pic>
              <p:nvPicPr>
                <p:cNvPr id="230" name="Picture 229" descr="kisspng-cosmos-db-document-oriented-database-microsoft-azu-5aeba8e2109bd0.9486143715253936340681.png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91" y="4819188"/>
                  <a:ext cx="338815" cy="338815"/>
                </a:xfrm>
                <a:prstGeom prst="rect">
                  <a:avLst/>
                </a:prstGeom>
              </p:spPr>
            </p:pic>
            <p:pic>
              <p:nvPicPr>
                <p:cNvPr id="231" name="Picture 230" descr="clipart1107112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24" y="5182048"/>
                  <a:ext cx="322916" cy="35151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3203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sz="2400" dirty="0" smtClean="0"/>
              <a:t>Data integration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2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109744" y="1034815"/>
            <a:ext cx="9034255" cy="44307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sz="2400" dirty="0" smtClean="0"/>
              <a:t>Components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1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7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94095</TotalTime>
  <Words>212</Words>
  <Application>Microsoft Macintosh PowerPoint</Application>
  <PresentationFormat>On-screen Show (16:10)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 Design</vt:lpstr>
      <vt:lpstr>DataWare  A Data-Oriented Middleware &amp; Application Integration</vt:lpstr>
      <vt:lpstr>Outline</vt:lpstr>
      <vt:lpstr>Architecture </vt:lpstr>
      <vt:lpstr>Architectural Overview</vt:lpstr>
      <vt:lpstr>Architectural Overview</vt:lpstr>
      <vt:lpstr>Data integration architecture</vt:lpstr>
      <vt:lpstr>Components </vt:lpstr>
      <vt:lpstr>PowerPoint Presentation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2804</cp:revision>
  <dcterms:created xsi:type="dcterms:W3CDTF">2012-09-25T05:53:19Z</dcterms:created>
  <dcterms:modified xsi:type="dcterms:W3CDTF">2020-09-26T07:06:39Z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