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FEFCD-1969-4D57-AC77-B5D77E5ED1EF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0E7EF-8230-4519-842E-99413C6E8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5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A3F9-7310-42EC-AC62-83ACBF27506C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7291-3EA5-4936-A4F9-F0EEE7D8F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63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A3F9-7310-42EC-AC62-83ACBF27506C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7291-3EA5-4936-A4F9-F0EEE7D8F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52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A3F9-7310-42EC-AC62-83ACBF27506C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7291-3EA5-4936-A4F9-F0EEE7D8F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93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A3F9-7310-42EC-AC62-83ACBF27506C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7291-3EA5-4936-A4F9-F0EEE7D8F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62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A3F9-7310-42EC-AC62-83ACBF27506C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7291-3EA5-4936-A4F9-F0EEE7D8F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6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A3F9-7310-42EC-AC62-83ACBF27506C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7291-3EA5-4936-A4F9-F0EEE7D8F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05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A3F9-7310-42EC-AC62-83ACBF27506C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7291-3EA5-4936-A4F9-F0EEE7D8F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3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A3F9-7310-42EC-AC62-83ACBF27506C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7291-3EA5-4936-A4F9-F0EEE7D8F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69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A3F9-7310-42EC-AC62-83ACBF27506C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7291-3EA5-4936-A4F9-F0EEE7D8F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A3F9-7310-42EC-AC62-83ACBF27506C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7291-3EA5-4936-A4F9-F0EEE7D8F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03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A3F9-7310-42EC-AC62-83ACBF27506C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7291-3EA5-4936-A4F9-F0EEE7D8F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21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0A3F9-7310-42EC-AC62-83ACBF27506C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37291-3EA5-4936-A4F9-F0EEE7D8F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57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E6D22F24-0ABC-8C3A-FBC4-E263D6E973A8}"/>
              </a:ext>
            </a:extLst>
          </p:cNvPr>
          <p:cNvSpPr/>
          <p:nvPr/>
        </p:nvSpPr>
        <p:spPr>
          <a:xfrm>
            <a:off x="6500141" y="1001740"/>
            <a:ext cx="1154679" cy="53360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B272AE35-F90F-B895-7D76-B2FE2CCBC7DC}"/>
              </a:ext>
            </a:extLst>
          </p:cNvPr>
          <p:cNvSpPr/>
          <p:nvPr/>
        </p:nvSpPr>
        <p:spPr>
          <a:xfrm>
            <a:off x="607038" y="1484353"/>
            <a:ext cx="1121577" cy="31716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B7F5B347-0CEE-B541-21AC-09199A30A232}"/>
              </a:ext>
            </a:extLst>
          </p:cNvPr>
          <p:cNvSpPr/>
          <p:nvPr/>
        </p:nvSpPr>
        <p:spPr>
          <a:xfrm>
            <a:off x="3491833" y="334932"/>
            <a:ext cx="1154679" cy="61115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215DF2E5-6D67-7D4E-16BB-DC4C117E3D63}"/>
              </a:ext>
            </a:extLst>
          </p:cNvPr>
          <p:cNvSpPr/>
          <p:nvPr/>
        </p:nvSpPr>
        <p:spPr>
          <a:xfrm>
            <a:off x="2783509" y="6060896"/>
            <a:ext cx="728095" cy="145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C5C60B-E47B-6D23-89B3-D0304702DCE7}"/>
              </a:ext>
            </a:extLst>
          </p:cNvPr>
          <p:cNvSpPr/>
          <p:nvPr/>
        </p:nvSpPr>
        <p:spPr>
          <a:xfrm>
            <a:off x="662461" y="1558213"/>
            <a:ext cx="961053" cy="1031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A00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C33CB3-A34B-3BA1-2910-6AD596BD145D}"/>
              </a:ext>
            </a:extLst>
          </p:cNvPr>
          <p:cNvSpPr/>
          <p:nvPr/>
        </p:nvSpPr>
        <p:spPr>
          <a:xfrm>
            <a:off x="662461" y="3554964"/>
            <a:ext cx="961053" cy="1031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A01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BDB703-81FD-22E1-A3D2-7F53AA2DC3C7}"/>
              </a:ext>
            </a:extLst>
          </p:cNvPr>
          <p:cNvSpPr/>
          <p:nvPr/>
        </p:nvSpPr>
        <p:spPr>
          <a:xfrm>
            <a:off x="3586052" y="457201"/>
            <a:ext cx="961053" cy="1031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A10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17E657-BF2E-9F99-4CB6-C84465F77500}"/>
              </a:ext>
            </a:extLst>
          </p:cNvPr>
          <p:cNvSpPr/>
          <p:nvPr/>
        </p:nvSpPr>
        <p:spPr>
          <a:xfrm>
            <a:off x="3586052" y="2073729"/>
            <a:ext cx="961053" cy="1031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A11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419398-C43F-7F63-BE68-7BC425826F91}"/>
              </a:ext>
            </a:extLst>
          </p:cNvPr>
          <p:cNvSpPr/>
          <p:nvPr/>
        </p:nvSpPr>
        <p:spPr>
          <a:xfrm>
            <a:off x="3586052" y="3690257"/>
            <a:ext cx="961053" cy="1031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D6DB2A-2BB8-CCF2-A0B6-14A25263B013}"/>
              </a:ext>
            </a:extLst>
          </p:cNvPr>
          <p:cNvSpPr/>
          <p:nvPr/>
        </p:nvSpPr>
        <p:spPr>
          <a:xfrm>
            <a:off x="3586052" y="5306785"/>
            <a:ext cx="961053" cy="1031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A13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2357A3-A5EC-63DF-AEBA-C5E7BE74C7BE}"/>
              </a:ext>
            </a:extLst>
          </p:cNvPr>
          <p:cNvSpPr/>
          <p:nvPr/>
        </p:nvSpPr>
        <p:spPr>
          <a:xfrm>
            <a:off x="6599845" y="1169437"/>
            <a:ext cx="961053" cy="1031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A20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FAB698-8B34-3AA2-B032-E119FF663DD5}"/>
              </a:ext>
            </a:extLst>
          </p:cNvPr>
          <p:cNvSpPr/>
          <p:nvPr/>
        </p:nvSpPr>
        <p:spPr>
          <a:xfrm>
            <a:off x="6599845" y="2908430"/>
            <a:ext cx="961053" cy="1031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A21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D52DE2-E37D-EECD-900A-0A328DD74654}"/>
              </a:ext>
            </a:extLst>
          </p:cNvPr>
          <p:cNvSpPr/>
          <p:nvPr/>
        </p:nvSpPr>
        <p:spPr>
          <a:xfrm>
            <a:off x="6599845" y="4647423"/>
            <a:ext cx="961053" cy="1031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A22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D829E4-3679-6961-D55C-C452BD863C21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1623514" y="972717"/>
            <a:ext cx="1962538" cy="1101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648718-4E35-A139-01F3-F9274671E5C0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1623514" y="2073729"/>
            <a:ext cx="1962538" cy="515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45716-9506-AB76-ED14-B53C643EBC00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1623514" y="2073729"/>
            <a:ext cx="1962538" cy="2132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7EB08C-F7C4-508C-1FF8-2A7456A8D915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1623514" y="2073729"/>
            <a:ext cx="1962538" cy="3748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5BC5E6-1421-3618-924B-A1861A5BA2A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623514" y="972717"/>
            <a:ext cx="1962538" cy="3097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7F0D45-DA49-B2A1-B8FD-4391E72A5118}"/>
              </a:ext>
            </a:extLst>
          </p:cNvPr>
          <p:cNvCxnSpPr>
            <a:stCxn id="5" idx="6"/>
            <a:endCxn id="7" idx="2"/>
          </p:cNvCxnSpPr>
          <p:nvPr/>
        </p:nvCxnSpPr>
        <p:spPr>
          <a:xfrm flipV="1">
            <a:off x="1623514" y="2589245"/>
            <a:ext cx="1962538" cy="14812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8E33D8-6F2A-AE25-289A-8FC3B4592579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1623514" y="4070480"/>
            <a:ext cx="1962538" cy="135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3EB283-DBA0-A24E-E568-438EDF44E93E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1623514" y="4070480"/>
            <a:ext cx="1962538" cy="1751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086D2C-88F2-6A03-DB93-6FA9844ADB26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4547105" y="972717"/>
            <a:ext cx="2052740" cy="712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E3F13D-90EE-2C04-E6B3-24C60C4E072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4547105" y="972717"/>
            <a:ext cx="2052740" cy="24512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7017194-A666-FFCB-A423-706B6634E8AA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4547105" y="972717"/>
            <a:ext cx="2052740" cy="4190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83AE7C-B63F-000A-C53D-6C901420BFC2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4547105" y="1684953"/>
            <a:ext cx="2052740" cy="904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DABF70-4A41-B45A-4AF4-B5AA39639F19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4547105" y="2589245"/>
            <a:ext cx="2052740" cy="834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E0072C-2AA3-0F3A-371D-77A7B830EEF3}"/>
              </a:ext>
            </a:extLst>
          </p:cNvPr>
          <p:cNvCxnSpPr>
            <a:stCxn id="7" idx="6"/>
            <a:endCxn id="12" idx="2"/>
          </p:cNvCxnSpPr>
          <p:nvPr/>
        </p:nvCxnSpPr>
        <p:spPr>
          <a:xfrm>
            <a:off x="4547105" y="2589245"/>
            <a:ext cx="2052740" cy="2573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B80A60A-B1F1-CAB2-25E0-78EFAC3D0CB6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4547105" y="1684953"/>
            <a:ext cx="2052740" cy="2520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F4DBAF-2DC9-AFEE-F247-194DA8E573DD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4547105" y="3423946"/>
            <a:ext cx="2052740" cy="781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D18164-AA0C-1100-7C90-FA6951E31886}"/>
              </a:ext>
            </a:extLst>
          </p:cNvPr>
          <p:cNvCxnSpPr>
            <a:stCxn id="8" idx="6"/>
            <a:endCxn id="12" idx="2"/>
          </p:cNvCxnSpPr>
          <p:nvPr/>
        </p:nvCxnSpPr>
        <p:spPr>
          <a:xfrm>
            <a:off x="4547105" y="4205773"/>
            <a:ext cx="2052740" cy="957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52D2B74-84E5-02A9-EC28-AE1A9F0A1A14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4547105" y="1684953"/>
            <a:ext cx="2052740" cy="4137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B1A7C12-DE33-DFC9-C955-3F1A0693B1BD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4547105" y="3423946"/>
            <a:ext cx="2052740" cy="2398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36533F1-6F24-6BBE-FD7E-398897A8E94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4547105" y="5162939"/>
            <a:ext cx="2052740" cy="659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7254456-FD4F-0E59-7C08-8E85A44EE778}"/>
              </a:ext>
            </a:extLst>
          </p:cNvPr>
          <p:cNvSpPr txBox="1"/>
          <p:nvPr/>
        </p:nvSpPr>
        <p:spPr>
          <a:xfrm>
            <a:off x="342350" y="6530262"/>
            <a:ext cx="125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highlight>
                  <a:srgbClr val="FF0000"/>
                </a:highlight>
              </a:rPr>
              <a:t>Input Layer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EB65F2-0126-81B4-3864-BA4E823FBA4B}"/>
              </a:ext>
            </a:extLst>
          </p:cNvPr>
          <p:cNvSpPr txBox="1"/>
          <p:nvPr/>
        </p:nvSpPr>
        <p:spPr>
          <a:xfrm>
            <a:off x="3358243" y="6555149"/>
            <a:ext cx="143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highlight>
                  <a:srgbClr val="00FFFF"/>
                </a:highlight>
              </a:rPr>
              <a:t>Hidden Layer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496A604-C02A-A586-FC75-1B6EC2F397DB}"/>
              </a:ext>
            </a:extLst>
          </p:cNvPr>
          <p:cNvSpPr txBox="1"/>
          <p:nvPr/>
        </p:nvSpPr>
        <p:spPr>
          <a:xfrm>
            <a:off x="6375242" y="6530262"/>
            <a:ext cx="143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highlight>
                  <a:srgbClr val="008000"/>
                </a:highlight>
              </a:rPr>
              <a:t>Output Layer</a:t>
            </a: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164739E0-4FE6-A115-7D4E-523FB09DDFCC}"/>
              </a:ext>
            </a:extLst>
          </p:cNvPr>
          <p:cNvSpPr/>
          <p:nvPr/>
        </p:nvSpPr>
        <p:spPr>
          <a:xfrm>
            <a:off x="52774" y="1937074"/>
            <a:ext cx="589471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CD3E70F1-5FA7-DA82-7CE2-C6B4E83433D3}"/>
              </a:ext>
            </a:extLst>
          </p:cNvPr>
          <p:cNvSpPr/>
          <p:nvPr/>
        </p:nvSpPr>
        <p:spPr>
          <a:xfrm>
            <a:off x="52773" y="3931396"/>
            <a:ext cx="589471" cy="211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7651DE-D204-C06C-3FD8-B35A4913A5F1}"/>
              </a:ext>
            </a:extLst>
          </p:cNvPr>
          <p:cNvSpPr txBox="1"/>
          <p:nvPr/>
        </p:nvSpPr>
        <p:spPr>
          <a:xfrm>
            <a:off x="117124" y="189530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highlight>
                  <a:srgbClr val="00FF00"/>
                </a:highlight>
              </a:rPr>
              <a:t>F0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66D9F40-D509-BA34-AE7D-3A1200CD0E16}"/>
              </a:ext>
            </a:extLst>
          </p:cNvPr>
          <p:cNvSpPr txBox="1"/>
          <p:nvPr/>
        </p:nvSpPr>
        <p:spPr>
          <a:xfrm>
            <a:off x="89958" y="387660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00FF00"/>
                </a:highlight>
              </a:rPr>
              <a:t>F1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00637614-250F-CE4F-E983-71A0570B42B9}"/>
              </a:ext>
            </a:extLst>
          </p:cNvPr>
          <p:cNvSpPr/>
          <p:nvPr/>
        </p:nvSpPr>
        <p:spPr>
          <a:xfrm>
            <a:off x="7560899" y="1519530"/>
            <a:ext cx="613858" cy="296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FDCA049F-D78E-CFDE-8E49-5A5E7A537F22}"/>
              </a:ext>
            </a:extLst>
          </p:cNvPr>
          <p:cNvSpPr/>
          <p:nvPr/>
        </p:nvSpPr>
        <p:spPr>
          <a:xfrm>
            <a:off x="7560897" y="3293707"/>
            <a:ext cx="613859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D4A43766-E98E-BFA0-6DBD-C98D7D2EA09D}"/>
              </a:ext>
            </a:extLst>
          </p:cNvPr>
          <p:cNvSpPr/>
          <p:nvPr/>
        </p:nvSpPr>
        <p:spPr>
          <a:xfrm>
            <a:off x="7560896" y="4985655"/>
            <a:ext cx="613859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7CD3-1EFE-D7DC-12A5-97BF5E6322CE}"/>
              </a:ext>
            </a:extLst>
          </p:cNvPr>
          <p:cNvSpPr txBox="1"/>
          <p:nvPr/>
        </p:nvSpPr>
        <p:spPr>
          <a:xfrm>
            <a:off x="7607550" y="148435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highlight>
                  <a:srgbClr val="00FF00"/>
                </a:highlight>
              </a:rPr>
              <a:t>C0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88512E1-25EA-764B-CF6B-88ACECB16958}"/>
              </a:ext>
            </a:extLst>
          </p:cNvPr>
          <p:cNvSpPr txBox="1"/>
          <p:nvPr/>
        </p:nvSpPr>
        <p:spPr>
          <a:xfrm>
            <a:off x="7552715" y="322985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highlight>
                  <a:srgbClr val="00FF00"/>
                </a:highlight>
              </a:rPr>
              <a:t>C1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9D1E924-BF2E-9C9D-B18D-2E4BD2AD0DC0}"/>
              </a:ext>
            </a:extLst>
          </p:cNvPr>
          <p:cNvSpPr txBox="1"/>
          <p:nvPr/>
        </p:nvSpPr>
        <p:spPr>
          <a:xfrm>
            <a:off x="7552715" y="493161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highlight>
                  <a:srgbClr val="00FF00"/>
                </a:highlight>
              </a:rPr>
              <a:t>C2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9E116F-AE70-FC82-24AC-9025AA397E96}"/>
              </a:ext>
            </a:extLst>
          </p:cNvPr>
          <p:cNvSpPr txBox="1"/>
          <p:nvPr/>
        </p:nvSpPr>
        <p:spPr>
          <a:xfrm rot="19733530">
            <a:off x="1789250" y="1567610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highlight>
                  <a:srgbClr val="FFFF00"/>
                </a:highlight>
              </a:rPr>
              <a:t>W00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FF3747C-CF77-6285-0F89-BB341491A024}"/>
              </a:ext>
            </a:extLst>
          </p:cNvPr>
          <p:cNvSpPr txBox="1"/>
          <p:nvPr/>
        </p:nvSpPr>
        <p:spPr>
          <a:xfrm rot="792243">
            <a:off x="1881288" y="1976346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highlight>
                  <a:srgbClr val="FFFF00"/>
                </a:highlight>
              </a:rPr>
              <a:t>W01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5315DF9-F721-FE7B-B92B-3645FF8EB91F}"/>
              </a:ext>
            </a:extLst>
          </p:cNvPr>
          <p:cNvSpPr txBox="1"/>
          <p:nvPr/>
        </p:nvSpPr>
        <p:spPr>
          <a:xfrm rot="2723080">
            <a:off x="1815807" y="2334893"/>
            <a:ext cx="62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highlight>
                  <a:srgbClr val="FFFF00"/>
                </a:highlight>
              </a:rPr>
              <a:t>W02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C74084F-04A1-D1F9-5B02-98B41EB96668}"/>
              </a:ext>
            </a:extLst>
          </p:cNvPr>
          <p:cNvSpPr txBox="1"/>
          <p:nvPr/>
        </p:nvSpPr>
        <p:spPr>
          <a:xfrm rot="3321417">
            <a:off x="1647894" y="2483969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highlight>
                  <a:srgbClr val="FFFF00"/>
                </a:highlight>
              </a:rPr>
              <a:t>W03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A1BB4F5-494E-025B-6545-A823D9F127A7}"/>
              </a:ext>
            </a:extLst>
          </p:cNvPr>
          <p:cNvSpPr txBox="1"/>
          <p:nvPr/>
        </p:nvSpPr>
        <p:spPr>
          <a:xfrm rot="18693442">
            <a:off x="1670321" y="3351242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W00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99B766B-C660-B57C-276C-54C06F1DD34E}"/>
              </a:ext>
            </a:extLst>
          </p:cNvPr>
          <p:cNvSpPr txBox="1"/>
          <p:nvPr/>
        </p:nvSpPr>
        <p:spPr>
          <a:xfrm rot="19491905">
            <a:off x="1810551" y="357382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W01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AE157D9-A53F-E464-58C0-56973529AE99}"/>
              </a:ext>
            </a:extLst>
          </p:cNvPr>
          <p:cNvSpPr txBox="1"/>
          <p:nvPr/>
        </p:nvSpPr>
        <p:spPr>
          <a:xfrm rot="159865">
            <a:off x="1812596" y="3940897"/>
            <a:ext cx="62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W02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E31A36E-F2A8-F320-6AC0-19CECBC790F5}"/>
              </a:ext>
            </a:extLst>
          </p:cNvPr>
          <p:cNvSpPr txBox="1"/>
          <p:nvPr/>
        </p:nvSpPr>
        <p:spPr>
          <a:xfrm rot="2666448">
            <a:off x="1770471" y="4259821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W03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9AFDDF8-F01C-CE08-13DE-7A1343357757}"/>
              </a:ext>
            </a:extLst>
          </p:cNvPr>
          <p:cNvSpPr txBox="1"/>
          <p:nvPr/>
        </p:nvSpPr>
        <p:spPr>
          <a:xfrm rot="1107339">
            <a:off x="5045949" y="107735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W00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0FF0872-47F2-F4D0-6307-B5625140C77F}"/>
              </a:ext>
            </a:extLst>
          </p:cNvPr>
          <p:cNvSpPr txBox="1"/>
          <p:nvPr/>
        </p:nvSpPr>
        <p:spPr>
          <a:xfrm rot="2866793">
            <a:off x="4844372" y="144260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W01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139D5E2-DFCF-8AF8-15F5-8FC9D3BB78C5}"/>
              </a:ext>
            </a:extLst>
          </p:cNvPr>
          <p:cNvSpPr txBox="1"/>
          <p:nvPr/>
        </p:nvSpPr>
        <p:spPr>
          <a:xfrm rot="3506458">
            <a:off x="4655306" y="1678062"/>
            <a:ext cx="62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00B050"/>
                </a:solidFill>
                <a:highlight>
                  <a:srgbClr val="FFFF00"/>
                </a:highlight>
              </a:rPr>
              <a:t>W02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98D0868-0722-1401-8166-1878C1D5C5DA}"/>
              </a:ext>
            </a:extLst>
          </p:cNvPr>
          <p:cNvSpPr txBox="1"/>
          <p:nvPr/>
        </p:nvSpPr>
        <p:spPr>
          <a:xfrm rot="20001999">
            <a:off x="4588094" y="2281240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W00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BBEB58A-130A-D9CE-4718-5CD9C629C03E}"/>
              </a:ext>
            </a:extLst>
          </p:cNvPr>
          <p:cNvSpPr txBox="1"/>
          <p:nvPr/>
        </p:nvSpPr>
        <p:spPr>
          <a:xfrm rot="1200653">
            <a:off x="4853687" y="2693638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W01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C9C92C-718F-5ACB-7E5B-35BE557311F0}"/>
              </a:ext>
            </a:extLst>
          </p:cNvPr>
          <p:cNvSpPr txBox="1"/>
          <p:nvPr/>
        </p:nvSpPr>
        <p:spPr>
          <a:xfrm rot="2723080">
            <a:off x="4666360" y="2968942"/>
            <a:ext cx="62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W02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0B4921-FF88-1253-4BB3-1719C0FBB634}"/>
              </a:ext>
            </a:extLst>
          </p:cNvPr>
          <p:cNvSpPr txBox="1"/>
          <p:nvPr/>
        </p:nvSpPr>
        <p:spPr>
          <a:xfrm rot="18557062">
            <a:off x="4671828" y="352593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</a:rPr>
              <a:t>W00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171729A-470A-10AC-C1BB-D09F5000063A}"/>
              </a:ext>
            </a:extLst>
          </p:cNvPr>
          <p:cNvSpPr txBox="1"/>
          <p:nvPr/>
        </p:nvSpPr>
        <p:spPr>
          <a:xfrm rot="20396093">
            <a:off x="4705539" y="3836081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</a:rPr>
              <a:t>W01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B950B17-5C3D-B2FB-1BF9-AF7F0007CBF0}"/>
              </a:ext>
            </a:extLst>
          </p:cNvPr>
          <p:cNvSpPr txBox="1"/>
          <p:nvPr/>
        </p:nvSpPr>
        <p:spPr>
          <a:xfrm rot="1283785">
            <a:off x="4640147" y="4195020"/>
            <a:ext cx="62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</a:rPr>
              <a:t>W02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9EFB3A4-9B51-99A2-1A45-CC14840F0227}"/>
              </a:ext>
            </a:extLst>
          </p:cNvPr>
          <p:cNvSpPr txBox="1"/>
          <p:nvPr/>
        </p:nvSpPr>
        <p:spPr>
          <a:xfrm rot="17923741">
            <a:off x="4582600" y="498403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W00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7B14287-B60B-9800-3440-A328DA4EE6B3}"/>
              </a:ext>
            </a:extLst>
          </p:cNvPr>
          <p:cNvSpPr txBox="1"/>
          <p:nvPr/>
        </p:nvSpPr>
        <p:spPr>
          <a:xfrm rot="18566975">
            <a:off x="4889134" y="4999030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W01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A498724-9A69-C8ED-FA60-4AC3B2B6A27A}"/>
              </a:ext>
            </a:extLst>
          </p:cNvPr>
          <p:cNvSpPr txBox="1"/>
          <p:nvPr/>
        </p:nvSpPr>
        <p:spPr>
          <a:xfrm rot="20448963">
            <a:off x="4765252" y="5409979"/>
            <a:ext cx="62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W02</a:t>
            </a:r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6EF9BAE8-52B0-6670-A1D3-C40725F8EFCD}"/>
              </a:ext>
            </a:extLst>
          </p:cNvPr>
          <p:cNvSpPr/>
          <p:nvPr/>
        </p:nvSpPr>
        <p:spPr>
          <a:xfrm>
            <a:off x="5799627" y="5992861"/>
            <a:ext cx="728095" cy="145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C13D142-D8C7-4407-2D55-9DE0A4DA60BD}"/>
              </a:ext>
            </a:extLst>
          </p:cNvPr>
          <p:cNvSpPr txBox="1"/>
          <p:nvPr/>
        </p:nvSpPr>
        <p:spPr>
          <a:xfrm>
            <a:off x="2892478" y="595553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B1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FDFB38-AF16-AA5B-7576-5C9BD5C58C6D}"/>
              </a:ext>
            </a:extLst>
          </p:cNvPr>
          <p:cNvSpPr txBox="1"/>
          <p:nvPr/>
        </p:nvSpPr>
        <p:spPr>
          <a:xfrm>
            <a:off x="5948522" y="589306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B2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75CC3EB1-9737-6D16-1656-7E1F90B402DE}"/>
              </a:ext>
            </a:extLst>
          </p:cNvPr>
          <p:cNvSpPr/>
          <p:nvPr/>
        </p:nvSpPr>
        <p:spPr>
          <a:xfrm>
            <a:off x="8551938" y="688218"/>
            <a:ext cx="3522938" cy="4190222"/>
          </a:xfrm>
          <a:prstGeom prst="roundRect">
            <a:avLst>
              <a:gd name="adj" fmla="val 9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  <a:cs typeface="Cascadia Code Light" panose="020B0609020000020004" pitchFamily="49" charset="0"/>
              </a:rPr>
              <a:t>Weight: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 err="1">
                <a:latin typeface="+mj-lt"/>
                <a:cs typeface="Cascadia Code Light" panose="020B0609020000020004" pitchFamily="49" charset="0"/>
              </a:rPr>
              <a:t>Wxy</a:t>
            </a:r>
            <a:r>
              <a:rPr lang="en-IN" sz="1400" b="1" dirty="0">
                <a:latin typeface="+mj-lt"/>
                <a:cs typeface="Cascadia Code Light" panose="020B0609020000020004" pitchFamily="49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  <a:cs typeface="Cascadia Code Light" panose="020B0609020000020004" pitchFamily="49" charset="0"/>
              </a:rPr>
              <a:t>x : Coming from x node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  <a:cs typeface="Cascadia Code Light" panose="020B0609020000020004" pitchFamily="49" charset="0"/>
              </a:rPr>
              <a:t>y : Going to y nod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  <a:cs typeface="Cascadia Code Light" panose="020B0609020000020004" pitchFamily="49" charset="0"/>
              </a:rPr>
              <a:t>Node: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 err="1">
                <a:latin typeface="+mj-lt"/>
                <a:cs typeface="Cascadia Code Light" panose="020B0609020000020004" pitchFamily="49" charset="0"/>
              </a:rPr>
              <a:t>Axy</a:t>
            </a:r>
            <a:r>
              <a:rPr lang="en-IN" sz="1400" b="1" dirty="0">
                <a:latin typeface="+mj-lt"/>
                <a:cs typeface="Cascadia Code Light" panose="020B0609020000020004" pitchFamily="49" charset="0"/>
              </a:rPr>
              <a:t> 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  <a:cs typeface="Cascadia Code Light" panose="020B0609020000020004" pitchFamily="49" charset="0"/>
              </a:rPr>
              <a:t>x : Layer no.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  <a:cs typeface="Cascadia Code Light" panose="020B0609020000020004" pitchFamily="49" charset="0"/>
              </a:rPr>
              <a:t>y : Node no.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FF0000"/>
                </a:solidFill>
                <a:highlight>
                  <a:srgbClr val="FFFF00"/>
                </a:highlight>
                <a:latin typeface="+mj-lt"/>
                <a:cs typeface="Cascadia Code Light" panose="020B0609020000020004" pitchFamily="49" charset="0"/>
              </a:rPr>
              <a:t>Bias: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 err="1">
                <a:latin typeface="+mj-lt"/>
                <a:cs typeface="Cascadia Code Light" panose="020B0609020000020004" pitchFamily="49" charset="0"/>
              </a:rPr>
              <a:t>Bx</a:t>
            </a:r>
            <a:r>
              <a:rPr lang="en-IN" sz="1400" b="1" dirty="0">
                <a:latin typeface="+mj-lt"/>
                <a:cs typeface="Cascadia Code Light" panose="020B0609020000020004" pitchFamily="49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  <a:cs typeface="Cascadia Code Light" panose="020B0609020000020004" pitchFamily="49" charset="0"/>
              </a:rPr>
              <a:t>x : Layer 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+mj-lt"/>
                <a:cs typeface="Cascadia Code Light" panose="020B0609020000020004" pitchFamily="49" charset="0"/>
              </a:rPr>
              <a:t>Feather: (Input)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 err="1">
                <a:latin typeface="+mj-lt"/>
                <a:cs typeface="Cascadia Code Light" panose="020B0609020000020004" pitchFamily="49" charset="0"/>
              </a:rPr>
              <a:t>Fx</a:t>
            </a:r>
            <a:r>
              <a:rPr lang="en-IN" sz="1400" b="1" dirty="0">
                <a:latin typeface="+mj-lt"/>
                <a:cs typeface="Cascadia Code Light" panose="020B0609020000020004" pitchFamily="49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  <a:cs typeface="Cascadia Code Light" panose="020B0609020000020004" pitchFamily="49" charset="0"/>
              </a:rPr>
              <a:t>x : Feather 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+mj-lt"/>
                <a:cs typeface="Cascadia Code Light" panose="020B0609020000020004" pitchFamily="49" charset="0"/>
              </a:rPr>
              <a:t>Class:  (Output)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 err="1">
                <a:latin typeface="+mj-lt"/>
                <a:cs typeface="Cascadia Code Light" panose="020B0609020000020004" pitchFamily="49" charset="0"/>
              </a:rPr>
              <a:t>Cx</a:t>
            </a:r>
            <a:r>
              <a:rPr lang="en-IN" sz="1400" b="1" dirty="0">
                <a:latin typeface="+mj-lt"/>
                <a:cs typeface="Cascadia Code Light" panose="020B0609020000020004" pitchFamily="49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  <a:cs typeface="Cascadia Code Light" panose="020B0609020000020004" pitchFamily="49" charset="0"/>
              </a:rPr>
              <a:t>x : Class #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C5529E29-7D79-2F73-164A-004AF26E9872}"/>
              </a:ext>
            </a:extLst>
          </p:cNvPr>
          <p:cNvSpPr/>
          <p:nvPr/>
        </p:nvSpPr>
        <p:spPr>
          <a:xfrm>
            <a:off x="8533736" y="4910231"/>
            <a:ext cx="3522938" cy="1179545"/>
          </a:xfrm>
          <a:prstGeom prst="roundRect">
            <a:avLst>
              <a:gd name="adj" fmla="val 29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FFFF00"/>
                </a:solidFill>
                <a:latin typeface="+mj-lt"/>
                <a:cs typeface="Cascadia Code Light" panose="020B0609020000020004" pitchFamily="49" charset="0"/>
              </a:rPr>
              <a:t>Weight: Need to initialize Randomly.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FFFF00"/>
                </a:solidFill>
                <a:latin typeface="+mj-lt"/>
                <a:cs typeface="Cascadia Code Light" panose="020B0609020000020004" pitchFamily="49" charset="0"/>
              </a:rPr>
              <a:t>Bias : Need to initialize with zeros.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FFFF00"/>
                </a:solidFill>
                <a:latin typeface="+mj-lt"/>
                <a:cs typeface="Cascadia Code Light" panose="020B0609020000020004" pitchFamily="49" charset="0"/>
              </a:rPr>
              <a:t>Target Needs to one hot encoding.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FFFF00"/>
                </a:solidFill>
                <a:latin typeface="+mj-lt"/>
                <a:cs typeface="Cascadia Code Light" panose="020B0609020000020004" pitchFamily="49" charset="0"/>
              </a:rPr>
              <a:t>Bias : needs to broad cast</a:t>
            </a:r>
          </a:p>
        </p:txBody>
      </p:sp>
    </p:spTree>
    <p:extLst>
      <p:ext uri="{BB962C8B-B14F-4D97-AF65-F5344CB8AC3E}">
        <p14:creationId xmlns:p14="http://schemas.microsoft.com/office/powerpoint/2010/main" val="400394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D501051-D5C7-A6A8-1C6E-4536559D3729}"/>
              </a:ext>
            </a:extLst>
          </p:cNvPr>
          <p:cNvSpPr/>
          <p:nvPr/>
        </p:nvSpPr>
        <p:spPr>
          <a:xfrm>
            <a:off x="7954865" y="1207019"/>
            <a:ext cx="1107663" cy="51852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5FB627C-A00B-AD01-86EA-6CC7AC6F89A6}"/>
              </a:ext>
            </a:extLst>
          </p:cNvPr>
          <p:cNvSpPr/>
          <p:nvPr/>
        </p:nvSpPr>
        <p:spPr>
          <a:xfrm>
            <a:off x="1992778" y="1658699"/>
            <a:ext cx="1154679" cy="326321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16A4052-D1A2-C564-3FD4-0031887A6546}"/>
              </a:ext>
            </a:extLst>
          </p:cNvPr>
          <p:cNvSpPr/>
          <p:nvPr/>
        </p:nvSpPr>
        <p:spPr>
          <a:xfrm>
            <a:off x="4936786" y="531844"/>
            <a:ext cx="1154679" cy="61115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215DF2E5-6D67-7D4E-16BB-DC4C117E3D63}"/>
              </a:ext>
            </a:extLst>
          </p:cNvPr>
          <p:cNvSpPr/>
          <p:nvPr/>
        </p:nvSpPr>
        <p:spPr>
          <a:xfrm>
            <a:off x="4239096" y="6266176"/>
            <a:ext cx="728095" cy="145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C5C60B-E47B-6D23-89B3-D0304702DCE7}"/>
              </a:ext>
            </a:extLst>
          </p:cNvPr>
          <p:cNvSpPr/>
          <p:nvPr/>
        </p:nvSpPr>
        <p:spPr>
          <a:xfrm>
            <a:off x="2118048" y="1763493"/>
            <a:ext cx="961053" cy="1031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A00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C33CB3-A34B-3BA1-2910-6AD596BD145D}"/>
              </a:ext>
            </a:extLst>
          </p:cNvPr>
          <p:cNvSpPr/>
          <p:nvPr/>
        </p:nvSpPr>
        <p:spPr>
          <a:xfrm>
            <a:off x="2118048" y="3760244"/>
            <a:ext cx="961053" cy="1031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A01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BDB703-81FD-22E1-A3D2-7F53AA2DC3C7}"/>
              </a:ext>
            </a:extLst>
          </p:cNvPr>
          <p:cNvSpPr/>
          <p:nvPr/>
        </p:nvSpPr>
        <p:spPr>
          <a:xfrm>
            <a:off x="5041639" y="662481"/>
            <a:ext cx="961053" cy="1031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A10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17E657-BF2E-9F99-4CB6-C84465F77500}"/>
              </a:ext>
            </a:extLst>
          </p:cNvPr>
          <p:cNvSpPr/>
          <p:nvPr/>
        </p:nvSpPr>
        <p:spPr>
          <a:xfrm>
            <a:off x="5041639" y="2279009"/>
            <a:ext cx="961053" cy="1031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A11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419398-C43F-7F63-BE68-7BC425826F91}"/>
              </a:ext>
            </a:extLst>
          </p:cNvPr>
          <p:cNvSpPr/>
          <p:nvPr/>
        </p:nvSpPr>
        <p:spPr>
          <a:xfrm>
            <a:off x="5041639" y="3895537"/>
            <a:ext cx="961053" cy="1031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D6DB2A-2BB8-CCF2-A0B6-14A25263B013}"/>
              </a:ext>
            </a:extLst>
          </p:cNvPr>
          <p:cNvSpPr/>
          <p:nvPr/>
        </p:nvSpPr>
        <p:spPr>
          <a:xfrm>
            <a:off x="5041639" y="5512065"/>
            <a:ext cx="961053" cy="1031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A13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2357A3-A5EC-63DF-AEBA-C5E7BE74C7BE}"/>
              </a:ext>
            </a:extLst>
          </p:cNvPr>
          <p:cNvSpPr/>
          <p:nvPr/>
        </p:nvSpPr>
        <p:spPr>
          <a:xfrm>
            <a:off x="8055432" y="1374717"/>
            <a:ext cx="961053" cy="1031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A20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FAB698-8B34-3AA2-B032-E119FF663DD5}"/>
              </a:ext>
            </a:extLst>
          </p:cNvPr>
          <p:cNvSpPr/>
          <p:nvPr/>
        </p:nvSpPr>
        <p:spPr>
          <a:xfrm>
            <a:off x="8055432" y="3113710"/>
            <a:ext cx="961053" cy="1031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A21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D52DE2-E37D-EECD-900A-0A328DD74654}"/>
              </a:ext>
            </a:extLst>
          </p:cNvPr>
          <p:cNvSpPr/>
          <p:nvPr/>
        </p:nvSpPr>
        <p:spPr>
          <a:xfrm>
            <a:off x="8055432" y="4852703"/>
            <a:ext cx="961053" cy="1031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A22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D829E4-3679-6961-D55C-C452BD863C21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3079101" y="1177997"/>
            <a:ext cx="1962538" cy="1101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648718-4E35-A139-01F3-F9274671E5C0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3079101" y="2279009"/>
            <a:ext cx="1962538" cy="515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45716-9506-AB76-ED14-B53C643EBC00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3079101" y="2279009"/>
            <a:ext cx="1962538" cy="2132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7EB08C-F7C4-508C-1FF8-2A7456A8D915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3079101" y="2279009"/>
            <a:ext cx="1962538" cy="3748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5BC5E6-1421-3618-924B-A1861A5BA2A7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3079101" y="1177997"/>
            <a:ext cx="1962538" cy="3097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7F0D45-DA49-B2A1-B8FD-4391E72A5118}"/>
              </a:ext>
            </a:extLst>
          </p:cNvPr>
          <p:cNvCxnSpPr>
            <a:stCxn id="5" idx="6"/>
            <a:endCxn id="7" idx="2"/>
          </p:cNvCxnSpPr>
          <p:nvPr/>
        </p:nvCxnSpPr>
        <p:spPr>
          <a:xfrm flipV="1">
            <a:off x="3079101" y="2794525"/>
            <a:ext cx="1962538" cy="14812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8E33D8-6F2A-AE25-289A-8FC3B4592579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3079101" y="4275760"/>
            <a:ext cx="1962538" cy="135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3EB283-DBA0-A24E-E568-438EDF44E93E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3079101" y="4275760"/>
            <a:ext cx="1962538" cy="1751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086D2C-88F2-6A03-DB93-6FA9844ADB26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6002692" y="1177997"/>
            <a:ext cx="2052740" cy="712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E3F13D-90EE-2C04-E6B3-24C60C4E0727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6002692" y="1177997"/>
            <a:ext cx="2052740" cy="24512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7017194-A666-FFCB-A423-706B6634E8AA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6002692" y="1177997"/>
            <a:ext cx="2052740" cy="4190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83AE7C-B63F-000A-C53D-6C901420BFC2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6002692" y="1890233"/>
            <a:ext cx="2052740" cy="904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DABF70-4A41-B45A-4AF4-B5AA39639F19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6002692" y="2794525"/>
            <a:ext cx="2052740" cy="834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E0072C-2AA3-0F3A-371D-77A7B830EEF3}"/>
              </a:ext>
            </a:extLst>
          </p:cNvPr>
          <p:cNvCxnSpPr>
            <a:stCxn id="7" idx="6"/>
            <a:endCxn id="12" idx="2"/>
          </p:cNvCxnSpPr>
          <p:nvPr/>
        </p:nvCxnSpPr>
        <p:spPr>
          <a:xfrm>
            <a:off x="6002692" y="2794525"/>
            <a:ext cx="2052740" cy="2573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B80A60A-B1F1-CAB2-25E0-78EFAC3D0CB6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6002692" y="1890233"/>
            <a:ext cx="2052740" cy="2520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F4DBAF-2DC9-AFEE-F247-194DA8E573DD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6002692" y="3629226"/>
            <a:ext cx="2052740" cy="781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D18164-AA0C-1100-7C90-FA6951E31886}"/>
              </a:ext>
            </a:extLst>
          </p:cNvPr>
          <p:cNvCxnSpPr>
            <a:stCxn id="8" idx="6"/>
            <a:endCxn id="12" idx="2"/>
          </p:cNvCxnSpPr>
          <p:nvPr/>
        </p:nvCxnSpPr>
        <p:spPr>
          <a:xfrm>
            <a:off x="6002692" y="4411053"/>
            <a:ext cx="2052740" cy="957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52D2B74-84E5-02A9-EC28-AE1A9F0A1A14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6002692" y="1890233"/>
            <a:ext cx="2052740" cy="4137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B1A7C12-DE33-DFC9-C955-3F1A0693B1BD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6002692" y="3629226"/>
            <a:ext cx="2052740" cy="2398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36533F1-6F24-6BBE-FD7E-398897A8E943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6002692" y="5368219"/>
            <a:ext cx="2052740" cy="659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7254456-FD4F-0E59-7C08-8E85A44EE778}"/>
              </a:ext>
            </a:extLst>
          </p:cNvPr>
          <p:cNvSpPr txBox="1"/>
          <p:nvPr/>
        </p:nvSpPr>
        <p:spPr>
          <a:xfrm>
            <a:off x="1797937" y="6530262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FF0000"/>
                </a:highlight>
              </a:rPr>
              <a:t>Input Layer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EB65F2-0126-81B4-3864-BA4E823FBA4B}"/>
              </a:ext>
            </a:extLst>
          </p:cNvPr>
          <p:cNvSpPr txBox="1"/>
          <p:nvPr/>
        </p:nvSpPr>
        <p:spPr>
          <a:xfrm>
            <a:off x="4813830" y="6555149"/>
            <a:ext cx="14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00FFFF"/>
                </a:highlight>
              </a:rPr>
              <a:t>Hidden Layer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496A604-C02A-A586-FC75-1B6EC2F397DB}"/>
              </a:ext>
            </a:extLst>
          </p:cNvPr>
          <p:cNvSpPr txBox="1"/>
          <p:nvPr/>
        </p:nvSpPr>
        <p:spPr>
          <a:xfrm>
            <a:off x="7830829" y="6530262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008000"/>
                </a:highlight>
              </a:rPr>
              <a:t>Output Layer</a:t>
            </a: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164739E0-4FE6-A115-7D4E-523FB09DDFCC}"/>
              </a:ext>
            </a:extLst>
          </p:cNvPr>
          <p:cNvSpPr/>
          <p:nvPr/>
        </p:nvSpPr>
        <p:spPr>
          <a:xfrm>
            <a:off x="1136779" y="2142354"/>
            <a:ext cx="961053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CD3E70F1-5FA7-DA82-7CE2-C6B4E83433D3}"/>
              </a:ext>
            </a:extLst>
          </p:cNvPr>
          <p:cNvSpPr/>
          <p:nvPr/>
        </p:nvSpPr>
        <p:spPr>
          <a:xfrm>
            <a:off x="1136778" y="4136675"/>
            <a:ext cx="961053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7651DE-D204-C06C-3FD8-B35A4913A5F1}"/>
              </a:ext>
            </a:extLst>
          </p:cNvPr>
          <p:cNvSpPr txBox="1"/>
          <p:nvPr/>
        </p:nvSpPr>
        <p:spPr>
          <a:xfrm>
            <a:off x="1227305" y="208831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00FF00"/>
                </a:highlight>
              </a:rPr>
              <a:t>F0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66D9F40-D509-BA34-AE7D-3A1200CD0E16}"/>
              </a:ext>
            </a:extLst>
          </p:cNvPr>
          <p:cNvSpPr txBox="1"/>
          <p:nvPr/>
        </p:nvSpPr>
        <p:spPr>
          <a:xfrm>
            <a:off x="1228883" y="409109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00FF00"/>
                </a:highlight>
              </a:rPr>
              <a:t>F1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00637614-250F-CE4F-E983-71A0570B42B9}"/>
              </a:ext>
            </a:extLst>
          </p:cNvPr>
          <p:cNvSpPr/>
          <p:nvPr/>
        </p:nvSpPr>
        <p:spPr>
          <a:xfrm>
            <a:off x="9016486" y="1724810"/>
            <a:ext cx="490226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FDCA049F-D78E-CFDE-8E49-5A5E7A537F22}"/>
              </a:ext>
            </a:extLst>
          </p:cNvPr>
          <p:cNvSpPr/>
          <p:nvPr/>
        </p:nvSpPr>
        <p:spPr>
          <a:xfrm>
            <a:off x="9016484" y="3498988"/>
            <a:ext cx="477829" cy="237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D4A43766-E98E-BFA0-6DBD-C98D7D2EA09D}"/>
              </a:ext>
            </a:extLst>
          </p:cNvPr>
          <p:cNvSpPr/>
          <p:nvPr/>
        </p:nvSpPr>
        <p:spPr>
          <a:xfrm>
            <a:off x="9016484" y="5190935"/>
            <a:ext cx="490228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7CD3-1EFE-D7DC-12A5-97BF5E6322CE}"/>
              </a:ext>
            </a:extLst>
          </p:cNvPr>
          <p:cNvSpPr txBox="1"/>
          <p:nvPr/>
        </p:nvSpPr>
        <p:spPr>
          <a:xfrm>
            <a:off x="8984691" y="168012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00FF00"/>
                </a:highlight>
              </a:rPr>
              <a:t>C0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88512E1-25EA-764B-CF6B-88ACECB16958}"/>
              </a:ext>
            </a:extLst>
          </p:cNvPr>
          <p:cNvSpPr txBox="1"/>
          <p:nvPr/>
        </p:nvSpPr>
        <p:spPr>
          <a:xfrm>
            <a:off x="8992670" y="342503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00FF00"/>
                </a:highlight>
              </a:rPr>
              <a:t>C1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9D1E924-BF2E-9C9D-B18D-2E4BD2AD0DC0}"/>
              </a:ext>
            </a:extLst>
          </p:cNvPr>
          <p:cNvSpPr txBox="1"/>
          <p:nvPr/>
        </p:nvSpPr>
        <p:spPr>
          <a:xfrm>
            <a:off x="8992220" y="513689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00FF00"/>
                </a:highlight>
              </a:rPr>
              <a:t>C2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9E116F-AE70-FC82-24AC-9025AA397E96}"/>
              </a:ext>
            </a:extLst>
          </p:cNvPr>
          <p:cNvSpPr txBox="1"/>
          <p:nvPr/>
        </p:nvSpPr>
        <p:spPr>
          <a:xfrm rot="19733530">
            <a:off x="3244837" y="1772890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W00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FF3747C-CF77-6285-0F89-BB341491A024}"/>
              </a:ext>
            </a:extLst>
          </p:cNvPr>
          <p:cNvSpPr txBox="1"/>
          <p:nvPr/>
        </p:nvSpPr>
        <p:spPr>
          <a:xfrm rot="792243">
            <a:off x="3336875" y="2181626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W01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5315DF9-F721-FE7B-B92B-3645FF8EB91F}"/>
              </a:ext>
            </a:extLst>
          </p:cNvPr>
          <p:cNvSpPr txBox="1"/>
          <p:nvPr/>
        </p:nvSpPr>
        <p:spPr>
          <a:xfrm rot="2723080">
            <a:off x="3271394" y="2540173"/>
            <a:ext cx="62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W02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C74084F-04A1-D1F9-5B02-98B41EB96668}"/>
              </a:ext>
            </a:extLst>
          </p:cNvPr>
          <p:cNvSpPr txBox="1"/>
          <p:nvPr/>
        </p:nvSpPr>
        <p:spPr>
          <a:xfrm rot="3321417">
            <a:off x="3103481" y="2689249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W03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A1BB4F5-494E-025B-6545-A823D9F127A7}"/>
              </a:ext>
            </a:extLst>
          </p:cNvPr>
          <p:cNvSpPr txBox="1"/>
          <p:nvPr/>
        </p:nvSpPr>
        <p:spPr>
          <a:xfrm rot="18693442">
            <a:off x="3125908" y="3556522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W00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99B766B-C660-B57C-276C-54C06F1DD34E}"/>
              </a:ext>
            </a:extLst>
          </p:cNvPr>
          <p:cNvSpPr txBox="1"/>
          <p:nvPr/>
        </p:nvSpPr>
        <p:spPr>
          <a:xfrm rot="19491905">
            <a:off x="3266138" y="377910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W01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AE157D9-A53F-E464-58C0-56973529AE99}"/>
              </a:ext>
            </a:extLst>
          </p:cNvPr>
          <p:cNvSpPr txBox="1"/>
          <p:nvPr/>
        </p:nvSpPr>
        <p:spPr>
          <a:xfrm rot="159865">
            <a:off x="3268183" y="4146177"/>
            <a:ext cx="62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W02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E31A36E-F2A8-F320-6AC0-19CECBC790F5}"/>
              </a:ext>
            </a:extLst>
          </p:cNvPr>
          <p:cNvSpPr txBox="1"/>
          <p:nvPr/>
        </p:nvSpPr>
        <p:spPr>
          <a:xfrm rot="2666448">
            <a:off x="3226058" y="4465101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W03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9AFDDF8-F01C-CE08-13DE-7A1343357757}"/>
              </a:ext>
            </a:extLst>
          </p:cNvPr>
          <p:cNvSpPr txBox="1"/>
          <p:nvPr/>
        </p:nvSpPr>
        <p:spPr>
          <a:xfrm rot="1107339">
            <a:off x="6501536" y="128263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rgbClr val="00B050"/>
                </a:solidFill>
                <a:highlight>
                  <a:srgbClr val="FFFF00"/>
                </a:highlight>
              </a:rPr>
              <a:t>W00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0FF0872-47F2-F4D0-6307-B5625140C77F}"/>
              </a:ext>
            </a:extLst>
          </p:cNvPr>
          <p:cNvSpPr txBox="1"/>
          <p:nvPr/>
        </p:nvSpPr>
        <p:spPr>
          <a:xfrm rot="2866793">
            <a:off x="6299959" y="164788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rgbClr val="00B050"/>
                </a:solidFill>
                <a:highlight>
                  <a:srgbClr val="FFFF00"/>
                </a:highlight>
              </a:rPr>
              <a:t>W01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139D5E2-DFCF-8AF8-15F5-8FC9D3BB78C5}"/>
              </a:ext>
            </a:extLst>
          </p:cNvPr>
          <p:cNvSpPr txBox="1"/>
          <p:nvPr/>
        </p:nvSpPr>
        <p:spPr>
          <a:xfrm rot="3506458">
            <a:off x="6110893" y="1883342"/>
            <a:ext cx="62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B050"/>
                </a:solidFill>
                <a:highlight>
                  <a:srgbClr val="FFFF00"/>
                </a:highlight>
              </a:rPr>
              <a:t>W02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98D0868-0722-1401-8166-1878C1D5C5DA}"/>
              </a:ext>
            </a:extLst>
          </p:cNvPr>
          <p:cNvSpPr txBox="1"/>
          <p:nvPr/>
        </p:nvSpPr>
        <p:spPr>
          <a:xfrm rot="20001999">
            <a:off x="6043681" y="2486520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W00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BBEB58A-130A-D9CE-4718-5CD9C629C03E}"/>
              </a:ext>
            </a:extLst>
          </p:cNvPr>
          <p:cNvSpPr txBox="1"/>
          <p:nvPr/>
        </p:nvSpPr>
        <p:spPr>
          <a:xfrm rot="1200653">
            <a:off x="6309274" y="2898918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W01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C9C92C-718F-5ACB-7E5B-35BE557311F0}"/>
              </a:ext>
            </a:extLst>
          </p:cNvPr>
          <p:cNvSpPr txBox="1"/>
          <p:nvPr/>
        </p:nvSpPr>
        <p:spPr>
          <a:xfrm rot="2723080">
            <a:off x="6121947" y="3174222"/>
            <a:ext cx="62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W02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0B4921-FF88-1253-4BB3-1719C0FBB634}"/>
              </a:ext>
            </a:extLst>
          </p:cNvPr>
          <p:cNvSpPr txBox="1"/>
          <p:nvPr/>
        </p:nvSpPr>
        <p:spPr>
          <a:xfrm rot="18557062">
            <a:off x="6127415" y="373121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</a:rPr>
              <a:t>W00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171729A-470A-10AC-C1BB-D09F5000063A}"/>
              </a:ext>
            </a:extLst>
          </p:cNvPr>
          <p:cNvSpPr txBox="1"/>
          <p:nvPr/>
        </p:nvSpPr>
        <p:spPr>
          <a:xfrm rot="20396093">
            <a:off x="6161126" y="4041361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</a:rPr>
              <a:t>W01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B950B17-5C3D-B2FB-1BF9-AF7F0007CBF0}"/>
              </a:ext>
            </a:extLst>
          </p:cNvPr>
          <p:cNvSpPr txBox="1"/>
          <p:nvPr/>
        </p:nvSpPr>
        <p:spPr>
          <a:xfrm rot="1283785">
            <a:off x="6095734" y="4400300"/>
            <a:ext cx="62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</a:rPr>
              <a:t>W02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9EFB3A4-9B51-99A2-1A45-CC14840F0227}"/>
              </a:ext>
            </a:extLst>
          </p:cNvPr>
          <p:cNvSpPr txBox="1"/>
          <p:nvPr/>
        </p:nvSpPr>
        <p:spPr>
          <a:xfrm rot="17923741">
            <a:off x="6038187" y="518931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W00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7B14287-B60B-9800-3440-A328DA4EE6B3}"/>
              </a:ext>
            </a:extLst>
          </p:cNvPr>
          <p:cNvSpPr txBox="1"/>
          <p:nvPr/>
        </p:nvSpPr>
        <p:spPr>
          <a:xfrm rot="18566975">
            <a:off x="6344721" y="5204310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W01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A498724-9A69-C8ED-FA60-4AC3B2B6A27A}"/>
              </a:ext>
            </a:extLst>
          </p:cNvPr>
          <p:cNvSpPr txBox="1"/>
          <p:nvPr/>
        </p:nvSpPr>
        <p:spPr>
          <a:xfrm rot="20448963">
            <a:off x="6220839" y="5615259"/>
            <a:ext cx="62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W02</a:t>
            </a:r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6EF9BAE8-52B0-6670-A1D3-C40725F8EFCD}"/>
              </a:ext>
            </a:extLst>
          </p:cNvPr>
          <p:cNvSpPr/>
          <p:nvPr/>
        </p:nvSpPr>
        <p:spPr>
          <a:xfrm>
            <a:off x="7255214" y="6198141"/>
            <a:ext cx="728095" cy="145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C13D142-D8C7-4407-2D55-9DE0A4DA60BD}"/>
              </a:ext>
            </a:extLst>
          </p:cNvPr>
          <p:cNvSpPr txBox="1"/>
          <p:nvPr/>
        </p:nvSpPr>
        <p:spPr>
          <a:xfrm>
            <a:off x="4348065" y="616081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B1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FDFB38-AF16-AA5B-7576-5C9BD5C58C6D}"/>
              </a:ext>
            </a:extLst>
          </p:cNvPr>
          <p:cNvSpPr txBox="1"/>
          <p:nvPr/>
        </p:nvSpPr>
        <p:spPr>
          <a:xfrm>
            <a:off x="7404109" y="609834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B2</a:t>
            </a:r>
          </a:p>
        </p:txBody>
      </p:sp>
      <p:sp>
        <p:nvSpPr>
          <p:cNvPr id="105" name="Double Bracket 104">
            <a:extLst>
              <a:ext uri="{FF2B5EF4-FFF2-40B4-BE49-F238E27FC236}">
                <a16:creationId xmlns:a16="http://schemas.microsoft.com/office/drawing/2014/main" id="{83054D55-EDB0-2D65-2E81-B0321689829C}"/>
              </a:ext>
            </a:extLst>
          </p:cNvPr>
          <p:cNvSpPr/>
          <p:nvPr/>
        </p:nvSpPr>
        <p:spPr>
          <a:xfrm>
            <a:off x="121298" y="1890233"/>
            <a:ext cx="833215" cy="290104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00B1F1B-2EDE-EBED-C07E-E20290AC949D}"/>
              </a:ext>
            </a:extLst>
          </p:cNvPr>
          <p:cNvSpPr txBox="1"/>
          <p:nvPr/>
        </p:nvSpPr>
        <p:spPr>
          <a:xfrm>
            <a:off x="418656" y="21792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7C71663-90F1-37B2-04A7-E9AF088753DA}"/>
              </a:ext>
            </a:extLst>
          </p:cNvPr>
          <p:cNvSpPr txBox="1"/>
          <p:nvPr/>
        </p:nvSpPr>
        <p:spPr>
          <a:xfrm>
            <a:off x="373628" y="40609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09" name="Double Bracket 108">
            <a:extLst>
              <a:ext uri="{FF2B5EF4-FFF2-40B4-BE49-F238E27FC236}">
                <a16:creationId xmlns:a16="http://schemas.microsoft.com/office/drawing/2014/main" id="{2EA2A3D4-28FD-DE95-FE7A-DBA8CB830963}"/>
              </a:ext>
            </a:extLst>
          </p:cNvPr>
          <p:cNvSpPr/>
          <p:nvPr/>
        </p:nvSpPr>
        <p:spPr>
          <a:xfrm>
            <a:off x="9520339" y="1374717"/>
            <a:ext cx="673604" cy="444925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5D355E-01C2-06CA-6BDB-278F402F07D4}"/>
              </a:ext>
            </a:extLst>
          </p:cNvPr>
          <p:cNvSpPr txBox="1"/>
          <p:nvPr/>
        </p:nvSpPr>
        <p:spPr>
          <a:xfrm>
            <a:off x="9570102" y="1695676"/>
            <a:ext cx="67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4FD2FC6-84AA-F2CB-FEFE-004851B522A6}"/>
              </a:ext>
            </a:extLst>
          </p:cNvPr>
          <p:cNvSpPr txBox="1"/>
          <p:nvPr/>
        </p:nvSpPr>
        <p:spPr>
          <a:xfrm>
            <a:off x="9533311" y="3425038"/>
            <a:ext cx="67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0.20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2F69E2A-9BC0-6CF4-0D4E-379F858C53B4}"/>
              </a:ext>
            </a:extLst>
          </p:cNvPr>
          <p:cNvSpPr txBox="1"/>
          <p:nvPr/>
        </p:nvSpPr>
        <p:spPr>
          <a:xfrm>
            <a:off x="9533310" y="5154400"/>
            <a:ext cx="67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0.80</a:t>
            </a:r>
          </a:p>
        </p:txBody>
      </p: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801357E8-466F-592D-CC4E-39DBB0128DEB}"/>
              </a:ext>
            </a:extLst>
          </p:cNvPr>
          <p:cNvSpPr/>
          <p:nvPr/>
        </p:nvSpPr>
        <p:spPr>
          <a:xfrm>
            <a:off x="10368313" y="1359163"/>
            <a:ext cx="349699" cy="444925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AA34E9-983B-7E8F-2B51-DED3C6C12195}"/>
              </a:ext>
            </a:extLst>
          </p:cNvPr>
          <p:cNvSpPr txBox="1"/>
          <p:nvPr/>
        </p:nvSpPr>
        <p:spPr>
          <a:xfrm>
            <a:off x="10415814" y="1680122"/>
            <a:ext cx="61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82E86A-D9C6-0724-F936-F6A1AA6D8EEC}"/>
              </a:ext>
            </a:extLst>
          </p:cNvPr>
          <p:cNvSpPr txBox="1"/>
          <p:nvPr/>
        </p:nvSpPr>
        <p:spPr>
          <a:xfrm>
            <a:off x="10379023" y="3409484"/>
            <a:ext cx="61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3D662E-7E1E-5F74-5F57-0A9F324DE0B3}"/>
              </a:ext>
            </a:extLst>
          </p:cNvPr>
          <p:cNvSpPr txBox="1"/>
          <p:nvPr/>
        </p:nvSpPr>
        <p:spPr>
          <a:xfrm>
            <a:off x="10379022" y="5138846"/>
            <a:ext cx="61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9" name="Double Bracket 18">
            <a:extLst>
              <a:ext uri="{FF2B5EF4-FFF2-40B4-BE49-F238E27FC236}">
                <a16:creationId xmlns:a16="http://schemas.microsoft.com/office/drawing/2014/main" id="{BA232E80-1038-8526-8AAE-6A00922EA4FF}"/>
              </a:ext>
            </a:extLst>
          </p:cNvPr>
          <p:cNvSpPr/>
          <p:nvPr/>
        </p:nvSpPr>
        <p:spPr>
          <a:xfrm>
            <a:off x="11453774" y="1343613"/>
            <a:ext cx="662180" cy="444925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342BDD-57E7-982A-1BCB-77D656E342A2}"/>
              </a:ext>
            </a:extLst>
          </p:cNvPr>
          <p:cNvSpPr txBox="1"/>
          <p:nvPr/>
        </p:nvSpPr>
        <p:spPr>
          <a:xfrm>
            <a:off x="11600565" y="1664572"/>
            <a:ext cx="30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C381D8-2AA2-7DB6-AEB8-F25CFDA7F3FA}"/>
              </a:ext>
            </a:extLst>
          </p:cNvPr>
          <p:cNvSpPr txBox="1"/>
          <p:nvPr/>
        </p:nvSpPr>
        <p:spPr>
          <a:xfrm>
            <a:off x="11559312" y="3393934"/>
            <a:ext cx="34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0D0A1D-4EAB-A602-080C-D21D6726DE32}"/>
              </a:ext>
            </a:extLst>
          </p:cNvPr>
          <p:cNvSpPr txBox="1"/>
          <p:nvPr/>
        </p:nvSpPr>
        <p:spPr>
          <a:xfrm>
            <a:off x="11464483" y="5123296"/>
            <a:ext cx="61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0.20</a:t>
            </a:r>
          </a:p>
        </p:txBody>
      </p:sp>
      <p:sp>
        <p:nvSpPr>
          <p:cNvPr id="25" name="Equals 24">
            <a:extLst>
              <a:ext uri="{FF2B5EF4-FFF2-40B4-BE49-F238E27FC236}">
                <a16:creationId xmlns:a16="http://schemas.microsoft.com/office/drawing/2014/main" id="{2F72917B-1909-55B4-8D9E-1C04D9EACDE2}"/>
              </a:ext>
            </a:extLst>
          </p:cNvPr>
          <p:cNvSpPr/>
          <p:nvPr/>
        </p:nvSpPr>
        <p:spPr>
          <a:xfrm>
            <a:off x="10871338" y="3211875"/>
            <a:ext cx="349699" cy="748301"/>
          </a:xfrm>
          <a:prstGeom prst="mathEqual">
            <a:avLst>
              <a:gd name="adj1" fmla="val 6063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D7D2109-8DF0-BB0C-E682-E37D01B34615}"/>
              </a:ext>
            </a:extLst>
          </p:cNvPr>
          <p:cNvSpPr/>
          <p:nvPr/>
        </p:nvSpPr>
        <p:spPr>
          <a:xfrm>
            <a:off x="121298" y="111967"/>
            <a:ext cx="3862873" cy="320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 : 0,1   Target Output : 2(class 3)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47D90FF-CC9C-64EB-148A-33A2B02F1AB4}"/>
              </a:ext>
            </a:extLst>
          </p:cNvPr>
          <p:cNvSpPr/>
          <p:nvPr/>
        </p:nvSpPr>
        <p:spPr>
          <a:xfrm>
            <a:off x="9514648" y="814314"/>
            <a:ext cx="67360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Predicted O/P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E2FCDB5-CC48-F465-06FD-D2535AB8FAF0}"/>
              </a:ext>
            </a:extLst>
          </p:cNvPr>
          <p:cNvSpPr/>
          <p:nvPr/>
        </p:nvSpPr>
        <p:spPr>
          <a:xfrm>
            <a:off x="10278500" y="804983"/>
            <a:ext cx="52634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Target O/P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0253D8E-DE45-373C-2497-723E8DE68740}"/>
              </a:ext>
            </a:extLst>
          </p:cNvPr>
          <p:cNvSpPr/>
          <p:nvPr/>
        </p:nvSpPr>
        <p:spPr>
          <a:xfrm>
            <a:off x="11407820" y="799891"/>
            <a:ext cx="67360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Loss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702993C4-65B7-94C9-29EA-14F331CAD182}"/>
              </a:ext>
            </a:extLst>
          </p:cNvPr>
          <p:cNvSpPr/>
          <p:nvPr/>
        </p:nvSpPr>
        <p:spPr>
          <a:xfrm>
            <a:off x="4478694" y="35678"/>
            <a:ext cx="1645649" cy="285816"/>
          </a:xfrm>
          <a:prstGeom prst="wedgeRectCallout">
            <a:avLst>
              <a:gd name="adj1" fmla="val 10898"/>
              <a:gd name="adj2" fmla="val 1312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Activation : Relu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F87D09D3-3198-01B3-408E-F67BFED4A36F}"/>
              </a:ext>
            </a:extLst>
          </p:cNvPr>
          <p:cNvSpPr/>
          <p:nvPr/>
        </p:nvSpPr>
        <p:spPr>
          <a:xfrm>
            <a:off x="7537544" y="673852"/>
            <a:ext cx="1645649" cy="285816"/>
          </a:xfrm>
          <a:prstGeom prst="wedgeRectCallout">
            <a:avLst>
              <a:gd name="adj1" fmla="val 10898"/>
              <a:gd name="adj2" fmla="val 1312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Activation : Softmax</a:t>
            </a:r>
          </a:p>
        </p:txBody>
      </p:sp>
    </p:spTree>
    <p:extLst>
      <p:ext uri="{BB962C8B-B14F-4D97-AF65-F5344CB8AC3E}">
        <p14:creationId xmlns:p14="http://schemas.microsoft.com/office/powerpoint/2010/main" val="306502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1B86EDC4-E357-2421-B617-782D9A1703B2}"/>
              </a:ext>
            </a:extLst>
          </p:cNvPr>
          <p:cNvSpPr/>
          <p:nvPr/>
        </p:nvSpPr>
        <p:spPr>
          <a:xfrm>
            <a:off x="3021565" y="1637516"/>
            <a:ext cx="1212980" cy="811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FD8CAE0-B603-220C-AEB0-CAC33287D10F}"/>
              </a:ext>
            </a:extLst>
          </p:cNvPr>
          <p:cNvSpPr/>
          <p:nvPr/>
        </p:nvSpPr>
        <p:spPr>
          <a:xfrm>
            <a:off x="4739953" y="1600194"/>
            <a:ext cx="1212980" cy="811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A1</a:t>
            </a:r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0A6D7BA5-1472-08EC-30F7-8999426C250F}"/>
              </a:ext>
            </a:extLst>
          </p:cNvPr>
          <p:cNvSpPr/>
          <p:nvPr/>
        </p:nvSpPr>
        <p:spPr>
          <a:xfrm>
            <a:off x="3303038" y="657802"/>
            <a:ext cx="615821" cy="979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IN" dirty="0"/>
              <a:t>W1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C78207FF-60C7-D97B-F4F1-2A229CFC3500}"/>
              </a:ext>
            </a:extLst>
          </p:cNvPr>
          <p:cNvSpPr/>
          <p:nvPr/>
        </p:nvSpPr>
        <p:spPr>
          <a:xfrm rot="10800000">
            <a:off x="3303037" y="2449280"/>
            <a:ext cx="615821" cy="979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/>
              <a:t>B1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A4DF2FAE-5A31-FB28-AD1D-F19440073C09}"/>
              </a:ext>
            </a:extLst>
          </p:cNvPr>
          <p:cNvSpPr/>
          <p:nvPr/>
        </p:nvSpPr>
        <p:spPr>
          <a:xfrm>
            <a:off x="4234545" y="1824129"/>
            <a:ext cx="505408" cy="363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440F97B9-725B-5670-6C06-66D3E8B8F1F4}"/>
              </a:ext>
            </a:extLst>
          </p:cNvPr>
          <p:cNvSpPr/>
          <p:nvPr/>
        </p:nvSpPr>
        <p:spPr>
          <a:xfrm>
            <a:off x="5952933" y="1824129"/>
            <a:ext cx="505408" cy="363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39386C4-3DAB-5115-D7E1-43AA0E3BAAC6}"/>
              </a:ext>
            </a:extLst>
          </p:cNvPr>
          <p:cNvSpPr/>
          <p:nvPr/>
        </p:nvSpPr>
        <p:spPr>
          <a:xfrm>
            <a:off x="6461452" y="1637516"/>
            <a:ext cx="1212980" cy="811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2020844-47FF-04B8-8441-6C4E4DFC9E75}"/>
              </a:ext>
            </a:extLst>
          </p:cNvPr>
          <p:cNvSpPr/>
          <p:nvPr/>
        </p:nvSpPr>
        <p:spPr>
          <a:xfrm>
            <a:off x="8204714" y="1649953"/>
            <a:ext cx="1212980" cy="811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A2</a:t>
            </a:r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C8D1BAB4-6D4F-D496-DB78-F18BABABDF55}"/>
              </a:ext>
            </a:extLst>
          </p:cNvPr>
          <p:cNvSpPr/>
          <p:nvPr/>
        </p:nvSpPr>
        <p:spPr>
          <a:xfrm>
            <a:off x="7689975" y="1873888"/>
            <a:ext cx="505408" cy="363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Arrow: Down 110">
            <a:extLst>
              <a:ext uri="{FF2B5EF4-FFF2-40B4-BE49-F238E27FC236}">
                <a16:creationId xmlns:a16="http://schemas.microsoft.com/office/drawing/2014/main" id="{F32C6278-614F-B490-8216-43C0A157BAEB}"/>
              </a:ext>
            </a:extLst>
          </p:cNvPr>
          <p:cNvSpPr/>
          <p:nvPr/>
        </p:nvSpPr>
        <p:spPr>
          <a:xfrm>
            <a:off x="6756919" y="657802"/>
            <a:ext cx="615821" cy="979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IN" dirty="0"/>
              <a:t>W2</a:t>
            </a:r>
          </a:p>
        </p:txBody>
      </p:sp>
      <p:sp>
        <p:nvSpPr>
          <p:cNvPr id="112" name="Arrow: Down 111">
            <a:extLst>
              <a:ext uri="{FF2B5EF4-FFF2-40B4-BE49-F238E27FC236}">
                <a16:creationId xmlns:a16="http://schemas.microsoft.com/office/drawing/2014/main" id="{896CC05E-7B3C-083E-E439-DD0D33BD0DAB}"/>
              </a:ext>
            </a:extLst>
          </p:cNvPr>
          <p:cNvSpPr/>
          <p:nvPr/>
        </p:nvSpPr>
        <p:spPr>
          <a:xfrm rot="10800000">
            <a:off x="6756918" y="2449286"/>
            <a:ext cx="615821" cy="979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/>
              <a:t>B2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CF3A2AE-5B05-F251-7D45-00E43C994321}"/>
              </a:ext>
            </a:extLst>
          </p:cNvPr>
          <p:cNvSpPr/>
          <p:nvPr/>
        </p:nvSpPr>
        <p:spPr>
          <a:xfrm>
            <a:off x="1289185" y="1637516"/>
            <a:ext cx="1212980" cy="811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X </a:t>
            </a:r>
          </a:p>
          <a:p>
            <a:pPr algn="ctr"/>
            <a:r>
              <a:rPr lang="en-IN" dirty="0"/>
              <a:t>(Input)</a:t>
            </a:r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05EAB23F-CA3E-AB00-78EF-6751ECBF2531}"/>
              </a:ext>
            </a:extLst>
          </p:cNvPr>
          <p:cNvSpPr/>
          <p:nvPr/>
        </p:nvSpPr>
        <p:spPr>
          <a:xfrm>
            <a:off x="2502165" y="1861451"/>
            <a:ext cx="505408" cy="363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83A92EF-1230-3640-D9C3-7DE3625335F1}"/>
              </a:ext>
            </a:extLst>
          </p:cNvPr>
          <p:cNvSpPr/>
          <p:nvPr/>
        </p:nvSpPr>
        <p:spPr>
          <a:xfrm>
            <a:off x="9947976" y="1600194"/>
            <a:ext cx="1348284" cy="811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Y(CAP) </a:t>
            </a:r>
          </a:p>
          <a:p>
            <a:pPr algn="ctr"/>
            <a:r>
              <a:rPr lang="en-IN" dirty="0"/>
              <a:t>(Prediction)</a:t>
            </a:r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32AF2E94-6A00-9AB1-F5CD-302A735FE922}"/>
              </a:ext>
            </a:extLst>
          </p:cNvPr>
          <p:cNvSpPr/>
          <p:nvPr/>
        </p:nvSpPr>
        <p:spPr>
          <a:xfrm>
            <a:off x="9433237" y="1824129"/>
            <a:ext cx="505408" cy="363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Double Brace 119">
            <a:extLst>
              <a:ext uri="{FF2B5EF4-FFF2-40B4-BE49-F238E27FC236}">
                <a16:creationId xmlns:a16="http://schemas.microsoft.com/office/drawing/2014/main" id="{D82E410A-65AE-6F4F-1F5C-4BFA954EF594}"/>
              </a:ext>
            </a:extLst>
          </p:cNvPr>
          <p:cNvSpPr/>
          <p:nvPr/>
        </p:nvSpPr>
        <p:spPr>
          <a:xfrm>
            <a:off x="1207886" y="5868357"/>
            <a:ext cx="844790" cy="202946"/>
          </a:xfrm>
          <a:prstGeom prst="bracePair">
            <a:avLst>
              <a:gd name="adj" fmla="val 11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dirty="0"/>
              <a:t>300 X 2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424A98E7-08CE-5A2C-E40C-3F9EA95D0524}"/>
              </a:ext>
            </a:extLst>
          </p:cNvPr>
          <p:cNvSpPr/>
          <p:nvPr/>
        </p:nvSpPr>
        <p:spPr>
          <a:xfrm>
            <a:off x="88393" y="49761"/>
            <a:ext cx="2486856" cy="1105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 = No of Data Point</a:t>
            </a:r>
          </a:p>
          <a:p>
            <a:r>
              <a:rPr lang="en-IN" dirty="0"/>
              <a:t>k = No of Features</a:t>
            </a:r>
          </a:p>
          <a:p>
            <a:r>
              <a:rPr lang="en-IN" dirty="0"/>
              <a:t>c = No of Classes</a:t>
            </a:r>
          </a:p>
          <a:p>
            <a:r>
              <a:rPr lang="en-IN" dirty="0" err="1"/>
              <a:t>hn</a:t>
            </a:r>
            <a:r>
              <a:rPr lang="en-IN" dirty="0"/>
              <a:t> = # of node in layer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39041EF6-60D0-D01B-1997-F30CD6C553DC}"/>
              </a:ext>
            </a:extLst>
          </p:cNvPr>
          <p:cNvSpPr/>
          <p:nvPr/>
        </p:nvSpPr>
        <p:spPr>
          <a:xfrm>
            <a:off x="1043477" y="3777327"/>
            <a:ext cx="1419814" cy="433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X1,X2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1ECFC5AF-180D-4806-01D6-C39283979B6E}"/>
              </a:ext>
            </a:extLst>
          </p:cNvPr>
          <p:cNvSpPr/>
          <p:nvPr/>
        </p:nvSpPr>
        <p:spPr>
          <a:xfrm>
            <a:off x="2463284" y="3770326"/>
            <a:ext cx="2233127" cy="433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Z1 = W*X+B1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033EEEC4-D9C4-96A7-2BAB-58B68217E8B7}"/>
              </a:ext>
            </a:extLst>
          </p:cNvPr>
          <p:cNvSpPr/>
          <p:nvPr/>
        </p:nvSpPr>
        <p:spPr>
          <a:xfrm>
            <a:off x="4705735" y="3770326"/>
            <a:ext cx="1553552" cy="433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A1 = Relu(Z1)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6CD90B29-9980-4B46-90B2-30D5E1818230}"/>
              </a:ext>
            </a:extLst>
          </p:cNvPr>
          <p:cNvSpPr/>
          <p:nvPr/>
        </p:nvSpPr>
        <p:spPr>
          <a:xfrm>
            <a:off x="6256175" y="3777327"/>
            <a:ext cx="2233127" cy="433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Z2 = W*A1+B2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1283CA56-FBDC-E666-28AA-298A778960DB}"/>
              </a:ext>
            </a:extLst>
          </p:cNvPr>
          <p:cNvSpPr/>
          <p:nvPr/>
        </p:nvSpPr>
        <p:spPr>
          <a:xfrm>
            <a:off x="8489294" y="3764890"/>
            <a:ext cx="1940783" cy="433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A2 = Softmax(Z2)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EB5D3895-E745-0BF0-6007-C77848D8C095}"/>
              </a:ext>
            </a:extLst>
          </p:cNvPr>
          <p:cNvSpPr/>
          <p:nvPr/>
        </p:nvSpPr>
        <p:spPr>
          <a:xfrm>
            <a:off x="10430077" y="3726723"/>
            <a:ext cx="1503778" cy="53508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Y(CAP) C0,C1,C2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13033EE-674A-96B1-F3C9-1E96DA7377E0}"/>
              </a:ext>
            </a:extLst>
          </p:cNvPr>
          <p:cNvSpPr txBox="1"/>
          <p:nvPr/>
        </p:nvSpPr>
        <p:spPr>
          <a:xfrm>
            <a:off x="588446" y="5868357"/>
            <a:ext cx="453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X  = </a:t>
            </a:r>
          </a:p>
        </p:txBody>
      </p:sp>
      <p:sp>
        <p:nvSpPr>
          <p:cNvPr id="131" name="Double Brace 130">
            <a:extLst>
              <a:ext uri="{FF2B5EF4-FFF2-40B4-BE49-F238E27FC236}">
                <a16:creationId xmlns:a16="http://schemas.microsoft.com/office/drawing/2014/main" id="{F29EE964-6BF8-23A9-2F58-3F2EE200CA92}"/>
              </a:ext>
            </a:extLst>
          </p:cNvPr>
          <p:cNvSpPr/>
          <p:nvPr/>
        </p:nvSpPr>
        <p:spPr>
          <a:xfrm>
            <a:off x="3161094" y="5868357"/>
            <a:ext cx="797037" cy="254292"/>
          </a:xfrm>
          <a:prstGeom prst="bracePair">
            <a:avLst>
              <a:gd name="adj" fmla="val 11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dirty="0"/>
              <a:t>300 X 4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6017616-4F2A-C042-E90A-AB31048B5F73}"/>
              </a:ext>
            </a:extLst>
          </p:cNvPr>
          <p:cNvSpPr txBox="1"/>
          <p:nvPr/>
        </p:nvSpPr>
        <p:spPr>
          <a:xfrm>
            <a:off x="2428640" y="5868357"/>
            <a:ext cx="566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Z1  = </a:t>
            </a:r>
          </a:p>
        </p:txBody>
      </p:sp>
      <p:sp>
        <p:nvSpPr>
          <p:cNvPr id="133" name="Double Brace 132">
            <a:extLst>
              <a:ext uri="{FF2B5EF4-FFF2-40B4-BE49-F238E27FC236}">
                <a16:creationId xmlns:a16="http://schemas.microsoft.com/office/drawing/2014/main" id="{DC7CA025-B3A6-2826-229A-396F19D40F60}"/>
              </a:ext>
            </a:extLst>
          </p:cNvPr>
          <p:cNvSpPr/>
          <p:nvPr/>
        </p:nvSpPr>
        <p:spPr>
          <a:xfrm>
            <a:off x="3161094" y="6177788"/>
            <a:ext cx="684239" cy="254292"/>
          </a:xfrm>
          <a:prstGeom prst="bracePair">
            <a:avLst>
              <a:gd name="adj" fmla="val 11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dirty="0"/>
              <a:t>2 X 4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BFE6C3A-DB8B-BADD-C4E2-ACF45DC4A967}"/>
              </a:ext>
            </a:extLst>
          </p:cNvPr>
          <p:cNvSpPr txBox="1"/>
          <p:nvPr/>
        </p:nvSpPr>
        <p:spPr>
          <a:xfrm>
            <a:off x="2437403" y="6177788"/>
            <a:ext cx="619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W1  = </a:t>
            </a:r>
          </a:p>
        </p:txBody>
      </p:sp>
      <p:sp>
        <p:nvSpPr>
          <p:cNvPr id="135" name="Double Brace 134">
            <a:extLst>
              <a:ext uri="{FF2B5EF4-FFF2-40B4-BE49-F238E27FC236}">
                <a16:creationId xmlns:a16="http://schemas.microsoft.com/office/drawing/2014/main" id="{4BD8D9F1-126D-BCCB-B98A-8164D7EBAC13}"/>
              </a:ext>
            </a:extLst>
          </p:cNvPr>
          <p:cNvSpPr/>
          <p:nvPr/>
        </p:nvSpPr>
        <p:spPr>
          <a:xfrm>
            <a:off x="3161094" y="6477124"/>
            <a:ext cx="684239" cy="254292"/>
          </a:xfrm>
          <a:prstGeom prst="bracePair">
            <a:avLst>
              <a:gd name="adj" fmla="val 11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dirty="0"/>
              <a:t>1 X 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43BE8C9-7156-5B75-73E9-CEFBBB34E7A5}"/>
              </a:ext>
            </a:extLst>
          </p:cNvPr>
          <p:cNvSpPr txBox="1"/>
          <p:nvPr/>
        </p:nvSpPr>
        <p:spPr>
          <a:xfrm>
            <a:off x="2437404" y="6477124"/>
            <a:ext cx="569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B1  = </a:t>
            </a:r>
          </a:p>
        </p:txBody>
      </p:sp>
      <p:sp>
        <p:nvSpPr>
          <p:cNvPr id="137" name="Double Brace 136">
            <a:extLst>
              <a:ext uri="{FF2B5EF4-FFF2-40B4-BE49-F238E27FC236}">
                <a16:creationId xmlns:a16="http://schemas.microsoft.com/office/drawing/2014/main" id="{6E691CEE-B6CD-6AAA-13B3-6A1D4288CA98}"/>
              </a:ext>
            </a:extLst>
          </p:cNvPr>
          <p:cNvSpPr/>
          <p:nvPr/>
        </p:nvSpPr>
        <p:spPr>
          <a:xfrm>
            <a:off x="5178070" y="5877680"/>
            <a:ext cx="800747" cy="254292"/>
          </a:xfrm>
          <a:prstGeom prst="bracePair">
            <a:avLst>
              <a:gd name="adj" fmla="val 11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dirty="0"/>
              <a:t>300 X 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EFB44A7-9B4E-7E02-AEEF-94CA90740B62}"/>
              </a:ext>
            </a:extLst>
          </p:cNvPr>
          <p:cNvSpPr txBox="1"/>
          <p:nvPr/>
        </p:nvSpPr>
        <p:spPr>
          <a:xfrm>
            <a:off x="4558630" y="5877680"/>
            <a:ext cx="680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A1  = </a:t>
            </a:r>
          </a:p>
        </p:txBody>
      </p:sp>
      <p:sp>
        <p:nvSpPr>
          <p:cNvPr id="139" name="Double Brace 138">
            <a:extLst>
              <a:ext uri="{FF2B5EF4-FFF2-40B4-BE49-F238E27FC236}">
                <a16:creationId xmlns:a16="http://schemas.microsoft.com/office/drawing/2014/main" id="{6E192326-4DDC-7C1E-8F3B-1D9A82F98A56}"/>
              </a:ext>
            </a:extLst>
          </p:cNvPr>
          <p:cNvSpPr/>
          <p:nvPr/>
        </p:nvSpPr>
        <p:spPr>
          <a:xfrm>
            <a:off x="6974220" y="5807688"/>
            <a:ext cx="797037" cy="254292"/>
          </a:xfrm>
          <a:prstGeom prst="bracePair">
            <a:avLst>
              <a:gd name="adj" fmla="val 11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dirty="0"/>
              <a:t>300 X 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AECB9DF-746B-3AC2-A311-5700FB4C533F}"/>
              </a:ext>
            </a:extLst>
          </p:cNvPr>
          <p:cNvSpPr txBox="1"/>
          <p:nvPr/>
        </p:nvSpPr>
        <p:spPr>
          <a:xfrm>
            <a:off x="6354780" y="5807688"/>
            <a:ext cx="619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Z2  = </a:t>
            </a:r>
          </a:p>
        </p:txBody>
      </p:sp>
      <p:sp>
        <p:nvSpPr>
          <p:cNvPr id="141" name="Double Brace 140">
            <a:extLst>
              <a:ext uri="{FF2B5EF4-FFF2-40B4-BE49-F238E27FC236}">
                <a16:creationId xmlns:a16="http://schemas.microsoft.com/office/drawing/2014/main" id="{991A56F6-8025-95DD-1155-50A40DE45C72}"/>
              </a:ext>
            </a:extLst>
          </p:cNvPr>
          <p:cNvSpPr/>
          <p:nvPr/>
        </p:nvSpPr>
        <p:spPr>
          <a:xfrm>
            <a:off x="6974220" y="6117119"/>
            <a:ext cx="684239" cy="254292"/>
          </a:xfrm>
          <a:prstGeom prst="bracePair">
            <a:avLst>
              <a:gd name="adj" fmla="val 11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dirty="0"/>
              <a:t>4 X 3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02891BC-4053-3609-57C3-3DED5FB3E94A}"/>
              </a:ext>
            </a:extLst>
          </p:cNvPr>
          <p:cNvSpPr txBox="1"/>
          <p:nvPr/>
        </p:nvSpPr>
        <p:spPr>
          <a:xfrm>
            <a:off x="6354781" y="6117119"/>
            <a:ext cx="619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W2  = </a:t>
            </a:r>
          </a:p>
        </p:txBody>
      </p:sp>
      <p:sp>
        <p:nvSpPr>
          <p:cNvPr id="143" name="Double Brace 142">
            <a:extLst>
              <a:ext uri="{FF2B5EF4-FFF2-40B4-BE49-F238E27FC236}">
                <a16:creationId xmlns:a16="http://schemas.microsoft.com/office/drawing/2014/main" id="{0383D303-D75C-012D-4A20-3B1ED72A8A23}"/>
              </a:ext>
            </a:extLst>
          </p:cNvPr>
          <p:cNvSpPr/>
          <p:nvPr/>
        </p:nvSpPr>
        <p:spPr>
          <a:xfrm>
            <a:off x="6974220" y="6416455"/>
            <a:ext cx="684239" cy="254292"/>
          </a:xfrm>
          <a:prstGeom prst="bracePair">
            <a:avLst>
              <a:gd name="adj" fmla="val 11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dirty="0"/>
              <a:t>1 X 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C41A0BC-5522-AC46-1ED8-4B3BF6660B1C}"/>
              </a:ext>
            </a:extLst>
          </p:cNvPr>
          <p:cNvSpPr txBox="1"/>
          <p:nvPr/>
        </p:nvSpPr>
        <p:spPr>
          <a:xfrm>
            <a:off x="6354779" y="6416455"/>
            <a:ext cx="569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B2  = </a:t>
            </a:r>
          </a:p>
        </p:txBody>
      </p:sp>
      <p:sp>
        <p:nvSpPr>
          <p:cNvPr id="145" name="Double Brace 144">
            <a:extLst>
              <a:ext uri="{FF2B5EF4-FFF2-40B4-BE49-F238E27FC236}">
                <a16:creationId xmlns:a16="http://schemas.microsoft.com/office/drawing/2014/main" id="{175ECDFB-CDA5-4A2D-105F-1662590439B4}"/>
              </a:ext>
            </a:extLst>
          </p:cNvPr>
          <p:cNvSpPr/>
          <p:nvPr/>
        </p:nvSpPr>
        <p:spPr>
          <a:xfrm>
            <a:off x="8991196" y="5817011"/>
            <a:ext cx="800747" cy="254292"/>
          </a:xfrm>
          <a:prstGeom prst="bracePair">
            <a:avLst>
              <a:gd name="adj" fmla="val 11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dirty="0"/>
              <a:t>300 X 3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A01483E-925C-F5A0-1AA3-8389EE79D85C}"/>
              </a:ext>
            </a:extLst>
          </p:cNvPr>
          <p:cNvSpPr txBox="1"/>
          <p:nvPr/>
        </p:nvSpPr>
        <p:spPr>
          <a:xfrm>
            <a:off x="8371756" y="5817011"/>
            <a:ext cx="680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A2  = </a:t>
            </a:r>
          </a:p>
        </p:txBody>
      </p:sp>
      <p:sp>
        <p:nvSpPr>
          <p:cNvPr id="147" name="Double Brace 146">
            <a:extLst>
              <a:ext uri="{FF2B5EF4-FFF2-40B4-BE49-F238E27FC236}">
                <a16:creationId xmlns:a16="http://schemas.microsoft.com/office/drawing/2014/main" id="{7845F587-8BBB-4EF8-D598-6769A51AC782}"/>
              </a:ext>
            </a:extLst>
          </p:cNvPr>
          <p:cNvSpPr/>
          <p:nvPr/>
        </p:nvSpPr>
        <p:spPr>
          <a:xfrm>
            <a:off x="1207886" y="4554644"/>
            <a:ext cx="844790" cy="202946"/>
          </a:xfrm>
          <a:prstGeom prst="bracePair">
            <a:avLst>
              <a:gd name="adj" fmla="val 11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dirty="0"/>
              <a:t>n X hn0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428B84E-A900-2051-C71B-FCBAFDB647CF}"/>
              </a:ext>
            </a:extLst>
          </p:cNvPr>
          <p:cNvSpPr txBox="1"/>
          <p:nvPr/>
        </p:nvSpPr>
        <p:spPr>
          <a:xfrm>
            <a:off x="588446" y="4554644"/>
            <a:ext cx="453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X  = </a:t>
            </a:r>
          </a:p>
        </p:txBody>
      </p:sp>
      <p:sp>
        <p:nvSpPr>
          <p:cNvPr id="149" name="Double Brace 148">
            <a:extLst>
              <a:ext uri="{FF2B5EF4-FFF2-40B4-BE49-F238E27FC236}">
                <a16:creationId xmlns:a16="http://schemas.microsoft.com/office/drawing/2014/main" id="{CB51D76B-33E7-E98C-F1C8-59933256BD65}"/>
              </a:ext>
            </a:extLst>
          </p:cNvPr>
          <p:cNvSpPr/>
          <p:nvPr/>
        </p:nvSpPr>
        <p:spPr>
          <a:xfrm>
            <a:off x="3161094" y="4554644"/>
            <a:ext cx="949795" cy="202946"/>
          </a:xfrm>
          <a:prstGeom prst="bracePair">
            <a:avLst>
              <a:gd name="adj" fmla="val 11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dirty="0"/>
              <a:t>n X hn1 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D1E15A9-21FD-B2B1-BBF9-0B400E769B10}"/>
              </a:ext>
            </a:extLst>
          </p:cNvPr>
          <p:cNvSpPr txBox="1"/>
          <p:nvPr/>
        </p:nvSpPr>
        <p:spPr>
          <a:xfrm>
            <a:off x="2428640" y="4554644"/>
            <a:ext cx="566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Z1  = </a:t>
            </a:r>
          </a:p>
        </p:txBody>
      </p:sp>
      <p:sp>
        <p:nvSpPr>
          <p:cNvPr id="151" name="Double Brace 150">
            <a:extLst>
              <a:ext uri="{FF2B5EF4-FFF2-40B4-BE49-F238E27FC236}">
                <a16:creationId xmlns:a16="http://schemas.microsoft.com/office/drawing/2014/main" id="{D704F843-0A5A-5EA3-172B-5758EC3E69DC}"/>
              </a:ext>
            </a:extLst>
          </p:cNvPr>
          <p:cNvSpPr/>
          <p:nvPr/>
        </p:nvSpPr>
        <p:spPr>
          <a:xfrm>
            <a:off x="3161094" y="4871744"/>
            <a:ext cx="989421" cy="230998"/>
          </a:xfrm>
          <a:prstGeom prst="bracePair">
            <a:avLst>
              <a:gd name="adj" fmla="val 11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dirty="0"/>
              <a:t>hn0 X hn1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261AC14-D068-7887-FF43-036618B9E4E6}"/>
              </a:ext>
            </a:extLst>
          </p:cNvPr>
          <p:cNvSpPr txBox="1"/>
          <p:nvPr/>
        </p:nvSpPr>
        <p:spPr>
          <a:xfrm>
            <a:off x="2437403" y="4864075"/>
            <a:ext cx="619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W1  = </a:t>
            </a:r>
          </a:p>
        </p:txBody>
      </p:sp>
      <p:sp>
        <p:nvSpPr>
          <p:cNvPr id="153" name="Double Brace 152">
            <a:extLst>
              <a:ext uri="{FF2B5EF4-FFF2-40B4-BE49-F238E27FC236}">
                <a16:creationId xmlns:a16="http://schemas.microsoft.com/office/drawing/2014/main" id="{361E0146-3661-DC94-0007-9875DA97EEAC}"/>
              </a:ext>
            </a:extLst>
          </p:cNvPr>
          <p:cNvSpPr/>
          <p:nvPr/>
        </p:nvSpPr>
        <p:spPr>
          <a:xfrm>
            <a:off x="3161094" y="5163411"/>
            <a:ext cx="797037" cy="238667"/>
          </a:xfrm>
          <a:prstGeom prst="bracePair">
            <a:avLst>
              <a:gd name="adj" fmla="val 11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dirty="0"/>
              <a:t>1 X hn1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9B17FA0-F01B-89C7-B8BD-260FD54CFACB}"/>
              </a:ext>
            </a:extLst>
          </p:cNvPr>
          <p:cNvSpPr txBox="1"/>
          <p:nvPr/>
        </p:nvSpPr>
        <p:spPr>
          <a:xfrm>
            <a:off x="2437404" y="5163411"/>
            <a:ext cx="569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B1  = </a:t>
            </a:r>
          </a:p>
        </p:txBody>
      </p:sp>
      <p:sp>
        <p:nvSpPr>
          <p:cNvPr id="155" name="Double Brace 154">
            <a:extLst>
              <a:ext uri="{FF2B5EF4-FFF2-40B4-BE49-F238E27FC236}">
                <a16:creationId xmlns:a16="http://schemas.microsoft.com/office/drawing/2014/main" id="{DE8177AC-580E-C559-10D0-A66148E9470C}"/>
              </a:ext>
            </a:extLst>
          </p:cNvPr>
          <p:cNvSpPr/>
          <p:nvPr/>
        </p:nvSpPr>
        <p:spPr>
          <a:xfrm>
            <a:off x="5178070" y="4563967"/>
            <a:ext cx="800747" cy="193623"/>
          </a:xfrm>
          <a:prstGeom prst="bracePair">
            <a:avLst>
              <a:gd name="adj" fmla="val 11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dirty="0"/>
              <a:t>n X hn1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2A59A84-DE1B-8F14-8B8D-C25F28E70302}"/>
              </a:ext>
            </a:extLst>
          </p:cNvPr>
          <p:cNvSpPr txBox="1"/>
          <p:nvPr/>
        </p:nvSpPr>
        <p:spPr>
          <a:xfrm>
            <a:off x="4558630" y="4563967"/>
            <a:ext cx="680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A1  = </a:t>
            </a:r>
          </a:p>
        </p:txBody>
      </p:sp>
      <p:sp>
        <p:nvSpPr>
          <p:cNvPr id="163" name="Double Brace 162">
            <a:extLst>
              <a:ext uri="{FF2B5EF4-FFF2-40B4-BE49-F238E27FC236}">
                <a16:creationId xmlns:a16="http://schemas.microsoft.com/office/drawing/2014/main" id="{E59FFE4C-2064-5B47-D118-A69D1E084B8A}"/>
              </a:ext>
            </a:extLst>
          </p:cNvPr>
          <p:cNvSpPr/>
          <p:nvPr/>
        </p:nvSpPr>
        <p:spPr>
          <a:xfrm>
            <a:off x="8991196" y="4503298"/>
            <a:ext cx="956780" cy="239343"/>
          </a:xfrm>
          <a:prstGeom prst="bracePair">
            <a:avLst>
              <a:gd name="adj" fmla="val 11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dirty="0"/>
              <a:t>n X hn2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258A346-F936-925B-1A69-482B549B40C8}"/>
              </a:ext>
            </a:extLst>
          </p:cNvPr>
          <p:cNvSpPr txBox="1"/>
          <p:nvPr/>
        </p:nvSpPr>
        <p:spPr>
          <a:xfrm>
            <a:off x="8371756" y="4503298"/>
            <a:ext cx="680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A2  = </a:t>
            </a:r>
          </a:p>
        </p:txBody>
      </p:sp>
      <p:sp>
        <p:nvSpPr>
          <p:cNvPr id="165" name="Double Brace 164">
            <a:extLst>
              <a:ext uri="{FF2B5EF4-FFF2-40B4-BE49-F238E27FC236}">
                <a16:creationId xmlns:a16="http://schemas.microsoft.com/office/drawing/2014/main" id="{71D37B8B-8ED9-47F8-3228-1920CA143AB8}"/>
              </a:ext>
            </a:extLst>
          </p:cNvPr>
          <p:cNvSpPr/>
          <p:nvPr/>
        </p:nvSpPr>
        <p:spPr>
          <a:xfrm>
            <a:off x="3162492" y="5425428"/>
            <a:ext cx="988023" cy="230998"/>
          </a:xfrm>
          <a:prstGeom prst="bracePair">
            <a:avLst>
              <a:gd name="adj" fmla="val 11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dirty="0"/>
              <a:t>hn0 X hn1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BFB30F7-1731-0D88-FDA7-13E62A599EE5}"/>
              </a:ext>
            </a:extLst>
          </p:cNvPr>
          <p:cNvSpPr txBox="1"/>
          <p:nvPr/>
        </p:nvSpPr>
        <p:spPr>
          <a:xfrm>
            <a:off x="1146554" y="5425427"/>
            <a:ext cx="1861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B1 (After Broadcast) = </a:t>
            </a:r>
          </a:p>
        </p:txBody>
      </p:sp>
      <p:sp>
        <p:nvSpPr>
          <p:cNvPr id="174" name="Double Brace 173">
            <a:extLst>
              <a:ext uri="{FF2B5EF4-FFF2-40B4-BE49-F238E27FC236}">
                <a16:creationId xmlns:a16="http://schemas.microsoft.com/office/drawing/2014/main" id="{6F17EE41-EA24-4822-9F85-88519B609DDD}"/>
              </a:ext>
            </a:extLst>
          </p:cNvPr>
          <p:cNvSpPr/>
          <p:nvPr/>
        </p:nvSpPr>
        <p:spPr>
          <a:xfrm>
            <a:off x="7056765" y="4434864"/>
            <a:ext cx="949795" cy="202946"/>
          </a:xfrm>
          <a:prstGeom prst="bracePair">
            <a:avLst>
              <a:gd name="adj" fmla="val 11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dirty="0"/>
              <a:t>n X hn2 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506C773-7E5B-BA78-B82D-2A660D93049D}"/>
              </a:ext>
            </a:extLst>
          </p:cNvPr>
          <p:cNvSpPr txBox="1"/>
          <p:nvPr/>
        </p:nvSpPr>
        <p:spPr>
          <a:xfrm>
            <a:off x="6324311" y="4434864"/>
            <a:ext cx="566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Z2  = </a:t>
            </a:r>
          </a:p>
        </p:txBody>
      </p:sp>
      <p:sp>
        <p:nvSpPr>
          <p:cNvPr id="176" name="Double Brace 175">
            <a:extLst>
              <a:ext uri="{FF2B5EF4-FFF2-40B4-BE49-F238E27FC236}">
                <a16:creationId xmlns:a16="http://schemas.microsoft.com/office/drawing/2014/main" id="{BDCA39AA-979D-56A0-333A-000A033EE5D6}"/>
              </a:ext>
            </a:extLst>
          </p:cNvPr>
          <p:cNvSpPr/>
          <p:nvPr/>
        </p:nvSpPr>
        <p:spPr>
          <a:xfrm>
            <a:off x="7056765" y="4744295"/>
            <a:ext cx="989421" cy="238668"/>
          </a:xfrm>
          <a:prstGeom prst="bracePair">
            <a:avLst>
              <a:gd name="adj" fmla="val 11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dirty="0"/>
              <a:t>hn1 X hn2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6506E94-CCF6-4D70-F07C-3A36B49E9698}"/>
              </a:ext>
            </a:extLst>
          </p:cNvPr>
          <p:cNvSpPr txBox="1"/>
          <p:nvPr/>
        </p:nvSpPr>
        <p:spPr>
          <a:xfrm>
            <a:off x="6333074" y="4744295"/>
            <a:ext cx="619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W2  = </a:t>
            </a:r>
          </a:p>
        </p:txBody>
      </p:sp>
      <p:sp>
        <p:nvSpPr>
          <p:cNvPr id="178" name="Double Brace 177">
            <a:extLst>
              <a:ext uri="{FF2B5EF4-FFF2-40B4-BE49-F238E27FC236}">
                <a16:creationId xmlns:a16="http://schemas.microsoft.com/office/drawing/2014/main" id="{CE1AA835-5842-106D-47B9-DFFAE47B400C}"/>
              </a:ext>
            </a:extLst>
          </p:cNvPr>
          <p:cNvSpPr/>
          <p:nvPr/>
        </p:nvSpPr>
        <p:spPr>
          <a:xfrm>
            <a:off x="7056765" y="5043631"/>
            <a:ext cx="797037" cy="238667"/>
          </a:xfrm>
          <a:prstGeom prst="bracePair">
            <a:avLst>
              <a:gd name="adj" fmla="val 11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dirty="0"/>
              <a:t>1 X hn2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AAB0651-0D03-E4F0-591E-DCAC37072D0A}"/>
              </a:ext>
            </a:extLst>
          </p:cNvPr>
          <p:cNvSpPr txBox="1"/>
          <p:nvPr/>
        </p:nvSpPr>
        <p:spPr>
          <a:xfrm>
            <a:off x="6333075" y="5043631"/>
            <a:ext cx="569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B2  = </a:t>
            </a:r>
          </a:p>
        </p:txBody>
      </p:sp>
      <p:sp>
        <p:nvSpPr>
          <p:cNvPr id="180" name="Double Brace 179">
            <a:extLst>
              <a:ext uri="{FF2B5EF4-FFF2-40B4-BE49-F238E27FC236}">
                <a16:creationId xmlns:a16="http://schemas.microsoft.com/office/drawing/2014/main" id="{038066BD-EC73-1D2E-A1A7-4C2EA6584946}"/>
              </a:ext>
            </a:extLst>
          </p:cNvPr>
          <p:cNvSpPr/>
          <p:nvPr/>
        </p:nvSpPr>
        <p:spPr>
          <a:xfrm>
            <a:off x="7058163" y="5305648"/>
            <a:ext cx="1137220" cy="202706"/>
          </a:xfrm>
          <a:prstGeom prst="bracePair">
            <a:avLst>
              <a:gd name="adj" fmla="val 119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400" dirty="0"/>
              <a:t>hn1 X hn2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8AB64A3-6799-A4A1-BB34-EC4A9CF0F7C5}"/>
              </a:ext>
            </a:extLst>
          </p:cNvPr>
          <p:cNvSpPr txBox="1"/>
          <p:nvPr/>
        </p:nvSpPr>
        <p:spPr>
          <a:xfrm>
            <a:off x="5112365" y="5269948"/>
            <a:ext cx="1861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B2 (After Broadcast) = </a:t>
            </a: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AA92BCD6-505F-BAD4-8DD1-3D9AF4AFFF32}"/>
              </a:ext>
            </a:extLst>
          </p:cNvPr>
          <p:cNvCxnSpPr/>
          <p:nvPr/>
        </p:nvCxnSpPr>
        <p:spPr>
          <a:xfrm>
            <a:off x="391886" y="5703073"/>
            <a:ext cx="1120606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D6D11D8-A377-FEC9-6EF3-1BF50263D699}"/>
              </a:ext>
            </a:extLst>
          </p:cNvPr>
          <p:cNvCxnSpPr/>
          <p:nvPr/>
        </p:nvCxnSpPr>
        <p:spPr>
          <a:xfrm>
            <a:off x="412050" y="4384059"/>
            <a:ext cx="1120606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B87B7060-8F4C-341E-5435-D584724C0928}"/>
              </a:ext>
            </a:extLst>
          </p:cNvPr>
          <p:cNvSpPr/>
          <p:nvPr/>
        </p:nvSpPr>
        <p:spPr>
          <a:xfrm>
            <a:off x="9327457" y="4982963"/>
            <a:ext cx="2769625" cy="672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hn0 = k</a:t>
            </a:r>
          </a:p>
          <a:p>
            <a:pPr algn="ctr"/>
            <a:r>
              <a:rPr lang="en-IN" sz="1400" dirty="0"/>
              <a:t>hn2 = c</a:t>
            </a:r>
          </a:p>
          <a:p>
            <a:pPr algn="ctr"/>
            <a:r>
              <a:rPr lang="en-IN" sz="1400" dirty="0"/>
              <a:t>Since we have only 1 hidden layer</a:t>
            </a:r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EA1CFAB0-3971-9F0E-D827-D06F07A6A168}"/>
              </a:ext>
            </a:extLst>
          </p:cNvPr>
          <p:cNvSpPr/>
          <p:nvPr/>
        </p:nvSpPr>
        <p:spPr>
          <a:xfrm>
            <a:off x="0" y="5733204"/>
            <a:ext cx="453857" cy="501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Eg</a:t>
            </a:r>
            <a:endParaRPr lang="en-IN" dirty="0"/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F506FF81-9C7C-5FFA-2758-92E1B084A932}"/>
              </a:ext>
            </a:extLst>
          </p:cNvPr>
          <p:cNvSpPr/>
          <p:nvPr/>
        </p:nvSpPr>
        <p:spPr>
          <a:xfrm>
            <a:off x="-1" y="4434864"/>
            <a:ext cx="1207887" cy="143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Notation</a:t>
            </a:r>
          </a:p>
        </p:txBody>
      </p:sp>
    </p:spTree>
    <p:extLst>
      <p:ext uri="{BB962C8B-B14F-4D97-AF65-F5344CB8AC3E}">
        <p14:creationId xmlns:p14="http://schemas.microsoft.com/office/powerpoint/2010/main" val="131681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F1D4F2-A242-AF01-70E3-E800EEF92133}"/>
              </a:ext>
            </a:extLst>
          </p:cNvPr>
          <p:cNvSpPr/>
          <p:nvPr/>
        </p:nvSpPr>
        <p:spPr>
          <a:xfrm>
            <a:off x="167952" y="571014"/>
            <a:ext cx="1380929" cy="931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1.Sigmoid</a:t>
            </a:r>
          </a:p>
          <a:p>
            <a:r>
              <a:rPr lang="en-IN" dirty="0"/>
              <a:t>2.Softmax</a:t>
            </a:r>
          </a:p>
          <a:p>
            <a:r>
              <a:rPr lang="en-IN" dirty="0"/>
              <a:t>3. Relu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64449B-A701-5F80-3A13-AE7A9A22EDCC}"/>
              </a:ext>
            </a:extLst>
          </p:cNvPr>
          <p:cNvSpPr/>
          <p:nvPr/>
        </p:nvSpPr>
        <p:spPr>
          <a:xfrm>
            <a:off x="167953" y="186613"/>
            <a:ext cx="2323322" cy="242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Activation Functions: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1274DB-B467-09AE-47D9-D884FC7FB059}"/>
              </a:ext>
            </a:extLst>
          </p:cNvPr>
          <p:cNvSpPr/>
          <p:nvPr/>
        </p:nvSpPr>
        <p:spPr>
          <a:xfrm>
            <a:off x="167952" y="1626927"/>
            <a:ext cx="5928047" cy="4889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IN" dirty="0"/>
              <a:t>Sigmoid: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Limitations:</a:t>
            </a:r>
          </a:p>
          <a:p>
            <a:r>
              <a:rPr lang="en-IN" dirty="0"/>
              <a:t>	It can </a:t>
            </a:r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not work for multi class classification </a:t>
            </a:r>
            <a:r>
              <a:rPr lang="en-IN" dirty="0"/>
              <a:t>since it changes the output in the range of 0 to 1. for each node in output layer if it gives probability in the range of 0 to 1 then there can be chance for two classes have same probability. </a:t>
            </a:r>
          </a:p>
          <a:p>
            <a:r>
              <a:rPr lang="en-IN" b="1" dirty="0">
                <a:solidFill>
                  <a:schemeClr val="tx1"/>
                </a:solidFill>
                <a:highlight>
                  <a:srgbClr val="FFFF00"/>
                </a:highlight>
              </a:rPr>
              <a:t>Use case:</a:t>
            </a:r>
          </a:p>
          <a:p>
            <a:r>
              <a:rPr lang="en-IN" dirty="0"/>
              <a:t>	Binary classification we can use for Output layer</a:t>
            </a:r>
          </a:p>
          <a:p>
            <a:pPr lvl="1"/>
            <a:endParaRPr lang="en-IN" dirty="0"/>
          </a:p>
        </p:txBody>
      </p:sp>
      <p:sp>
        <p:nvSpPr>
          <p:cNvPr id="7" name="AutoShape 2" descr="Activation Functions in Neural Networks | by SAGAR SHARMA | Towards Data  Science">
            <a:extLst>
              <a:ext uri="{FF2B5EF4-FFF2-40B4-BE49-F238E27FC236}">
                <a16:creationId xmlns:a16="http://schemas.microsoft.com/office/drawing/2014/main" id="{0F436E34-7FE1-D24B-10B4-6FF45ED227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2" name="Picture 4" descr="Activation Functions in Neural Networks | by SAGAR SHARMA | Towards Data  Science">
            <a:extLst>
              <a:ext uri="{FF2B5EF4-FFF2-40B4-BE49-F238E27FC236}">
                <a16:creationId xmlns:a16="http://schemas.microsoft.com/office/drawing/2014/main" id="{A62AF769-55F5-0AD0-D2E2-DC9F73B4D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1" y="2288817"/>
            <a:ext cx="2538412" cy="166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ata science: Neural networks: Deriving the sigmoid derivative via chain  and quotient rules">
            <a:extLst>
              <a:ext uri="{FF2B5EF4-FFF2-40B4-BE49-F238E27FC236}">
                <a16:creationId xmlns:a16="http://schemas.microsoft.com/office/drawing/2014/main" id="{8C768B6C-B135-BC02-23E6-A3F9F2E33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574" y="2413937"/>
            <a:ext cx="2649625" cy="141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A193F8-5763-CB32-36AA-3275B261B745}"/>
              </a:ext>
            </a:extLst>
          </p:cNvPr>
          <p:cNvSpPr/>
          <p:nvPr/>
        </p:nvSpPr>
        <p:spPr>
          <a:xfrm>
            <a:off x="6248400" y="1626926"/>
            <a:ext cx="5928047" cy="4889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/>
              <a:t>2. Softmax: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Limitations:</a:t>
            </a:r>
          </a:p>
          <a:p>
            <a:r>
              <a:rPr lang="en-IN" dirty="0"/>
              <a:t>	It’s having vanishing gradient problem if we use it in hidden layer, since it will convert probably to range 0 to 1 . 	</a:t>
            </a:r>
          </a:p>
          <a:p>
            <a:r>
              <a:rPr lang="en-IN" b="1" dirty="0">
                <a:solidFill>
                  <a:schemeClr val="tx1"/>
                </a:solidFill>
                <a:highlight>
                  <a:srgbClr val="FFFF00"/>
                </a:highlight>
              </a:rPr>
              <a:t>Use case:</a:t>
            </a:r>
          </a:p>
          <a:p>
            <a:r>
              <a:rPr lang="en-IN" dirty="0"/>
              <a:t>	we need to use it in output layer since we required probability in output layer.</a:t>
            </a:r>
          </a:p>
          <a:p>
            <a:pPr lvl="1"/>
            <a:endParaRPr lang="en-IN" dirty="0"/>
          </a:p>
        </p:txBody>
      </p:sp>
      <p:pic>
        <p:nvPicPr>
          <p:cNvPr id="2058" name="Picture 10" descr="python - Is there any proper numpy function for the derivative of Sotfmax?  - Stack Overflow">
            <a:extLst>
              <a:ext uri="{FF2B5EF4-FFF2-40B4-BE49-F238E27FC236}">
                <a16:creationId xmlns:a16="http://schemas.microsoft.com/office/drawing/2014/main" id="{A93CA692-D862-25D0-149F-7250C51B4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549" y="2413937"/>
            <a:ext cx="3243499" cy="133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oftMax Activation Function: Everything You Need To Know">
            <a:extLst>
              <a:ext uri="{FF2B5EF4-FFF2-40B4-BE49-F238E27FC236}">
                <a16:creationId xmlns:a16="http://schemas.microsoft.com/office/drawing/2014/main" id="{DCE6AA28-BE1A-4673-0D77-C742DB5D0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726" y="2288817"/>
            <a:ext cx="1988716" cy="155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97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8538166-B278-2684-03B0-F773EA9F7ED7}"/>
              </a:ext>
            </a:extLst>
          </p:cNvPr>
          <p:cNvSpPr/>
          <p:nvPr/>
        </p:nvSpPr>
        <p:spPr>
          <a:xfrm>
            <a:off x="6096000" y="767773"/>
            <a:ext cx="5928047" cy="3477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/>
              <a:t>Other Activation functions: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lvl="1"/>
            <a:endParaRPr lang="en-IN" dirty="0"/>
          </a:p>
        </p:txBody>
      </p:sp>
      <p:sp>
        <p:nvSpPr>
          <p:cNvPr id="2" name="AutoShape 4" descr="ReLu and its variants - Python Natural Language Processing [Book]">
            <a:extLst>
              <a:ext uri="{FF2B5EF4-FFF2-40B4-BE49-F238E27FC236}">
                <a16:creationId xmlns:a16="http://schemas.microsoft.com/office/drawing/2014/main" id="{8BCD61C3-1C2F-45D8-545F-4D9D1537E0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8" descr="Difference between Sigmoid and Softmax activation function? - Nomidl">
            <a:extLst>
              <a:ext uri="{FF2B5EF4-FFF2-40B4-BE49-F238E27FC236}">
                <a16:creationId xmlns:a16="http://schemas.microsoft.com/office/drawing/2014/main" id="{C480D46A-078E-201E-E505-C82BC55B6D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E3B1D80-0857-92FA-0AB4-1174A3BC5E6F}"/>
              </a:ext>
            </a:extLst>
          </p:cNvPr>
          <p:cNvSpPr/>
          <p:nvPr/>
        </p:nvSpPr>
        <p:spPr>
          <a:xfrm>
            <a:off x="83977" y="122270"/>
            <a:ext cx="5928047" cy="4889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/>
              <a:t>3. Relu: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Limitations:</a:t>
            </a:r>
          </a:p>
          <a:p>
            <a:r>
              <a:rPr lang="en-IN" dirty="0"/>
              <a:t>	It’s having vanishing gradient problem if we use it in hidden layer, since it will convert probably to range 0 to 1 . 	</a:t>
            </a:r>
          </a:p>
          <a:p>
            <a:r>
              <a:rPr lang="en-IN" b="1" dirty="0">
                <a:solidFill>
                  <a:schemeClr val="tx1"/>
                </a:solidFill>
                <a:highlight>
                  <a:srgbClr val="FFFF00"/>
                </a:highlight>
              </a:rPr>
              <a:t>Use case:</a:t>
            </a:r>
          </a:p>
          <a:p>
            <a:r>
              <a:rPr lang="en-IN" dirty="0"/>
              <a:t>	we need to use it in output layer since we required probability in output layer.</a:t>
            </a:r>
          </a:p>
          <a:p>
            <a:pPr lvl="1"/>
            <a:endParaRPr lang="en-IN" dirty="0"/>
          </a:p>
        </p:txBody>
      </p:sp>
      <p:pic>
        <p:nvPicPr>
          <p:cNvPr id="1038" name="Picture 14" descr="Activation Functions in Neural Network">
            <a:extLst>
              <a:ext uri="{FF2B5EF4-FFF2-40B4-BE49-F238E27FC236}">
                <a16:creationId xmlns:a16="http://schemas.microsoft.com/office/drawing/2014/main" id="{15E6AEFF-258F-55C3-4143-4C596D4D5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923" y="668694"/>
            <a:ext cx="3408783" cy="196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ntroduction to Different Activation Functions for Deep Learning | by  Shruti Jadon | Medium">
            <a:extLst>
              <a:ext uri="{FF2B5EF4-FFF2-40B4-BE49-F238E27FC236}">
                <a16:creationId xmlns:a16="http://schemas.microsoft.com/office/drawing/2014/main" id="{039B5630-ECB8-47B7-BBD1-8809B7CFB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656" y="1430866"/>
            <a:ext cx="4767673" cy="239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ctivation Functions in Neural Networks [12 Types &amp; Use Cases]">
            <a:extLst>
              <a:ext uri="{FF2B5EF4-FFF2-40B4-BE49-F238E27FC236}">
                <a16:creationId xmlns:a16="http://schemas.microsoft.com/office/drawing/2014/main" id="{23D8C786-4701-C276-F831-BD5ADA614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582" y="668694"/>
            <a:ext cx="2520064" cy="196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48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403</TotalTime>
  <Words>600</Words>
  <Application>Microsoft Office PowerPoint</Application>
  <PresentationFormat>Widescreen</PresentationFormat>
  <Paragraphs>230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Jagrut Bhatt</dc:creator>
  <cp:lastModifiedBy>Jagrut Bhatt</cp:lastModifiedBy>
  <cp:revision>5</cp:revision>
  <dcterms:created xsi:type="dcterms:W3CDTF">2023-06-17T12:02:00Z</dcterms:created>
  <dcterms:modified xsi:type="dcterms:W3CDTF">2023-06-18T07:05:58Z</dcterms:modified>
</cp:coreProperties>
</file>