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FEFCD-1969-4D57-AC77-B5D77E5ED1EF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0E7EF-8230-4519-842E-99413C6E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3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2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3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2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6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5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69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03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1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57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3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E6D22F24-0ABC-8C3A-FBC4-E263D6E973A8}"/>
              </a:ext>
            </a:extLst>
          </p:cNvPr>
          <p:cNvSpPr/>
          <p:nvPr/>
        </p:nvSpPr>
        <p:spPr>
          <a:xfrm>
            <a:off x="6500141" y="1001740"/>
            <a:ext cx="1154679" cy="53360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B272AE35-F90F-B895-7D76-B2FE2CCBC7DC}"/>
              </a:ext>
            </a:extLst>
          </p:cNvPr>
          <p:cNvSpPr/>
          <p:nvPr/>
        </p:nvSpPr>
        <p:spPr>
          <a:xfrm>
            <a:off x="607038" y="1484353"/>
            <a:ext cx="1121577" cy="31716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7F5B347-0CEE-B541-21AC-09199A30A232}"/>
              </a:ext>
            </a:extLst>
          </p:cNvPr>
          <p:cNvSpPr/>
          <p:nvPr/>
        </p:nvSpPr>
        <p:spPr>
          <a:xfrm>
            <a:off x="3491833" y="334932"/>
            <a:ext cx="1154679" cy="61115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215DF2E5-6D67-7D4E-16BB-DC4C117E3D63}"/>
              </a:ext>
            </a:extLst>
          </p:cNvPr>
          <p:cNvSpPr/>
          <p:nvPr/>
        </p:nvSpPr>
        <p:spPr>
          <a:xfrm>
            <a:off x="2783509" y="6060896"/>
            <a:ext cx="728095" cy="145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C5C60B-E47B-6D23-89B3-D0304702DCE7}"/>
              </a:ext>
            </a:extLst>
          </p:cNvPr>
          <p:cNvSpPr/>
          <p:nvPr/>
        </p:nvSpPr>
        <p:spPr>
          <a:xfrm>
            <a:off x="662461" y="1558213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A00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C33CB3-A34B-3BA1-2910-6AD596BD145D}"/>
              </a:ext>
            </a:extLst>
          </p:cNvPr>
          <p:cNvSpPr/>
          <p:nvPr/>
        </p:nvSpPr>
        <p:spPr>
          <a:xfrm>
            <a:off x="662461" y="3554964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A01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BDB703-81FD-22E1-A3D2-7F53AA2DC3C7}"/>
              </a:ext>
            </a:extLst>
          </p:cNvPr>
          <p:cNvSpPr/>
          <p:nvPr/>
        </p:nvSpPr>
        <p:spPr>
          <a:xfrm>
            <a:off x="3586052" y="457201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17E657-BF2E-9F99-4CB6-C84465F77500}"/>
              </a:ext>
            </a:extLst>
          </p:cNvPr>
          <p:cNvSpPr/>
          <p:nvPr/>
        </p:nvSpPr>
        <p:spPr>
          <a:xfrm>
            <a:off x="3586052" y="2073729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A11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419398-C43F-7F63-BE68-7BC425826F91}"/>
              </a:ext>
            </a:extLst>
          </p:cNvPr>
          <p:cNvSpPr/>
          <p:nvPr/>
        </p:nvSpPr>
        <p:spPr>
          <a:xfrm>
            <a:off x="3586052" y="3690257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D6DB2A-2BB8-CCF2-A0B6-14A25263B013}"/>
              </a:ext>
            </a:extLst>
          </p:cNvPr>
          <p:cNvSpPr/>
          <p:nvPr/>
        </p:nvSpPr>
        <p:spPr>
          <a:xfrm>
            <a:off x="3586052" y="5306785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A13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2357A3-A5EC-63DF-AEBA-C5E7BE74C7BE}"/>
              </a:ext>
            </a:extLst>
          </p:cNvPr>
          <p:cNvSpPr/>
          <p:nvPr/>
        </p:nvSpPr>
        <p:spPr>
          <a:xfrm>
            <a:off x="6599845" y="1169437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FAB698-8B34-3AA2-B032-E119FF663DD5}"/>
              </a:ext>
            </a:extLst>
          </p:cNvPr>
          <p:cNvSpPr/>
          <p:nvPr/>
        </p:nvSpPr>
        <p:spPr>
          <a:xfrm>
            <a:off x="6599845" y="2908430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A21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D52DE2-E37D-EECD-900A-0A328DD74654}"/>
              </a:ext>
            </a:extLst>
          </p:cNvPr>
          <p:cNvSpPr/>
          <p:nvPr/>
        </p:nvSpPr>
        <p:spPr>
          <a:xfrm>
            <a:off x="6599845" y="4647423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A22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829E4-3679-6961-D55C-C452BD863C21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623514" y="972717"/>
            <a:ext cx="1962538" cy="1101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648718-4E35-A139-01F3-F9274671E5C0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623514" y="2073729"/>
            <a:ext cx="1962538" cy="5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45716-9506-AB76-ED14-B53C643EBC00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623514" y="2073729"/>
            <a:ext cx="1962538" cy="2132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7EB08C-F7C4-508C-1FF8-2A7456A8D915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623514" y="2073729"/>
            <a:ext cx="1962538" cy="3748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5BC5E6-1421-3618-924B-A1861A5BA2A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623514" y="972717"/>
            <a:ext cx="1962538" cy="3097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7F0D45-DA49-B2A1-B8FD-4391E72A5118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1623514" y="2589245"/>
            <a:ext cx="1962538" cy="1481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E33D8-6F2A-AE25-289A-8FC3B4592579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623514" y="4070480"/>
            <a:ext cx="1962538" cy="135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3EB283-DBA0-A24E-E568-438EDF44E93E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623514" y="4070480"/>
            <a:ext cx="1962538" cy="1751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86D2C-88F2-6A03-DB93-6FA9844ADB26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547105" y="972717"/>
            <a:ext cx="2052740" cy="712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E3F13D-90EE-2C04-E6B3-24C60C4E072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4547105" y="972717"/>
            <a:ext cx="2052740" cy="2451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017194-A666-FFCB-A423-706B6634E8AA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4547105" y="972717"/>
            <a:ext cx="2052740" cy="4190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83AE7C-B63F-000A-C53D-6C901420BFC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4547105" y="1684953"/>
            <a:ext cx="2052740" cy="904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DABF70-4A41-B45A-4AF4-B5AA39639F19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4547105" y="2589245"/>
            <a:ext cx="2052740" cy="834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E0072C-2AA3-0F3A-371D-77A7B830EEF3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4547105" y="2589245"/>
            <a:ext cx="2052740" cy="2573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80A60A-B1F1-CAB2-25E0-78EFAC3D0CB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547105" y="1684953"/>
            <a:ext cx="2052740" cy="2520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F4DBAF-2DC9-AFEE-F247-194DA8E573DD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4547105" y="3423946"/>
            <a:ext cx="2052740" cy="781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18164-AA0C-1100-7C90-FA6951E31886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4547105" y="4205773"/>
            <a:ext cx="2052740" cy="95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2D2B74-84E5-02A9-EC28-AE1A9F0A1A14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4547105" y="1684953"/>
            <a:ext cx="2052740" cy="4137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1A7C12-DE33-DFC9-C955-3F1A0693B1BD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4547105" y="3423946"/>
            <a:ext cx="2052740" cy="239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6533F1-6F24-6BBE-FD7E-398897A8E94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4547105" y="5162939"/>
            <a:ext cx="2052740" cy="659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254456-FD4F-0E59-7C08-8E85A44EE778}"/>
              </a:ext>
            </a:extLst>
          </p:cNvPr>
          <p:cNvSpPr txBox="1"/>
          <p:nvPr/>
        </p:nvSpPr>
        <p:spPr>
          <a:xfrm>
            <a:off x="342350" y="6530262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0000"/>
                </a:highlight>
              </a:rPr>
              <a:t>Input Layer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EB65F2-0126-81B4-3864-BA4E823FBA4B}"/>
              </a:ext>
            </a:extLst>
          </p:cNvPr>
          <p:cNvSpPr txBox="1"/>
          <p:nvPr/>
        </p:nvSpPr>
        <p:spPr>
          <a:xfrm>
            <a:off x="3358243" y="6555149"/>
            <a:ext cx="143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Hidden Layer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96A604-C02A-A586-FC75-1B6EC2F397DB}"/>
              </a:ext>
            </a:extLst>
          </p:cNvPr>
          <p:cNvSpPr txBox="1"/>
          <p:nvPr/>
        </p:nvSpPr>
        <p:spPr>
          <a:xfrm>
            <a:off x="6375242" y="6530262"/>
            <a:ext cx="14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008000"/>
                </a:highlight>
              </a:rPr>
              <a:t>Output Layer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64739E0-4FE6-A115-7D4E-523FB09DDFCC}"/>
              </a:ext>
            </a:extLst>
          </p:cNvPr>
          <p:cNvSpPr/>
          <p:nvPr/>
        </p:nvSpPr>
        <p:spPr>
          <a:xfrm>
            <a:off x="52774" y="1937074"/>
            <a:ext cx="589471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D3E70F1-5FA7-DA82-7CE2-C6B4E83433D3}"/>
              </a:ext>
            </a:extLst>
          </p:cNvPr>
          <p:cNvSpPr/>
          <p:nvPr/>
        </p:nvSpPr>
        <p:spPr>
          <a:xfrm>
            <a:off x="52773" y="3931396"/>
            <a:ext cx="589471" cy="211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7651DE-D204-C06C-3FD8-B35A4913A5F1}"/>
              </a:ext>
            </a:extLst>
          </p:cNvPr>
          <p:cNvSpPr txBox="1"/>
          <p:nvPr/>
        </p:nvSpPr>
        <p:spPr>
          <a:xfrm>
            <a:off x="117124" y="189530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F0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6D9F40-D509-BA34-AE7D-3A1200CD0E16}"/>
              </a:ext>
            </a:extLst>
          </p:cNvPr>
          <p:cNvSpPr txBox="1"/>
          <p:nvPr/>
        </p:nvSpPr>
        <p:spPr>
          <a:xfrm>
            <a:off x="89958" y="387660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F1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0637614-250F-CE4F-E983-71A0570B42B9}"/>
              </a:ext>
            </a:extLst>
          </p:cNvPr>
          <p:cNvSpPr/>
          <p:nvPr/>
        </p:nvSpPr>
        <p:spPr>
          <a:xfrm>
            <a:off x="7560899" y="1519530"/>
            <a:ext cx="613858" cy="296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FDCA049F-D78E-CFDE-8E49-5A5E7A537F22}"/>
              </a:ext>
            </a:extLst>
          </p:cNvPr>
          <p:cNvSpPr/>
          <p:nvPr/>
        </p:nvSpPr>
        <p:spPr>
          <a:xfrm>
            <a:off x="7560897" y="3293707"/>
            <a:ext cx="613859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D4A43766-E98E-BFA0-6DBD-C98D7D2EA09D}"/>
              </a:ext>
            </a:extLst>
          </p:cNvPr>
          <p:cNvSpPr/>
          <p:nvPr/>
        </p:nvSpPr>
        <p:spPr>
          <a:xfrm>
            <a:off x="7560896" y="4985655"/>
            <a:ext cx="613859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7CD3-1EFE-D7DC-12A5-97BF5E6322CE}"/>
              </a:ext>
            </a:extLst>
          </p:cNvPr>
          <p:cNvSpPr txBox="1"/>
          <p:nvPr/>
        </p:nvSpPr>
        <p:spPr>
          <a:xfrm>
            <a:off x="7607550" y="148435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C0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8512E1-25EA-764B-CF6B-88ACECB16958}"/>
              </a:ext>
            </a:extLst>
          </p:cNvPr>
          <p:cNvSpPr txBox="1"/>
          <p:nvPr/>
        </p:nvSpPr>
        <p:spPr>
          <a:xfrm>
            <a:off x="7552715" y="322985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C1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D1E924-BF2E-9C9D-B18D-2E4BD2AD0DC0}"/>
              </a:ext>
            </a:extLst>
          </p:cNvPr>
          <p:cNvSpPr txBox="1"/>
          <p:nvPr/>
        </p:nvSpPr>
        <p:spPr>
          <a:xfrm>
            <a:off x="7552715" y="493161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C2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9E116F-AE70-FC82-24AC-9025AA397E96}"/>
              </a:ext>
            </a:extLst>
          </p:cNvPr>
          <p:cNvSpPr txBox="1"/>
          <p:nvPr/>
        </p:nvSpPr>
        <p:spPr>
          <a:xfrm rot="19733530">
            <a:off x="1789250" y="156761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FF3747C-CF77-6285-0F89-BB341491A024}"/>
              </a:ext>
            </a:extLst>
          </p:cNvPr>
          <p:cNvSpPr txBox="1"/>
          <p:nvPr/>
        </p:nvSpPr>
        <p:spPr>
          <a:xfrm rot="792243">
            <a:off x="1881288" y="197634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315DF9-F721-FE7B-B92B-3645FF8EB91F}"/>
              </a:ext>
            </a:extLst>
          </p:cNvPr>
          <p:cNvSpPr txBox="1"/>
          <p:nvPr/>
        </p:nvSpPr>
        <p:spPr>
          <a:xfrm rot="2723080">
            <a:off x="1815807" y="2334893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74084F-04A1-D1F9-5B02-98B41EB96668}"/>
              </a:ext>
            </a:extLst>
          </p:cNvPr>
          <p:cNvSpPr txBox="1"/>
          <p:nvPr/>
        </p:nvSpPr>
        <p:spPr>
          <a:xfrm rot="3321417">
            <a:off x="1647894" y="248396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highlight>
                  <a:srgbClr val="FFFF00"/>
                </a:highlight>
              </a:rPr>
              <a:t>W03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1BB4F5-494E-025B-6545-A823D9F127A7}"/>
              </a:ext>
            </a:extLst>
          </p:cNvPr>
          <p:cNvSpPr txBox="1"/>
          <p:nvPr/>
        </p:nvSpPr>
        <p:spPr>
          <a:xfrm rot="18693442">
            <a:off x="1670321" y="335124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9B766B-C660-B57C-276C-54C06F1DD34E}"/>
              </a:ext>
            </a:extLst>
          </p:cNvPr>
          <p:cNvSpPr txBox="1"/>
          <p:nvPr/>
        </p:nvSpPr>
        <p:spPr>
          <a:xfrm rot="19491905">
            <a:off x="1810551" y="35738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E157D9-A53F-E464-58C0-56973529AE99}"/>
              </a:ext>
            </a:extLst>
          </p:cNvPr>
          <p:cNvSpPr txBox="1"/>
          <p:nvPr/>
        </p:nvSpPr>
        <p:spPr>
          <a:xfrm rot="159865">
            <a:off x="1812596" y="3940897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31A36E-F2A8-F320-6AC0-19CECBC790F5}"/>
              </a:ext>
            </a:extLst>
          </p:cNvPr>
          <p:cNvSpPr txBox="1"/>
          <p:nvPr/>
        </p:nvSpPr>
        <p:spPr>
          <a:xfrm rot="2666448">
            <a:off x="1770471" y="425982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AFDDF8-F01C-CE08-13DE-7A1343357757}"/>
              </a:ext>
            </a:extLst>
          </p:cNvPr>
          <p:cNvSpPr txBox="1"/>
          <p:nvPr/>
        </p:nvSpPr>
        <p:spPr>
          <a:xfrm rot="1107339">
            <a:off x="5045949" y="107735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FF0872-47F2-F4D0-6307-B5625140C77F}"/>
              </a:ext>
            </a:extLst>
          </p:cNvPr>
          <p:cNvSpPr txBox="1"/>
          <p:nvPr/>
        </p:nvSpPr>
        <p:spPr>
          <a:xfrm rot="2866793">
            <a:off x="4844372" y="144260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39D5E2-DFCF-8AF8-15F5-8FC9D3BB78C5}"/>
              </a:ext>
            </a:extLst>
          </p:cNvPr>
          <p:cNvSpPr txBox="1"/>
          <p:nvPr/>
        </p:nvSpPr>
        <p:spPr>
          <a:xfrm rot="3506458">
            <a:off x="4655306" y="1678062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8D0868-0722-1401-8166-1878C1D5C5DA}"/>
              </a:ext>
            </a:extLst>
          </p:cNvPr>
          <p:cNvSpPr txBox="1"/>
          <p:nvPr/>
        </p:nvSpPr>
        <p:spPr>
          <a:xfrm rot="20001999">
            <a:off x="4588094" y="228124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BEB58A-130A-D9CE-4718-5CD9C629C03E}"/>
              </a:ext>
            </a:extLst>
          </p:cNvPr>
          <p:cNvSpPr txBox="1"/>
          <p:nvPr/>
        </p:nvSpPr>
        <p:spPr>
          <a:xfrm rot="1200653">
            <a:off x="4853687" y="269363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C9C92C-718F-5ACB-7E5B-35BE557311F0}"/>
              </a:ext>
            </a:extLst>
          </p:cNvPr>
          <p:cNvSpPr txBox="1"/>
          <p:nvPr/>
        </p:nvSpPr>
        <p:spPr>
          <a:xfrm rot="2723080">
            <a:off x="4666360" y="2968942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0B4921-FF88-1253-4BB3-1719C0FBB634}"/>
              </a:ext>
            </a:extLst>
          </p:cNvPr>
          <p:cNvSpPr txBox="1"/>
          <p:nvPr/>
        </p:nvSpPr>
        <p:spPr>
          <a:xfrm rot="18557062">
            <a:off x="4671828" y="352593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71729A-470A-10AC-C1BB-D09F5000063A}"/>
              </a:ext>
            </a:extLst>
          </p:cNvPr>
          <p:cNvSpPr txBox="1"/>
          <p:nvPr/>
        </p:nvSpPr>
        <p:spPr>
          <a:xfrm rot="20396093">
            <a:off x="4705539" y="383608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B950B17-5C3D-B2FB-1BF9-AF7F0007CBF0}"/>
              </a:ext>
            </a:extLst>
          </p:cNvPr>
          <p:cNvSpPr txBox="1"/>
          <p:nvPr/>
        </p:nvSpPr>
        <p:spPr>
          <a:xfrm rot="1283785">
            <a:off x="4640147" y="4195020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9EFB3A4-9B51-99A2-1A45-CC14840F0227}"/>
              </a:ext>
            </a:extLst>
          </p:cNvPr>
          <p:cNvSpPr txBox="1"/>
          <p:nvPr/>
        </p:nvSpPr>
        <p:spPr>
          <a:xfrm rot="17923741">
            <a:off x="4582600" y="498403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B14287-B60B-9800-3440-A328DA4EE6B3}"/>
              </a:ext>
            </a:extLst>
          </p:cNvPr>
          <p:cNvSpPr txBox="1"/>
          <p:nvPr/>
        </p:nvSpPr>
        <p:spPr>
          <a:xfrm rot="18566975">
            <a:off x="4889134" y="499903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498724-9A69-C8ED-FA60-4AC3B2B6A27A}"/>
              </a:ext>
            </a:extLst>
          </p:cNvPr>
          <p:cNvSpPr txBox="1"/>
          <p:nvPr/>
        </p:nvSpPr>
        <p:spPr>
          <a:xfrm rot="20448963">
            <a:off x="4765252" y="5409979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6EF9BAE8-52B0-6670-A1D3-C40725F8EFCD}"/>
              </a:ext>
            </a:extLst>
          </p:cNvPr>
          <p:cNvSpPr/>
          <p:nvPr/>
        </p:nvSpPr>
        <p:spPr>
          <a:xfrm>
            <a:off x="5799627" y="5992861"/>
            <a:ext cx="728095" cy="145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13D142-D8C7-4407-2D55-9DE0A4DA60BD}"/>
              </a:ext>
            </a:extLst>
          </p:cNvPr>
          <p:cNvSpPr txBox="1"/>
          <p:nvPr/>
        </p:nvSpPr>
        <p:spPr>
          <a:xfrm>
            <a:off x="2892478" y="595553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B1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FDFB38-AF16-AA5B-7576-5C9BD5C58C6D}"/>
              </a:ext>
            </a:extLst>
          </p:cNvPr>
          <p:cNvSpPr txBox="1"/>
          <p:nvPr/>
        </p:nvSpPr>
        <p:spPr>
          <a:xfrm>
            <a:off x="5948522" y="589306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B2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5CC3EB1-9737-6D16-1656-7E1F90B402DE}"/>
              </a:ext>
            </a:extLst>
          </p:cNvPr>
          <p:cNvSpPr/>
          <p:nvPr/>
        </p:nvSpPr>
        <p:spPr>
          <a:xfrm>
            <a:off x="8551938" y="688218"/>
            <a:ext cx="3522938" cy="4190222"/>
          </a:xfrm>
          <a:prstGeom prst="roundRect">
            <a:avLst>
              <a:gd name="adj" fmla="val 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Cascadia Code Light" panose="020B0609020000020004" pitchFamily="49" charset="0"/>
              </a:rPr>
              <a:t>Weight: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+mj-lt"/>
                <a:cs typeface="Cascadia Code Light" panose="020B0609020000020004" pitchFamily="49" charset="0"/>
              </a:rPr>
              <a:t>Wxy</a:t>
            </a: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x : Coming from x node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y : Going to y nod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Cascadia Code Light" panose="020B0609020000020004" pitchFamily="49" charset="0"/>
              </a:rPr>
              <a:t>Node: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+mj-lt"/>
                <a:cs typeface="Cascadia Code Light" panose="020B0609020000020004" pitchFamily="49" charset="0"/>
              </a:rPr>
              <a:t>Axy</a:t>
            </a: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x : Layer no.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y : Node no.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Cascadia Code Light" panose="020B0609020000020004" pitchFamily="49" charset="0"/>
              </a:rPr>
              <a:t>Bias: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+mj-lt"/>
                <a:cs typeface="Cascadia Code Light" panose="020B0609020000020004" pitchFamily="49" charset="0"/>
              </a:rPr>
              <a:t>Bx</a:t>
            </a: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x : Layer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+mj-lt"/>
                <a:cs typeface="Cascadia Code Light" panose="020B0609020000020004" pitchFamily="49" charset="0"/>
              </a:rPr>
              <a:t>Feather: (Input)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+mj-lt"/>
                <a:cs typeface="Cascadia Code Light" panose="020B0609020000020004" pitchFamily="49" charset="0"/>
              </a:rPr>
              <a:t>Fx</a:t>
            </a: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x : Feather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+mj-lt"/>
                <a:cs typeface="Cascadia Code Light" panose="020B0609020000020004" pitchFamily="49" charset="0"/>
              </a:rPr>
              <a:t>Class:  (Output)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+mj-lt"/>
                <a:cs typeface="Cascadia Code Light" panose="020B0609020000020004" pitchFamily="49" charset="0"/>
              </a:rPr>
              <a:t>Cx</a:t>
            </a: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x : Class #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5529E29-7D79-2F73-164A-004AF26E9872}"/>
              </a:ext>
            </a:extLst>
          </p:cNvPr>
          <p:cNvSpPr/>
          <p:nvPr/>
        </p:nvSpPr>
        <p:spPr>
          <a:xfrm>
            <a:off x="8533736" y="4910231"/>
            <a:ext cx="3522938" cy="1179545"/>
          </a:xfrm>
          <a:prstGeom prst="roundRect">
            <a:avLst>
              <a:gd name="adj" fmla="val 29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FF00"/>
                </a:solidFill>
                <a:latin typeface="+mj-lt"/>
                <a:cs typeface="Cascadia Code Light" panose="020B0609020000020004" pitchFamily="49" charset="0"/>
              </a:rPr>
              <a:t>Weight: Need to initialize Randomly.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FF00"/>
                </a:solidFill>
                <a:latin typeface="+mj-lt"/>
                <a:cs typeface="Cascadia Code Light" panose="020B0609020000020004" pitchFamily="49" charset="0"/>
              </a:rPr>
              <a:t>Bias : Need to initialize with zeros.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FF00"/>
                </a:solidFill>
                <a:latin typeface="+mj-lt"/>
                <a:cs typeface="Cascadia Code Light" panose="020B0609020000020004" pitchFamily="49" charset="0"/>
              </a:rPr>
              <a:t>Target Needs to one hot 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FF00"/>
                </a:solidFill>
                <a:latin typeface="+mj-lt"/>
                <a:cs typeface="Cascadia Code Light" panose="020B0609020000020004" pitchFamily="49" charset="0"/>
              </a:rPr>
              <a:t>Bias : needs to broad cast</a:t>
            </a:r>
          </a:p>
        </p:txBody>
      </p:sp>
    </p:spTree>
    <p:extLst>
      <p:ext uri="{BB962C8B-B14F-4D97-AF65-F5344CB8AC3E}">
        <p14:creationId xmlns:p14="http://schemas.microsoft.com/office/powerpoint/2010/main" val="400394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ED9E8C-094E-96F0-C6C1-378D200AA405}"/>
              </a:ext>
            </a:extLst>
          </p:cNvPr>
          <p:cNvSpPr/>
          <p:nvPr/>
        </p:nvSpPr>
        <p:spPr>
          <a:xfrm>
            <a:off x="93306" y="83976"/>
            <a:ext cx="2351314" cy="22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Backword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857D3E9-9104-FF43-2519-E64F37B88C12}"/>
                  </a:ext>
                </a:extLst>
              </p:cNvPr>
              <p:cNvSpPr/>
              <p:nvPr/>
            </p:nvSpPr>
            <p:spPr>
              <a:xfrm>
                <a:off x="6223517" y="373225"/>
                <a:ext cx="5794310" cy="148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/>
                  <a:t> means Derivation of Node Equation with respect to B2</a:t>
                </a:r>
              </a:p>
              <a:p>
                <a:pPr algn="ctr"/>
                <a:r>
                  <a:rPr lang="en-IN" dirty="0"/>
                  <a:t>Z1 = 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IN" dirty="0"/>
                  <a:t> W1 + B1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857D3E9-9104-FF43-2519-E64F37B88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17" y="373225"/>
                <a:ext cx="5794310" cy="14835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llout: Right Arrow 6">
                <a:extLst>
                  <a:ext uri="{FF2B5EF4-FFF2-40B4-BE49-F238E27FC236}">
                    <a16:creationId xmlns:a16="http://schemas.microsoft.com/office/drawing/2014/main" id="{ED7FDE02-CF97-F816-D579-33E2F9F37750}"/>
                  </a:ext>
                </a:extLst>
              </p:cNvPr>
              <p:cNvSpPr/>
              <p:nvPr/>
            </p:nvSpPr>
            <p:spPr>
              <a:xfrm>
                <a:off x="4674636" y="556722"/>
                <a:ext cx="1548881" cy="107302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Callout: Right Arrow 6">
                <a:extLst>
                  <a:ext uri="{FF2B5EF4-FFF2-40B4-BE49-F238E27FC236}">
                    <a16:creationId xmlns:a16="http://schemas.microsoft.com/office/drawing/2014/main" id="{ED7FDE02-CF97-F816-D579-33E2F9F37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36" y="556722"/>
                <a:ext cx="1548881" cy="1073020"/>
              </a:xfrm>
              <a:prstGeom prst="rightArrow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34EDD29-CFEE-1224-9070-FDB88F7B06B8}"/>
                  </a:ext>
                </a:extLst>
              </p:cNvPr>
              <p:cNvSpPr/>
              <p:nvPr/>
            </p:nvSpPr>
            <p:spPr>
              <a:xfrm>
                <a:off x="111934" y="2245563"/>
                <a:ext cx="3573625" cy="10730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N" dirty="0"/>
                  <a:t>Final Equation :</a:t>
                </a: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algn="ctr"/>
                <a:endParaRPr lang="en-IN" dirty="0"/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34EDD29-CFEE-1224-9070-FDB88F7B0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4" y="2245563"/>
                <a:ext cx="3573625" cy="107302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F3B03DAB-EA2E-A16E-E4FA-0AAA337FEC17}"/>
                  </a:ext>
                </a:extLst>
              </p:cNvPr>
              <p:cNvSpPr/>
              <p:nvPr/>
            </p:nvSpPr>
            <p:spPr>
              <a:xfrm>
                <a:off x="93306" y="373225"/>
                <a:ext cx="4243868" cy="1688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F3B03DAB-EA2E-A16E-E4FA-0AAA337FE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" y="373225"/>
                <a:ext cx="4243868" cy="16888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C9520C-A528-ACA2-DC47-B78F173AEE0C}"/>
                  </a:ext>
                </a:extLst>
              </p:cNvPr>
              <p:cNvSpPr txBox="1"/>
              <p:nvPr/>
            </p:nvSpPr>
            <p:spPr>
              <a:xfrm>
                <a:off x="93306" y="3646450"/>
                <a:ext cx="1686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C9520C-A528-ACA2-DC47-B78F173AE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" y="3646450"/>
                <a:ext cx="16867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FED9B-B272-705B-373C-FA0331C3AF21}"/>
              </a:ext>
            </a:extLst>
          </p:cNvPr>
          <p:cNvCxnSpPr/>
          <p:nvPr/>
        </p:nvCxnSpPr>
        <p:spPr>
          <a:xfrm>
            <a:off x="2659192" y="3075985"/>
            <a:ext cx="121298" cy="86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060FAF9A-F2FE-8122-187D-647F35D0B7F3}"/>
              </a:ext>
            </a:extLst>
          </p:cNvPr>
          <p:cNvSpPr/>
          <p:nvPr/>
        </p:nvSpPr>
        <p:spPr>
          <a:xfrm rot="16200000">
            <a:off x="1324133" y="2671657"/>
            <a:ext cx="569168" cy="1474237"/>
          </a:xfrm>
          <a:prstGeom prst="leftBrace">
            <a:avLst>
              <a:gd name="adj1" fmla="val 32923"/>
              <a:gd name="adj2" fmla="val 2528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4185F7-3F5D-0A1C-8568-F02A0CB1E9D1}"/>
                  </a:ext>
                </a:extLst>
              </p:cNvPr>
              <p:cNvSpPr txBox="1"/>
              <p:nvPr/>
            </p:nvSpPr>
            <p:spPr>
              <a:xfrm>
                <a:off x="1651238" y="3968871"/>
                <a:ext cx="2258503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1&gt;0 ⇒1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 ≤0⇒0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4185F7-3F5D-0A1C-8568-F02A0CB1E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38" y="3968871"/>
                <a:ext cx="2258503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3E3472-67BA-7F4A-C5D4-B9E0E0266488}"/>
              </a:ext>
            </a:extLst>
          </p:cNvPr>
          <p:cNvCxnSpPr>
            <a:cxnSpLocks/>
          </p:cNvCxnSpPr>
          <p:nvPr/>
        </p:nvCxnSpPr>
        <p:spPr>
          <a:xfrm>
            <a:off x="3335661" y="2964018"/>
            <a:ext cx="574080" cy="453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12EAA1-E447-36A6-7973-31AA1857E056}"/>
                  </a:ext>
                </a:extLst>
              </p:cNvPr>
              <p:cNvSpPr txBox="1"/>
              <p:nvPr/>
            </p:nvSpPr>
            <p:spPr>
              <a:xfrm>
                <a:off x="3802771" y="3398543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12EAA1-E447-36A6-7973-31AA1857E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71" y="3398543"/>
                <a:ext cx="3922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68AB463-F7A4-0BE4-03E8-F911E9E27C69}"/>
              </a:ext>
            </a:extLst>
          </p:cNvPr>
          <p:cNvSpPr/>
          <p:nvPr/>
        </p:nvSpPr>
        <p:spPr>
          <a:xfrm>
            <a:off x="3622701" y="2600126"/>
            <a:ext cx="572357" cy="2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E224A2-5B81-3538-B06B-D37FF4720BD2}"/>
                  </a:ext>
                </a:extLst>
              </p:cNvPr>
              <p:cNvSpPr txBox="1"/>
              <p:nvPr/>
            </p:nvSpPr>
            <p:spPr>
              <a:xfrm>
                <a:off x="4300066" y="2413997"/>
                <a:ext cx="4215065" cy="71019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1&gt;0 ⇒(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I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I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2)∗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 ≤0⇒0    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E224A2-5B81-3538-B06B-D37FF4720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66" y="2413997"/>
                <a:ext cx="4215065" cy="710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F59D12F-CF90-AC47-F100-433F910E3C18}"/>
                  </a:ext>
                </a:extLst>
              </p:cNvPr>
              <p:cNvSpPr/>
              <p:nvPr/>
            </p:nvSpPr>
            <p:spPr>
              <a:xfrm>
                <a:off x="49076" y="4644293"/>
                <a:ext cx="3573625" cy="10730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N" dirty="0"/>
                  <a:t>Final Equation :</a:t>
                </a: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algn="ctr"/>
                <a:endParaRPr lang="en-IN" dirty="0"/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F59D12F-CF90-AC47-F100-433F910E3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6" y="4644293"/>
                <a:ext cx="3573625" cy="107302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41871F-870C-2F7A-8688-3DC3AB6EDDCE}"/>
                  </a:ext>
                </a:extLst>
              </p:cNvPr>
              <p:cNvSpPr txBox="1"/>
              <p:nvPr/>
            </p:nvSpPr>
            <p:spPr>
              <a:xfrm>
                <a:off x="30448" y="6045180"/>
                <a:ext cx="1686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41871F-870C-2F7A-8688-3DC3AB6E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8" y="6045180"/>
                <a:ext cx="16867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5FAC43-F6A4-CA2A-F39B-28F29897A2CE}"/>
              </a:ext>
            </a:extLst>
          </p:cNvPr>
          <p:cNvCxnSpPr/>
          <p:nvPr/>
        </p:nvCxnSpPr>
        <p:spPr>
          <a:xfrm>
            <a:off x="2596334" y="5474715"/>
            <a:ext cx="121298" cy="86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38CBC9EA-5E73-0EC0-61BA-1FF85C95A2C9}"/>
              </a:ext>
            </a:extLst>
          </p:cNvPr>
          <p:cNvSpPr/>
          <p:nvPr/>
        </p:nvSpPr>
        <p:spPr>
          <a:xfrm rot="16200000">
            <a:off x="1261275" y="5070387"/>
            <a:ext cx="569168" cy="1474237"/>
          </a:xfrm>
          <a:prstGeom prst="leftBrace">
            <a:avLst>
              <a:gd name="adj1" fmla="val 32923"/>
              <a:gd name="adj2" fmla="val 2528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5B5E08-A0F6-8C7E-3E22-EDFABDDFB05B}"/>
                  </a:ext>
                </a:extLst>
              </p:cNvPr>
              <p:cNvSpPr txBox="1"/>
              <p:nvPr/>
            </p:nvSpPr>
            <p:spPr>
              <a:xfrm>
                <a:off x="2416133" y="6207361"/>
                <a:ext cx="2258503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1&gt;0 ⇒1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 ≤0⇒0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5B5E08-A0F6-8C7E-3E22-EDFABDDFB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133" y="6207361"/>
                <a:ext cx="2258503" cy="7101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6986AB-B13F-CA83-A452-4DF12A028F26}"/>
              </a:ext>
            </a:extLst>
          </p:cNvPr>
          <p:cNvCxnSpPr>
            <a:cxnSpLocks/>
          </p:cNvCxnSpPr>
          <p:nvPr/>
        </p:nvCxnSpPr>
        <p:spPr>
          <a:xfrm>
            <a:off x="3272803" y="5362748"/>
            <a:ext cx="574080" cy="453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28BE81-B2FC-DD55-8877-4CEC7601A574}"/>
                  </a:ext>
                </a:extLst>
              </p:cNvPr>
              <p:cNvSpPr txBox="1"/>
              <p:nvPr/>
            </p:nvSpPr>
            <p:spPr>
              <a:xfrm>
                <a:off x="3739913" y="579727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28BE81-B2FC-DD55-8877-4CEC7601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913" y="579727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Right 29">
            <a:extLst>
              <a:ext uri="{FF2B5EF4-FFF2-40B4-BE49-F238E27FC236}">
                <a16:creationId xmlns:a16="http://schemas.microsoft.com/office/drawing/2014/main" id="{731EF2F8-3D3B-01FC-C412-D185FBD4E511}"/>
              </a:ext>
            </a:extLst>
          </p:cNvPr>
          <p:cNvSpPr/>
          <p:nvPr/>
        </p:nvSpPr>
        <p:spPr>
          <a:xfrm>
            <a:off x="3559843" y="4998856"/>
            <a:ext cx="572357" cy="2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9C65-7C79-E377-DDF7-24249C490291}"/>
                  </a:ext>
                </a:extLst>
              </p:cNvPr>
              <p:cNvSpPr txBox="1"/>
              <p:nvPr/>
            </p:nvSpPr>
            <p:spPr>
              <a:xfrm>
                <a:off x="4237208" y="4812727"/>
                <a:ext cx="3926524" cy="71019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1&gt;0 ⇒(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I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I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 ≤0⇒0    </m:t>
                              </m:r>
                              <m:r>
                                <a:rPr lang="en-I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9C65-7C79-E377-DDF7-24249C490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08" y="4812727"/>
                <a:ext cx="3926524" cy="7101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3010CCA-48B2-6C73-6519-1F2A1912365A}"/>
                  </a:ext>
                </a:extLst>
              </p:cNvPr>
              <p:cNvSpPr/>
              <p:nvPr/>
            </p:nvSpPr>
            <p:spPr>
              <a:xfrm>
                <a:off x="7264054" y="3442082"/>
                <a:ext cx="4537508" cy="105435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/>
                  <a:t>Weight Update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1′=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1 −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2 −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3010CCA-48B2-6C73-6519-1F2A19123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054" y="3442082"/>
                <a:ext cx="4537508" cy="1054359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5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ED9E8C-094E-96F0-C6C1-378D200AA405}"/>
              </a:ext>
            </a:extLst>
          </p:cNvPr>
          <p:cNvSpPr/>
          <p:nvPr/>
        </p:nvSpPr>
        <p:spPr>
          <a:xfrm>
            <a:off x="93306" y="83976"/>
            <a:ext cx="2351314" cy="22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Full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B592D-C7DC-180E-784A-59A8FF529248}"/>
                  </a:ext>
                </a:extLst>
              </p:cNvPr>
              <p:cNvSpPr txBox="1"/>
              <p:nvPr/>
            </p:nvSpPr>
            <p:spPr>
              <a:xfrm>
                <a:off x="746448" y="447870"/>
                <a:ext cx="589694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dirty="0">
                    <a:solidFill>
                      <a:srgbClr val="0070C0"/>
                    </a:solidFill>
                  </a:rPr>
                  <a:t>Define Iterations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dirty="0">
                    <a:solidFill>
                      <a:srgbClr val="0070C0"/>
                    </a:solidFill>
                  </a:rPr>
                  <a:t>Initialize Weights with random values (W1 and W2)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dirty="0">
                    <a:solidFill>
                      <a:srgbClr val="0070C0"/>
                    </a:solidFill>
                  </a:rPr>
                  <a:t>Initialize Bias with Zeros (B1 and B2)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dirty="0">
                    <a:solidFill>
                      <a:srgbClr val="0070C0"/>
                    </a:solidFill>
                  </a:rPr>
                  <a:t>Define Learning Rate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dirty="0">
                    <a:solidFill>
                      <a:srgbClr val="0070C0"/>
                    </a:solidFill>
                  </a:rPr>
                  <a:t>Run bellow actions for No of iteration times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rgbClr val="0070C0"/>
                    </a:solidFill>
                  </a:rPr>
                  <a:t>Forward propagation: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IN" dirty="0">
                    <a:solidFill>
                      <a:srgbClr val="0070C0"/>
                    </a:solidFill>
                  </a:rPr>
                  <a:t>Calculate Z1.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IN" dirty="0">
                    <a:solidFill>
                      <a:srgbClr val="0070C0"/>
                    </a:solidFill>
                  </a:rPr>
                  <a:t>Apply activation function and calculate A1.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IN" dirty="0">
                    <a:solidFill>
                      <a:srgbClr val="0070C0"/>
                    </a:solidFill>
                  </a:rPr>
                  <a:t>Calculate Z2.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IN" dirty="0">
                    <a:solidFill>
                      <a:srgbClr val="0070C0"/>
                    </a:solidFill>
                  </a:rPr>
                  <a:t>Apply activation Function and Calculate A2.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IN" dirty="0">
                    <a:solidFill>
                      <a:srgbClr val="0070C0"/>
                    </a:solidFill>
                  </a:rPr>
                  <a:t>Calculate Loss J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rgbClr val="0070C0"/>
                    </a:solidFill>
                  </a:rPr>
                  <a:t>Backward propagation: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IN" dirty="0">
                    <a:solidFill>
                      <a:srgbClr val="0070C0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2, 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</m:t>
                    </m:r>
                  </m:oMath>
                </a14:m>
                <a:endParaRPr lang="en-IN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IN" dirty="0">
                    <a:solidFill>
                      <a:srgbClr val="0070C0"/>
                    </a:solidFill>
                  </a:rPr>
                  <a:t>Update Weight and Bias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B592D-C7DC-180E-784A-59A8FF529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8" y="447870"/>
                <a:ext cx="5896947" cy="3970318"/>
              </a:xfrm>
              <a:prstGeom prst="rect">
                <a:avLst/>
              </a:prstGeom>
              <a:blipFill>
                <a:blip r:embed="rId2"/>
                <a:stretch>
                  <a:fillRect l="-620" t="-767" b="-1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F0DFE1F9-B4BE-8D3B-677D-7DD9DD9D3A6C}"/>
              </a:ext>
            </a:extLst>
          </p:cNvPr>
          <p:cNvSpPr/>
          <p:nvPr/>
        </p:nvSpPr>
        <p:spPr>
          <a:xfrm flipH="1">
            <a:off x="7753741" y="578498"/>
            <a:ext cx="3691811" cy="341500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Still Validation/ testing are pending need to added </a:t>
            </a:r>
          </a:p>
        </p:txBody>
      </p:sp>
    </p:spTree>
    <p:extLst>
      <p:ext uri="{BB962C8B-B14F-4D97-AF65-F5344CB8AC3E}">
        <p14:creationId xmlns:p14="http://schemas.microsoft.com/office/powerpoint/2010/main" val="390338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D501051-D5C7-A6A8-1C6E-4536559D3729}"/>
              </a:ext>
            </a:extLst>
          </p:cNvPr>
          <p:cNvSpPr/>
          <p:nvPr/>
        </p:nvSpPr>
        <p:spPr>
          <a:xfrm>
            <a:off x="7954865" y="1207019"/>
            <a:ext cx="1107663" cy="5185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5FB627C-A00B-AD01-86EA-6CC7AC6F89A6}"/>
              </a:ext>
            </a:extLst>
          </p:cNvPr>
          <p:cNvSpPr/>
          <p:nvPr/>
        </p:nvSpPr>
        <p:spPr>
          <a:xfrm>
            <a:off x="1992778" y="1658699"/>
            <a:ext cx="1154679" cy="32632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6A4052-D1A2-C564-3FD4-0031887A6546}"/>
              </a:ext>
            </a:extLst>
          </p:cNvPr>
          <p:cNvSpPr/>
          <p:nvPr/>
        </p:nvSpPr>
        <p:spPr>
          <a:xfrm>
            <a:off x="4936786" y="531844"/>
            <a:ext cx="1154679" cy="61115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215DF2E5-6D67-7D4E-16BB-DC4C117E3D63}"/>
              </a:ext>
            </a:extLst>
          </p:cNvPr>
          <p:cNvSpPr/>
          <p:nvPr/>
        </p:nvSpPr>
        <p:spPr>
          <a:xfrm>
            <a:off x="4239096" y="6266176"/>
            <a:ext cx="728095" cy="145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C5C60B-E47B-6D23-89B3-D0304702DCE7}"/>
              </a:ext>
            </a:extLst>
          </p:cNvPr>
          <p:cNvSpPr/>
          <p:nvPr/>
        </p:nvSpPr>
        <p:spPr>
          <a:xfrm>
            <a:off x="2118048" y="1763493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A00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C33CB3-A34B-3BA1-2910-6AD596BD145D}"/>
              </a:ext>
            </a:extLst>
          </p:cNvPr>
          <p:cNvSpPr/>
          <p:nvPr/>
        </p:nvSpPr>
        <p:spPr>
          <a:xfrm>
            <a:off x="2118048" y="3760244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A01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BDB703-81FD-22E1-A3D2-7F53AA2DC3C7}"/>
              </a:ext>
            </a:extLst>
          </p:cNvPr>
          <p:cNvSpPr/>
          <p:nvPr/>
        </p:nvSpPr>
        <p:spPr>
          <a:xfrm>
            <a:off x="5041639" y="662481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17E657-BF2E-9F99-4CB6-C84465F77500}"/>
              </a:ext>
            </a:extLst>
          </p:cNvPr>
          <p:cNvSpPr/>
          <p:nvPr/>
        </p:nvSpPr>
        <p:spPr>
          <a:xfrm>
            <a:off x="5041639" y="2279009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419398-C43F-7F63-BE68-7BC425826F91}"/>
              </a:ext>
            </a:extLst>
          </p:cNvPr>
          <p:cNvSpPr/>
          <p:nvPr/>
        </p:nvSpPr>
        <p:spPr>
          <a:xfrm>
            <a:off x="5041639" y="3895537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D6DB2A-2BB8-CCF2-A0B6-14A25263B013}"/>
              </a:ext>
            </a:extLst>
          </p:cNvPr>
          <p:cNvSpPr/>
          <p:nvPr/>
        </p:nvSpPr>
        <p:spPr>
          <a:xfrm>
            <a:off x="5041639" y="5512065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2357A3-A5EC-63DF-AEBA-C5E7BE74C7BE}"/>
              </a:ext>
            </a:extLst>
          </p:cNvPr>
          <p:cNvSpPr/>
          <p:nvPr/>
        </p:nvSpPr>
        <p:spPr>
          <a:xfrm>
            <a:off x="8055432" y="1374717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FAB698-8B34-3AA2-B032-E119FF663DD5}"/>
              </a:ext>
            </a:extLst>
          </p:cNvPr>
          <p:cNvSpPr/>
          <p:nvPr/>
        </p:nvSpPr>
        <p:spPr>
          <a:xfrm>
            <a:off x="8055432" y="3113710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A21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D52DE2-E37D-EECD-900A-0A328DD74654}"/>
              </a:ext>
            </a:extLst>
          </p:cNvPr>
          <p:cNvSpPr/>
          <p:nvPr/>
        </p:nvSpPr>
        <p:spPr>
          <a:xfrm>
            <a:off x="8055432" y="4852703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A22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829E4-3679-6961-D55C-C452BD863C21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079101" y="1177997"/>
            <a:ext cx="1962538" cy="1101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648718-4E35-A139-01F3-F9274671E5C0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079101" y="2279009"/>
            <a:ext cx="1962538" cy="5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45716-9506-AB76-ED14-B53C643EBC00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79101" y="2279009"/>
            <a:ext cx="1962538" cy="2132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7EB08C-F7C4-508C-1FF8-2A7456A8D915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079101" y="2279009"/>
            <a:ext cx="1962538" cy="3748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5BC5E6-1421-3618-924B-A1861A5BA2A7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079101" y="1177997"/>
            <a:ext cx="1962538" cy="3097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7F0D45-DA49-B2A1-B8FD-4391E72A5118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3079101" y="2794525"/>
            <a:ext cx="1962538" cy="1481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E33D8-6F2A-AE25-289A-8FC3B4592579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3079101" y="4275760"/>
            <a:ext cx="1962538" cy="135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3EB283-DBA0-A24E-E568-438EDF44E93E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079101" y="4275760"/>
            <a:ext cx="1962538" cy="1751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86D2C-88F2-6A03-DB93-6FA9844ADB26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6002692" y="1177997"/>
            <a:ext cx="2052740" cy="712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E3F13D-90EE-2C04-E6B3-24C60C4E0727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6002692" y="1177997"/>
            <a:ext cx="2052740" cy="2451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017194-A666-FFCB-A423-706B6634E8AA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6002692" y="1177997"/>
            <a:ext cx="2052740" cy="4190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83AE7C-B63F-000A-C53D-6C901420BFC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6002692" y="1890233"/>
            <a:ext cx="2052740" cy="904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DABF70-4A41-B45A-4AF4-B5AA39639F19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002692" y="2794525"/>
            <a:ext cx="2052740" cy="834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E0072C-2AA3-0F3A-371D-77A7B830EEF3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6002692" y="2794525"/>
            <a:ext cx="2052740" cy="2573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80A60A-B1F1-CAB2-25E0-78EFAC3D0CB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6002692" y="1890233"/>
            <a:ext cx="2052740" cy="2520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F4DBAF-2DC9-AFEE-F247-194DA8E573DD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6002692" y="3629226"/>
            <a:ext cx="2052740" cy="781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18164-AA0C-1100-7C90-FA6951E31886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6002692" y="4411053"/>
            <a:ext cx="2052740" cy="95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2D2B74-84E5-02A9-EC28-AE1A9F0A1A14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6002692" y="1890233"/>
            <a:ext cx="2052740" cy="4137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1A7C12-DE33-DFC9-C955-3F1A0693B1BD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6002692" y="3629226"/>
            <a:ext cx="2052740" cy="239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6533F1-6F24-6BBE-FD7E-398897A8E94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6002692" y="5368219"/>
            <a:ext cx="2052740" cy="659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254456-FD4F-0E59-7C08-8E85A44EE778}"/>
              </a:ext>
            </a:extLst>
          </p:cNvPr>
          <p:cNvSpPr txBox="1"/>
          <p:nvPr/>
        </p:nvSpPr>
        <p:spPr>
          <a:xfrm>
            <a:off x="1797937" y="653026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0000"/>
                </a:highlight>
              </a:rPr>
              <a:t>Input Layer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EB65F2-0126-81B4-3864-BA4E823FBA4B}"/>
              </a:ext>
            </a:extLst>
          </p:cNvPr>
          <p:cNvSpPr txBox="1"/>
          <p:nvPr/>
        </p:nvSpPr>
        <p:spPr>
          <a:xfrm>
            <a:off x="4813830" y="6555149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Hidden Layer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96A604-C02A-A586-FC75-1B6EC2F397DB}"/>
              </a:ext>
            </a:extLst>
          </p:cNvPr>
          <p:cNvSpPr txBox="1"/>
          <p:nvPr/>
        </p:nvSpPr>
        <p:spPr>
          <a:xfrm>
            <a:off x="7830829" y="6530262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8000"/>
                </a:highlight>
              </a:rPr>
              <a:t>Output Layer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64739E0-4FE6-A115-7D4E-523FB09DDFCC}"/>
              </a:ext>
            </a:extLst>
          </p:cNvPr>
          <p:cNvSpPr/>
          <p:nvPr/>
        </p:nvSpPr>
        <p:spPr>
          <a:xfrm>
            <a:off x="1136779" y="2142354"/>
            <a:ext cx="961053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D3E70F1-5FA7-DA82-7CE2-C6B4E83433D3}"/>
              </a:ext>
            </a:extLst>
          </p:cNvPr>
          <p:cNvSpPr/>
          <p:nvPr/>
        </p:nvSpPr>
        <p:spPr>
          <a:xfrm>
            <a:off x="1136778" y="4136675"/>
            <a:ext cx="961053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7651DE-D204-C06C-3FD8-B35A4913A5F1}"/>
              </a:ext>
            </a:extLst>
          </p:cNvPr>
          <p:cNvSpPr txBox="1"/>
          <p:nvPr/>
        </p:nvSpPr>
        <p:spPr>
          <a:xfrm>
            <a:off x="1227305" y="20883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F0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6D9F40-D509-BA34-AE7D-3A1200CD0E16}"/>
              </a:ext>
            </a:extLst>
          </p:cNvPr>
          <p:cNvSpPr txBox="1"/>
          <p:nvPr/>
        </p:nvSpPr>
        <p:spPr>
          <a:xfrm>
            <a:off x="1228883" y="409109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F1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0637614-250F-CE4F-E983-71A0570B42B9}"/>
              </a:ext>
            </a:extLst>
          </p:cNvPr>
          <p:cNvSpPr/>
          <p:nvPr/>
        </p:nvSpPr>
        <p:spPr>
          <a:xfrm>
            <a:off x="9016486" y="1724810"/>
            <a:ext cx="490226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FDCA049F-D78E-CFDE-8E49-5A5E7A537F22}"/>
              </a:ext>
            </a:extLst>
          </p:cNvPr>
          <p:cNvSpPr/>
          <p:nvPr/>
        </p:nvSpPr>
        <p:spPr>
          <a:xfrm>
            <a:off x="9016484" y="3498988"/>
            <a:ext cx="477829" cy="23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D4A43766-E98E-BFA0-6DBD-C98D7D2EA09D}"/>
              </a:ext>
            </a:extLst>
          </p:cNvPr>
          <p:cNvSpPr/>
          <p:nvPr/>
        </p:nvSpPr>
        <p:spPr>
          <a:xfrm>
            <a:off x="9016484" y="5190935"/>
            <a:ext cx="490228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7CD3-1EFE-D7DC-12A5-97BF5E6322CE}"/>
              </a:ext>
            </a:extLst>
          </p:cNvPr>
          <p:cNvSpPr txBox="1"/>
          <p:nvPr/>
        </p:nvSpPr>
        <p:spPr>
          <a:xfrm>
            <a:off x="8984691" y="168012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C0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8512E1-25EA-764B-CF6B-88ACECB16958}"/>
              </a:ext>
            </a:extLst>
          </p:cNvPr>
          <p:cNvSpPr txBox="1"/>
          <p:nvPr/>
        </p:nvSpPr>
        <p:spPr>
          <a:xfrm>
            <a:off x="8992670" y="342503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C1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D1E924-BF2E-9C9D-B18D-2E4BD2AD0DC0}"/>
              </a:ext>
            </a:extLst>
          </p:cNvPr>
          <p:cNvSpPr txBox="1"/>
          <p:nvPr/>
        </p:nvSpPr>
        <p:spPr>
          <a:xfrm>
            <a:off x="8992220" y="513689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C2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9E116F-AE70-FC82-24AC-9025AA397E96}"/>
              </a:ext>
            </a:extLst>
          </p:cNvPr>
          <p:cNvSpPr txBox="1"/>
          <p:nvPr/>
        </p:nvSpPr>
        <p:spPr>
          <a:xfrm rot="19733530">
            <a:off x="3244837" y="177289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FF3747C-CF77-6285-0F89-BB341491A024}"/>
              </a:ext>
            </a:extLst>
          </p:cNvPr>
          <p:cNvSpPr txBox="1"/>
          <p:nvPr/>
        </p:nvSpPr>
        <p:spPr>
          <a:xfrm rot="792243">
            <a:off x="3336875" y="218162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315DF9-F721-FE7B-B92B-3645FF8EB91F}"/>
              </a:ext>
            </a:extLst>
          </p:cNvPr>
          <p:cNvSpPr txBox="1"/>
          <p:nvPr/>
        </p:nvSpPr>
        <p:spPr>
          <a:xfrm rot="2723080">
            <a:off x="3271394" y="2540173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74084F-04A1-D1F9-5B02-98B41EB96668}"/>
              </a:ext>
            </a:extLst>
          </p:cNvPr>
          <p:cNvSpPr txBox="1"/>
          <p:nvPr/>
        </p:nvSpPr>
        <p:spPr>
          <a:xfrm rot="3321417">
            <a:off x="3103481" y="268924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W03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1BB4F5-494E-025B-6545-A823D9F127A7}"/>
              </a:ext>
            </a:extLst>
          </p:cNvPr>
          <p:cNvSpPr txBox="1"/>
          <p:nvPr/>
        </p:nvSpPr>
        <p:spPr>
          <a:xfrm rot="18693442">
            <a:off x="3125908" y="355652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9B766B-C660-B57C-276C-54C06F1DD34E}"/>
              </a:ext>
            </a:extLst>
          </p:cNvPr>
          <p:cNvSpPr txBox="1"/>
          <p:nvPr/>
        </p:nvSpPr>
        <p:spPr>
          <a:xfrm rot="19491905">
            <a:off x="3266138" y="377910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E157D9-A53F-E464-58C0-56973529AE99}"/>
              </a:ext>
            </a:extLst>
          </p:cNvPr>
          <p:cNvSpPr txBox="1"/>
          <p:nvPr/>
        </p:nvSpPr>
        <p:spPr>
          <a:xfrm rot="159865">
            <a:off x="3268183" y="4146177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31A36E-F2A8-F320-6AC0-19CECBC790F5}"/>
              </a:ext>
            </a:extLst>
          </p:cNvPr>
          <p:cNvSpPr txBox="1"/>
          <p:nvPr/>
        </p:nvSpPr>
        <p:spPr>
          <a:xfrm rot="2666448">
            <a:off x="3226058" y="446510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AFDDF8-F01C-CE08-13DE-7A1343357757}"/>
              </a:ext>
            </a:extLst>
          </p:cNvPr>
          <p:cNvSpPr txBox="1"/>
          <p:nvPr/>
        </p:nvSpPr>
        <p:spPr>
          <a:xfrm rot="1107339">
            <a:off x="6501536" y="128263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FF0872-47F2-F4D0-6307-B5625140C77F}"/>
              </a:ext>
            </a:extLst>
          </p:cNvPr>
          <p:cNvSpPr txBox="1"/>
          <p:nvPr/>
        </p:nvSpPr>
        <p:spPr>
          <a:xfrm rot="2866793">
            <a:off x="6299959" y="164788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39D5E2-DFCF-8AF8-15F5-8FC9D3BB78C5}"/>
              </a:ext>
            </a:extLst>
          </p:cNvPr>
          <p:cNvSpPr txBox="1"/>
          <p:nvPr/>
        </p:nvSpPr>
        <p:spPr>
          <a:xfrm rot="3506458">
            <a:off x="6110893" y="1883342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8D0868-0722-1401-8166-1878C1D5C5DA}"/>
              </a:ext>
            </a:extLst>
          </p:cNvPr>
          <p:cNvSpPr txBox="1"/>
          <p:nvPr/>
        </p:nvSpPr>
        <p:spPr>
          <a:xfrm rot="20001999">
            <a:off x="6043681" y="248652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BEB58A-130A-D9CE-4718-5CD9C629C03E}"/>
              </a:ext>
            </a:extLst>
          </p:cNvPr>
          <p:cNvSpPr txBox="1"/>
          <p:nvPr/>
        </p:nvSpPr>
        <p:spPr>
          <a:xfrm rot="1200653">
            <a:off x="6309274" y="289891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C9C92C-718F-5ACB-7E5B-35BE557311F0}"/>
              </a:ext>
            </a:extLst>
          </p:cNvPr>
          <p:cNvSpPr txBox="1"/>
          <p:nvPr/>
        </p:nvSpPr>
        <p:spPr>
          <a:xfrm rot="2723080">
            <a:off x="6121947" y="3174222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0B4921-FF88-1253-4BB3-1719C0FBB634}"/>
              </a:ext>
            </a:extLst>
          </p:cNvPr>
          <p:cNvSpPr txBox="1"/>
          <p:nvPr/>
        </p:nvSpPr>
        <p:spPr>
          <a:xfrm rot="18557062">
            <a:off x="6127415" y="373121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71729A-470A-10AC-C1BB-D09F5000063A}"/>
              </a:ext>
            </a:extLst>
          </p:cNvPr>
          <p:cNvSpPr txBox="1"/>
          <p:nvPr/>
        </p:nvSpPr>
        <p:spPr>
          <a:xfrm rot="20396093">
            <a:off x="6161126" y="404136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B950B17-5C3D-B2FB-1BF9-AF7F0007CBF0}"/>
              </a:ext>
            </a:extLst>
          </p:cNvPr>
          <p:cNvSpPr txBox="1"/>
          <p:nvPr/>
        </p:nvSpPr>
        <p:spPr>
          <a:xfrm rot="1283785">
            <a:off x="6095734" y="4400300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9EFB3A4-9B51-99A2-1A45-CC14840F0227}"/>
              </a:ext>
            </a:extLst>
          </p:cNvPr>
          <p:cNvSpPr txBox="1"/>
          <p:nvPr/>
        </p:nvSpPr>
        <p:spPr>
          <a:xfrm rot="17923741">
            <a:off x="6038187" y="518931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B14287-B60B-9800-3440-A328DA4EE6B3}"/>
              </a:ext>
            </a:extLst>
          </p:cNvPr>
          <p:cNvSpPr txBox="1"/>
          <p:nvPr/>
        </p:nvSpPr>
        <p:spPr>
          <a:xfrm rot="18566975">
            <a:off x="6344721" y="520431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498724-9A69-C8ED-FA60-4AC3B2B6A27A}"/>
              </a:ext>
            </a:extLst>
          </p:cNvPr>
          <p:cNvSpPr txBox="1"/>
          <p:nvPr/>
        </p:nvSpPr>
        <p:spPr>
          <a:xfrm rot="20448963">
            <a:off x="6220839" y="5615259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6EF9BAE8-52B0-6670-A1D3-C40725F8EFCD}"/>
              </a:ext>
            </a:extLst>
          </p:cNvPr>
          <p:cNvSpPr/>
          <p:nvPr/>
        </p:nvSpPr>
        <p:spPr>
          <a:xfrm>
            <a:off x="7255214" y="6198141"/>
            <a:ext cx="728095" cy="145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13D142-D8C7-4407-2D55-9DE0A4DA60BD}"/>
              </a:ext>
            </a:extLst>
          </p:cNvPr>
          <p:cNvSpPr txBox="1"/>
          <p:nvPr/>
        </p:nvSpPr>
        <p:spPr>
          <a:xfrm>
            <a:off x="4348065" y="616081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B1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FDFB38-AF16-AA5B-7576-5C9BD5C58C6D}"/>
              </a:ext>
            </a:extLst>
          </p:cNvPr>
          <p:cNvSpPr txBox="1"/>
          <p:nvPr/>
        </p:nvSpPr>
        <p:spPr>
          <a:xfrm>
            <a:off x="7404109" y="60983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B2</a:t>
            </a:r>
          </a:p>
        </p:txBody>
      </p:sp>
      <p:sp>
        <p:nvSpPr>
          <p:cNvPr id="105" name="Double Bracket 104">
            <a:extLst>
              <a:ext uri="{FF2B5EF4-FFF2-40B4-BE49-F238E27FC236}">
                <a16:creationId xmlns:a16="http://schemas.microsoft.com/office/drawing/2014/main" id="{83054D55-EDB0-2D65-2E81-B0321689829C}"/>
              </a:ext>
            </a:extLst>
          </p:cNvPr>
          <p:cNvSpPr/>
          <p:nvPr/>
        </p:nvSpPr>
        <p:spPr>
          <a:xfrm>
            <a:off x="121298" y="1890233"/>
            <a:ext cx="833215" cy="290104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00B1F1B-2EDE-EBED-C07E-E20290AC949D}"/>
              </a:ext>
            </a:extLst>
          </p:cNvPr>
          <p:cNvSpPr txBox="1"/>
          <p:nvPr/>
        </p:nvSpPr>
        <p:spPr>
          <a:xfrm>
            <a:off x="418656" y="2179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7C71663-90F1-37B2-04A7-E9AF088753DA}"/>
              </a:ext>
            </a:extLst>
          </p:cNvPr>
          <p:cNvSpPr txBox="1"/>
          <p:nvPr/>
        </p:nvSpPr>
        <p:spPr>
          <a:xfrm>
            <a:off x="373628" y="4060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9" name="Double Bracket 108">
            <a:extLst>
              <a:ext uri="{FF2B5EF4-FFF2-40B4-BE49-F238E27FC236}">
                <a16:creationId xmlns:a16="http://schemas.microsoft.com/office/drawing/2014/main" id="{2EA2A3D4-28FD-DE95-FE7A-DBA8CB830963}"/>
              </a:ext>
            </a:extLst>
          </p:cNvPr>
          <p:cNvSpPr/>
          <p:nvPr/>
        </p:nvSpPr>
        <p:spPr>
          <a:xfrm>
            <a:off x="9520339" y="1374717"/>
            <a:ext cx="673604" cy="444925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5D355E-01C2-06CA-6BDB-278F402F07D4}"/>
              </a:ext>
            </a:extLst>
          </p:cNvPr>
          <p:cNvSpPr txBox="1"/>
          <p:nvPr/>
        </p:nvSpPr>
        <p:spPr>
          <a:xfrm>
            <a:off x="9570102" y="1695676"/>
            <a:ext cx="67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FD2FC6-84AA-F2CB-FEFE-004851B522A6}"/>
              </a:ext>
            </a:extLst>
          </p:cNvPr>
          <p:cNvSpPr txBox="1"/>
          <p:nvPr/>
        </p:nvSpPr>
        <p:spPr>
          <a:xfrm>
            <a:off x="9533311" y="3425038"/>
            <a:ext cx="67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F69E2A-9BC0-6CF4-0D4E-379F858C53B4}"/>
              </a:ext>
            </a:extLst>
          </p:cNvPr>
          <p:cNvSpPr txBox="1"/>
          <p:nvPr/>
        </p:nvSpPr>
        <p:spPr>
          <a:xfrm>
            <a:off x="9533310" y="5154400"/>
            <a:ext cx="67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0.80</a:t>
            </a:r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801357E8-466F-592D-CC4E-39DBB0128DEB}"/>
              </a:ext>
            </a:extLst>
          </p:cNvPr>
          <p:cNvSpPr/>
          <p:nvPr/>
        </p:nvSpPr>
        <p:spPr>
          <a:xfrm>
            <a:off x="10368313" y="1359163"/>
            <a:ext cx="349699" cy="444925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A34E9-983B-7E8F-2B51-DED3C6C12195}"/>
              </a:ext>
            </a:extLst>
          </p:cNvPr>
          <p:cNvSpPr txBox="1"/>
          <p:nvPr/>
        </p:nvSpPr>
        <p:spPr>
          <a:xfrm>
            <a:off x="10415814" y="1680122"/>
            <a:ext cx="6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82E86A-D9C6-0724-F936-F6A1AA6D8EEC}"/>
              </a:ext>
            </a:extLst>
          </p:cNvPr>
          <p:cNvSpPr txBox="1"/>
          <p:nvPr/>
        </p:nvSpPr>
        <p:spPr>
          <a:xfrm>
            <a:off x="10379023" y="3409484"/>
            <a:ext cx="6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3D662E-7E1E-5F74-5F57-0A9F324DE0B3}"/>
              </a:ext>
            </a:extLst>
          </p:cNvPr>
          <p:cNvSpPr txBox="1"/>
          <p:nvPr/>
        </p:nvSpPr>
        <p:spPr>
          <a:xfrm>
            <a:off x="10379022" y="5138846"/>
            <a:ext cx="6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BA232E80-1038-8526-8AAE-6A00922EA4FF}"/>
              </a:ext>
            </a:extLst>
          </p:cNvPr>
          <p:cNvSpPr/>
          <p:nvPr/>
        </p:nvSpPr>
        <p:spPr>
          <a:xfrm>
            <a:off x="11453774" y="1343613"/>
            <a:ext cx="662180" cy="444925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42BDD-57E7-982A-1BCB-77D656E342A2}"/>
              </a:ext>
            </a:extLst>
          </p:cNvPr>
          <p:cNvSpPr txBox="1"/>
          <p:nvPr/>
        </p:nvSpPr>
        <p:spPr>
          <a:xfrm>
            <a:off x="11600565" y="1664572"/>
            <a:ext cx="30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C381D8-2AA2-7DB6-AEB8-F25CFDA7F3FA}"/>
              </a:ext>
            </a:extLst>
          </p:cNvPr>
          <p:cNvSpPr txBox="1"/>
          <p:nvPr/>
        </p:nvSpPr>
        <p:spPr>
          <a:xfrm>
            <a:off x="11559312" y="3393934"/>
            <a:ext cx="34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0D0A1D-4EAB-A602-080C-D21D6726DE32}"/>
              </a:ext>
            </a:extLst>
          </p:cNvPr>
          <p:cNvSpPr txBox="1"/>
          <p:nvPr/>
        </p:nvSpPr>
        <p:spPr>
          <a:xfrm>
            <a:off x="11464483" y="5123296"/>
            <a:ext cx="6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0.20</a:t>
            </a:r>
          </a:p>
        </p:txBody>
      </p:sp>
      <p:sp>
        <p:nvSpPr>
          <p:cNvPr id="25" name="Equals 24">
            <a:extLst>
              <a:ext uri="{FF2B5EF4-FFF2-40B4-BE49-F238E27FC236}">
                <a16:creationId xmlns:a16="http://schemas.microsoft.com/office/drawing/2014/main" id="{2F72917B-1909-55B4-8D9E-1C04D9EACDE2}"/>
              </a:ext>
            </a:extLst>
          </p:cNvPr>
          <p:cNvSpPr/>
          <p:nvPr/>
        </p:nvSpPr>
        <p:spPr>
          <a:xfrm>
            <a:off x="10871338" y="3211875"/>
            <a:ext cx="349699" cy="748301"/>
          </a:xfrm>
          <a:prstGeom prst="mathEqual">
            <a:avLst>
              <a:gd name="adj1" fmla="val 606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7D2109-8DF0-BB0C-E682-E37D01B34615}"/>
              </a:ext>
            </a:extLst>
          </p:cNvPr>
          <p:cNvSpPr/>
          <p:nvPr/>
        </p:nvSpPr>
        <p:spPr>
          <a:xfrm>
            <a:off x="121298" y="111967"/>
            <a:ext cx="3862873" cy="32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: 0,1   Target Output : 2(class 3)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47D90FF-CC9C-64EB-148A-33A2B02F1AB4}"/>
              </a:ext>
            </a:extLst>
          </p:cNvPr>
          <p:cNvSpPr/>
          <p:nvPr/>
        </p:nvSpPr>
        <p:spPr>
          <a:xfrm>
            <a:off x="9514648" y="814314"/>
            <a:ext cx="6736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Predicted O/P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E2FCDB5-CC48-F465-06FD-D2535AB8FAF0}"/>
              </a:ext>
            </a:extLst>
          </p:cNvPr>
          <p:cNvSpPr/>
          <p:nvPr/>
        </p:nvSpPr>
        <p:spPr>
          <a:xfrm>
            <a:off x="10278500" y="804983"/>
            <a:ext cx="52634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Target O/P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0253D8E-DE45-373C-2497-723E8DE68740}"/>
              </a:ext>
            </a:extLst>
          </p:cNvPr>
          <p:cNvSpPr/>
          <p:nvPr/>
        </p:nvSpPr>
        <p:spPr>
          <a:xfrm>
            <a:off x="11407820" y="799891"/>
            <a:ext cx="6736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Loss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702993C4-65B7-94C9-29EA-14F331CAD182}"/>
              </a:ext>
            </a:extLst>
          </p:cNvPr>
          <p:cNvSpPr/>
          <p:nvPr/>
        </p:nvSpPr>
        <p:spPr>
          <a:xfrm>
            <a:off x="4478694" y="35678"/>
            <a:ext cx="1645649" cy="285816"/>
          </a:xfrm>
          <a:prstGeom prst="wedgeRectCallout">
            <a:avLst>
              <a:gd name="adj1" fmla="val 10898"/>
              <a:gd name="adj2" fmla="val 131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Activation : Relu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87D09D3-3198-01B3-408E-F67BFED4A36F}"/>
              </a:ext>
            </a:extLst>
          </p:cNvPr>
          <p:cNvSpPr/>
          <p:nvPr/>
        </p:nvSpPr>
        <p:spPr>
          <a:xfrm>
            <a:off x="7537544" y="673852"/>
            <a:ext cx="1645649" cy="285816"/>
          </a:xfrm>
          <a:prstGeom prst="wedgeRectCallout">
            <a:avLst>
              <a:gd name="adj1" fmla="val 10898"/>
              <a:gd name="adj2" fmla="val 131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Activation : Softmax</a:t>
            </a:r>
          </a:p>
        </p:txBody>
      </p:sp>
    </p:spTree>
    <p:extLst>
      <p:ext uri="{BB962C8B-B14F-4D97-AF65-F5344CB8AC3E}">
        <p14:creationId xmlns:p14="http://schemas.microsoft.com/office/powerpoint/2010/main" val="306502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B86EDC4-E357-2421-B617-782D9A1703B2}"/>
              </a:ext>
            </a:extLst>
          </p:cNvPr>
          <p:cNvSpPr/>
          <p:nvPr/>
        </p:nvSpPr>
        <p:spPr>
          <a:xfrm>
            <a:off x="3021565" y="1637516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D8CAE0-B603-220C-AEB0-CAC33287D10F}"/>
              </a:ext>
            </a:extLst>
          </p:cNvPr>
          <p:cNvSpPr/>
          <p:nvPr/>
        </p:nvSpPr>
        <p:spPr>
          <a:xfrm>
            <a:off x="4739953" y="1600194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A6D7BA5-1472-08EC-30F7-8999426C250F}"/>
              </a:ext>
            </a:extLst>
          </p:cNvPr>
          <p:cNvSpPr/>
          <p:nvPr/>
        </p:nvSpPr>
        <p:spPr>
          <a:xfrm>
            <a:off x="3303038" y="657802"/>
            <a:ext cx="615821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/>
              <a:t>W1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C78207FF-60C7-D97B-F4F1-2A229CFC3500}"/>
              </a:ext>
            </a:extLst>
          </p:cNvPr>
          <p:cNvSpPr/>
          <p:nvPr/>
        </p:nvSpPr>
        <p:spPr>
          <a:xfrm rot="10800000">
            <a:off x="3303037" y="2449280"/>
            <a:ext cx="615821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B1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4DF2FAE-5A31-FB28-AD1D-F19440073C09}"/>
              </a:ext>
            </a:extLst>
          </p:cNvPr>
          <p:cNvSpPr/>
          <p:nvPr/>
        </p:nvSpPr>
        <p:spPr>
          <a:xfrm>
            <a:off x="4234545" y="1824129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440F97B9-725B-5670-6C06-66D3E8B8F1F4}"/>
              </a:ext>
            </a:extLst>
          </p:cNvPr>
          <p:cNvSpPr/>
          <p:nvPr/>
        </p:nvSpPr>
        <p:spPr>
          <a:xfrm>
            <a:off x="5952933" y="1824129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9386C4-3DAB-5115-D7E1-43AA0E3BAAC6}"/>
              </a:ext>
            </a:extLst>
          </p:cNvPr>
          <p:cNvSpPr/>
          <p:nvPr/>
        </p:nvSpPr>
        <p:spPr>
          <a:xfrm>
            <a:off x="6461452" y="1637516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2020844-47FF-04B8-8441-6C4E4DFC9E75}"/>
              </a:ext>
            </a:extLst>
          </p:cNvPr>
          <p:cNvSpPr/>
          <p:nvPr/>
        </p:nvSpPr>
        <p:spPr>
          <a:xfrm>
            <a:off x="8204714" y="1649953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A2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C8D1BAB4-6D4F-D496-DB78-F18BABABDF55}"/>
              </a:ext>
            </a:extLst>
          </p:cNvPr>
          <p:cNvSpPr/>
          <p:nvPr/>
        </p:nvSpPr>
        <p:spPr>
          <a:xfrm>
            <a:off x="7689975" y="1873888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F32C6278-614F-B490-8216-43C0A157BAEB}"/>
              </a:ext>
            </a:extLst>
          </p:cNvPr>
          <p:cNvSpPr/>
          <p:nvPr/>
        </p:nvSpPr>
        <p:spPr>
          <a:xfrm>
            <a:off x="6756919" y="657802"/>
            <a:ext cx="615821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/>
              <a:t>W2</a:t>
            </a: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896CC05E-7B3C-083E-E439-DD0D33BD0DAB}"/>
              </a:ext>
            </a:extLst>
          </p:cNvPr>
          <p:cNvSpPr/>
          <p:nvPr/>
        </p:nvSpPr>
        <p:spPr>
          <a:xfrm rot="10800000">
            <a:off x="6756918" y="2449286"/>
            <a:ext cx="615821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B2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F3A2AE-5B05-F251-7D45-00E43C994321}"/>
              </a:ext>
            </a:extLst>
          </p:cNvPr>
          <p:cNvSpPr/>
          <p:nvPr/>
        </p:nvSpPr>
        <p:spPr>
          <a:xfrm>
            <a:off x="1289185" y="1637516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 </a:t>
            </a:r>
          </a:p>
          <a:p>
            <a:pPr algn="ctr"/>
            <a:r>
              <a:rPr lang="en-IN" dirty="0"/>
              <a:t>(Input)</a:t>
            </a: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5EAB23F-CA3E-AB00-78EF-6751ECBF2531}"/>
              </a:ext>
            </a:extLst>
          </p:cNvPr>
          <p:cNvSpPr/>
          <p:nvPr/>
        </p:nvSpPr>
        <p:spPr>
          <a:xfrm>
            <a:off x="2502165" y="1861451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83A92EF-1230-3640-D9C3-7DE3625335F1}"/>
              </a:ext>
            </a:extLst>
          </p:cNvPr>
          <p:cNvSpPr/>
          <p:nvPr/>
        </p:nvSpPr>
        <p:spPr>
          <a:xfrm>
            <a:off x="9947976" y="1600194"/>
            <a:ext cx="1348284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Y(CAP) </a:t>
            </a:r>
          </a:p>
          <a:p>
            <a:pPr algn="ctr"/>
            <a:r>
              <a:rPr lang="en-IN" dirty="0"/>
              <a:t>(Prediction)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32AF2E94-6A00-9AB1-F5CD-302A735FE922}"/>
              </a:ext>
            </a:extLst>
          </p:cNvPr>
          <p:cNvSpPr/>
          <p:nvPr/>
        </p:nvSpPr>
        <p:spPr>
          <a:xfrm>
            <a:off x="9433237" y="1824129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Double Brace 119">
            <a:extLst>
              <a:ext uri="{FF2B5EF4-FFF2-40B4-BE49-F238E27FC236}">
                <a16:creationId xmlns:a16="http://schemas.microsoft.com/office/drawing/2014/main" id="{D82E410A-65AE-6F4F-1F5C-4BFA954EF594}"/>
              </a:ext>
            </a:extLst>
          </p:cNvPr>
          <p:cNvSpPr/>
          <p:nvPr/>
        </p:nvSpPr>
        <p:spPr>
          <a:xfrm>
            <a:off x="1207886" y="5868357"/>
            <a:ext cx="844790" cy="202946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300 X 2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24A98E7-08CE-5A2C-E40C-3F9EA95D0524}"/>
              </a:ext>
            </a:extLst>
          </p:cNvPr>
          <p:cNvSpPr/>
          <p:nvPr/>
        </p:nvSpPr>
        <p:spPr>
          <a:xfrm>
            <a:off x="88393" y="49761"/>
            <a:ext cx="2486856" cy="1105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 = No of Data Point</a:t>
            </a:r>
          </a:p>
          <a:p>
            <a:r>
              <a:rPr lang="en-IN" dirty="0"/>
              <a:t>k = No of Features</a:t>
            </a:r>
          </a:p>
          <a:p>
            <a:r>
              <a:rPr lang="en-IN" dirty="0"/>
              <a:t>c = No of Classes</a:t>
            </a:r>
          </a:p>
          <a:p>
            <a:r>
              <a:rPr lang="en-IN" dirty="0"/>
              <a:t>h = # of node in layer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9041EF6-60D0-D01B-1997-F30CD6C553DC}"/>
              </a:ext>
            </a:extLst>
          </p:cNvPr>
          <p:cNvSpPr/>
          <p:nvPr/>
        </p:nvSpPr>
        <p:spPr>
          <a:xfrm>
            <a:off x="1043477" y="3777327"/>
            <a:ext cx="1419814" cy="433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X1,X2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ECFC5AF-180D-4806-01D6-C39283979B6E}"/>
              </a:ext>
            </a:extLst>
          </p:cNvPr>
          <p:cNvSpPr/>
          <p:nvPr/>
        </p:nvSpPr>
        <p:spPr>
          <a:xfrm>
            <a:off x="2463284" y="3770326"/>
            <a:ext cx="2233127" cy="433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Z1 = W*X+B1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33EEEC4-D9C4-96A7-2BAB-58B68217E8B7}"/>
              </a:ext>
            </a:extLst>
          </p:cNvPr>
          <p:cNvSpPr/>
          <p:nvPr/>
        </p:nvSpPr>
        <p:spPr>
          <a:xfrm>
            <a:off x="4705735" y="3770326"/>
            <a:ext cx="1553552" cy="433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 = Relu(Z1)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CD90B29-9980-4B46-90B2-30D5E1818230}"/>
              </a:ext>
            </a:extLst>
          </p:cNvPr>
          <p:cNvSpPr/>
          <p:nvPr/>
        </p:nvSpPr>
        <p:spPr>
          <a:xfrm>
            <a:off x="6256175" y="3777327"/>
            <a:ext cx="2233127" cy="433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Z2 = W*A1+B2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283CA56-FBDC-E666-28AA-298A778960DB}"/>
              </a:ext>
            </a:extLst>
          </p:cNvPr>
          <p:cNvSpPr/>
          <p:nvPr/>
        </p:nvSpPr>
        <p:spPr>
          <a:xfrm>
            <a:off x="8489294" y="3764890"/>
            <a:ext cx="1940783" cy="433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A2 = Softmax(Z2)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EB5D3895-E745-0BF0-6007-C77848D8C095}"/>
              </a:ext>
            </a:extLst>
          </p:cNvPr>
          <p:cNvSpPr/>
          <p:nvPr/>
        </p:nvSpPr>
        <p:spPr>
          <a:xfrm>
            <a:off x="10430077" y="3726723"/>
            <a:ext cx="1503778" cy="5350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Y(CAP) C0,C1,C2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13033EE-674A-96B1-F3C9-1E96DA7377E0}"/>
              </a:ext>
            </a:extLst>
          </p:cNvPr>
          <p:cNvSpPr txBox="1"/>
          <p:nvPr/>
        </p:nvSpPr>
        <p:spPr>
          <a:xfrm>
            <a:off x="588446" y="5868357"/>
            <a:ext cx="453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X  = </a:t>
            </a:r>
          </a:p>
        </p:txBody>
      </p:sp>
      <p:sp>
        <p:nvSpPr>
          <p:cNvPr id="131" name="Double Brace 130">
            <a:extLst>
              <a:ext uri="{FF2B5EF4-FFF2-40B4-BE49-F238E27FC236}">
                <a16:creationId xmlns:a16="http://schemas.microsoft.com/office/drawing/2014/main" id="{F29EE964-6BF8-23A9-2F58-3F2EE200CA92}"/>
              </a:ext>
            </a:extLst>
          </p:cNvPr>
          <p:cNvSpPr/>
          <p:nvPr/>
        </p:nvSpPr>
        <p:spPr>
          <a:xfrm>
            <a:off x="3161094" y="5868357"/>
            <a:ext cx="797037" cy="254292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300 X 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6017616-4F2A-C042-E90A-AB31048B5F73}"/>
              </a:ext>
            </a:extLst>
          </p:cNvPr>
          <p:cNvSpPr txBox="1"/>
          <p:nvPr/>
        </p:nvSpPr>
        <p:spPr>
          <a:xfrm>
            <a:off x="2428640" y="5868357"/>
            <a:ext cx="56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Z1  = </a:t>
            </a:r>
          </a:p>
        </p:txBody>
      </p:sp>
      <p:sp>
        <p:nvSpPr>
          <p:cNvPr id="133" name="Double Brace 132">
            <a:extLst>
              <a:ext uri="{FF2B5EF4-FFF2-40B4-BE49-F238E27FC236}">
                <a16:creationId xmlns:a16="http://schemas.microsoft.com/office/drawing/2014/main" id="{DC7CA025-B3A6-2826-229A-396F19D40F60}"/>
              </a:ext>
            </a:extLst>
          </p:cNvPr>
          <p:cNvSpPr/>
          <p:nvPr/>
        </p:nvSpPr>
        <p:spPr>
          <a:xfrm>
            <a:off x="3161094" y="6177788"/>
            <a:ext cx="809090" cy="253834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2 X 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BFE6C3A-DB8B-BADD-C4E2-ACF45DC4A967}"/>
              </a:ext>
            </a:extLst>
          </p:cNvPr>
          <p:cNvSpPr txBox="1"/>
          <p:nvPr/>
        </p:nvSpPr>
        <p:spPr>
          <a:xfrm>
            <a:off x="2437403" y="6177788"/>
            <a:ext cx="61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W1  = </a:t>
            </a:r>
          </a:p>
        </p:txBody>
      </p:sp>
      <p:sp>
        <p:nvSpPr>
          <p:cNvPr id="135" name="Double Brace 134">
            <a:extLst>
              <a:ext uri="{FF2B5EF4-FFF2-40B4-BE49-F238E27FC236}">
                <a16:creationId xmlns:a16="http://schemas.microsoft.com/office/drawing/2014/main" id="{4BD8D9F1-126D-BCCB-B98A-8164D7EBAC13}"/>
              </a:ext>
            </a:extLst>
          </p:cNvPr>
          <p:cNvSpPr/>
          <p:nvPr/>
        </p:nvSpPr>
        <p:spPr>
          <a:xfrm>
            <a:off x="3161094" y="6477124"/>
            <a:ext cx="809090" cy="243967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1 X 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43BE8C9-7156-5B75-73E9-CEFBBB34E7A5}"/>
              </a:ext>
            </a:extLst>
          </p:cNvPr>
          <p:cNvSpPr txBox="1"/>
          <p:nvPr/>
        </p:nvSpPr>
        <p:spPr>
          <a:xfrm>
            <a:off x="2437404" y="6477124"/>
            <a:ext cx="56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B1  = </a:t>
            </a:r>
          </a:p>
        </p:txBody>
      </p:sp>
      <p:sp>
        <p:nvSpPr>
          <p:cNvPr id="137" name="Double Brace 136">
            <a:extLst>
              <a:ext uri="{FF2B5EF4-FFF2-40B4-BE49-F238E27FC236}">
                <a16:creationId xmlns:a16="http://schemas.microsoft.com/office/drawing/2014/main" id="{6E691CEE-B6CD-6AAA-13B3-6A1D4288CA98}"/>
              </a:ext>
            </a:extLst>
          </p:cNvPr>
          <p:cNvSpPr/>
          <p:nvPr/>
        </p:nvSpPr>
        <p:spPr>
          <a:xfrm>
            <a:off x="5178070" y="5877680"/>
            <a:ext cx="800747" cy="254292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300 X 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FB44A7-9B4E-7E02-AEEF-94CA90740B62}"/>
              </a:ext>
            </a:extLst>
          </p:cNvPr>
          <p:cNvSpPr txBox="1"/>
          <p:nvPr/>
        </p:nvSpPr>
        <p:spPr>
          <a:xfrm>
            <a:off x="4558630" y="5877680"/>
            <a:ext cx="680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A1  = </a:t>
            </a:r>
          </a:p>
        </p:txBody>
      </p:sp>
      <p:sp>
        <p:nvSpPr>
          <p:cNvPr id="139" name="Double Brace 138">
            <a:extLst>
              <a:ext uri="{FF2B5EF4-FFF2-40B4-BE49-F238E27FC236}">
                <a16:creationId xmlns:a16="http://schemas.microsoft.com/office/drawing/2014/main" id="{6E192326-4DDC-7C1E-8F3B-1D9A82F98A56}"/>
              </a:ext>
            </a:extLst>
          </p:cNvPr>
          <p:cNvSpPr/>
          <p:nvPr/>
        </p:nvSpPr>
        <p:spPr>
          <a:xfrm>
            <a:off x="6974220" y="5807688"/>
            <a:ext cx="797037" cy="254292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300 X 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AECB9DF-746B-3AC2-A311-5700FB4C533F}"/>
              </a:ext>
            </a:extLst>
          </p:cNvPr>
          <p:cNvSpPr txBox="1"/>
          <p:nvPr/>
        </p:nvSpPr>
        <p:spPr>
          <a:xfrm>
            <a:off x="6354780" y="5807688"/>
            <a:ext cx="619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Z2  = </a:t>
            </a:r>
          </a:p>
        </p:txBody>
      </p:sp>
      <p:sp>
        <p:nvSpPr>
          <p:cNvPr id="141" name="Double Brace 140">
            <a:extLst>
              <a:ext uri="{FF2B5EF4-FFF2-40B4-BE49-F238E27FC236}">
                <a16:creationId xmlns:a16="http://schemas.microsoft.com/office/drawing/2014/main" id="{991A56F6-8025-95DD-1155-50A40DE45C72}"/>
              </a:ext>
            </a:extLst>
          </p:cNvPr>
          <p:cNvSpPr/>
          <p:nvPr/>
        </p:nvSpPr>
        <p:spPr>
          <a:xfrm>
            <a:off x="6974220" y="6117119"/>
            <a:ext cx="797037" cy="231881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4 X 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02891BC-4053-3609-57C3-3DED5FB3E94A}"/>
              </a:ext>
            </a:extLst>
          </p:cNvPr>
          <p:cNvSpPr txBox="1"/>
          <p:nvPr/>
        </p:nvSpPr>
        <p:spPr>
          <a:xfrm>
            <a:off x="6354781" y="6117119"/>
            <a:ext cx="61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W2  = </a:t>
            </a:r>
          </a:p>
        </p:txBody>
      </p:sp>
      <p:sp>
        <p:nvSpPr>
          <p:cNvPr id="143" name="Double Brace 142">
            <a:extLst>
              <a:ext uri="{FF2B5EF4-FFF2-40B4-BE49-F238E27FC236}">
                <a16:creationId xmlns:a16="http://schemas.microsoft.com/office/drawing/2014/main" id="{0383D303-D75C-012D-4A20-3B1ED72A8A23}"/>
              </a:ext>
            </a:extLst>
          </p:cNvPr>
          <p:cNvSpPr/>
          <p:nvPr/>
        </p:nvSpPr>
        <p:spPr>
          <a:xfrm>
            <a:off x="6974220" y="6416455"/>
            <a:ext cx="797037" cy="254265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1 X 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C41A0BC-5522-AC46-1ED8-4B3BF6660B1C}"/>
              </a:ext>
            </a:extLst>
          </p:cNvPr>
          <p:cNvSpPr txBox="1"/>
          <p:nvPr/>
        </p:nvSpPr>
        <p:spPr>
          <a:xfrm>
            <a:off x="6354779" y="6416455"/>
            <a:ext cx="56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B2  = </a:t>
            </a:r>
          </a:p>
        </p:txBody>
      </p:sp>
      <p:sp>
        <p:nvSpPr>
          <p:cNvPr id="145" name="Double Brace 144">
            <a:extLst>
              <a:ext uri="{FF2B5EF4-FFF2-40B4-BE49-F238E27FC236}">
                <a16:creationId xmlns:a16="http://schemas.microsoft.com/office/drawing/2014/main" id="{175ECDFB-CDA5-4A2D-105F-1662590439B4}"/>
              </a:ext>
            </a:extLst>
          </p:cNvPr>
          <p:cNvSpPr/>
          <p:nvPr/>
        </p:nvSpPr>
        <p:spPr>
          <a:xfrm>
            <a:off x="8991196" y="5817011"/>
            <a:ext cx="800747" cy="254292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300 X 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01483E-925C-F5A0-1AA3-8389EE79D85C}"/>
              </a:ext>
            </a:extLst>
          </p:cNvPr>
          <p:cNvSpPr txBox="1"/>
          <p:nvPr/>
        </p:nvSpPr>
        <p:spPr>
          <a:xfrm>
            <a:off x="8371756" y="5817011"/>
            <a:ext cx="680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A2  = </a:t>
            </a:r>
          </a:p>
        </p:txBody>
      </p:sp>
      <p:sp>
        <p:nvSpPr>
          <p:cNvPr id="147" name="Double Brace 146">
            <a:extLst>
              <a:ext uri="{FF2B5EF4-FFF2-40B4-BE49-F238E27FC236}">
                <a16:creationId xmlns:a16="http://schemas.microsoft.com/office/drawing/2014/main" id="{7845F587-8BBB-4EF8-D598-6769A51AC782}"/>
              </a:ext>
            </a:extLst>
          </p:cNvPr>
          <p:cNvSpPr/>
          <p:nvPr/>
        </p:nvSpPr>
        <p:spPr>
          <a:xfrm>
            <a:off x="1207886" y="4554644"/>
            <a:ext cx="844790" cy="202946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n X hn0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428B84E-A900-2051-C71B-FCBAFDB647CF}"/>
              </a:ext>
            </a:extLst>
          </p:cNvPr>
          <p:cNvSpPr txBox="1"/>
          <p:nvPr/>
        </p:nvSpPr>
        <p:spPr>
          <a:xfrm>
            <a:off x="588446" y="4554644"/>
            <a:ext cx="453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X  = </a:t>
            </a:r>
          </a:p>
        </p:txBody>
      </p:sp>
      <p:sp>
        <p:nvSpPr>
          <p:cNvPr id="149" name="Double Brace 148">
            <a:extLst>
              <a:ext uri="{FF2B5EF4-FFF2-40B4-BE49-F238E27FC236}">
                <a16:creationId xmlns:a16="http://schemas.microsoft.com/office/drawing/2014/main" id="{CB51D76B-33E7-E98C-F1C8-59933256BD65}"/>
              </a:ext>
            </a:extLst>
          </p:cNvPr>
          <p:cNvSpPr/>
          <p:nvPr/>
        </p:nvSpPr>
        <p:spPr>
          <a:xfrm>
            <a:off x="3161094" y="4554644"/>
            <a:ext cx="797037" cy="180783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n X h1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D1E15A9-21FD-B2B1-BBF9-0B400E769B10}"/>
              </a:ext>
            </a:extLst>
          </p:cNvPr>
          <p:cNvSpPr txBox="1"/>
          <p:nvPr/>
        </p:nvSpPr>
        <p:spPr>
          <a:xfrm>
            <a:off x="2428640" y="4554644"/>
            <a:ext cx="56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Z1  = </a:t>
            </a:r>
          </a:p>
        </p:txBody>
      </p:sp>
      <p:sp>
        <p:nvSpPr>
          <p:cNvPr id="151" name="Double Brace 150">
            <a:extLst>
              <a:ext uri="{FF2B5EF4-FFF2-40B4-BE49-F238E27FC236}">
                <a16:creationId xmlns:a16="http://schemas.microsoft.com/office/drawing/2014/main" id="{D704F843-0A5A-5EA3-172B-5758EC3E69DC}"/>
              </a:ext>
            </a:extLst>
          </p:cNvPr>
          <p:cNvSpPr/>
          <p:nvPr/>
        </p:nvSpPr>
        <p:spPr>
          <a:xfrm>
            <a:off x="3161094" y="4871744"/>
            <a:ext cx="797037" cy="224460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h0 X h1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61AC14-D068-7887-FF43-036618B9E4E6}"/>
              </a:ext>
            </a:extLst>
          </p:cNvPr>
          <p:cNvSpPr txBox="1"/>
          <p:nvPr/>
        </p:nvSpPr>
        <p:spPr>
          <a:xfrm>
            <a:off x="2437403" y="4864075"/>
            <a:ext cx="61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W1  = </a:t>
            </a:r>
          </a:p>
        </p:txBody>
      </p:sp>
      <p:sp>
        <p:nvSpPr>
          <p:cNvPr id="153" name="Double Brace 152">
            <a:extLst>
              <a:ext uri="{FF2B5EF4-FFF2-40B4-BE49-F238E27FC236}">
                <a16:creationId xmlns:a16="http://schemas.microsoft.com/office/drawing/2014/main" id="{361E0146-3661-DC94-0007-9875DA97EEAC}"/>
              </a:ext>
            </a:extLst>
          </p:cNvPr>
          <p:cNvSpPr/>
          <p:nvPr/>
        </p:nvSpPr>
        <p:spPr>
          <a:xfrm>
            <a:off x="3161094" y="5163411"/>
            <a:ext cx="797037" cy="238667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1 X h1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9B17FA0-F01B-89C7-B8BD-260FD54CFACB}"/>
              </a:ext>
            </a:extLst>
          </p:cNvPr>
          <p:cNvSpPr txBox="1"/>
          <p:nvPr/>
        </p:nvSpPr>
        <p:spPr>
          <a:xfrm>
            <a:off x="2437404" y="5163411"/>
            <a:ext cx="56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B1  = </a:t>
            </a:r>
          </a:p>
        </p:txBody>
      </p:sp>
      <p:sp>
        <p:nvSpPr>
          <p:cNvPr id="155" name="Double Brace 154">
            <a:extLst>
              <a:ext uri="{FF2B5EF4-FFF2-40B4-BE49-F238E27FC236}">
                <a16:creationId xmlns:a16="http://schemas.microsoft.com/office/drawing/2014/main" id="{DE8177AC-580E-C559-10D0-A66148E9470C}"/>
              </a:ext>
            </a:extLst>
          </p:cNvPr>
          <p:cNvSpPr/>
          <p:nvPr/>
        </p:nvSpPr>
        <p:spPr>
          <a:xfrm>
            <a:off x="5178070" y="4563968"/>
            <a:ext cx="741301" cy="185314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n X h1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2A59A84-DE1B-8F14-8B8D-C25F28E70302}"/>
              </a:ext>
            </a:extLst>
          </p:cNvPr>
          <p:cNvSpPr txBox="1"/>
          <p:nvPr/>
        </p:nvSpPr>
        <p:spPr>
          <a:xfrm>
            <a:off x="4577571" y="4505549"/>
            <a:ext cx="680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A1  = </a:t>
            </a:r>
          </a:p>
        </p:txBody>
      </p:sp>
      <p:sp>
        <p:nvSpPr>
          <p:cNvPr id="163" name="Double Brace 162">
            <a:extLst>
              <a:ext uri="{FF2B5EF4-FFF2-40B4-BE49-F238E27FC236}">
                <a16:creationId xmlns:a16="http://schemas.microsoft.com/office/drawing/2014/main" id="{E59FFE4C-2064-5B47-D118-A69D1E084B8A}"/>
              </a:ext>
            </a:extLst>
          </p:cNvPr>
          <p:cNvSpPr/>
          <p:nvPr/>
        </p:nvSpPr>
        <p:spPr>
          <a:xfrm>
            <a:off x="8991196" y="4503298"/>
            <a:ext cx="956780" cy="239343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n X h2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258A346-F936-925B-1A69-482B549B40C8}"/>
              </a:ext>
            </a:extLst>
          </p:cNvPr>
          <p:cNvSpPr txBox="1"/>
          <p:nvPr/>
        </p:nvSpPr>
        <p:spPr>
          <a:xfrm>
            <a:off x="8371756" y="4503298"/>
            <a:ext cx="680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A2  = </a:t>
            </a:r>
          </a:p>
        </p:txBody>
      </p:sp>
      <p:sp>
        <p:nvSpPr>
          <p:cNvPr id="165" name="Double Brace 164">
            <a:extLst>
              <a:ext uri="{FF2B5EF4-FFF2-40B4-BE49-F238E27FC236}">
                <a16:creationId xmlns:a16="http://schemas.microsoft.com/office/drawing/2014/main" id="{71D37B8B-8ED9-47F8-3228-1920CA143AB8}"/>
              </a:ext>
            </a:extLst>
          </p:cNvPr>
          <p:cNvSpPr/>
          <p:nvPr/>
        </p:nvSpPr>
        <p:spPr>
          <a:xfrm>
            <a:off x="3162492" y="5425428"/>
            <a:ext cx="795639" cy="184665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h0 X h1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BFB30F7-1731-0D88-FDA7-13E62A599EE5}"/>
              </a:ext>
            </a:extLst>
          </p:cNvPr>
          <p:cNvSpPr txBox="1"/>
          <p:nvPr/>
        </p:nvSpPr>
        <p:spPr>
          <a:xfrm>
            <a:off x="1146554" y="5425427"/>
            <a:ext cx="1861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B1 (After Broadcast) = </a:t>
            </a:r>
          </a:p>
        </p:txBody>
      </p:sp>
      <p:sp>
        <p:nvSpPr>
          <p:cNvPr id="174" name="Double Brace 173">
            <a:extLst>
              <a:ext uri="{FF2B5EF4-FFF2-40B4-BE49-F238E27FC236}">
                <a16:creationId xmlns:a16="http://schemas.microsoft.com/office/drawing/2014/main" id="{6F17EE41-EA24-4822-9F85-88519B609DDD}"/>
              </a:ext>
            </a:extLst>
          </p:cNvPr>
          <p:cNvSpPr/>
          <p:nvPr/>
        </p:nvSpPr>
        <p:spPr>
          <a:xfrm>
            <a:off x="7056765" y="4434863"/>
            <a:ext cx="797037" cy="238665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n X h2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06C773-7E5B-BA78-B82D-2A660D93049D}"/>
              </a:ext>
            </a:extLst>
          </p:cNvPr>
          <p:cNvSpPr txBox="1"/>
          <p:nvPr/>
        </p:nvSpPr>
        <p:spPr>
          <a:xfrm>
            <a:off x="6324311" y="4434864"/>
            <a:ext cx="56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Z2  = </a:t>
            </a:r>
          </a:p>
        </p:txBody>
      </p:sp>
      <p:sp>
        <p:nvSpPr>
          <p:cNvPr id="176" name="Double Brace 175">
            <a:extLst>
              <a:ext uri="{FF2B5EF4-FFF2-40B4-BE49-F238E27FC236}">
                <a16:creationId xmlns:a16="http://schemas.microsoft.com/office/drawing/2014/main" id="{BDCA39AA-979D-56A0-333A-000A033EE5D6}"/>
              </a:ext>
            </a:extLst>
          </p:cNvPr>
          <p:cNvSpPr/>
          <p:nvPr/>
        </p:nvSpPr>
        <p:spPr>
          <a:xfrm>
            <a:off x="7056765" y="4744295"/>
            <a:ext cx="797037" cy="202946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h1 X h2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506E94-CCF6-4D70-F07C-3A36B49E9698}"/>
              </a:ext>
            </a:extLst>
          </p:cNvPr>
          <p:cNvSpPr txBox="1"/>
          <p:nvPr/>
        </p:nvSpPr>
        <p:spPr>
          <a:xfrm>
            <a:off x="6333074" y="4744295"/>
            <a:ext cx="61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W2  = </a:t>
            </a:r>
          </a:p>
        </p:txBody>
      </p:sp>
      <p:sp>
        <p:nvSpPr>
          <p:cNvPr id="178" name="Double Brace 177">
            <a:extLst>
              <a:ext uri="{FF2B5EF4-FFF2-40B4-BE49-F238E27FC236}">
                <a16:creationId xmlns:a16="http://schemas.microsoft.com/office/drawing/2014/main" id="{CE1AA835-5842-106D-47B9-DFFAE47B400C}"/>
              </a:ext>
            </a:extLst>
          </p:cNvPr>
          <p:cNvSpPr/>
          <p:nvPr/>
        </p:nvSpPr>
        <p:spPr>
          <a:xfrm>
            <a:off x="7056765" y="5043631"/>
            <a:ext cx="797037" cy="238667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1 X h2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AAB0651-0D03-E4F0-591E-DCAC37072D0A}"/>
              </a:ext>
            </a:extLst>
          </p:cNvPr>
          <p:cNvSpPr txBox="1"/>
          <p:nvPr/>
        </p:nvSpPr>
        <p:spPr>
          <a:xfrm>
            <a:off x="6333075" y="5043631"/>
            <a:ext cx="56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B2  = </a:t>
            </a:r>
          </a:p>
        </p:txBody>
      </p:sp>
      <p:sp>
        <p:nvSpPr>
          <p:cNvPr id="180" name="Double Brace 179">
            <a:extLst>
              <a:ext uri="{FF2B5EF4-FFF2-40B4-BE49-F238E27FC236}">
                <a16:creationId xmlns:a16="http://schemas.microsoft.com/office/drawing/2014/main" id="{038066BD-EC73-1D2E-A1A7-4C2EA6584946}"/>
              </a:ext>
            </a:extLst>
          </p:cNvPr>
          <p:cNvSpPr/>
          <p:nvPr/>
        </p:nvSpPr>
        <p:spPr>
          <a:xfrm>
            <a:off x="7058163" y="5305648"/>
            <a:ext cx="795639" cy="202700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h1 X h2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8AB64A3-6799-A4A1-BB34-EC4A9CF0F7C5}"/>
              </a:ext>
            </a:extLst>
          </p:cNvPr>
          <p:cNvSpPr txBox="1"/>
          <p:nvPr/>
        </p:nvSpPr>
        <p:spPr>
          <a:xfrm>
            <a:off x="5112365" y="5269948"/>
            <a:ext cx="1861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B2 (After Broadcast) = 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A92BCD6-505F-BAD4-8DD1-3D9AF4AFFF32}"/>
              </a:ext>
            </a:extLst>
          </p:cNvPr>
          <p:cNvCxnSpPr/>
          <p:nvPr/>
        </p:nvCxnSpPr>
        <p:spPr>
          <a:xfrm>
            <a:off x="391886" y="5703073"/>
            <a:ext cx="1120606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D6D11D8-A377-FEC9-6EF3-1BF50263D699}"/>
              </a:ext>
            </a:extLst>
          </p:cNvPr>
          <p:cNvCxnSpPr/>
          <p:nvPr/>
        </p:nvCxnSpPr>
        <p:spPr>
          <a:xfrm>
            <a:off x="412050" y="4384059"/>
            <a:ext cx="1120606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B87B7060-8F4C-341E-5435-D584724C0928}"/>
              </a:ext>
            </a:extLst>
          </p:cNvPr>
          <p:cNvSpPr/>
          <p:nvPr/>
        </p:nvSpPr>
        <p:spPr>
          <a:xfrm>
            <a:off x="9327457" y="4982963"/>
            <a:ext cx="2769625" cy="672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h0 = k</a:t>
            </a:r>
          </a:p>
          <a:p>
            <a:pPr algn="ctr"/>
            <a:r>
              <a:rPr lang="en-IN" sz="1400" dirty="0"/>
              <a:t>h2 = c</a:t>
            </a:r>
          </a:p>
          <a:p>
            <a:pPr algn="ctr"/>
            <a:r>
              <a:rPr lang="en-IN" sz="1400" dirty="0"/>
              <a:t>Since we have only 1 hidden layer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A1CFAB0-3971-9F0E-D827-D06F07A6A168}"/>
              </a:ext>
            </a:extLst>
          </p:cNvPr>
          <p:cNvSpPr/>
          <p:nvPr/>
        </p:nvSpPr>
        <p:spPr>
          <a:xfrm>
            <a:off x="0" y="5733204"/>
            <a:ext cx="453857" cy="50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Eg</a:t>
            </a:r>
            <a:endParaRPr lang="en-IN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506FF81-9C7C-5FFA-2758-92E1B084A932}"/>
              </a:ext>
            </a:extLst>
          </p:cNvPr>
          <p:cNvSpPr/>
          <p:nvPr/>
        </p:nvSpPr>
        <p:spPr>
          <a:xfrm>
            <a:off x="-1" y="4434864"/>
            <a:ext cx="1207887" cy="1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131681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F1D4F2-A242-AF01-70E3-E800EEF92133}"/>
              </a:ext>
            </a:extLst>
          </p:cNvPr>
          <p:cNvSpPr/>
          <p:nvPr/>
        </p:nvSpPr>
        <p:spPr>
          <a:xfrm>
            <a:off x="167952" y="571014"/>
            <a:ext cx="1380929" cy="931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1.Sigmoid</a:t>
            </a:r>
          </a:p>
          <a:p>
            <a:r>
              <a:rPr lang="en-IN" dirty="0"/>
              <a:t>2.Softmax</a:t>
            </a:r>
          </a:p>
          <a:p>
            <a:r>
              <a:rPr lang="en-IN" dirty="0"/>
              <a:t>3. Relu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64449B-A701-5F80-3A13-AE7A9A22EDCC}"/>
              </a:ext>
            </a:extLst>
          </p:cNvPr>
          <p:cNvSpPr/>
          <p:nvPr/>
        </p:nvSpPr>
        <p:spPr>
          <a:xfrm>
            <a:off x="167953" y="186613"/>
            <a:ext cx="2323322" cy="242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Activation Functions: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1274DB-B467-09AE-47D9-D884FC7FB059}"/>
              </a:ext>
            </a:extLst>
          </p:cNvPr>
          <p:cNvSpPr/>
          <p:nvPr/>
        </p:nvSpPr>
        <p:spPr>
          <a:xfrm>
            <a:off x="167952" y="1626927"/>
            <a:ext cx="5928047" cy="4889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IN" dirty="0"/>
              <a:t>Sigmoid: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Limitations:</a:t>
            </a:r>
          </a:p>
          <a:p>
            <a:r>
              <a:rPr lang="en-IN" dirty="0"/>
              <a:t>	It can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not work for multi class classification </a:t>
            </a:r>
            <a:r>
              <a:rPr lang="en-IN" dirty="0"/>
              <a:t>since it changes the output in the range of 0 to 1. for each node in output layer if it gives probability in the range of 0 to 1 then there can be chance for two classes have same probability. </a:t>
            </a:r>
          </a:p>
          <a:p>
            <a:r>
              <a:rPr lang="en-IN" b="1" dirty="0">
                <a:solidFill>
                  <a:schemeClr val="tx1"/>
                </a:solidFill>
                <a:highlight>
                  <a:srgbClr val="FFFF00"/>
                </a:highlight>
              </a:rPr>
              <a:t>Use case:</a:t>
            </a:r>
          </a:p>
          <a:p>
            <a:r>
              <a:rPr lang="en-IN" dirty="0"/>
              <a:t>	Binary classification we can use for Output layer</a:t>
            </a:r>
          </a:p>
          <a:p>
            <a:pPr lvl="1"/>
            <a:endParaRPr lang="en-IN" dirty="0"/>
          </a:p>
        </p:txBody>
      </p:sp>
      <p:sp>
        <p:nvSpPr>
          <p:cNvPr id="7" name="AutoShape 2" descr="Activation Functions in Neural Networks | by SAGAR SHARMA | Towards Data  Science">
            <a:extLst>
              <a:ext uri="{FF2B5EF4-FFF2-40B4-BE49-F238E27FC236}">
                <a16:creationId xmlns:a16="http://schemas.microsoft.com/office/drawing/2014/main" id="{0F436E34-7FE1-D24B-10B4-6FF45ED22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Activation Functions in Neural Networks | by SAGAR SHARMA | Towards Data  Science">
            <a:extLst>
              <a:ext uri="{FF2B5EF4-FFF2-40B4-BE49-F238E27FC236}">
                <a16:creationId xmlns:a16="http://schemas.microsoft.com/office/drawing/2014/main" id="{A62AF769-55F5-0AD0-D2E2-DC9F73B4D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1" y="2288817"/>
            <a:ext cx="2538412" cy="166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ata science: Neural networks: Deriving the sigmoid derivative via chain  and quotient rules">
            <a:extLst>
              <a:ext uri="{FF2B5EF4-FFF2-40B4-BE49-F238E27FC236}">
                <a16:creationId xmlns:a16="http://schemas.microsoft.com/office/drawing/2014/main" id="{8C768B6C-B135-BC02-23E6-A3F9F2E3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574" y="2413937"/>
            <a:ext cx="2649625" cy="141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A193F8-5763-CB32-36AA-3275B261B745}"/>
              </a:ext>
            </a:extLst>
          </p:cNvPr>
          <p:cNvSpPr/>
          <p:nvPr/>
        </p:nvSpPr>
        <p:spPr>
          <a:xfrm>
            <a:off x="6248400" y="1626926"/>
            <a:ext cx="5928047" cy="4889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2. Softmax: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Limitations:</a:t>
            </a:r>
          </a:p>
          <a:p>
            <a:r>
              <a:rPr lang="en-IN" dirty="0"/>
              <a:t>	It’s having vanishing gradient problem if we use it in hidden layer, since it will convert probably to range 0 to 1 . 	</a:t>
            </a:r>
          </a:p>
          <a:p>
            <a:r>
              <a:rPr lang="en-IN" b="1" dirty="0">
                <a:solidFill>
                  <a:schemeClr val="tx1"/>
                </a:solidFill>
                <a:highlight>
                  <a:srgbClr val="FFFF00"/>
                </a:highlight>
              </a:rPr>
              <a:t>Use case:</a:t>
            </a:r>
          </a:p>
          <a:p>
            <a:r>
              <a:rPr lang="en-IN" dirty="0"/>
              <a:t>	we need to use it in output layer since we required probability in output layer.</a:t>
            </a:r>
          </a:p>
          <a:p>
            <a:pPr lvl="1"/>
            <a:endParaRPr lang="en-IN" dirty="0"/>
          </a:p>
        </p:txBody>
      </p:sp>
      <p:pic>
        <p:nvPicPr>
          <p:cNvPr id="2058" name="Picture 10" descr="python - Is there any proper numpy function for the derivative of Sotfmax?  - Stack Overflow">
            <a:extLst>
              <a:ext uri="{FF2B5EF4-FFF2-40B4-BE49-F238E27FC236}">
                <a16:creationId xmlns:a16="http://schemas.microsoft.com/office/drawing/2014/main" id="{A93CA692-D862-25D0-149F-7250C51B4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49" y="2413937"/>
            <a:ext cx="3243499" cy="133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oftMax Activation Function: Everything You Need To Know">
            <a:extLst>
              <a:ext uri="{FF2B5EF4-FFF2-40B4-BE49-F238E27FC236}">
                <a16:creationId xmlns:a16="http://schemas.microsoft.com/office/drawing/2014/main" id="{DCE6AA28-BE1A-4673-0D77-C742DB5D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26" y="2288817"/>
            <a:ext cx="1988716" cy="15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97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538166-B278-2684-03B0-F773EA9F7ED7}"/>
              </a:ext>
            </a:extLst>
          </p:cNvPr>
          <p:cNvSpPr/>
          <p:nvPr/>
        </p:nvSpPr>
        <p:spPr>
          <a:xfrm>
            <a:off x="6096000" y="1486229"/>
            <a:ext cx="5928047" cy="3477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Other Activation functions: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2" name="AutoShape 4" descr="ReLu and its variants - Python Natural Language Processing [Book]">
            <a:extLst>
              <a:ext uri="{FF2B5EF4-FFF2-40B4-BE49-F238E27FC236}">
                <a16:creationId xmlns:a16="http://schemas.microsoft.com/office/drawing/2014/main" id="{8BCD61C3-1C2F-45D8-545F-4D9D1537E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9950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8" descr="Difference between Sigmoid and Softmax activation function? - Nomidl">
            <a:extLst>
              <a:ext uri="{FF2B5EF4-FFF2-40B4-BE49-F238E27FC236}">
                <a16:creationId xmlns:a16="http://schemas.microsoft.com/office/drawing/2014/main" id="{C480D46A-078E-201E-E505-C82BC55B6D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1474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3B1D80-0857-92FA-0AB4-1174A3BC5E6F}"/>
              </a:ext>
            </a:extLst>
          </p:cNvPr>
          <p:cNvSpPr/>
          <p:nvPr/>
        </p:nvSpPr>
        <p:spPr>
          <a:xfrm>
            <a:off x="83977" y="840726"/>
            <a:ext cx="5928047" cy="4889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3. Relu: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Limitations:</a:t>
            </a:r>
          </a:p>
          <a:p>
            <a:r>
              <a:rPr lang="en-IN" dirty="0"/>
              <a:t>	It’s having vanishing gradient problem if we use it in hidden layer, since it will convert probably to range 0 to 1 . 	</a:t>
            </a:r>
          </a:p>
          <a:p>
            <a:r>
              <a:rPr lang="en-IN" b="1" dirty="0">
                <a:solidFill>
                  <a:schemeClr val="tx1"/>
                </a:solidFill>
                <a:highlight>
                  <a:srgbClr val="FFFF00"/>
                </a:highlight>
              </a:rPr>
              <a:t>Use case:</a:t>
            </a:r>
          </a:p>
          <a:p>
            <a:r>
              <a:rPr lang="en-IN" dirty="0"/>
              <a:t>	we need to use it in output layer since we required probability in output layer.</a:t>
            </a:r>
          </a:p>
          <a:p>
            <a:pPr lvl="1"/>
            <a:endParaRPr lang="en-IN" dirty="0"/>
          </a:p>
        </p:txBody>
      </p:sp>
      <p:pic>
        <p:nvPicPr>
          <p:cNvPr id="1038" name="Picture 14" descr="Activation Functions in Neural Network">
            <a:extLst>
              <a:ext uri="{FF2B5EF4-FFF2-40B4-BE49-F238E27FC236}">
                <a16:creationId xmlns:a16="http://schemas.microsoft.com/office/drawing/2014/main" id="{15E6AEFF-258F-55C3-4143-4C596D4D5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23" y="1387150"/>
            <a:ext cx="3408783" cy="19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troduction to Different Activation Functions for Deep Learning | by  Shruti Jadon | Medium">
            <a:extLst>
              <a:ext uri="{FF2B5EF4-FFF2-40B4-BE49-F238E27FC236}">
                <a16:creationId xmlns:a16="http://schemas.microsoft.com/office/drawing/2014/main" id="{039B5630-ECB8-47B7-BBD1-8809B7CF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56" y="2149322"/>
            <a:ext cx="4767673" cy="239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ctivation Functions in Neural Networks [12 Types &amp; Use Cases]">
            <a:extLst>
              <a:ext uri="{FF2B5EF4-FFF2-40B4-BE49-F238E27FC236}">
                <a16:creationId xmlns:a16="http://schemas.microsoft.com/office/drawing/2014/main" id="{23D8C786-4701-C276-F831-BD5ADA614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82" y="1387150"/>
            <a:ext cx="2520064" cy="19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17CDFA-745E-A381-A3D6-D286C4F3266B}"/>
              </a:ext>
            </a:extLst>
          </p:cNvPr>
          <p:cNvSpPr/>
          <p:nvPr/>
        </p:nvSpPr>
        <p:spPr>
          <a:xfrm>
            <a:off x="167953" y="186613"/>
            <a:ext cx="2323322" cy="242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Activation Functions:</a:t>
            </a:r>
          </a:p>
        </p:txBody>
      </p:sp>
    </p:spTree>
    <p:extLst>
      <p:ext uri="{BB962C8B-B14F-4D97-AF65-F5344CB8AC3E}">
        <p14:creationId xmlns:p14="http://schemas.microsoft.com/office/powerpoint/2010/main" val="308748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ED9E8C-094E-96F0-C6C1-378D200AA405}"/>
              </a:ext>
            </a:extLst>
          </p:cNvPr>
          <p:cNvSpPr/>
          <p:nvPr/>
        </p:nvSpPr>
        <p:spPr>
          <a:xfrm>
            <a:off x="93306" y="83976"/>
            <a:ext cx="2351314" cy="22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Backword Propagation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0E562E-2394-D434-270A-A295127E27BD}"/>
              </a:ext>
            </a:extLst>
          </p:cNvPr>
          <p:cNvSpPr/>
          <p:nvPr/>
        </p:nvSpPr>
        <p:spPr>
          <a:xfrm>
            <a:off x="2219132" y="1637516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87B97-EB32-8E4A-08B3-EBEE64FDA8F8}"/>
              </a:ext>
            </a:extLst>
          </p:cNvPr>
          <p:cNvSpPr/>
          <p:nvPr/>
        </p:nvSpPr>
        <p:spPr>
          <a:xfrm>
            <a:off x="3937520" y="1600194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5B23C28-6E11-7C6D-587E-CB8FDBEC47AE}"/>
              </a:ext>
            </a:extLst>
          </p:cNvPr>
          <p:cNvSpPr/>
          <p:nvPr/>
        </p:nvSpPr>
        <p:spPr>
          <a:xfrm>
            <a:off x="2500605" y="657802"/>
            <a:ext cx="615821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/>
              <a:t>W1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E33599C-811A-693F-E6F0-F59CCE4F558D}"/>
              </a:ext>
            </a:extLst>
          </p:cNvPr>
          <p:cNvSpPr/>
          <p:nvPr/>
        </p:nvSpPr>
        <p:spPr>
          <a:xfrm rot="10800000">
            <a:off x="2500604" y="2449280"/>
            <a:ext cx="615821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B1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045A21C-2B3A-267E-6FAD-23E60DC234C9}"/>
              </a:ext>
            </a:extLst>
          </p:cNvPr>
          <p:cNvSpPr/>
          <p:nvPr/>
        </p:nvSpPr>
        <p:spPr>
          <a:xfrm>
            <a:off x="3432112" y="1824129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741AE05-3556-B32E-CF96-7797E363FCEA}"/>
              </a:ext>
            </a:extLst>
          </p:cNvPr>
          <p:cNvSpPr/>
          <p:nvPr/>
        </p:nvSpPr>
        <p:spPr>
          <a:xfrm>
            <a:off x="5150500" y="1824129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CB6E08-192E-74AC-3C13-188932BACB4C}"/>
              </a:ext>
            </a:extLst>
          </p:cNvPr>
          <p:cNvSpPr/>
          <p:nvPr/>
        </p:nvSpPr>
        <p:spPr>
          <a:xfrm>
            <a:off x="5659019" y="1637516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A8F84-0F8E-393E-E9AB-EE3F2454464E}"/>
              </a:ext>
            </a:extLst>
          </p:cNvPr>
          <p:cNvSpPr/>
          <p:nvPr/>
        </p:nvSpPr>
        <p:spPr>
          <a:xfrm>
            <a:off x="7402281" y="1649953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A2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58A135E-9D6F-5994-4A11-5E94488080DF}"/>
              </a:ext>
            </a:extLst>
          </p:cNvPr>
          <p:cNvSpPr/>
          <p:nvPr/>
        </p:nvSpPr>
        <p:spPr>
          <a:xfrm>
            <a:off x="6887542" y="1873888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76604B3-A643-4CBD-991E-C1889C414572}"/>
              </a:ext>
            </a:extLst>
          </p:cNvPr>
          <p:cNvSpPr/>
          <p:nvPr/>
        </p:nvSpPr>
        <p:spPr>
          <a:xfrm>
            <a:off x="5954486" y="657802"/>
            <a:ext cx="615821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/>
              <a:t>W2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BF2F5DD5-1DE6-9C93-857F-A9D1BA89FC32}"/>
              </a:ext>
            </a:extLst>
          </p:cNvPr>
          <p:cNvSpPr/>
          <p:nvPr/>
        </p:nvSpPr>
        <p:spPr>
          <a:xfrm rot="10800000">
            <a:off x="5954485" y="2449286"/>
            <a:ext cx="615821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B2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E321B2-744B-ADFB-E348-D0190F5BC954}"/>
              </a:ext>
            </a:extLst>
          </p:cNvPr>
          <p:cNvSpPr/>
          <p:nvPr/>
        </p:nvSpPr>
        <p:spPr>
          <a:xfrm>
            <a:off x="486752" y="1637516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 </a:t>
            </a:r>
          </a:p>
          <a:p>
            <a:pPr algn="ctr"/>
            <a:r>
              <a:rPr lang="en-IN" dirty="0"/>
              <a:t>(Input)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7643A6B-5A52-D021-1E46-AEB19C7309B0}"/>
              </a:ext>
            </a:extLst>
          </p:cNvPr>
          <p:cNvSpPr/>
          <p:nvPr/>
        </p:nvSpPr>
        <p:spPr>
          <a:xfrm>
            <a:off x="1699732" y="1861451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7C266A-152A-2971-1C20-CC07BD4670FA}"/>
              </a:ext>
            </a:extLst>
          </p:cNvPr>
          <p:cNvSpPr/>
          <p:nvPr/>
        </p:nvSpPr>
        <p:spPr>
          <a:xfrm>
            <a:off x="9145543" y="1600194"/>
            <a:ext cx="1348284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Y(CAP) </a:t>
            </a:r>
          </a:p>
          <a:p>
            <a:pPr algn="ctr"/>
            <a:r>
              <a:rPr lang="en-IN" dirty="0"/>
              <a:t>(Prediction)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00C9903-C26D-B8EB-0351-41D7F57F8A92}"/>
              </a:ext>
            </a:extLst>
          </p:cNvPr>
          <p:cNvSpPr/>
          <p:nvPr/>
        </p:nvSpPr>
        <p:spPr>
          <a:xfrm>
            <a:off x="8630804" y="1824129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92A8F4-91CA-4F4D-2D67-BA83795D4F9F}"/>
              </a:ext>
            </a:extLst>
          </p:cNvPr>
          <p:cNvSpPr/>
          <p:nvPr/>
        </p:nvSpPr>
        <p:spPr>
          <a:xfrm>
            <a:off x="10688977" y="1595523"/>
            <a:ext cx="1348284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</a:t>
            </a:r>
          </a:p>
          <a:p>
            <a:pPr algn="ctr"/>
            <a:r>
              <a:rPr lang="en-IN" dirty="0"/>
              <a:t>(Actual)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5D1ABB1E-D187-A830-3469-3CB47389EBCF}"/>
              </a:ext>
            </a:extLst>
          </p:cNvPr>
          <p:cNvSpPr/>
          <p:nvPr/>
        </p:nvSpPr>
        <p:spPr>
          <a:xfrm>
            <a:off x="9713167" y="2407287"/>
            <a:ext cx="259701" cy="1450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C89A15E-BEC4-08BF-B9AC-EE06BE52B14B}"/>
              </a:ext>
            </a:extLst>
          </p:cNvPr>
          <p:cNvSpPr/>
          <p:nvPr/>
        </p:nvSpPr>
        <p:spPr>
          <a:xfrm>
            <a:off x="11233268" y="2407287"/>
            <a:ext cx="259701" cy="1450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0136F29A-6660-81E5-09FF-0BC864870431}"/>
                  </a:ext>
                </a:extLst>
              </p:cNvPr>
              <p:cNvSpPr/>
              <p:nvPr/>
            </p:nvSpPr>
            <p:spPr>
              <a:xfrm>
                <a:off x="486752" y="3685592"/>
                <a:ext cx="4243868" cy="1688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0136F29A-6660-81E5-09FF-0BC86487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52" y="3685592"/>
                <a:ext cx="4243868" cy="16888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0CDCE2E-92F2-3D95-309B-8CD952288D3E}"/>
                  </a:ext>
                </a:extLst>
              </p:cNvPr>
              <p:cNvSpPr/>
              <p:nvPr/>
            </p:nvSpPr>
            <p:spPr>
              <a:xfrm>
                <a:off x="5223201" y="3687158"/>
                <a:ext cx="2932147" cy="1688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0CDCE2E-92F2-3D95-309B-8CD952288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201" y="3687158"/>
                <a:ext cx="2932147" cy="16888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DA5CB0F-95AA-360C-9873-F59B29B38AF1}"/>
                  </a:ext>
                </a:extLst>
              </p:cNvPr>
              <p:cNvSpPr/>
              <p:nvPr/>
            </p:nvSpPr>
            <p:spPr>
              <a:xfrm>
                <a:off x="8630804" y="3858197"/>
                <a:ext cx="3603945" cy="10030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J(P)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𝑦𝑖𝑗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𝑃𝑖𝑗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DA5CB0F-95AA-360C-9873-F59B29B38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804" y="3858197"/>
                <a:ext cx="3603945" cy="1003046"/>
              </a:xfrm>
              <a:prstGeom prst="roundRect">
                <a:avLst/>
              </a:prstGeom>
              <a:blipFill>
                <a:blip r:embed="rId4"/>
                <a:stretch>
                  <a:fillRect t="-11446" b="-36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21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ED9E8C-094E-96F0-C6C1-378D200AA405}"/>
              </a:ext>
            </a:extLst>
          </p:cNvPr>
          <p:cNvSpPr/>
          <p:nvPr/>
        </p:nvSpPr>
        <p:spPr>
          <a:xfrm>
            <a:off x="93306" y="83976"/>
            <a:ext cx="2351314" cy="22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Backword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B7420BA-506E-5503-B67C-2D1D5E4E5F22}"/>
                  </a:ext>
                </a:extLst>
              </p:cNvPr>
              <p:cNvSpPr/>
              <p:nvPr/>
            </p:nvSpPr>
            <p:spPr>
              <a:xfrm>
                <a:off x="3564294" y="494522"/>
                <a:ext cx="2932147" cy="905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IN" dirty="0"/>
                  <a:t>Major components are :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B7420BA-506E-5503-B67C-2D1D5E4E5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94" y="494522"/>
                <a:ext cx="2932147" cy="90507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857D3E9-9104-FF43-2519-E64F37B88C12}"/>
                  </a:ext>
                </a:extLst>
              </p:cNvPr>
              <p:cNvSpPr/>
              <p:nvPr/>
            </p:nvSpPr>
            <p:spPr>
              <a:xfrm>
                <a:off x="1642187" y="2307774"/>
                <a:ext cx="5794310" cy="148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means Derivation of loss function with respect to A2</a:t>
                </a:r>
              </a:p>
              <a:p>
                <a:pPr algn="ctr"/>
                <a:r>
                  <a:rPr lang="en-IN" dirty="0"/>
                  <a:t>J = J(P)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𝑦𝑖𝑗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857D3E9-9104-FF43-2519-E64F37B88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87" y="2307774"/>
                <a:ext cx="5794310" cy="1483566"/>
              </a:xfrm>
              <a:prstGeom prst="roundRect">
                <a:avLst/>
              </a:prstGeom>
              <a:blipFill>
                <a:blip r:embed="rId3"/>
                <a:stretch>
                  <a:fillRect b="-16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2B7109D-E861-4A9D-D8F1-248050733E2E}"/>
                  </a:ext>
                </a:extLst>
              </p:cNvPr>
              <p:cNvSpPr/>
              <p:nvPr/>
            </p:nvSpPr>
            <p:spPr>
              <a:xfrm>
                <a:off x="93306" y="452535"/>
                <a:ext cx="2932147" cy="1688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2B7109D-E861-4A9D-D8F1-248050733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" y="452535"/>
                <a:ext cx="2932147" cy="16888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llout: Right Arrow 6">
                <a:extLst>
                  <a:ext uri="{FF2B5EF4-FFF2-40B4-BE49-F238E27FC236}">
                    <a16:creationId xmlns:a16="http://schemas.microsoft.com/office/drawing/2014/main" id="{ED7FDE02-CF97-F816-D579-33E2F9F37750}"/>
                  </a:ext>
                </a:extLst>
              </p:cNvPr>
              <p:cNvSpPr/>
              <p:nvPr/>
            </p:nvSpPr>
            <p:spPr>
              <a:xfrm>
                <a:off x="93306" y="2491271"/>
                <a:ext cx="1548881" cy="107302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Callout: Right Arrow 6">
                <a:extLst>
                  <a:ext uri="{FF2B5EF4-FFF2-40B4-BE49-F238E27FC236}">
                    <a16:creationId xmlns:a16="http://schemas.microsoft.com/office/drawing/2014/main" id="{ED7FDE02-CF97-F816-D579-33E2F9F37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" y="2491271"/>
                <a:ext cx="1548881" cy="1073020"/>
              </a:xfrm>
              <a:prstGeom prst="rightArrow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5759F2B-0984-263D-EE35-E778120524ED}"/>
                  </a:ext>
                </a:extLst>
              </p:cNvPr>
              <p:cNvSpPr/>
              <p:nvPr/>
            </p:nvSpPr>
            <p:spPr>
              <a:xfrm>
                <a:off x="1651517" y="3803783"/>
                <a:ext cx="6475446" cy="148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means Derivation of Activation function with respect to Z2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2(1−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5759F2B-0984-263D-EE35-E77812052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17" y="3803783"/>
                <a:ext cx="6475446" cy="148356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llout: Right Arrow 8">
                <a:extLst>
                  <a:ext uri="{FF2B5EF4-FFF2-40B4-BE49-F238E27FC236}">
                    <a16:creationId xmlns:a16="http://schemas.microsoft.com/office/drawing/2014/main" id="{B5E0E0E3-841D-8588-A5C4-F45F8B16E5AF}"/>
                  </a:ext>
                </a:extLst>
              </p:cNvPr>
              <p:cNvSpPr/>
              <p:nvPr/>
            </p:nvSpPr>
            <p:spPr>
              <a:xfrm>
                <a:off x="102636" y="3987280"/>
                <a:ext cx="1548881" cy="107302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Callout: Right Arrow 8">
                <a:extLst>
                  <a:ext uri="{FF2B5EF4-FFF2-40B4-BE49-F238E27FC236}">
                    <a16:creationId xmlns:a16="http://schemas.microsoft.com/office/drawing/2014/main" id="{B5E0E0E3-841D-8588-A5C4-F45F8B16E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" y="3987280"/>
                <a:ext cx="1548881" cy="1073020"/>
              </a:xfrm>
              <a:prstGeom prst="rightArrow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432EF4C-CA2F-4F44-4527-23827FA9701B}"/>
                  </a:ext>
                </a:extLst>
              </p:cNvPr>
              <p:cNvSpPr/>
              <p:nvPr/>
            </p:nvSpPr>
            <p:spPr>
              <a:xfrm>
                <a:off x="1651517" y="5315342"/>
                <a:ext cx="5943601" cy="148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means Derivation of Node Equation with respect to W2</a:t>
                </a:r>
              </a:p>
              <a:p>
                <a:pPr algn="ctr"/>
                <a:r>
                  <a:rPr lang="en-IN" dirty="0"/>
                  <a:t>Z2 = A1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IN" dirty="0"/>
                  <a:t> W2 + B2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432EF4C-CA2F-4F44-4527-23827FA97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17" y="5315342"/>
                <a:ext cx="5943601" cy="148356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llout: Right Arrow 12">
                <a:extLst>
                  <a:ext uri="{FF2B5EF4-FFF2-40B4-BE49-F238E27FC236}">
                    <a16:creationId xmlns:a16="http://schemas.microsoft.com/office/drawing/2014/main" id="{71FB9081-23E6-F9B2-376A-4E79FF381AFE}"/>
                  </a:ext>
                </a:extLst>
              </p:cNvPr>
              <p:cNvSpPr/>
              <p:nvPr/>
            </p:nvSpPr>
            <p:spPr>
              <a:xfrm>
                <a:off x="102636" y="5498839"/>
                <a:ext cx="1548881" cy="107302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Callout: Right Arrow 12">
                <a:extLst>
                  <a:ext uri="{FF2B5EF4-FFF2-40B4-BE49-F238E27FC236}">
                    <a16:creationId xmlns:a16="http://schemas.microsoft.com/office/drawing/2014/main" id="{71FB9081-23E6-F9B2-376A-4E79FF381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" y="5498839"/>
                <a:ext cx="1548881" cy="1073020"/>
              </a:xfrm>
              <a:prstGeom prst="rightArrowCallou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75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Right 23">
            <a:extLst>
              <a:ext uri="{FF2B5EF4-FFF2-40B4-BE49-F238E27FC236}">
                <a16:creationId xmlns:a16="http://schemas.microsoft.com/office/drawing/2014/main" id="{CED34A8A-EFA8-73D5-7480-D4C8AAADC994}"/>
              </a:ext>
            </a:extLst>
          </p:cNvPr>
          <p:cNvSpPr/>
          <p:nvPr/>
        </p:nvSpPr>
        <p:spPr>
          <a:xfrm>
            <a:off x="2895346" y="2600543"/>
            <a:ext cx="572357" cy="2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ED9E8C-094E-96F0-C6C1-378D200AA405}"/>
              </a:ext>
            </a:extLst>
          </p:cNvPr>
          <p:cNvSpPr/>
          <p:nvPr/>
        </p:nvSpPr>
        <p:spPr>
          <a:xfrm>
            <a:off x="93306" y="83976"/>
            <a:ext cx="2351314" cy="22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Backword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857D3E9-9104-FF43-2519-E64F37B88C12}"/>
                  </a:ext>
                </a:extLst>
              </p:cNvPr>
              <p:cNvSpPr/>
              <p:nvPr/>
            </p:nvSpPr>
            <p:spPr>
              <a:xfrm>
                <a:off x="5346440" y="452535"/>
                <a:ext cx="5794310" cy="148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means Derivation of Node Equation with respect to B2</a:t>
                </a:r>
              </a:p>
              <a:p>
                <a:pPr algn="ctr"/>
                <a:r>
                  <a:rPr lang="en-IN" dirty="0"/>
                  <a:t>Z2 = A1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IN" dirty="0"/>
                  <a:t> W2 + B2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857D3E9-9104-FF43-2519-E64F37B88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40" y="452535"/>
                <a:ext cx="5794310" cy="14835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2B7109D-E861-4A9D-D8F1-248050733E2E}"/>
                  </a:ext>
                </a:extLst>
              </p:cNvPr>
              <p:cNvSpPr/>
              <p:nvPr/>
            </p:nvSpPr>
            <p:spPr>
              <a:xfrm>
                <a:off x="93306" y="452535"/>
                <a:ext cx="2932147" cy="1688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2B7109D-E861-4A9D-D8F1-248050733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" y="452535"/>
                <a:ext cx="2932147" cy="16888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llout: Right Arrow 6">
                <a:extLst>
                  <a:ext uri="{FF2B5EF4-FFF2-40B4-BE49-F238E27FC236}">
                    <a16:creationId xmlns:a16="http://schemas.microsoft.com/office/drawing/2014/main" id="{ED7FDE02-CF97-F816-D579-33E2F9F37750}"/>
                  </a:ext>
                </a:extLst>
              </p:cNvPr>
              <p:cNvSpPr/>
              <p:nvPr/>
            </p:nvSpPr>
            <p:spPr>
              <a:xfrm>
                <a:off x="3797559" y="636032"/>
                <a:ext cx="1548881" cy="107302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Callout: Right Arrow 6">
                <a:extLst>
                  <a:ext uri="{FF2B5EF4-FFF2-40B4-BE49-F238E27FC236}">
                    <a16:creationId xmlns:a16="http://schemas.microsoft.com/office/drawing/2014/main" id="{ED7FDE02-CF97-F816-D579-33E2F9F37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559" y="636032"/>
                <a:ext cx="1548881" cy="1073020"/>
              </a:xfrm>
              <a:prstGeom prst="rightArrowCallou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6E27FD4-0301-DF93-372B-323C45045861}"/>
                  </a:ext>
                </a:extLst>
              </p:cNvPr>
              <p:cNvSpPr/>
              <p:nvPr/>
            </p:nvSpPr>
            <p:spPr>
              <a:xfrm>
                <a:off x="6096000" y="3398052"/>
                <a:ext cx="3651378" cy="105435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/>
                  <a:t>Weight Update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2 −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2 −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6E27FD4-0301-DF93-372B-323C45045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98052"/>
                <a:ext cx="3651378" cy="105435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5D2A909-184B-6DAB-F34D-AD938C277AE3}"/>
                  </a:ext>
                </a:extLst>
              </p:cNvPr>
              <p:cNvSpPr/>
              <p:nvPr/>
            </p:nvSpPr>
            <p:spPr>
              <a:xfrm>
                <a:off x="111935" y="2245563"/>
                <a:ext cx="2833402" cy="10730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N" dirty="0"/>
                  <a:t>Final Equation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algn="ctr"/>
                <a:endParaRPr lang="en-IN" dirty="0"/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5D2A909-184B-6DAB-F34D-AD938C277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5" y="2245563"/>
                <a:ext cx="2833402" cy="107302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9D6CF9-E0DE-FB5E-48B9-1EAC8CCABA7E}"/>
                  </a:ext>
                </a:extLst>
              </p:cNvPr>
              <p:cNvSpPr txBox="1"/>
              <p:nvPr/>
            </p:nvSpPr>
            <p:spPr>
              <a:xfrm>
                <a:off x="64348" y="3659136"/>
                <a:ext cx="2400914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9D6CF9-E0DE-FB5E-48B9-1EAC8CCAB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8" y="3659136"/>
                <a:ext cx="2400914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21E9BA-C506-8B75-30E4-2DD65C3D1DF1}"/>
                  </a:ext>
                </a:extLst>
              </p:cNvPr>
              <p:cNvSpPr txBox="1"/>
              <p:nvPr/>
            </p:nvSpPr>
            <p:spPr>
              <a:xfrm>
                <a:off x="2763305" y="3912053"/>
                <a:ext cx="1619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2(1−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21E9BA-C506-8B75-30E4-2DD65C3D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05" y="3912053"/>
                <a:ext cx="161935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9D5EE5-2E37-BCBA-FF05-BCD93540A26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763305" y="3028881"/>
            <a:ext cx="795856" cy="434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BD2715-CB8A-D6A3-290F-EE45064ABBDC}"/>
                  </a:ext>
                </a:extLst>
              </p:cNvPr>
              <p:cNvSpPr txBox="1"/>
              <p:nvPr/>
            </p:nvSpPr>
            <p:spPr>
              <a:xfrm>
                <a:off x="3559161" y="327849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BD2715-CB8A-D6A3-290F-EE45064AB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61" y="3278496"/>
                <a:ext cx="5116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BAEFAD-61EC-D7B8-C0B2-400F0AE71BC1}"/>
                  </a:ext>
                </a:extLst>
              </p:cNvPr>
              <p:cNvSpPr txBox="1"/>
              <p:nvPr/>
            </p:nvSpPr>
            <p:spPr>
              <a:xfrm>
                <a:off x="3572711" y="2414414"/>
                <a:ext cx="2390463" cy="61901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BAEFAD-61EC-D7B8-C0B2-400F0AE71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711" y="2414414"/>
                <a:ext cx="2390463" cy="6190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E99491-95FC-3FF2-C816-3A01CC2AF26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047578" y="3174526"/>
            <a:ext cx="1525404" cy="737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42F801-7D07-8FAE-F0A1-864213009DFE}"/>
              </a:ext>
            </a:extLst>
          </p:cNvPr>
          <p:cNvCxnSpPr/>
          <p:nvPr/>
        </p:nvCxnSpPr>
        <p:spPr>
          <a:xfrm flipH="1">
            <a:off x="1017037" y="3190738"/>
            <a:ext cx="251926" cy="414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CCB786E-3AEE-403A-D03B-00D5CD79E5EB}"/>
              </a:ext>
            </a:extLst>
          </p:cNvPr>
          <p:cNvSpPr/>
          <p:nvPr/>
        </p:nvSpPr>
        <p:spPr>
          <a:xfrm>
            <a:off x="2895346" y="4900590"/>
            <a:ext cx="572357" cy="2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729E88D-3E51-82FB-A901-59B64FF95709}"/>
                  </a:ext>
                </a:extLst>
              </p:cNvPr>
              <p:cNvSpPr/>
              <p:nvPr/>
            </p:nvSpPr>
            <p:spPr>
              <a:xfrm>
                <a:off x="111935" y="4545610"/>
                <a:ext cx="2833402" cy="10730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N" dirty="0"/>
                  <a:t>Final Equation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algn="ctr"/>
                <a:endParaRPr lang="en-IN" dirty="0"/>
              </a:p>
            </p:txBody>
          </p:sp>
        </mc:Choice>
        <mc:Fallback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729E88D-3E51-82FB-A901-59B64FF95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5" y="4545610"/>
                <a:ext cx="2833402" cy="107302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913E9E-32DF-CAC6-A64A-BC51629264C2}"/>
                  </a:ext>
                </a:extLst>
              </p:cNvPr>
              <p:cNvSpPr txBox="1"/>
              <p:nvPr/>
            </p:nvSpPr>
            <p:spPr>
              <a:xfrm>
                <a:off x="64348" y="5959183"/>
                <a:ext cx="2400914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913E9E-32DF-CAC6-A64A-BC5162926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8" y="5959183"/>
                <a:ext cx="2400914" cy="7087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0C8B11-C835-7775-BB18-3E877E29BFDA}"/>
                  </a:ext>
                </a:extLst>
              </p:cNvPr>
              <p:cNvSpPr txBox="1"/>
              <p:nvPr/>
            </p:nvSpPr>
            <p:spPr>
              <a:xfrm>
                <a:off x="2763305" y="6212100"/>
                <a:ext cx="1619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2(1−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0C8B11-C835-7775-BB18-3E877E29B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05" y="6212100"/>
                <a:ext cx="161935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92F545-33A2-6B77-CE5F-425472401D1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763305" y="5328928"/>
            <a:ext cx="795856" cy="434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D6D8A6-B8C5-BD50-95A1-B318EC57873E}"/>
                  </a:ext>
                </a:extLst>
              </p:cNvPr>
              <p:cNvSpPr txBox="1"/>
              <p:nvPr/>
            </p:nvSpPr>
            <p:spPr>
              <a:xfrm>
                <a:off x="3559161" y="557854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D6D8A6-B8C5-BD50-95A1-B318EC578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61" y="5578543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435B75-2E3B-C370-EBF6-9B83F7AE138D}"/>
                  </a:ext>
                </a:extLst>
              </p:cNvPr>
              <p:cNvSpPr txBox="1"/>
              <p:nvPr/>
            </p:nvSpPr>
            <p:spPr>
              <a:xfrm>
                <a:off x="3572711" y="4714461"/>
                <a:ext cx="1834220" cy="61901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435B75-2E3B-C370-EBF6-9B83F7AE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711" y="4714461"/>
                <a:ext cx="1834220" cy="6190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AF4FD6-6DA0-9B84-189B-82BA750DB96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047578" y="5474573"/>
            <a:ext cx="1525404" cy="737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A48BD7-F22D-F204-8FB8-E980A3737ABA}"/>
              </a:ext>
            </a:extLst>
          </p:cNvPr>
          <p:cNvCxnSpPr/>
          <p:nvPr/>
        </p:nvCxnSpPr>
        <p:spPr>
          <a:xfrm flipH="1">
            <a:off x="1017037" y="5490785"/>
            <a:ext cx="251926" cy="414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3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ED9E8C-094E-96F0-C6C1-378D200AA405}"/>
              </a:ext>
            </a:extLst>
          </p:cNvPr>
          <p:cNvSpPr/>
          <p:nvPr/>
        </p:nvSpPr>
        <p:spPr>
          <a:xfrm>
            <a:off x="93306" y="83976"/>
            <a:ext cx="2351314" cy="22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Backword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9BFB2DA0-D0D5-CBA3-8941-B625B15420FA}"/>
                  </a:ext>
                </a:extLst>
              </p:cNvPr>
              <p:cNvSpPr/>
              <p:nvPr/>
            </p:nvSpPr>
            <p:spPr>
              <a:xfrm>
                <a:off x="93306" y="373225"/>
                <a:ext cx="4243868" cy="1688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9BFB2DA0-D0D5-CBA3-8941-B625B1542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" y="373225"/>
                <a:ext cx="4243868" cy="16888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590060D-3E04-DE81-3A38-79B831C09BE0}"/>
                  </a:ext>
                </a:extLst>
              </p:cNvPr>
              <p:cNvSpPr/>
              <p:nvPr/>
            </p:nvSpPr>
            <p:spPr>
              <a:xfrm>
                <a:off x="4450703" y="265922"/>
                <a:ext cx="2920481" cy="19034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IN" dirty="0"/>
                  <a:t>Major components are :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r>
                  <a:rPr lang="en-IN" dirty="0"/>
                  <a:t>we already have :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590060D-3E04-DE81-3A38-79B831C09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03" y="265922"/>
                <a:ext cx="2920481" cy="19034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C6130AD-5976-B701-60E3-690839C1C04C}"/>
                  </a:ext>
                </a:extLst>
              </p:cNvPr>
              <p:cNvSpPr/>
              <p:nvPr/>
            </p:nvSpPr>
            <p:spPr>
              <a:xfrm>
                <a:off x="1642187" y="2307774"/>
                <a:ext cx="5794310" cy="148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/>
                  <a:t> means Derivation of loss function with respect to A2</a:t>
                </a:r>
              </a:p>
              <a:p>
                <a:pPr algn="ctr"/>
                <a:r>
                  <a:rPr lang="en-IN" dirty="0"/>
                  <a:t>Z2 = A1*W2 + B2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C6130AD-5976-B701-60E3-690839C1C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87" y="2307774"/>
                <a:ext cx="5794310" cy="14835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llout: Right Arrow 4">
                <a:extLst>
                  <a:ext uri="{FF2B5EF4-FFF2-40B4-BE49-F238E27FC236}">
                    <a16:creationId xmlns:a16="http://schemas.microsoft.com/office/drawing/2014/main" id="{D04C9E11-8FB2-B1DC-4A56-9FD436830262}"/>
                  </a:ext>
                </a:extLst>
              </p:cNvPr>
              <p:cNvSpPr/>
              <p:nvPr/>
            </p:nvSpPr>
            <p:spPr>
              <a:xfrm>
                <a:off x="93306" y="2491271"/>
                <a:ext cx="1548881" cy="107302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Callout: Right Arrow 4">
                <a:extLst>
                  <a:ext uri="{FF2B5EF4-FFF2-40B4-BE49-F238E27FC236}">
                    <a16:creationId xmlns:a16="http://schemas.microsoft.com/office/drawing/2014/main" id="{D04C9E11-8FB2-B1DC-4A56-9FD436830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" y="2491271"/>
                <a:ext cx="1548881" cy="1073020"/>
              </a:xfrm>
              <a:prstGeom prst="rightArrow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9452497-DEF7-2840-281D-97AF6A32271B}"/>
                  </a:ext>
                </a:extLst>
              </p:cNvPr>
              <p:cNvSpPr/>
              <p:nvPr/>
            </p:nvSpPr>
            <p:spPr>
              <a:xfrm>
                <a:off x="1651517" y="3803783"/>
                <a:ext cx="6475446" cy="148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/>
                  <a:t> means Derivation of Activation function with respect to Z1</a:t>
                </a:r>
              </a:p>
              <a:p>
                <a:pPr algn="ctr"/>
                <a:r>
                  <a:rPr lang="en-IN" dirty="0"/>
                  <a:t>A2 = Max(Z1,0)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1&gt;0 ⇒1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 ≤0⇒0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9452497-DEF7-2840-281D-97AF6A32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17" y="3803783"/>
                <a:ext cx="6475446" cy="148356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llout: Right Arrow 7">
                <a:extLst>
                  <a:ext uri="{FF2B5EF4-FFF2-40B4-BE49-F238E27FC236}">
                    <a16:creationId xmlns:a16="http://schemas.microsoft.com/office/drawing/2014/main" id="{FA0603F5-A124-ED0D-67AA-97062136CD12}"/>
                  </a:ext>
                </a:extLst>
              </p:cNvPr>
              <p:cNvSpPr/>
              <p:nvPr/>
            </p:nvSpPr>
            <p:spPr>
              <a:xfrm>
                <a:off x="102636" y="3987280"/>
                <a:ext cx="1548881" cy="107302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Callout: Right Arrow 7">
                <a:extLst>
                  <a:ext uri="{FF2B5EF4-FFF2-40B4-BE49-F238E27FC236}">
                    <a16:creationId xmlns:a16="http://schemas.microsoft.com/office/drawing/2014/main" id="{FA0603F5-A124-ED0D-67AA-97062136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" y="3987280"/>
                <a:ext cx="1548881" cy="1073020"/>
              </a:xfrm>
              <a:prstGeom prst="rightArrow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28023DB-6502-5E76-46E8-86C8D70E4B5A}"/>
              </a:ext>
            </a:extLst>
          </p:cNvPr>
          <p:cNvSpPr/>
          <p:nvPr/>
        </p:nvSpPr>
        <p:spPr>
          <a:xfrm>
            <a:off x="8577942" y="3607840"/>
            <a:ext cx="2553478" cy="1592421"/>
          </a:xfrm>
          <a:prstGeom prst="wedgeEllipseCallout">
            <a:avLst>
              <a:gd name="adj1" fmla="val -68049"/>
              <a:gd name="adj2" fmla="val 8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the graph of </a:t>
            </a:r>
            <a:r>
              <a:rPr lang="en-IN" dirty="0" err="1"/>
              <a:t>relu</a:t>
            </a:r>
            <a:r>
              <a:rPr lang="en-IN" dirty="0"/>
              <a:t> it’s 45` line and derivation of it is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6483647-E0C3-50D4-E07B-42E0407AA562}"/>
                  </a:ext>
                </a:extLst>
              </p:cNvPr>
              <p:cNvSpPr/>
              <p:nvPr/>
            </p:nvSpPr>
            <p:spPr>
              <a:xfrm>
                <a:off x="1651517" y="5315342"/>
                <a:ext cx="5943601" cy="148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/>
                  <a:t> means Derivation of Node Equation with respect to W1</a:t>
                </a:r>
              </a:p>
              <a:p>
                <a:pPr algn="ctr"/>
                <a:r>
                  <a:rPr lang="en-IN" dirty="0"/>
                  <a:t>Z1 = A1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IN" dirty="0"/>
                  <a:t> W1 + B1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6483647-E0C3-50D4-E07B-42E0407AA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17" y="5315342"/>
                <a:ext cx="5943601" cy="148356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llout: Right Arrow 11">
                <a:extLst>
                  <a:ext uri="{FF2B5EF4-FFF2-40B4-BE49-F238E27FC236}">
                    <a16:creationId xmlns:a16="http://schemas.microsoft.com/office/drawing/2014/main" id="{39A445B1-FBEC-B70A-5211-ADEB38AA517F}"/>
                  </a:ext>
                </a:extLst>
              </p:cNvPr>
              <p:cNvSpPr/>
              <p:nvPr/>
            </p:nvSpPr>
            <p:spPr>
              <a:xfrm>
                <a:off x="102636" y="5498839"/>
                <a:ext cx="1548881" cy="107302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Callout: Right Arrow 11">
                <a:extLst>
                  <a:ext uri="{FF2B5EF4-FFF2-40B4-BE49-F238E27FC236}">
                    <a16:creationId xmlns:a16="http://schemas.microsoft.com/office/drawing/2014/main" id="{39A445B1-FBEC-B70A-5211-ADEB38AA5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" y="5498839"/>
                <a:ext cx="1548881" cy="1073020"/>
              </a:xfrm>
              <a:prstGeom prst="rightArrowCallou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27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528</TotalTime>
  <Words>1215</Words>
  <Application>Microsoft Office PowerPoint</Application>
  <PresentationFormat>Widescreen</PresentationFormat>
  <Paragraphs>355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Jagrut Bhatt</dc:creator>
  <cp:lastModifiedBy>Jagrut Bhatt</cp:lastModifiedBy>
  <cp:revision>7</cp:revision>
  <dcterms:created xsi:type="dcterms:W3CDTF">2023-06-17T12:02:00Z</dcterms:created>
  <dcterms:modified xsi:type="dcterms:W3CDTF">2023-06-18T10:09:51Z</dcterms:modified>
</cp:coreProperties>
</file>