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notesMasterIdLst>
    <p:notesMasterId r:id="rId21"/>
  </p:notesMasterIdLst>
  <p:sldIdLst>
    <p:sldId id="256" r:id="rId2"/>
    <p:sldId id="265" r:id="rId3"/>
    <p:sldId id="268" r:id="rId4"/>
    <p:sldId id="258" r:id="rId5"/>
    <p:sldId id="260" r:id="rId6"/>
    <p:sldId id="271" r:id="rId7"/>
    <p:sldId id="272" r:id="rId8"/>
    <p:sldId id="273" r:id="rId9"/>
    <p:sldId id="257" r:id="rId10"/>
    <p:sldId id="264" r:id="rId11"/>
    <p:sldId id="269" r:id="rId12"/>
    <p:sldId id="270" r:id="rId13"/>
    <p:sldId id="274" r:id="rId14"/>
    <p:sldId id="259" r:id="rId15"/>
    <p:sldId id="261" r:id="rId16"/>
    <p:sldId id="263" r:id="rId17"/>
    <p:sldId id="266" r:id="rId18"/>
    <p:sldId id="267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F344C7-6AF6-4BB1-867C-91DD00504701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B78124-A8FA-476C-AC49-D93F4CFB77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3741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78124-A8FA-476C-AC49-D93F4CFB77E4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1423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78124-A8FA-476C-AC49-D93F4CFB77E4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440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BC277-D9F3-42A0-B61D-05BA53DE89A2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10DB-F53A-459F-8D1B-D42D54F874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7122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BC277-D9F3-42A0-B61D-05BA53DE89A2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10DB-F53A-459F-8D1B-D42D54F874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5928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BC277-D9F3-42A0-B61D-05BA53DE89A2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10DB-F53A-459F-8D1B-D42D54F874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597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BC277-D9F3-42A0-B61D-05BA53DE89A2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10DB-F53A-459F-8D1B-D42D54F874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179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BC277-D9F3-42A0-B61D-05BA53DE89A2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10DB-F53A-459F-8D1B-D42D54F874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0502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BC277-D9F3-42A0-B61D-05BA53DE89A2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10DB-F53A-459F-8D1B-D42D54F874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489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BC277-D9F3-42A0-B61D-05BA53DE89A2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10DB-F53A-459F-8D1B-D42D54F874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8221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BC277-D9F3-42A0-B61D-05BA53DE89A2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10DB-F53A-459F-8D1B-D42D54F874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5326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BC277-D9F3-42A0-B61D-05BA53DE89A2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10DB-F53A-459F-8D1B-D42D54F874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1609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BC277-D9F3-42A0-B61D-05BA53DE89A2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10DB-F53A-459F-8D1B-D42D54F874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0260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BC277-D9F3-42A0-B61D-05BA53DE89A2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10DB-F53A-459F-8D1B-D42D54F874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8952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BC277-D9F3-42A0-B61D-05BA53DE89A2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710DB-F53A-459F-8D1B-D42D54F874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469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dfs.semanticscholar.org/2a08/3422a388c2773668a8808b3%203207b8cf37241.pd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en.wikipedia.org/wiki/String-searching_algorithm" TargetMode="External"/><Relationship Id="rId4" Type="http://schemas.openxmlformats.org/officeDocument/2006/relationships/hyperlink" Target="http://ijsetr.com/uploads/625413IJSETR2868-162.pd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52946" y="1177635"/>
            <a:ext cx="88946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Pattern Matching Algorithm in Genome Sequence </a:t>
            </a:r>
            <a:endParaRPr lang="en-IN" sz="7200" b="1" dirty="0">
              <a:ln w="9525">
                <a:solidFill>
                  <a:schemeClr val="bg1"/>
                </a:solidFill>
                <a:prstDash val="solid"/>
              </a:ln>
              <a:solidFill>
                <a:srgbClr val="00206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7564" y="-703411"/>
            <a:ext cx="2429214" cy="772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41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925782" y="512618"/>
            <a:ext cx="52508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Pattern length (b) = m</a:t>
            </a:r>
          </a:p>
          <a:p>
            <a:r>
              <a:rPr lang="en-IN" sz="2400" dirty="0" smtClean="0"/>
              <a:t>Text Length (a) = n</a:t>
            </a:r>
            <a:endParaRPr lang="en-IN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978031"/>
              </p:ext>
            </p:extLst>
          </p:nvPr>
        </p:nvGraphicFramePr>
        <p:xfrm>
          <a:off x="557213" y="4905377"/>
          <a:ext cx="8986838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0638">
                  <a:extLst>
                    <a:ext uri="{9D8B030D-6E8A-4147-A177-3AD203B41FA5}">
                      <a16:colId xmlns:a16="http://schemas.microsoft.com/office/drawing/2014/main" val="8835458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936360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3200" dirty="0" smtClean="0"/>
                        <a:t>Overall Space Complexity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smtClean="0"/>
                        <a:t> O(1)</a:t>
                      </a:r>
                      <a:endParaRPr lang="en-I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67897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01006"/>
              </p:ext>
            </p:extLst>
          </p:nvPr>
        </p:nvGraphicFramePr>
        <p:xfrm>
          <a:off x="557212" y="2212000"/>
          <a:ext cx="8986839" cy="2365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7788">
                  <a:extLst>
                    <a:ext uri="{9D8B030D-6E8A-4147-A177-3AD203B41FA5}">
                      <a16:colId xmlns:a16="http://schemas.microsoft.com/office/drawing/2014/main" val="1303808927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147883"/>
                    </a:ext>
                  </a:extLst>
                </a:gridCol>
                <a:gridCol w="1771651">
                  <a:extLst>
                    <a:ext uri="{9D8B030D-6E8A-4147-A177-3AD203B41FA5}">
                      <a16:colId xmlns:a16="http://schemas.microsoft.com/office/drawing/2014/main" val="45936739"/>
                    </a:ext>
                  </a:extLst>
                </a:gridCol>
              </a:tblGrid>
              <a:tr h="50961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Step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Best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Worst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78353"/>
                  </a:ext>
                </a:extLst>
              </a:tr>
              <a:tr h="731288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Pre Processing</a:t>
                      </a:r>
                    </a:p>
                    <a:p>
                      <a:r>
                        <a:rPr lang="en-IN" sz="2400" dirty="0" smtClean="0"/>
                        <a:t>(Finding</a:t>
                      </a:r>
                      <a:r>
                        <a:rPr lang="en-IN" sz="2400" baseline="0" dirty="0" smtClean="0"/>
                        <a:t>  values of vector p)</a:t>
                      </a:r>
                      <a:endParaRPr lang="en-IN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 O(m)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O(m)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711508"/>
                  </a:ext>
                </a:extLst>
              </a:tr>
              <a:tr h="516688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Searching 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 O(n)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O(m*n)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540789"/>
                  </a:ext>
                </a:extLst>
              </a:tr>
              <a:tr h="516688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Total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 </a:t>
                      </a:r>
                      <a:r>
                        <a:rPr lang="en-IN" sz="2400" dirty="0" smtClean="0"/>
                        <a:t>O(n</a:t>
                      </a:r>
                      <a:r>
                        <a:rPr lang="en-IN" sz="2400" dirty="0" smtClean="0"/>
                        <a:t>)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 smtClean="0"/>
                        <a:t>O(m*n)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17074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7564" y="-703411"/>
            <a:ext cx="2429214" cy="772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10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588" y="411969"/>
            <a:ext cx="10515600" cy="1325563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KMP </a:t>
            </a:r>
            <a:r>
              <a:rPr lang="en-IN" b="1" dirty="0" smtClean="0">
                <a:solidFill>
                  <a:srgbClr val="002060"/>
                </a:solidFill>
              </a:rPr>
              <a:t>Algorithm (DP) 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7" y="188277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 Algorithm</a:t>
            </a:r>
            <a:r>
              <a:rPr lang="en-US" b="1" dirty="0"/>
              <a:t>: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Preprocessing:</a:t>
            </a:r>
            <a:endParaRPr lang="en-IN" b="1" dirty="0" smtClean="0"/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dirty="0" smtClean="0"/>
              <a:t>Construct an array p of </a:t>
            </a:r>
            <a:r>
              <a:rPr lang="en-US" dirty="0"/>
              <a:t>size m (same as size of pattern) which </a:t>
            </a:r>
            <a:r>
              <a:rPr lang="en-US" dirty="0" smtClean="0"/>
              <a:t> </a:t>
            </a:r>
          </a:p>
          <a:p>
            <a:pPr marL="0" indent="0" fontAlgn="base">
              <a:buNone/>
            </a:pPr>
            <a:r>
              <a:rPr lang="en-US" dirty="0"/>
              <a:t> </a:t>
            </a:r>
            <a:r>
              <a:rPr lang="en-US" dirty="0" smtClean="0"/>
              <a:t>   is </a:t>
            </a:r>
            <a:r>
              <a:rPr lang="en-US" dirty="0"/>
              <a:t>used to skip characters while matching.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dirty="0" smtClean="0"/>
              <a:t>The </a:t>
            </a:r>
            <a:r>
              <a:rPr lang="en-US" dirty="0"/>
              <a:t>array holds indices of the longest proper prefix which is </a:t>
            </a:r>
            <a:endParaRPr lang="en-US" dirty="0" smtClean="0"/>
          </a:p>
          <a:p>
            <a:pPr marL="0" indent="0" fontAlgn="base">
              <a:buNone/>
            </a:pPr>
            <a:r>
              <a:rPr lang="en-US" dirty="0" smtClean="0"/>
              <a:t>    also </a:t>
            </a:r>
            <a:r>
              <a:rPr lang="en-US" dirty="0"/>
              <a:t>suffix. A proper prefix is prefix with whole string not allowed. 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altLang="en-US" dirty="0"/>
              <a:t> p[</a:t>
            </a:r>
            <a:r>
              <a:rPr lang="en-US" altLang="en-US" dirty="0" err="1"/>
              <a:t>i</a:t>
            </a:r>
            <a:r>
              <a:rPr lang="en-US" altLang="en-US" dirty="0"/>
              <a:t>] = the longest proper prefix of b[0..i] which is also a suffix of b[0..i]. </a:t>
            </a:r>
          </a:p>
          <a:p>
            <a:pPr fontAlgn="base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fontAlgn="base"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5230"/>
            <a:ext cx="65" cy="366739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7564" y="-703411"/>
            <a:ext cx="2429214" cy="772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1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KMP Algorithm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36982"/>
            <a:ext cx="10515600" cy="481432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Algorithm: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Searching:</a:t>
            </a:r>
          </a:p>
          <a:p>
            <a:r>
              <a:rPr lang="en-US" dirty="0"/>
              <a:t>Initially the window of text is taken from starting index of text (size same as that of pattern)</a:t>
            </a:r>
            <a:endParaRPr lang="en-IN" dirty="0"/>
          </a:p>
          <a:p>
            <a:pPr fontAlgn="base"/>
            <a:r>
              <a:rPr lang="en-US" dirty="0" smtClean="0"/>
              <a:t>We </a:t>
            </a:r>
            <a:r>
              <a:rPr lang="en-US" dirty="0"/>
              <a:t>start comparison of </a:t>
            </a:r>
            <a:r>
              <a:rPr lang="en-US" dirty="0" smtClean="0"/>
              <a:t>pattern with </a:t>
            </a:r>
            <a:r>
              <a:rPr lang="en-US" dirty="0"/>
              <a:t>characters of current window of </a:t>
            </a:r>
            <a:r>
              <a:rPr lang="en-US" dirty="0" smtClean="0"/>
              <a:t>text both from the left side.</a:t>
            </a:r>
            <a:endParaRPr lang="en-US" dirty="0"/>
          </a:p>
          <a:p>
            <a:pPr fontAlgn="base"/>
            <a:r>
              <a:rPr lang="en-US" dirty="0"/>
              <a:t>We keep matching characters </a:t>
            </a:r>
            <a:r>
              <a:rPr lang="en-US" dirty="0" smtClean="0"/>
              <a:t>of the text window and pattern </a:t>
            </a:r>
            <a:r>
              <a:rPr lang="en-US" dirty="0"/>
              <a:t>and keep incrementing </a:t>
            </a:r>
            <a:r>
              <a:rPr lang="en-US" dirty="0" smtClean="0"/>
              <a:t>the indices till we find a mismatch.</a:t>
            </a:r>
            <a:endParaRPr lang="en-US" dirty="0"/>
          </a:p>
          <a:p>
            <a:pPr fontAlgn="base"/>
            <a:r>
              <a:rPr lang="en-US" dirty="0" smtClean="0"/>
              <a:t>When we see a mismatch:</a:t>
            </a:r>
          </a:p>
          <a:p>
            <a:pPr marL="0" indent="0" fontAlgn="base">
              <a:buNone/>
            </a:pPr>
            <a:r>
              <a:rPr lang="en-US" dirty="0" smtClean="0"/>
              <a:t>   We use p array to find the next index from where the searching has to  be progressed again.</a:t>
            </a:r>
          </a:p>
          <a:p>
            <a:pPr fontAlgn="base"/>
            <a:r>
              <a:rPr lang="en-US" dirty="0" smtClean="0"/>
              <a:t>If we reach the end of the pattern without a mismatch then print the occurrence and begin next iteration.</a:t>
            </a:r>
          </a:p>
          <a:p>
            <a:pPr fontAlgn="base"/>
            <a:endParaRPr lang="en-US" dirty="0" smtClean="0"/>
          </a:p>
          <a:p>
            <a:pPr fontAlgn="base"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endParaRPr lang="en-IN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5230"/>
            <a:ext cx="65" cy="366739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75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9657" y="560474"/>
            <a:ext cx="8370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002060"/>
                </a:solidFill>
              </a:rPr>
              <a:t>Working of the algorithm</a:t>
            </a:r>
            <a:endParaRPr lang="en-IN" sz="2400" b="1" dirty="0">
              <a:solidFill>
                <a:srgbClr val="00206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7564" y="-703411"/>
            <a:ext cx="2429214" cy="772585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367" y="0"/>
            <a:ext cx="48059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40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50950" y="191983"/>
            <a:ext cx="7620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//a is text and b is pattern to be searched</a:t>
            </a:r>
          </a:p>
          <a:p>
            <a:r>
              <a:rPr lang="en-IN" dirty="0" smtClean="0"/>
              <a:t>// n= length of text (string a)</a:t>
            </a:r>
          </a:p>
          <a:p>
            <a:r>
              <a:rPr lang="en-IN" dirty="0" smtClean="0"/>
              <a:t>// m= length of pattern (string b)</a:t>
            </a:r>
          </a:p>
          <a:p>
            <a:endParaRPr lang="en-IN" dirty="0" smtClean="0"/>
          </a:p>
          <a:p>
            <a:r>
              <a:rPr lang="en-IN" dirty="0" smtClean="0"/>
              <a:t>	vector &lt;</a:t>
            </a:r>
            <a:r>
              <a:rPr lang="en-IN" dirty="0" err="1" smtClean="0"/>
              <a:t>int</a:t>
            </a:r>
            <a:r>
              <a:rPr lang="en-IN" dirty="0" smtClean="0"/>
              <a:t>&gt; p(m,0);</a:t>
            </a:r>
          </a:p>
          <a:p>
            <a:r>
              <a:rPr lang="en-IN" dirty="0" smtClean="0"/>
              <a:t>	j=0; </a:t>
            </a:r>
            <a:r>
              <a:rPr lang="en-IN" dirty="0" err="1" smtClean="0"/>
              <a:t>i</a:t>
            </a:r>
            <a:r>
              <a:rPr lang="en-IN" dirty="0" smtClean="0"/>
              <a:t>=1;</a:t>
            </a:r>
          </a:p>
          <a:p>
            <a:r>
              <a:rPr lang="en-IN" dirty="0" smtClean="0"/>
              <a:t> 	while(</a:t>
            </a:r>
            <a:r>
              <a:rPr lang="en-IN" dirty="0" err="1" smtClean="0"/>
              <a:t>i</a:t>
            </a:r>
            <a:r>
              <a:rPr lang="en-IN" dirty="0" smtClean="0"/>
              <a:t>&lt;m)</a:t>
            </a:r>
          </a:p>
          <a:p>
            <a:r>
              <a:rPr lang="en-IN" dirty="0" smtClean="0"/>
              <a:t>	{</a:t>
            </a:r>
          </a:p>
          <a:p>
            <a:r>
              <a:rPr lang="en-IN" dirty="0" smtClean="0"/>
              <a:t>		if(b[</a:t>
            </a:r>
            <a:r>
              <a:rPr lang="en-IN" dirty="0" err="1" smtClean="0"/>
              <a:t>i</a:t>
            </a:r>
            <a:r>
              <a:rPr lang="en-IN" dirty="0" smtClean="0"/>
              <a:t>]==b[j]) </a:t>
            </a:r>
          </a:p>
          <a:p>
            <a:r>
              <a:rPr lang="en-IN" dirty="0" smtClean="0"/>
              <a:t>		{</a:t>
            </a:r>
          </a:p>
          <a:p>
            <a:r>
              <a:rPr lang="en-IN" dirty="0" smtClean="0"/>
              <a:t>			p[</a:t>
            </a:r>
            <a:r>
              <a:rPr lang="en-IN" dirty="0" err="1" smtClean="0"/>
              <a:t>i</a:t>
            </a:r>
            <a:r>
              <a:rPr lang="en-IN" dirty="0" smtClean="0"/>
              <a:t>]=j+1;</a:t>
            </a:r>
          </a:p>
          <a:p>
            <a:r>
              <a:rPr lang="en-IN" dirty="0" smtClean="0"/>
              <a:t>			</a:t>
            </a:r>
            <a:r>
              <a:rPr lang="en-IN" dirty="0" err="1" smtClean="0"/>
              <a:t>j++</a:t>
            </a:r>
            <a:r>
              <a:rPr lang="en-IN" dirty="0" smtClean="0"/>
              <a:t>; </a:t>
            </a:r>
            <a:r>
              <a:rPr lang="en-IN" dirty="0" err="1" smtClean="0"/>
              <a:t>j++</a:t>
            </a:r>
            <a:r>
              <a:rPr lang="en-IN" dirty="0" smtClean="0"/>
              <a:t>;</a:t>
            </a:r>
          </a:p>
          <a:p>
            <a:r>
              <a:rPr lang="en-IN" dirty="0" smtClean="0"/>
              <a:t>		}</a:t>
            </a:r>
          </a:p>
          <a:p>
            <a:r>
              <a:rPr lang="en-IN" dirty="0" smtClean="0"/>
              <a:t>		else</a:t>
            </a:r>
          </a:p>
          <a:p>
            <a:r>
              <a:rPr lang="en-IN" dirty="0" smtClean="0"/>
              <a:t>		{</a:t>
            </a:r>
          </a:p>
          <a:p>
            <a:r>
              <a:rPr lang="en-IN" dirty="0" smtClean="0"/>
              <a:t>			while(b[j]!=b[</a:t>
            </a:r>
            <a:r>
              <a:rPr lang="en-IN" dirty="0" err="1" smtClean="0"/>
              <a:t>i</a:t>
            </a:r>
            <a:r>
              <a:rPr lang="en-IN" dirty="0" smtClean="0"/>
              <a:t>]&amp;&amp;j!=0)</a:t>
            </a:r>
          </a:p>
          <a:p>
            <a:r>
              <a:rPr lang="en-IN" dirty="0" smtClean="0"/>
              <a:t>				j=p[j-1];</a:t>
            </a:r>
          </a:p>
          <a:p>
            <a:r>
              <a:rPr lang="en-IN" dirty="0" smtClean="0"/>
              <a:t>			if(b[j]!=b[</a:t>
            </a:r>
            <a:r>
              <a:rPr lang="en-IN" dirty="0" err="1" smtClean="0"/>
              <a:t>i</a:t>
            </a:r>
            <a:r>
              <a:rPr lang="en-IN" dirty="0" smtClean="0"/>
              <a:t>]) </a:t>
            </a:r>
          </a:p>
          <a:p>
            <a:r>
              <a:rPr lang="en-IN" dirty="0" smtClean="0"/>
              <a:t>			{</a:t>
            </a:r>
          </a:p>
          <a:p>
            <a:r>
              <a:rPr lang="en-IN" dirty="0" smtClean="0"/>
              <a:t>				p[</a:t>
            </a:r>
            <a:r>
              <a:rPr lang="en-IN" dirty="0" err="1" smtClean="0"/>
              <a:t>i</a:t>
            </a:r>
            <a:r>
              <a:rPr lang="en-IN" dirty="0" smtClean="0"/>
              <a:t>]=0;</a:t>
            </a:r>
          </a:p>
          <a:p>
            <a:r>
              <a:rPr lang="en-IN" dirty="0" smtClean="0"/>
              <a:t>				</a:t>
            </a:r>
            <a:r>
              <a:rPr lang="en-IN" dirty="0" err="1" smtClean="0"/>
              <a:t>i</a:t>
            </a:r>
            <a:r>
              <a:rPr lang="en-IN" dirty="0" smtClean="0"/>
              <a:t>++;</a:t>
            </a:r>
          </a:p>
          <a:p>
            <a:r>
              <a:rPr lang="en-IN" dirty="0" smtClean="0"/>
              <a:t>			}</a:t>
            </a:r>
          </a:p>
          <a:p>
            <a:r>
              <a:rPr lang="en-IN" dirty="0" smtClean="0"/>
              <a:t>		}</a:t>
            </a:r>
          </a:p>
          <a:p>
            <a:r>
              <a:rPr lang="en-IN" dirty="0" smtClean="0"/>
              <a:t>	}</a:t>
            </a:r>
          </a:p>
        </p:txBody>
      </p:sp>
      <p:sp>
        <p:nvSpPr>
          <p:cNvPr id="4" name="Rectangle 3"/>
          <p:cNvSpPr/>
          <p:nvPr/>
        </p:nvSpPr>
        <p:spPr>
          <a:xfrm>
            <a:off x="6041322" y="191983"/>
            <a:ext cx="152798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400" b="1" dirty="0" smtClean="0"/>
              <a:t>Code:</a:t>
            </a:r>
            <a:endParaRPr lang="en-IN" sz="4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7564" y="-703411"/>
            <a:ext cx="2429214" cy="772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80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17417" y="238680"/>
            <a:ext cx="816032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000" dirty="0"/>
          </a:p>
          <a:p>
            <a:r>
              <a:rPr lang="en-IN" sz="2000" dirty="0" smtClean="0"/>
              <a:t>j=0; </a:t>
            </a:r>
            <a:r>
              <a:rPr lang="en-IN" sz="2000" dirty="0" err="1" smtClean="0"/>
              <a:t>i</a:t>
            </a:r>
            <a:r>
              <a:rPr lang="en-IN" sz="2000" dirty="0" smtClean="0"/>
              <a:t>=0;</a:t>
            </a:r>
            <a:endParaRPr lang="en-IN" sz="2000" dirty="0"/>
          </a:p>
          <a:p>
            <a:r>
              <a:rPr lang="en-IN" sz="2000" dirty="0"/>
              <a:t>	</a:t>
            </a:r>
            <a:r>
              <a:rPr lang="en-IN" sz="2000" dirty="0" smtClean="0"/>
              <a:t>while(</a:t>
            </a:r>
            <a:r>
              <a:rPr lang="en-IN" sz="2000" dirty="0" err="1" smtClean="0"/>
              <a:t>i</a:t>
            </a:r>
            <a:r>
              <a:rPr lang="en-IN" sz="2000" dirty="0" smtClean="0"/>
              <a:t>&lt;n)</a:t>
            </a:r>
            <a:endParaRPr lang="en-IN" sz="2000" dirty="0"/>
          </a:p>
          <a:p>
            <a:r>
              <a:rPr lang="en-IN" sz="2000" dirty="0"/>
              <a:t>	{</a:t>
            </a:r>
          </a:p>
          <a:p>
            <a:r>
              <a:rPr lang="en-IN" sz="2000" dirty="0"/>
              <a:t>		if(a[</a:t>
            </a:r>
            <a:r>
              <a:rPr lang="en-IN" sz="2000" dirty="0" err="1"/>
              <a:t>i</a:t>
            </a:r>
            <a:r>
              <a:rPr lang="en-IN" sz="2000" dirty="0"/>
              <a:t>]==b[j]) {</a:t>
            </a:r>
            <a:r>
              <a:rPr lang="en-IN" sz="2000" dirty="0" err="1"/>
              <a:t>i</a:t>
            </a:r>
            <a:r>
              <a:rPr lang="en-IN" sz="2000" dirty="0"/>
              <a:t>++;</a:t>
            </a:r>
            <a:r>
              <a:rPr lang="en-IN" sz="2000" dirty="0" err="1"/>
              <a:t>j++</a:t>
            </a:r>
            <a:r>
              <a:rPr lang="en-IN" sz="2000" dirty="0"/>
              <a:t>;}</a:t>
            </a:r>
          </a:p>
          <a:p>
            <a:r>
              <a:rPr lang="en-IN" sz="2000" dirty="0"/>
              <a:t>		else </a:t>
            </a:r>
          </a:p>
          <a:p>
            <a:r>
              <a:rPr lang="en-IN" sz="2000" dirty="0"/>
              <a:t>		{	</a:t>
            </a:r>
          </a:p>
          <a:p>
            <a:r>
              <a:rPr lang="en-IN" sz="2000" dirty="0"/>
              <a:t>			while(b[j]!=a[</a:t>
            </a:r>
            <a:r>
              <a:rPr lang="en-IN" sz="2000" dirty="0" err="1"/>
              <a:t>i</a:t>
            </a:r>
            <a:r>
              <a:rPr lang="en-IN" sz="2000" dirty="0"/>
              <a:t>]&amp;&amp;j!=0)</a:t>
            </a:r>
          </a:p>
          <a:p>
            <a:r>
              <a:rPr lang="en-IN" sz="2000" dirty="0"/>
              <a:t>				j=p[j-1];</a:t>
            </a:r>
          </a:p>
          <a:p>
            <a:r>
              <a:rPr lang="en-IN" sz="2000" dirty="0"/>
              <a:t>			if(a[</a:t>
            </a:r>
            <a:r>
              <a:rPr lang="en-IN" sz="2000" dirty="0" err="1"/>
              <a:t>i</a:t>
            </a:r>
            <a:r>
              <a:rPr lang="en-IN" sz="2000" dirty="0"/>
              <a:t>]!=b[j]) </a:t>
            </a:r>
          </a:p>
          <a:p>
            <a:r>
              <a:rPr lang="en-IN" sz="2000" dirty="0"/>
              <a:t>				</a:t>
            </a:r>
            <a:r>
              <a:rPr lang="en-IN" sz="2000" dirty="0" err="1"/>
              <a:t>i</a:t>
            </a:r>
            <a:r>
              <a:rPr lang="en-IN" sz="2000" dirty="0"/>
              <a:t>++;	</a:t>
            </a:r>
          </a:p>
          <a:p>
            <a:r>
              <a:rPr lang="en-IN" sz="2000" dirty="0"/>
              <a:t>		}</a:t>
            </a:r>
          </a:p>
          <a:p>
            <a:r>
              <a:rPr lang="en-IN" sz="2000" dirty="0"/>
              <a:t>		if(j==</a:t>
            </a:r>
            <a:r>
              <a:rPr lang="en-IN" sz="2000" dirty="0" err="1"/>
              <a:t>b.length</a:t>
            </a:r>
            <a:r>
              <a:rPr lang="en-IN" sz="2000" dirty="0"/>
              <a:t>()) </a:t>
            </a:r>
          </a:p>
          <a:p>
            <a:r>
              <a:rPr lang="en-IN" sz="2000" dirty="0"/>
              <a:t>		{</a:t>
            </a:r>
          </a:p>
          <a:p>
            <a:r>
              <a:rPr lang="en-IN" sz="2000" dirty="0"/>
              <a:t>			</a:t>
            </a:r>
            <a:r>
              <a:rPr lang="en-IN" sz="2000" dirty="0" err="1"/>
              <a:t>cout</a:t>
            </a:r>
            <a:r>
              <a:rPr lang="en-IN" sz="2000" dirty="0"/>
              <a:t>&lt;&lt;"Pattern found at "&lt;&lt;</a:t>
            </a:r>
            <a:r>
              <a:rPr lang="en-IN" sz="2000" dirty="0" err="1"/>
              <a:t>i-b.length</a:t>
            </a:r>
            <a:r>
              <a:rPr lang="en-IN" sz="2000" dirty="0"/>
              <a:t>()+1&lt;&lt;</a:t>
            </a:r>
            <a:r>
              <a:rPr lang="en-IN" sz="2000" dirty="0" err="1"/>
              <a:t>endl</a:t>
            </a:r>
            <a:r>
              <a:rPr lang="en-IN" sz="2000" dirty="0"/>
              <a:t>;</a:t>
            </a:r>
          </a:p>
          <a:p>
            <a:r>
              <a:rPr lang="en-IN" sz="2000" dirty="0"/>
              <a:t>			j=0;</a:t>
            </a:r>
          </a:p>
          <a:p>
            <a:r>
              <a:rPr lang="en-IN" sz="2000" dirty="0"/>
              <a:t>		}</a:t>
            </a:r>
          </a:p>
          <a:p>
            <a:r>
              <a:rPr lang="en-IN" sz="2000" dirty="0"/>
              <a:t>	</a:t>
            </a:r>
            <a:r>
              <a:rPr lang="en-IN" sz="2000" dirty="0" smtClean="0"/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7564" y="-703411"/>
            <a:ext cx="2429214" cy="772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78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661839"/>
              </p:ext>
            </p:extLst>
          </p:nvPr>
        </p:nvGraphicFramePr>
        <p:xfrm>
          <a:off x="1062180" y="1731048"/>
          <a:ext cx="8410432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5216">
                  <a:extLst>
                    <a:ext uri="{9D8B030D-6E8A-4147-A177-3AD203B41FA5}">
                      <a16:colId xmlns:a16="http://schemas.microsoft.com/office/drawing/2014/main" val="2048780857"/>
                    </a:ext>
                  </a:extLst>
                </a:gridCol>
                <a:gridCol w="4205216">
                  <a:extLst>
                    <a:ext uri="{9D8B030D-6E8A-4147-A177-3AD203B41FA5}">
                      <a16:colId xmlns:a16="http://schemas.microsoft.com/office/drawing/2014/main" val="22583723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Step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Time 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273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 smtClean="0"/>
                        <a:t>Pre Processing</a:t>
                      </a:r>
                    </a:p>
                    <a:p>
                      <a:r>
                        <a:rPr lang="en-IN" sz="2800" dirty="0" smtClean="0"/>
                        <a:t>(Finding</a:t>
                      </a:r>
                      <a:r>
                        <a:rPr lang="en-IN" sz="2800" baseline="0" dirty="0" smtClean="0"/>
                        <a:t> values of vector p)</a:t>
                      </a:r>
                      <a:endParaRPr lang="en-IN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 O(m)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284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Searching 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 </a:t>
                      </a:r>
                      <a:r>
                        <a:rPr lang="en-IN" sz="2800" dirty="0" smtClean="0"/>
                        <a:t>O(</a:t>
                      </a:r>
                      <a:r>
                        <a:rPr lang="en-IN" sz="2800" dirty="0" err="1" smtClean="0"/>
                        <a:t>n+m</a:t>
                      </a:r>
                      <a:r>
                        <a:rPr lang="en-IN" sz="2800" dirty="0" smtClean="0"/>
                        <a:t>)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198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Total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 </a:t>
                      </a:r>
                      <a:r>
                        <a:rPr lang="en-IN" sz="2800" dirty="0" smtClean="0"/>
                        <a:t>O(</a:t>
                      </a:r>
                      <a:r>
                        <a:rPr lang="en-IN" sz="2800" smtClean="0"/>
                        <a:t>n+m)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11362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925782" y="512618"/>
            <a:ext cx="52508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Pattern length (b) = m</a:t>
            </a:r>
          </a:p>
          <a:p>
            <a:r>
              <a:rPr lang="en-IN" sz="2400" dirty="0" smtClean="0"/>
              <a:t>Text Length (a) = n</a:t>
            </a:r>
            <a:endParaRPr lang="en-IN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49596"/>
              </p:ext>
            </p:extLst>
          </p:nvPr>
        </p:nvGraphicFramePr>
        <p:xfrm>
          <a:off x="1062180" y="4774885"/>
          <a:ext cx="841043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5216">
                  <a:extLst>
                    <a:ext uri="{9D8B030D-6E8A-4147-A177-3AD203B41FA5}">
                      <a16:colId xmlns:a16="http://schemas.microsoft.com/office/drawing/2014/main" val="8835458"/>
                    </a:ext>
                  </a:extLst>
                </a:gridCol>
                <a:gridCol w="4205216">
                  <a:extLst>
                    <a:ext uri="{9D8B030D-6E8A-4147-A177-3AD203B41FA5}">
                      <a16:colId xmlns:a16="http://schemas.microsoft.com/office/drawing/2014/main" val="936360227"/>
                    </a:ext>
                  </a:extLst>
                </a:gridCol>
              </a:tblGrid>
              <a:tr h="511490"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Overall Space Complexity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 O(m)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67897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7564" y="-703411"/>
            <a:ext cx="2429214" cy="772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7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461" y="376675"/>
            <a:ext cx="5267325" cy="60483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13342" y="2335237"/>
            <a:ext cx="5303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Brute force &lt; KMP &lt; Boyer Moore</a:t>
            </a:r>
            <a:endParaRPr lang="en-IN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6513342" y="520503"/>
            <a:ext cx="43609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rgbClr val="002060"/>
                </a:solidFill>
              </a:rPr>
              <a:t>Comparison of the Algorithms (Performance)</a:t>
            </a:r>
            <a:endParaRPr lang="en-IN" sz="3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64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280719"/>
            <a:ext cx="10515600" cy="1325563"/>
          </a:xfrm>
        </p:spPr>
        <p:txBody>
          <a:bodyPr/>
          <a:lstStyle/>
          <a:p>
            <a:r>
              <a:rPr lang="en-IN" dirty="0" smtClean="0"/>
              <a:t>Applications of Pattern matching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69387" y="1845432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Locating DNA sequences.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Fingerprint assessment.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Soil </a:t>
            </a:r>
            <a:r>
              <a:rPr lang="en-US" dirty="0"/>
              <a:t>patterns </a:t>
            </a:r>
            <a:r>
              <a:rPr lang="en-US" dirty="0" smtClean="0"/>
              <a:t>reporting.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Retinal </a:t>
            </a:r>
            <a:r>
              <a:rPr lang="en-US" dirty="0"/>
              <a:t>blood vessel assessment.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Diseases caused by genetic factors are also detected.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The intensity and existence of the disease can be                     predicted with the </a:t>
            </a:r>
            <a:r>
              <a:rPr lang="en-US" dirty="0"/>
              <a:t>number of occurrences </a:t>
            </a:r>
            <a:r>
              <a:rPr lang="en-US" dirty="0" smtClean="0"/>
              <a:t>of                                           a particular sequence in the DNA.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7564" y="-703411"/>
            <a:ext cx="2429214" cy="772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69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4814" y="3890851"/>
            <a:ext cx="8894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You!</a:t>
            </a:r>
            <a:endParaRPr lang="en-IN" sz="7200" b="1" dirty="0">
              <a:ln w="9525">
                <a:solidFill>
                  <a:schemeClr val="bg1"/>
                </a:solidFill>
                <a:prstDash val="solid"/>
              </a:ln>
              <a:solidFill>
                <a:srgbClr val="00206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7564" y="-703411"/>
            <a:ext cx="2429214" cy="772585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94814" y="938464"/>
            <a:ext cx="854169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rgbClr val="002060"/>
                </a:solidFill>
              </a:rPr>
              <a:t> References: </a:t>
            </a:r>
            <a:r>
              <a:rPr lang="en-IN" sz="3600" dirty="0" smtClean="0">
                <a:solidFill>
                  <a:srgbClr val="002060"/>
                </a:solidFill>
              </a:rPr>
              <a:t> </a:t>
            </a:r>
            <a:endParaRPr lang="en-IN" sz="28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 smtClean="0">
                <a:hlinkClick r:id="rId3"/>
              </a:rPr>
              <a:t>https</a:t>
            </a:r>
            <a:r>
              <a:rPr lang="en-IN" sz="2400" dirty="0">
                <a:hlinkClick r:id="rId3"/>
              </a:rPr>
              <a:t>://pdfs.semanticscholar.org/2a08/3422a388c2773668a8808b3 </a:t>
            </a:r>
            <a:r>
              <a:rPr lang="en-IN" sz="2400" dirty="0" smtClean="0">
                <a:hlinkClick r:id="rId3"/>
              </a:rPr>
              <a:t>3207b8cf37241.pdf</a:t>
            </a:r>
            <a:endParaRPr lang="en-IN" sz="24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 smtClean="0">
                <a:hlinkClick r:id="rId4"/>
              </a:rPr>
              <a:t>http</a:t>
            </a:r>
            <a:r>
              <a:rPr lang="en-IN" sz="2400" dirty="0">
                <a:hlinkClick r:id="rId4"/>
              </a:rPr>
              <a:t>://</a:t>
            </a:r>
            <a:r>
              <a:rPr lang="en-IN" sz="2400" dirty="0" smtClean="0">
                <a:hlinkClick r:id="rId4"/>
              </a:rPr>
              <a:t>ijsetr.com/uploads/625413IJSETR2868-162.pdf</a:t>
            </a:r>
            <a:endParaRPr lang="en-IN" sz="24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>
                <a:hlinkClick r:id="rId5"/>
              </a:rPr>
              <a:t>https://en.wikipedia.org/wiki/String-searching_algorithm</a:t>
            </a:r>
            <a:endParaRPr lang="en-IN" sz="2400" dirty="0" smtClean="0"/>
          </a:p>
        </p:txBody>
      </p:sp>
    </p:spTree>
    <p:extLst>
      <p:ext uri="{BB962C8B-B14F-4D97-AF65-F5344CB8AC3E}">
        <p14:creationId xmlns:p14="http://schemas.microsoft.com/office/powerpoint/2010/main" val="19258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8789" y="434441"/>
            <a:ext cx="10515600" cy="1325563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Pattern Matching Algorithm in Genome Sequence :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18789" y="1864161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 smtClean="0"/>
              <a:t>PROBLEM STATEMENT:</a:t>
            </a:r>
          </a:p>
          <a:p>
            <a:r>
              <a:rPr lang="en-IN" dirty="0" smtClean="0"/>
              <a:t>Given </a:t>
            </a:r>
            <a:r>
              <a:rPr lang="en-IN" dirty="0"/>
              <a:t>a DNA pattern and </a:t>
            </a:r>
            <a:r>
              <a:rPr lang="en-IN" dirty="0" smtClean="0"/>
              <a:t>DNA. </a:t>
            </a:r>
            <a:r>
              <a:rPr lang="en-IN" dirty="0"/>
              <a:t>The problem is to find </a:t>
            </a:r>
            <a:r>
              <a:rPr lang="en-IN" dirty="0" smtClean="0"/>
              <a:t>out all</a:t>
            </a:r>
          </a:p>
          <a:p>
            <a:pPr marL="0" indent="0">
              <a:buNone/>
            </a:pPr>
            <a:r>
              <a:rPr lang="en-IN" dirty="0" smtClean="0"/>
              <a:t>  </a:t>
            </a:r>
            <a:r>
              <a:rPr lang="en-IN" dirty="0"/>
              <a:t>the occurrences of the pattern in </a:t>
            </a:r>
            <a:r>
              <a:rPr lang="en-IN" dirty="0" smtClean="0"/>
              <a:t>the DNA.</a:t>
            </a:r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dirty="0">
                <a:cs typeface="Arial" panose="020B0604020202020204" pitchFamily="34" charset="0"/>
              </a:rPr>
              <a:t>The solution to this problem can be found by using the following    algorithmic approaches – </a:t>
            </a:r>
          </a:p>
          <a:p>
            <a:r>
              <a:rPr lang="en-IN" dirty="0">
                <a:cs typeface="Arial" panose="020B0604020202020204" pitchFamily="34" charset="0"/>
              </a:rPr>
              <a:t>Brute-force algorithm</a:t>
            </a:r>
          </a:p>
          <a:p>
            <a:r>
              <a:rPr lang="en-IN" dirty="0" smtClean="0"/>
              <a:t>Boyer </a:t>
            </a:r>
            <a:r>
              <a:rPr lang="en-IN" dirty="0"/>
              <a:t>Moore </a:t>
            </a:r>
            <a:r>
              <a:rPr lang="en-IN" dirty="0" smtClean="0"/>
              <a:t>algorithm</a:t>
            </a:r>
          </a:p>
          <a:p>
            <a:r>
              <a:rPr lang="en-IN" dirty="0"/>
              <a:t>KMP algorithm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7564" y="-703411"/>
            <a:ext cx="2429214" cy="772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25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Naïve String Matching (Brute </a:t>
            </a:r>
            <a:r>
              <a:rPr lang="en-US" b="1" dirty="0">
                <a:solidFill>
                  <a:srgbClr val="002060"/>
                </a:solidFill>
              </a:rPr>
              <a:t>force</a:t>
            </a:r>
            <a:r>
              <a:rPr lang="en-US" b="1" dirty="0" smtClean="0">
                <a:solidFill>
                  <a:srgbClr val="002060"/>
                </a:solidFill>
              </a:rPr>
              <a:t>)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dirty="0"/>
              <a:t>Algorithm: </a:t>
            </a:r>
            <a:endParaRPr lang="en-IN" sz="32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 Consider all the substrings with length of the given pattern.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 Compare each substring with the given pattern.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IN" dirty="0" smtClean="0"/>
              <a:t>If a match is found, print it.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IN" dirty="0" smtClean="0"/>
              <a:t>We need to check n-m such substrings each of length m.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7564" y="-703411"/>
            <a:ext cx="2429214" cy="772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00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2510" y="987213"/>
            <a:ext cx="1023851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/>
              <a:t>//a is text and b is pattern to be searched</a:t>
            </a:r>
          </a:p>
          <a:p>
            <a:r>
              <a:rPr lang="en-IN" sz="2400" dirty="0" smtClean="0"/>
              <a:t>// n= length of text (string a)</a:t>
            </a:r>
          </a:p>
          <a:p>
            <a:r>
              <a:rPr lang="en-IN" sz="2400" dirty="0" smtClean="0"/>
              <a:t>// m= length of pattern (string b)</a:t>
            </a:r>
          </a:p>
          <a:p>
            <a:endParaRPr lang="en-IN" sz="2400" dirty="0"/>
          </a:p>
          <a:p>
            <a:r>
              <a:rPr lang="en-IN" sz="2400" dirty="0" smtClean="0"/>
              <a:t>for(</a:t>
            </a:r>
            <a:r>
              <a:rPr lang="en-IN" sz="2400" dirty="0" err="1" smtClean="0"/>
              <a:t>i</a:t>
            </a:r>
            <a:r>
              <a:rPr lang="en-IN" sz="2400" dirty="0" smtClean="0"/>
              <a:t>=0;i&lt;=</a:t>
            </a:r>
            <a:r>
              <a:rPr lang="en-IN" sz="2400" dirty="0" err="1" smtClean="0"/>
              <a:t>n-m;i</a:t>
            </a:r>
            <a:r>
              <a:rPr lang="en-IN" sz="2400" dirty="0" smtClean="0"/>
              <a:t>++)</a:t>
            </a:r>
          </a:p>
          <a:p>
            <a:r>
              <a:rPr lang="en-IN" sz="2400" dirty="0" smtClean="0"/>
              <a:t>{</a:t>
            </a:r>
          </a:p>
          <a:p>
            <a:r>
              <a:rPr lang="en-IN" sz="2400" dirty="0" smtClean="0"/>
              <a:t>	flag=1;</a:t>
            </a:r>
          </a:p>
          <a:p>
            <a:r>
              <a:rPr lang="en-IN" sz="2400" dirty="0" smtClean="0"/>
              <a:t>	for(j=0 ; j &lt; m &amp;&amp; flag==1; </a:t>
            </a:r>
            <a:r>
              <a:rPr lang="en-IN" sz="2400" dirty="0" err="1" smtClean="0"/>
              <a:t>j++</a:t>
            </a:r>
            <a:r>
              <a:rPr lang="en-IN" sz="2400" dirty="0" smtClean="0"/>
              <a:t>)</a:t>
            </a:r>
          </a:p>
          <a:p>
            <a:r>
              <a:rPr lang="en-IN" sz="2400" dirty="0" smtClean="0"/>
              <a:t>	{</a:t>
            </a:r>
          </a:p>
          <a:p>
            <a:r>
              <a:rPr lang="en-IN" sz="2400" dirty="0" smtClean="0"/>
              <a:t>		if(b[j]!=a[</a:t>
            </a:r>
            <a:r>
              <a:rPr lang="en-IN" sz="2400" dirty="0" err="1" smtClean="0"/>
              <a:t>i+j</a:t>
            </a:r>
            <a:r>
              <a:rPr lang="en-IN" sz="2400" dirty="0" smtClean="0"/>
              <a:t>]) </a:t>
            </a:r>
          </a:p>
          <a:p>
            <a:r>
              <a:rPr lang="en-IN" sz="2400" dirty="0" smtClean="0"/>
              <a:t>			flag=-1; 	</a:t>
            </a:r>
          </a:p>
          <a:p>
            <a:r>
              <a:rPr lang="en-IN" sz="2400" dirty="0" smtClean="0"/>
              <a:t>	}</a:t>
            </a:r>
          </a:p>
          <a:p>
            <a:r>
              <a:rPr lang="en-IN" sz="2400" dirty="0" smtClean="0"/>
              <a:t>	if(flag==1) </a:t>
            </a:r>
          </a:p>
          <a:p>
            <a:r>
              <a:rPr lang="en-IN" sz="2400" dirty="0" smtClean="0"/>
              <a:t>		</a:t>
            </a:r>
            <a:r>
              <a:rPr lang="en-IN" sz="2400" dirty="0" err="1" smtClean="0"/>
              <a:t>cout</a:t>
            </a:r>
            <a:r>
              <a:rPr lang="en-IN" sz="2400" dirty="0" smtClean="0"/>
              <a:t>&lt;&lt;“Pattern found at position "&lt;&lt;i+1&lt;&lt;</a:t>
            </a:r>
            <a:r>
              <a:rPr lang="en-IN" sz="2400" dirty="0" err="1" smtClean="0"/>
              <a:t>endl</a:t>
            </a:r>
            <a:r>
              <a:rPr lang="en-IN" sz="2400" dirty="0" smtClean="0"/>
              <a:t>;</a:t>
            </a:r>
          </a:p>
          <a:p>
            <a:r>
              <a:rPr lang="en-IN" sz="2400" dirty="0" smtClean="0"/>
              <a:t>}</a:t>
            </a:r>
          </a:p>
          <a:p>
            <a:endParaRPr lang="en-IN" sz="2400" dirty="0"/>
          </a:p>
        </p:txBody>
      </p:sp>
      <p:sp>
        <p:nvSpPr>
          <p:cNvPr id="4" name="Rectangle 3"/>
          <p:cNvSpPr/>
          <p:nvPr/>
        </p:nvSpPr>
        <p:spPr>
          <a:xfrm>
            <a:off x="206718" y="260070"/>
            <a:ext cx="1000884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b="1" dirty="0" smtClean="0"/>
              <a:t>Code:</a:t>
            </a:r>
            <a:endParaRPr lang="en-IN" sz="4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7564" y="-703411"/>
            <a:ext cx="2429214" cy="772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31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497983"/>
              </p:ext>
            </p:extLst>
          </p:nvPr>
        </p:nvGraphicFramePr>
        <p:xfrm>
          <a:off x="1062182" y="1731048"/>
          <a:ext cx="812800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4878085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583723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Step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Time 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273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For i: 0 to n-m;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 </a:t>
                      </a:r>
                      <a:r>
                        <a:rPr lang="en-IN" sz="2800" dirty="0" smtClean="0"/>
                        <a:t>O(n)</a:t>
                      </a:r>
                      <a:endParaRPr lang="en-IN" sz="2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284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For</a:t>
                      </a:r>
                      <a:r>
                        <a:rPr lang="en-IN" sz="2800" baseline="0" dirty="0" smtClean="0"/>
                        <a:t> j: 0 to m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 O(m)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198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Total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 </a:t>
                      </a:r>
                      <a:r>
                        <a:rPr lang="en-IN" sz="2800" dirty="0" smtClean="0"/>
                        <a:t>O(n*m)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11362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925782" y="512618"/>
            <a:ext cx="52508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Pattern length (b) = m</a:t>
            </a:r>
          </a:p>
          <a:p>
            <a:r>
              <a:rPr lang="en-IN" sz="2400" dirty="0" smtClean="0"/>
              <a:t>Text Length (a) = n</a:t>
            </a:r>
            <a:endParaRPr lang="en-IN" sz="24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903058"/>
              </p:ext>
            </p:extLst>
          </p:nvPr>
        </p:nvGraphicFramePr>
        <p:xfrm>
          <a:off x="1062182" y="4131947"/>
          <a:ext cx="8128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83545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936360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Overall Space Complexity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 O(1)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67897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7564" y="-703411"/>
            <a:ext cx="2429214" cy="772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23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6642" y="365125"/>
            <a:ext cx="10515600" cy="1325563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Boyer- Moore </a:t>
            </a:r>
            <a:r>
              <a:rPr lang="en-IN" b="1" dirty="0" smtClean="0">
                <a:solidFill>
                  <a:srgbClr val="002060"/>
                </a:solidFill>
              </a:rPr>
              <a:t>Algorithm (DP)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842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Algorithm: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Preprocessing:</a:t>
            </a:r>
            <a:endParaRPr lang="en-IN" b="1" dirty="0" smtClean="0"/>
          </a:p>
          <a:p>
            <a:pPr fontAlgn="base">
              <a:buFont typeface="Wingdings" panose="05000000000000000000" pitchFamily="2" charset="2"/>
              <a:buChar char="ü"/>
            </a:pPr>
            <a:r>
              <a:rPr lang="en-US" dirty="0" smtClean="0"/>
              <a:t>Construct a </a:t>
            </a:r>
            <a:r>
              <a:rPr lang="en-US" dirty="0"/>
              <a:t>bad match </a:t>
            </a:r>
            <a:r>
              <a:rPr lang="en-US" dirty="0" smtClean="0"/>
              <a:t>table p of size 26 (alphabets).</a:t>
            </a:r>
          </a:p>
          <a:p>
            <a:pPr fontAlgn="base">
              <a:buFont typeface="Wingdings" panose="05000000000000000000" pitchFamily="2" charset="2"/>
              <a:buChar char="ü"/>
            </a:pPr>
            <a:r>
              <a:rPr lang="en-US" dirty="0" smtClean="0"/>
              <a:t>Initialize the value of every index to the length of pattern (</a:t>
            </a:r>
            <a:r>
              <a:rPr lang="en-US" dirty="0" err="1" smtClean="0"/>
              <a:t>b.size</a:t>
            </a:r>
            <a:r>
              <a:rPr lang="en-US" dirty="0" smtClean="0"/>
              <a:t>)</a:t>
            </a:r>
          </a:p>
          <a:p>
            <a:pPr fontAlgn="base">
              <a:buFont typeface="Wingdings" panose="05000000000000000000" pitchFamily="2" charset="2"/>
              <a:buChar char="ü"/>
            </a:pPr>
            <a:r>
              <a:rPr lang="en-US" dirty="0" smtClean="0"/>
              <a:t>Update the table as follows (except for the last index) :</a:t>
            </a:r>
          </a:p>
          <a:p>
            <a:pPr marL="0" indent="0" fontAlgn="base">
              <a:buNone/>
            </a:pPr>
            <a:r>
              <a:rPr lang="en-US" dirty="0" smtClean="0"/>
              <a:t>    p[ b[</a:t>
            </a:r>
            <a:r>
              <a:rPr lang="en-US" dirty="0" err="1" smtClean="0"/>
              <a:t>i</a:t>
            </a:r>
            <a:r>
              <a:rPr lang="en-US" dirty="0" smtClean="0"/>
              <a:t>] ]=</a:t>
            </a:r>
            <a:r>
              <a:rPr lang="en-US" dirty="0"/>
              <a:t> </a:t>
            </a:r>
            <a:r>
              <a:rPr lang="en-US" dirty="0" smtClean="0"/>
              <a:t>(length of pattern ) - </a:t>
            </a:r>
            <a:r>
              <a:rPr lang="en-US" dirty="0" err="1" smtClean="0"/>
              <a:t>i</a:t>
            </a:r>
            <a:r>
              <a:rPr lang="en-US" dirty="0" smtClean="0"/>
              <a:t> -1</a:t>
            </a:r>
          </a:p>
          <a:p>
            <a:pPr fontAlgn="base">
              <a:buFont typeface="Wingdings" panose="05000000000000000000" pitchFamily="2" charset="2"/>
              <a:buChar char="ü"/>
            </a:pPr>
            <a:r>
              <a:rPr lang="en-US" dirty="0" smtClean="0"/>
              <a:t>p[b[n-1]] = length of the pattern</a:t>
            </a:r>
          </a:p>
          <a:p>
            <a:pPr marL="0" indent="0" fontAlgn="base">
              <a:buNone/>
            </a:pPr>
            <a:endParaRPr lang="en-US" dirty="0" smtClean="0"/>
          </a:p>
          <a:p>
            <a:pPr fontAlgn="base"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endParaRPr lang="en-IN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5230"/>
            <a:ext cx="65" cy="366739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7564" y="-703411"/>
            <a:ext cx="2429214" cy="772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76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Boyer- Moore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36982"/>
            <a:ext cx="10515600" cy="481432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Algorithm: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Searching :</a:t>
            </a:r>
          </a:p>
          <a:p>
            <a:r>
              <a:rPr lang="en-US" dirty="0"/>
              <a:t>Initially the window of text is taken from starting index of text (size same as that of pattern)</a:t>
            </a:r>
            <a:endParaRPr lang="en-IN" dirty="0"/>
          </a:p>
          <a:p>
            <a:pPr fontAlgn="base"/>
            <a:r>
              <a:rPr lang="en-US" dirty="0"/>
              <a:t>We start comparison of pattern with characters of current window of text both from the </a:t>
            </a:r>
            <a:r>
              <a:rPr lang="en-US" dirty="0" smtClean="0"/>
              <a:t>right side.</a:t>
            </a:r>
            <a:endParaRPr lang="en-US" dirty="0"/>
          </a:p>
          <a:p>
            <a:pPr fontAlgn="base"/>
            <a:r>
              <a:rPr lang="en-US" dirty="0" smtClean="0"/>
              <a:t>We </a:t>
            </a:r>
            <a:r>
              <a:rPr lang="en-US" dirty="0"/>
              <a:t>keep matching characters </a:t>
            </a:r>
            <a:r>
              <a:rPr lang="en-US" dirty="0" smtClean="0"/>
              <a:t>of the text window and pattern </a:t>
            </a:r>
            <a:r>
              <a:rPr lang="en-US" dirty="0"/>
              <a:t>and keep </a:t>
            </a:r>
            <a:r>
              <a:rPr lang="en-US" dirty="0" smtClean="0"/>
              <a:t>decrementing the indices till we find a mismatch.</a:t>
            </a:r>
            <a:endParaRPr lang="en-US" dirty="0"/>
          </a:p>
          <a:p>
            <a:pPr fontAlgn="base"/>
            <a:r>
              <a:rPr lang="en-US" dirty="0" smtClean="0"/>
              <a:t>When we see a mismatch:</a:t>
            </a:r>
          </a:p>
          <a:p>
            <a:pPr marL="0" indent="0" fontAlgn="base">
              <a:buNone/>
            </a:pPr>
            <a:r>
              <a:rPr lang="en-US" dirty="0" smtClean="0"/>
              <a:t>   We use p array to find the next index from where the searching has to be progressed again.</a:t>
            </a:r>
          </a:p>
          <a:p>
            <a:pPr fontAlgn="base"/>
            <a:r>
              <a:rPr lang="en-US" dirty="0" smtClean="0"/>
              <a:t>If we reach the end of the pattern without a mismatch then print the occurrence and begin next iteration.</a:t>
            </a:r>
          </a:p>
          <a:p>
            <a:pPr fontAlgn="base"/>
            <a:endParaRPr lang="en-US" dirty="0" smtClean="0"/>
          </a:p>
          <a:p>
            <a:pPr fontAlgn="base"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endParaRPr lang="en-IN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5230"/>
            <a:ext cx="65" cy="366739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71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3829" y="299217"/>
            <a:ext cx="8370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002060"/>
                </a:solidFill>
              </a:rPr>
              <a:t>Working of the algorithm</a:t>
            </a:r>
            <a:endParaRPr lang="en-IN" sz="2400" b="1" dirty="0">
              <a:solidFill>
                <a:srgbClr val="00206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6344" y="760882"/>
            <a:ext cx="6592220" cy="58872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7564" y="-703411"/>
            <a:ext cx="2429214" cy="772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11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9080" y="117693"/>
            <a:ext cx="7317545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//a is text and b is pattern to be searched</a:t>
            </a:r>
          </a:p>
          <a:p>
            <a:r>
              <a:rPr lang="en-IN" dirty="0" smtClean="0"/>
              <a:t>// n= length of text (string a)</a:t>
            </a:r>
          </a:p>
          <a:p>
            <a:r>
              <a:rPr lang="en-IN" dirty="0" smtClean="0"/>
              <a:t>// m= length of pattern (string b)</a:t>
            </a:r>
            <a:endParaRPr lang="en-IN" dirty="0"/>
          </a:p>
          <a:p>
            <a:r>
              <a:rPr lang="en-IN" dirty="0" smtClean="0"/>
              <a:t>	vector &lt;</a:t>
            </a:r>
            <a:r>
              <a:rPr lang="en-IN" dirty="0" err="1" smtClean="0"/>
              <a:t>int</a:t>
            </a:r>
            <a:r>
              <a:rPr lang="en-IN" dirty="0" smtClean="0"/>
              <a:t>&gt; p(26,m);</a:t>
            </a:r>
          </a:p>
          <a:p>
            <a:r>
              <a:rPr lang="en-IN" dirty="0" smtClean="0"/>
              <a:t>	for(</a:t>
            </a:r>
            <a:r>
              <a:rPr lang="en-IN" dirty="0" err="1" smtClean="0"/>
              <a:t>i</a:t>
            </a:r>
            <a:r>
              <a:rPr lang="en-IN" dirty="0" smtClean="0"/>
              <a:t>=0;i&lt;m-1;i++)</a:t>
            </a:r>
          </a:p>
          <a:p>
            <a:r>
              <a:rPr lang="en-IN" dirty="0" smtClean="0"/>
              <a:t>		p[b[</a:t>
            </a:r>
            <a:r>
              <a:rPr lang="en-IN" dirty="0" err="1" smtClean="0"/>
              <a:t>i</a:t>
            </a:r>
            <a:r>
              <a:rPr lang="en-IN" dirty="0" smtClean="0"/>
              <a:t>]-'A']=m-1-i;</a:t>
            </a:r>
          </a:p>
          <a:p>
            <a:r>
              <a:rPr lang="en-IN" dirty="0" smtClean="0"/>
              <a:t>	p[b[</a:t>
            </a:r>
            <a:r>
              <a:rPr lang="en-IN" dirty="0" err="1" smtClean="0"/>
              <a:t>i</a:t>
            </a:r>
            <a:r>
              <a:rPr lang="en-IN" dirty="0" smtClean="0"/>
              <a:t>]-'A']=m;</a:t>
            </a:r>
          </a:p>
          <a:p>
            <a:r>
              <a:rPr lang="en-IN" dirty="0" smtClean="0"/>
              <a:t>	j=m-1; </a:t>
            </a:r>
            <a:r>
              <a:rPr lang="en-IN" dirty="0" err="1" smtClean="0"/>
              <a:t>i</a:t>
            </a:r>
            <a:r>
              <a:rPr lang="en-IN" dirty="0" smtClean="0"/>
              <a:t>=n-1;</a:t>
            </a:r>
          </a:p>
          <a:p>
            <a:r>
              <a:rPr lang="en-IN" dirty="0" smtClean="0"/>
              <a:t>	while(</a:t>
            </a:r>
            <a:r>
              <a:rPr lang="en-IN" dirty="0" err="1" smtClean="0"/>
              <a:t>i</a:t>
            </a:r>
            <a:r>
              <a:rPr lang="en-IN" dirty="0" smtClean="0"/>
              <a:t>&lt;n&amp;&amp;</a:t>
            </a:r>
            <a:r>
              <a:rPr lang="en-IN" dirty="0" err="1" smtClean="0"/>
              <a:t>i</a:t>
            </a:r>
            <a:r>
              <a:rPr lang="en-IN" dirty="0" smtClean="0"/>
              <a:t>&gt;=0&amp;&amp;j&gt;=0)</a:t>
            </a:r>
          </a:p>
          <a:p>
            <a:r>
              <a:rPr lang="en-IN" dirty="0" smtClean="0"/>
              <a:t>	{</a:t>
            </a:r>
          </a:p>
          <a:p>
            <a:r>
              <a:rPr lang="en-IN" dirty="0" smtClean="0"/>
              <a:t>		</a:t>
            </a:r>
            <a:r>
              <a:rPr lang="en-IN" dirty="0" err="1" smtClean="0"/>
              <a:t>int</a:t>
            </a:r>
            <a:r>
              <a:rPr lang="en-IN" dirty="0" smtClean="0"/>
              <a:t> k=</a:t>
            </a:r>
            <a:r>
              <a:rPr lang="en-IN" dirty="0" err="1" smtClean="0"/>
              <a:t>i</a:t>
            </a:r>
            <a:r>
              <a:rPr lang="en-IN" dirty="0" smtClean="0"/>
              <a:t>;</a:t>
            </a:r>
          </a:p>
          <a:p>
            <a:r>
              <a:rPr lang="en-IN" dirty="0" smtClean="0"/>
              <a:t>		while( a[k]==b[j] &amp;&amp; j&gt;=0 &amp;&amp; k&gt;=0)</a:t>
            </a:r>
          </a:p>
          <a:p>
            <a:r>
              <a:rPr lang="en-IN" dirty="0" smtClean="0"/>
              <a:t>		{</a:t>
            </a:r>
          </a:p>
          <a:p>
            <a:r>
              <a:rPr lang="en-IN" dirty="0" smtClean="0"/>
              <a:t>			k--;   j--;</a:t>
            </a:r>
          </a:p>
          <a:p>
            <a:r>
              <a:rPr lang="en-IN" dirty="0" smtClean="0"/>
              <a:t>		}</a:t>
            </a:r>
          </a:p>
          <a:p>
            <a:r>
              <a:rPr lang="en-IN" dirty="0" smtClean="0"/>
              <a:t>		if(j==-1) </a:t>
            </a:r>
          </a:p>
          <a:p>
            <a:r>
              <a:rPr lang="en-IN" dirty="0" smtClean="0"/>
              <a:t>		{</a:t>
            </a:r>
          </a:p>
          <a:p>
            <a:r>
              <a:rPr lang="en-IN" dirty="0" smtClean="0"/>
              <a:t>			</a:t>
            </a:r>
            <a:r>
              <a:rPr lang="en-IN" dirty="0" err="1" smtClean="0"/>
              <a:t>cout</a:t>
            </a:r>
            <a:r>
              <a:rPr lang="en-IN" dirty="0" smtClean="0"/>
              <a:t>&lt;&lt;"Pattern found at "&lt;&lt;k+2&lt;&lt;</a:t>
            </a:r>
            <a:r>
              <a:rPr lang="en-IN" dirty="0" err="1" smtClean="0"/>
              <a:t>endl</a:t>
            </a:r>
            <a:r>
              <a:rPr lang="en-IN" dirty="0" smtClean="0"/>
              <a:t>;</a:t>
            </a:r>
          </a:p>
          <a:p>
            <a:r>
              <a:rPr lang="en-IN" dirty="0" smtClean="0"/>
              <a:t>			</a:t>
            </a:r>
            <a:r>
              <a:rPr lang="en-IN" dirty="0" err="1" smtClean="0"/>
              <a:t>i</a:t>
            </a:r>
            <a:r>
              <a:rPr lang="en-IN" dirty="0" smtClean="0"/>
              <a:t>++;</a:t>
            </a:r>
          </a:p>
          <a:p>
            <a:r>
              <a:rPr lang="en-IN" dirty="0" smtClean="0"/>
              <a:t>		}</a:t>
            </a:r>
          </a:p>
          <a:p>
            <a:r>
              <a:rPr lang="en-IN" dirty="0" smtClean="0"/>
              <a:t>		</a:t>
            </a:r>
            <a:r>
              <a:rPr lang="en-IN" dirty="0" err="1" smtClean="0"/>
              <a:t>i</a:t>
            </a:r>
            <a:r>
              <a:rPr lang="en-IN" dirty="0" smtClean="0"/>
              <a:t>=</a:t>
            </a:r>
            <a:r>
              <a:rPr lang="en-IN" dirty="0" err="1" smtClean="0"/>
              <a:t>k+p</a:t>
            </a:r>
            <a:r>
              <a:rPr lang="en-IN" dirty="0" smtClean="0"/>
              <a:t>[a[k]-'A'];</a:t>
            </a:r>
          </a:p>
          <a:p>
            <a:r>
              <a:rPr lang="en-IN" dirty="0" smtClean="0"/>
              <a:t>		j=m-1;</a:t>
            </a:r>
          </a:p>
          <a:p>
            <a:r>
              <a:rPr lang="en-IN" dirty="0" smtClean="0"/>
              <a:t>	}</a:t>
            </a:r>
          </a:p>
        </p:txBody>
      </p:sp>
      <p:sp>
        <p:nvSpPr>
          <p:cNvPr id="5" name="Rectangle 4"/>
          <p:cNvSpPr/>
          <p:nvPr/>
        </p:nvSpPr>
        <p:spPr>
          <a:xfrm>
            <a:off x="4820285" y="902915"/>
            <a:ext cx="126509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dirty="0" smtClean="0"/>
              <a:t>Code</a:t>
            </a:r>
            <a:endParaRPr lang="en-IN" sz="4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7564" y="-703411"/>
            <a:ext cx="2429214" cy="772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73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530</TotalTime>
  <Words>791</Words>
  <Application>Microsoft Office PowerPoint</Application>
  <PresentationFormat>Widescreen</PresentationFormat>
  <Paragraphs>197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Office Theme</vt:lpstr>
      <vt:lpstr>PowerPoint Presentation</vt:lpstr>
      <vt:lpstr>Pattern Matching Algorithm in Genome Sequence :</vt:lpstr>
      <vt:lpstr>Naïve String Matching (Brute force)</vt:lpstr>
      <vt:lpstr>PowerPoint Presentation</vt:lpstr>
      <vt:lpstr>PowerPoint Presentation</vt:lpstr>
      <vt:lpstr>Boyer- Moore Algorithm (DP)</vt:lpstr>
      <vt:lpstr>Boyer- Moore Algorithm</vt:lpstr>
      <vt:lpstr>PowerPoint Presentation</vt:lpstr>
      <vt:lpstr>PowerPoint Presentation</vt:lpstr>
      <vt:lpstr>PowerPoint Presentation</vt:lpstr>
      <vt:lpstr>KMP Algorithm (DP) </vt:lpstr>
      <vt:lpstr>KMP Algorithm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Applications of Pattern matching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Shravya Reddy</dc:creator>
  <cp:lastModifiedBy>Shravya Reddy</cp:lastModifiedBy>
  <cp:revision>180</cp:revision>
  <dcterms:created xsi:type="dcterms:W3CDTF">2020-05-08T11:49:23Z</dcterms:created>
  <dcterms:modified xsi:type="dcterms:W3CDTF">2020-05-26T10:25:23Z</dcterms:modified>
</cp:coreProperties>
</file>