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1" r:id="rId2"/>
    <p:sldId id="267" r:id="rId3"/>
    <p:sldId id="259" r:id="rId4"/>
    <p:sldId id="268" r:id="rId5"/>
    <p:sldId id="261" r:id="rId6"/>
    <p:sldId id="262" r:id="rId7"/>
    <p:sldId id="263" r:id="rId8"/>
    <p:sldId id="264"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4F21"/>
    <a:srgbClr val="727272"/>
    <a:srgbClr val="FEB800"/>
    <a:srgbClr val="00A3EE"/>
    <a:srgbClr val="7EB900"/>
    <a:srgbClr val="B0DE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5" autoAdjust="0"/>
    <p:restoredTop sz="94660"/>
  </p:normalViewPr>
  <p:slideViewPr>
    <p:cSldViewPr snapToGrid="0">
      <p:cViewPr varScale="1">
        <p:scale>
          <a:sx n="59" d="100"/>
          <a:sy n="59" d="100"/>
        </p:scale>
        <p:origin x="864"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D19CA-0D63-4AE7-B1A4-CD7C2FF20192}" type="datetimeFigureOut">
              <a:rPr lang="en-IN" smtClean="0"/>
              <a:t>28-07-2025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18E70-B35A-4422-8AD4-417EE528E98D}" type="slidenum">
              <a:rPr lang="en-IN" smtClean="0"/>
              <a:t>‹#›</a:t>
            </a:fld>
            <a:endParaRPr lang="en-IN"/>
          </a:p>
        </p:txBody>
      </p:sp>
    </p:spTree>
    <p:extLst>
      <p:ext uri="{BB962C8B-B14F-4D97-AF65-F5344CB8AC3E}">
        <p14:creationId xmlns:p14="http://schemas.microsoft.com/office/powerpoint/2010/main" val="410183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F6D57-2BDD-1875-9720-CDC571F593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E2F832-5D1A-68AE-A9A7-525199612C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AB466D-2512-1A7D-415A-C235EF77236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359976A-81CE-6737-63CC-70DAD1AF159A}"/>
              </a:ext>
            </a:extLst>
          </p:cNvPr>
          <p:cNvSpPr>
            <a:spLocks noGrp="1"/>
          </p:cNvSpPr>
          <p:nvPr>
            <p:ph type="sldNum" sz="quarter" idx="5"/>
          </p:nvPr>
        </p:nvSpPr>
        <p:spPr/>
        <p:txBody>
          <a:bodyPr/>
          <a:lstStyle/>
          <a:p>
            <a:fld id="{AFB18E70-B35A-4422-8AD4-417EE528E98D}" type="slidenum">
              <a:rPr lang="en-IN" smtClean="0"/>
              <a:t>5</a:t>
            </a:fld>
            <a:endParaRPr lang="en-IN"/>
          </a:p>
        </p:txBody>
      </p:sp>
    </p:spTree>
    <p:extLst>
      <p:ext uri="{BB962C8B-B14F-4D97-AF65-F5344CB8AC3E}">
        <p14:creationId xmlns:p14="http://schemas.microsoft.com/office/powerpoint/2010/main" val="84960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C6F23-0679-7AD0-B495-748DB98133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E72666-7C20-82A4-1CAA-79F857BEF1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220A3A-E480-D17C-8757-2239EC8FC8C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566F642-423C-AB86-F2B7-BD36005F6B07}"/>
              </a:ext>
            </a:extLst>
          </p:cNvPr>
          <p:cNvSpPr>
            <a:spLocks noGrp="1"/>
          </p:cNvSpPr>
          <p:nvPr>
            <p:ph type="sldNum" sz="quarter" idx="5"/>
          </p:nvPr>
        </p:nvSpPr>
        <p:spPr/>
        <p:txBody>
          <a:bodyPr/>
          <a:lstStyle/>
          <a:p>
            <a:fld id="{AFB18E70-B35A-4422-8AD4-417EE528E98D}" type="slidenum">
              <a:rPr lang="en-IN" smtClean="0"/>
              <a:t>6</a:t>
            </a:fld>
            <a:endParaRPr lang="en-IN"/>
          </a:p>
        </p:txBody>
      </p:sp>
    </p:spTree>
    <p:extLst>
      <p:ext uri="{BB962C8B-B14F-4D97-AF65-F5344CB8AC3E}">
        <p14:creationId xmlns:p14="http://schemas.microsoft.com/office/powerpoint/2010/main" val="1860575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B18E70-B35A-4422-8AD4-417EE528E98D}" type="slidenum">
              <a:rPr lang="en-IN" smtClean="0"/>
              <a:t>7</a:t>
            </a:fld>
            <a:endParaRPr lang="en-IN"/>
          </a:p>
        </p:txBody>
      </p:sp>
    </p:spTree>
    <p:extLst>
      <p:ext uri="{BB962C8B-B14F-4D97-AF65-F5344CB8AC3E}">
        <p14:creationId xmlns:p14="http://schemas.microsoft.com/office/powerpoint/2010/main" val="12131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E2A9-1BD6-E476-7701-899105B490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1B6AC-CC70-FE65-AF0B-9DB2AE28FA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9435C-2496-1DDF-3C30-A5F98BF80E6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712C46C-BCA0-FF67-0C3B-CF5763C6DFA8}"/>
              </a:ext>
            </a:extLst>
          </p:cNvPr>
          <p:cNvSpPr>
            <a:spLocks noGrp="1"/>
          </p:cNvSpPr>
          <p:nvPr>
            <p:ph type="sldNum" sz="quarter" idx="5"/>
          </p:nvPr>
        </p:nvSpPr>
        <p:spPr/>
        <p:txBody>
          <a:bodyPr/>
          <a:lstStyle/>
          <a:p>
            <a:fld id="{AFB18E70-B35A-4422-8AD4-417EE528E98D}" type="slidenum">
              <a:rPr lang="en-IN" smtClean="0"/>
              <a:t>8</a:t>
            </a:fld>
            <a:endParaRPr lang="en-IN"/>
          </a:p>
        </p:txBody>
      </p:sp>
    </p:spTree>
    <p:extLst>
      <p:ext uri="{BB962C8B-B14F-4D97-AF65-F5344CB8AC3E}">
        <p14:creationId xmlns:p14="http://schemas.microsoft.com/office/powerpoint/2010/main" val="3943890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B18E70-B35A-4422-8AD4-417EE528E98D}" type="slidenum">
              <a:rPr lang="en-IN" smtClean="0"/>
              <a:t>10</a:t>
            </a:fld>
            <a:endParaRPr lang="en-IN"/>
          </a:p>
        </p:txBody>
      </p:sp>
    </p:spTree>
    <p:extLst>
      <p:ext uri="{BB962C8B-B14F-4D97-AF65-F5344CB8AC3E}">
        <p14:creationId xmlns:p14="http://schemas.microsoft.com/office/powerpoint/2010/main" val="138938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CC26-BF98-6BDE-BE7E-011A965F1B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170606-7F6D-9A3A-0118-EAFCAC9B2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D28D9C-11AD-6290-49F5-D3A9AE4B71E9}"/>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5" name="Footer Placeholder 4">
            <a:extLst>
              <a:ext uri="{FF2B5EF4-FFF2-40B4-BE49-F238E27FC236}">
                <a16:creationId xmlns:a16="http://schemas.microsoft.com/office/drawing/2014/main" id="{F84E6DB7-5BFC-821D-B7FE-9EE9FAAD6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4E1D1-0AAC-DDC6-231B-1A8E18EB73ED}"/>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211906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4A94-32DD-09B1-476D-FD51A03F39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F64A22-6710-AF93-0540-08FED6D2D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03EDE-8AA1-AA12-24D3-8E418C960003}"/>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5" name="Footer Placeholder 4">
            <a:extLst>
              <a:ext uri="{FF2B5EF4-FFF2-40B4-BE49-F238E27FC236}">
                <a16:creationId xmlns:a16="http://schemas.microsoft.com/office/drawing/2014/main" id="{31B5BFE7-9C65-0384-F2DB-CAF276117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76657-B53A-E194-BE63-0D8D5A21743B}"/>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428582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9E152-E266-76E4-4154-038C6E3E54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FDEA85-3C53-1150-BE48-0F72263E08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AB995-8894-FA9B-CEBD-A780962E6C5E}"/>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5" name="Footer Placeholder 4">
            <a:extLst>
              <a:ext uri="{FF2B5EF4-FFF2-40B4-BE49-F238E27FC236}">
                <a16:creationId xmlns:a16="http://schemas.microsoft.com/office/drawing/2014/main" id="{7E2CB293-D225-C182-263D-D9A162AF65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60E7A-006E-8022-F982-4DD43DB964C9}"/>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375314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771A-B834-E58A-848A-F3CE64703B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6AA3A1-FC72-A061-94CE-BED7CEED9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32628-47B1-FE63-D310-C1BAD7E4A1DB}"/>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5" name="Footer Placeholder 4">
            <a:extLst>
              <a:ext uri="{FF2B5EF4-FFF2-40B4-BE49-F238E27FC236}">
                <a16:creationId xmlns:a16="http://schemas.microsoft.com/office/drawing/2014/main" id="{0D465E1B-E37B-F6A9-C26F-BE198ADF0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51B35C-E8BA-E548-8697-5698CDCBE2E1}"/>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321225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E1C1-A2FD-0CC6-5ED3-29296EE3E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29D716-CF6C-EF71-BCCE-9428926505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D5842F-54FE-835D-153D-DFA4FFBBEC3F}"/>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5" name="Footer Placeholder 4">
            <a:extLst>
              <a:ext uri="{FF2B5EF4-FFF2-40B4-BE49-F238E27FC236}">
                <a16:creationId xmlns:a16="http://schemas.microsoft.com/office/drawing/2014/main" id="{A849A2D2-2EDC-B9D8-EA12-A2076BA7B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BE53A-52B2-3CE2-0655-F7F77312F027}"/>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382549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20D2-57FC-0DD1-A00A-CB11326A87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F94448-02EC-4ECE-E97E-B5D53C000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19F4E8-DD83-2361-E6CC-615B665EF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DF7912-39D1-3E41-5A7A-C2A19F7FF99D}"/>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6" name="Footer Placeholder 5">
            <a:extLst>
              <a:ext uri="{FF2B5EF4-FFF2-40B4-BE49-F238E27FC236}">
                <a16:creationId xmlns:a16="http://schemas.microsoft.com/office/drawing/2014/main" id="{A6202328-8B01-FB12-4E13-39F7D3C92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7E7ED1-28FB-3A3A-3414-26DB8F0E03EE}"/>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4033086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53D02-A052-8A47-CC99-E8443325C2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50EDD1-56A4-BC41-892F-2FEB77CDC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42A35-FB4F-6397-740C-92109D9DE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C6AD62-AE4D-69ED-89FA-7C5F605BB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52D1D-7461-2E5D-7374-9B3BBF6FB3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F8C51B-A4F1-64D5-815E-C1EABD0BFFE8}"/>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8" name="Footer Placeholder 7">
            <a:extLst>
              <a:ext uri="{FF2B5EF4-FFF2-40B4-BE49-F238E27FC236}">
                <a16:creationId xmlns:a16="http://schemas.microsoft.com/office/drawing/2014/main" id="{DF1D2EF8-E8EA-0CD4-4711-C26C3F0F00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B8B6C9-56FD-CE57-1C77-38D53E261B07}"/>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261705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A809-5FAF-80A9-CA63-CB43801FD4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C8A1F2-214D-DD38-FF18-F37897096C41}"/>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4" name="Footer Placeholder 3">
            <a:extLst>
              <a:ext uri="{FF2B5EF4-FFF2-40B4-BE49-F238E27FC236}">
                <a16:creationId xmlns:a16="http://schemas.microsoft.com/office/drawing/2014/main" id="{409F5D3B-502A-CFA3-E2E8-723A54EB73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A85B5E-5546-5B56-90CA-CAAD1AFA5EC5}"/>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379405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94653-0DA2-5982-18AE-0C6140B7524D}"/>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3" name="Footer Placeholder 2">
            <a:extLst>
              <a:ext uri="{FF2B5EF4-FFF2-40B4-BE49-F238E27FC236}">
                <a16:creationId xmlns:a16="http://schemas.microsoft.com/office/drawing/2014/main" id="{0603AF0F-8B70-5D92-9190-19A75E55A2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A9EE61-FC10-65D0-5980-E28F3B073258}"/>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427404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3DDF-9C79-A371-D2FB-DA519730A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5E8F90-C0A5-DEA6-ADBC-F6E8D42C7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3DC98B-47A1-51B9-F372-A61A02506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94B51-01FE-D4C2-888C-45982BBC6609}"/>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6" name="Footer Placeholder 5">
            <a:extLst>
              <a:ext uri="{FF2B5EF4-FFF2-40B4-BE49-F238E27FC236}">
                <a16:creationId xmlns:a16="http://schemas.microsoft.com/office/drawing/2014/main" id="{01D0BD2C-9532-7367-7328-3A241E13F4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611EFB-F9CB-ECBF-4771-BEE64E985713}"/>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209998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20CA-64D5-7A8A-D69D-7C305FDCB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F5C49E-7CE4-D582-91D8-669216244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5ABD68-69F0-699A-61B2-1660BAD02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A144EA-3501-020C-8199-04A03AE9FB2F}"/>
              </a:ext>
            </a:extLst>
          </p:cNvPr>
          <p:cNvSpPr>
            <a:spLocks noGrp="1"/>
          </p:cNvSpPr>
          <p:nvPr>
            <p:ph type="dt" sz="half" idx="10"/>
          </p:nvPr>
        </p:nvSpPr>
        <p:spPr/>
        <p:txBody>
          <a:bodyPr/>
          <a:lstStyle/>
          <a:p>
            <a:fld id="{3E32D75F-ABB9-4DD7-8EB0-4A7F7F1A552A}" type="datetimeFigureOut">
              <a:rPr lang="en-IN" smtClean="0"/>
              <a:t>28-07-2025</a:t>
            </a:fld>
            <a:endParaRPr lang="en-IN"/>
          </a:p>
        </p:txBody>
      </p:sp>
      <p:sp>
        <p:nvSpPr>
          <p:cNvPr id="6" name="Footer Placeholder 5">
            <a:extLst>
              <a:ext uri="{FF2B5EF4-FFF2-40B4-BE49-F238E27FC236}">
                <a16:creationId xmlns:a16="http://schemas.microsoft.com/office/drawing/2014/main" id="{61ED0F72-C2A2-4D62-1E58-CC7D3A46F0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5C2200-22BE-650C-3DF5-561CC3D83F1E}"/>
              </a:ext>
            </a:extLst>
          </p:cNvPr>
          <p:cNvSpPr>
            <a:spLocks noGrp="1"/>
          </p:cNvSpPr>
          <p:nvPr>
            <p:ph type="sldNum" sz="quarter" idx="12"/>
          </p:nvPr>
        </p:nvSpPr>
        <p:spPr/>
        <p:txBody>
          <a:bodyPr/>
          <a:lstStyle/>
          <a:p>
            <a:fld id="{9BC1D13D-156D-4B0E-A8F2-022C45998186}" type="slidenum">
              <a:rPr lang="en-IN" smtClean="0"/>
              <a:t>‹#›</a:t>
            </a:fld>
            <a:endParaRPr lang="en-IN"/>
          </a:p>
        </p:txBody>
      </p:sp>
    </p:spTree>
    <p:extLst>
      <p:ext uri="{BB962C8B-B14F-4D97-AF65-F5344CB8AC3E}">
        <p14:creationId xmlns:p14="http://schemas.microsoft.com/office/powerpoint/2010/main" val="255031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D72D5-DCEE-FAE2-2C13-60181A1E1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4EF9D7-DE12-0259-1056-2C28C3B92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8ECCFD-FFB9-D2AB-75FE-C037A2AF3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32D75F-ABB9-4DD7-8EB0-4A7F7F1A552A}" type="datetimeFigureOut">
              <a:rPr lang="en-IN" smtClean="0"/>
              <a:t>28-07-2025</a:t>
            </a:fld>
            <a:endParaRPr lang="en-IN"/>
          </a:p>
        </p:txBody>
      </p:sp>
      <p:sp>
        <p:nvSpPr>
          <p:cNvPr id="5" name="Footer Placeholder 4">
            <a:extLst>
              <a:ext uri="{FF2B5EF4-FFF2-40B4-BE49-F238E27FC236}">
                <a16:creationId xmlns:a16="http://schemas.microsoft.com/office/drawing/2014/main" id="{DC214106-0E5D-5BAD-0054-D170C81FD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EC7CCD9-3CB1-C907-6104-AA1F1DC5D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C1D13D-156D-4B0E-A8F2-022C45998186}" type="slidenum">
              <a:rPr lang="en-IN" smtClean="0"/>
              <a:t>‹#›</a:t>
            </a:fld>
            <a:endParaRPr lang="en-IN"/>
          </a:p>
        </p:txBody>
      </p:sp>
    </p:spTree>
    <p:extLst>
      <p:ext uri="{BB962C8B-B14F-4D97-AF65-F5344CB8AC3E}">
        <p14:creationId xmlns:p14="http://schemas.microsoft.com/office/powerpoint/2010/main" val="3730570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gif"/><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C6A86808-B9E0-9A17-6385-3FEFBF4FB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480560"/>
          </a:xfrm>
          <a:prstGeom prst="rect">
            <a:avLst/>
          </a:prstGeom>
        </p:spPr>
      </p:pic>
      <p:sp>
        <p:nvSpPr>
          <p:cNvPr id="6" name="TextBox 5">
            <a:extLst>
              <a:ext uri="{FF2B5EF4-FFF2-40B4-BE49-F238E27FC236}">
                <a16:creationId xmlns:a16="http://schemas.microsoft.com/office/drawing/2014/main" id="{3E4F0470-E531-C233-74F3-F52C4DC25FAE}"/>
              </a:ext>
            </a:extLst>
          </p:cNvPr>
          <p:cNvSpPr txBox="1"/>
          <p:nvPr/>
        </p:nvSpPr>
        <p:spPr>
          <a:xfrm>
            <a:off x="2156057" y="3757285"/>
            <a:ext cx="8707885" cy="1200329"/>
          </a:xfrm>
          <a:prstGeom prst="rect">
            <a:avLst/>
          </a:prstGeom>
          <a:noFill/>
        </p:spPr>
        <p:txBody>
          <a:bodyPr wrap="square" rtlCol="0">
            <a:spAutoFit/>
          </a:bodyPr>
          <a:lstStyle/>
          <a:p>
            <a:pPr algn="ctr"/>
            <a:r>
              <a:rPr lang="en-US" sz="3600" b="1" dirty="0">
                <a:solidFill>
                  <a:srgbClr val="F14F21"/>
                </a:solidFill>
                <a:latin typeface="Segoe UI" panose="020B0502040204020203" pitchFamily="34" charset="0"/>
                <a:cs typeface="Segoe UI" panose="020B0502040204020203" pitchFamily="34" charset="0"/>
              </a:rPr>
              <a:t>Microsoft and the Evolution of Windows: A Story of Innovation</a:t>
            </a:r>
            <a:endParaRPr lang="en-IN" sz="3600" b="1" dirty="0">
              <a:solidFill>
                <a:srgbClr val="F14F2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7844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02BDDEA-920A-08D7-F2E0-33ACCDB887E7}"/>
              </a:ext>
            </a:extLst>
          </p:cNvPr>
          <p:cNvGrpSpPr/>
          <p:nvPr/>
        </p:nvGrpSpPr>
        <p:grpSpPr>
          <a:xfrm>
            <a:off x="3721553" y="1733550"/>
            <a:ext cx="4748894" cy="3390900"/>
            <a:chOff x="2261506" y="1294422"/>
            <a:chExt cx="4748894" cy="3390900"/>
          </a:xfrm>
        </p:grpSpPr>
        <p:sp>
          <p:nvSpPr>
            <p:cNvPr id="2" name="TextBox 1">
              <a:extLst>
                <a:ext uri="{FF2B5EF4-FFF2-40B4-BE49-F238E27FC236}">
                  <a16:creationId xmlns:a16="http://schemas.microsoft.com/office/drawing/2014/main" id="{50A4B3E3-25B3-A6B4-9792-4F9628905F4B}"/>
                </a:ext>
              </a:extLst>
            </p:cNvPr>
            <p:cNvSpPr txBox="1"/>
            <p:nvPr/>
          </p:nvSpPr>
          <p:spPr>
            <a:xfrm>
              <a:off x="5181600" y="2688771"/>
              <a:ext cx="1828800" cy="923330"/>
            </a:xfrm>
            <a:prstGeom prst="rect">
              <a:avLst/>
            </a:prstGeom>
            <a:noFill/>
          </p:spPr>
          <p:txBody>
            <a:bodyPr wrap="square" rtlCol="0">
              <a:spAutoFit/>
            </a:bodyPr>
            <a:lstStyle/>
            <a:p>
              <a:r>
                <a:rPr lang="en-IN" sz="5400" dirty="0">
                  <a:solidFill>
                    <a:srgbClr val="727272"/>
                  </a:solidFill>
                  <a:latin typeface="Segoe UI" panose="020B0502040204020203" pitchFamily="34" charset="0"/>
                  <a:cs typeface="Segoe UI" panose="020B0502040204020203" pitchFamily="34" charset="0"/>
                </a:rPr>
                <a:t>Q&amp;A</a:t>
              </a:r>
            </a:p>
          </p:txBody>
        </p:sp>
        <p:pic>
          <p:nvPicPr>
            <p:cNvPr id="4" name="Picture 3" descr="A paper clip with eyes and a paper sheet&#10;&#10;Description automatically generated">
              <a:extLst>
                <a:ext uri="{FF2B5EF4-FFF2-40B4-BE49-F238E27FC236}">
                  <a16:creationId xmlns:a16="http://schemas.microsoft.com/office/drawing/2014/main" id="{DD2CDB7D-20B3-0D68-C63A-3A40EEBFECCF}"/>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25741" t="2568" r="19990" b="-2568"/>
            <a:stretch/>
          </p:blipFill>
          <p:spPr>
            <a:xfrm>
              <a:off x="2261506" y="1294422"/>
              <a:ext cx="3390900" cy="3390900"/>
            </a:xfrm>
            <a:prstGeom prst="rect">
              <a:avLst/>
            </a:prstGeom>
          </p:spPr>
        </p:pic>
      </p:grpSp>
      <p:pic>
        <p:nvPicPr>
          <p:cNvPr id="11" name="Picture 10" descr="Cartoon character of a sonic&#10;&#10;Description automatically generated">
            <a:extLst>
              <a:ext uri="{FF2B5EF4-FFF2-40B4-BE49-F238E27FC236}">
                <a16:creationId xmlns:a16="http://schemas.microsoft.com/office/drawing/2014/main" id="{E1C355A6-E9F7-975D-47AD-DE2A2AD06D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369443"/>
            <a:ext cx="2300969" cy="2488557"/>
          </a:xfrm>
          <a:prstGeom prst="rect">
            <a:avLst/>
          </a:prstGeom>
        </p:spPr>
      </p:pic>
      <p:pic>
        <p:nvPicPr>
          <p:cNvPr id="12" name="Picture 11" descr="Cartoon character of a sonic&#10;&#10;Description automatically generated">
            <a:extLst>
              <a:ext uri="{FF2B5EF4-FFF2-40B4-BE49-F238E27FC236}">
                <a16:creationId xmlns:a16="http://schemas.microsoft.com/office/drawing/2014/main" id="{BEC33186-0F92-5EBE-3A31-201AC97017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4369443"/>
            <a:ext cx="2300969" cy="2488557"/>
          </a:xfrm>
          <a:prstGeom prst="rect">
            <a:avLst/>
          </a:prstGeom>
        </p:spPr>
      </p:pic>
    </p:spTree>
    <p:extLst>
      <p:ext uri="{BB962C8B-B14F-4D97-AF65-F5344CB8AC3E}">
        <p14:creationId xmlns:p14="http://schemas.microsoft.com/office/powerpoint/2010/main" val="163559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E16575-197E-7A3F-2EAB-EDD2124BE776}"/>
              </a:ext>
            </a:extLst>
          </p:cNvPr>
          <p:cNvSpPr txBox="1"/>
          <p:nvPr/>
        </p:nvSpPr>
        <p:spPr>
          <a:xfrm>
            <a:off x="434256" y="692184"/>
            <a:ext cx="6183086" cy="769441"/>
          </a:xfrm>
          <a:prstGeom prst="rect">
            <a:avLst/>
          </a:prstGeom>
          <a:noFill/>
        </p:spPr>
        <p:txBody>
          <a:bodyPr wrap="square" rtlCol="0">
            <a:spAutoFit/>
          </a:bodyPr>
          <a:lstStyle/>
          <a:p>
            <a:r>
              <a:rPr lang="en-IN" sz="4400" b="1">
                <a:solidFill>
                  <a:srgbClr val="F14F21"/>
                </a:solidFill>
                <a:latin typeface="Segoe UI" panose="020B0502040204020203" pitchFamily="34" charset="0"/>
                <a:cs typeface="Segoe UI" panose="020B0502040204020203" pitchFamily="34" charset="0"/>
              </a:rPr>
              <a:t>TEAM INTRODUCTION</a:t>
            </a:r>
            <a:endParaRPr lang="en-IN" sz="4400" b="1" dirty="0">
              <a:solidFill>
                <a:srgbClr val="F14F21"/>
              </a:solidFill>
              <a:latin typeface="Segoe UI" panose="020B0502040204020203" pitchFamily="34" charset="0"/>
              <a:cs typeface="Segoe UI" panose="020B0502040204020203" pitchFamily="34" charset="0"/>
            </a:endParaRPr>
          </a:p>
        </p:txBody>
      </p:sp>
      <p:grpSp>
        <p:nvGrpSpPr>
          <p:cNvPr id="10" name="Group 9">
            <a:extLst>
              <a:ext uri="{FF2B5EF4-FFF2-40B4-BE49-F238E27FC236}">
                <a16:creationId xmlns:a16="http://schemas.microsoft.com/office/drawing/2014/main" id="{F434AD2A-55E5-7EDB-71B4-36898110B76A}"/>
              </a:ext>
            </a:extLst>
          </p:cNvPr>
          <p:cNvGrpSpPr/>
          <p:nvPr/>
        </p:nvGrpSpPr>
        <p:grpSpPr>
          <a:xfrm>
            <a:off x="434256" y="2359224"/>
            <a:ext cx="2166258" cy="2621968"/>
            <a:chOff x="805152" y="2143704"/>
            <a:chExt cx="2166258" cy="2621968"/>
          </a:xfrm>
        </p:grpSpPr>
        <p:pic>
          <p:nvPicPr>
            <p:cNvPr id="8" name="Picture 7" descr="A person sitting on a couch&#10;&#10;Description automatically generated">
              <a:extLst>
                <a:ext uri="{FF2B5EF4-FFF2-40B4-BE49-F238E27FC236}">
                  <a16:creationId xmlns:a16="http://schemas.microsoft.com/office/drawing/2014/main" id="{51EC227A-31D7-7E41-4EFA-D05969E56B0C}"/>
                </a:ext>
              </a:extLst>
            </p:cNvPr>
            <p:cNvPicPr>
              <a:picLocks noChangeAspect="1"/>
            </p:cNvPicPr>
            <p:nvPr/>
          </p:nvPicPr>
          <p:blipFill rotWithShape="1">
            <a:blip r:embed="rId2">
              <a:extLst>
                <a:ext uri="{28A0092B-C50C-407E-A947-70E740481C1C}">
                  <a14:useLocalDpi xmlns:a14="http://schemas.microsoft.com/office/drawing/2010/main" val="0"/>
                </a:ext>
              </a:extLst>
            </a:blip>
            <a:srcRect l="3030" r="3030"/>
            <a:stretch/>
          </p:blipFill>
          <p:spPr>
            <a:xfrm>
              <a:off x="805152" y="2143704"/>
              <a:ext cx="2025524" cy="2025524"/>
            </a:xfrm>
            <a:prstGeom prst="flowChartConnector">
              <a:avLst/>
            </a:prstGeom>
          </p:spPr>
        </p:pic>
        <p:sp>
          <p:nvSpPr>
            <p:cNvPr id="9" name="TextBox 8">
              <a:extLst>
                <a:ext uri="{FF2B5EF4-FFF2-40B4-BE49-F238E27FC236}">
                  <a16:creationId xmlns:a16="http://schemas.microsoft.com/office/drawing/2014/main" id="{D32B5D98-576F-3844-D816-BB60CFEE377B}"/>
                </a:ext>
              </a:extLst>
            </p:cNvPr>
            <p:cNvSpPr txBox="1"/>
            <p:nvPr/>
          </p:nvSpPr>
          <p:spPr>
            <a:xfrm>
              <a:off x="805152" y="4427118"/>
              <a:ext cx="2166258" cy="338554"/>
            </a:xfrm>
            <a:prstGeom prst="rect">
              <a:avLst/>
            </a:prstGeom>
            <a:noFill/>
          </p:spPr>
          <p:txBody>
            <a:bodyPr wrap="square" rtlCol="0">
              <a:spAutoFit/>
            </a:bodyPr>
            <a:lstStyle/>
            <a:p>
              <a:pPr algn="ctr"/>
              <a:r>
                <a:rPr lang="en-IN" sz="1600" b="1" dirty="0">
                  <a:latin typeface="Segoe UI" panose="020B0502040204020203" pitchFamily="34" charset="0"/>
                  <a:cs typeface="Segoe UI" panose="020B0502040204020203" pitchFamily="34" charset="0"/>
                </a:rPr>
                <a:t>JEREMY SAMUEL</a:t>
              </a:r>
            </a:p>
          </p:txBody>
        </p:sp>
      </p:grpSp>
      <p:grpSp>
        <p:nvGrpSpPr>
          <p:cNvPr id="11" name="Group 10">
            <a:extLst>
              <a:ext uri="{FF2B5EF4-FFF2-40B4-BE49-F238E27FC236}">
                <a16:creationId xmlns:a16="http://schemas.microsoft.com/office/drawing/2014/main" id="{4B7CFD70-166A-0207-0E66-B1BC756B9B6F}"/>
              </a:ext>
            </a:extLst>
          </p:cNvPr>
          <p:cNvGrpSpPr/>
          <p:nvPr/>
        </p:nvGrpSpPr>
        <p:grpSpPr>
          <a:xfrm>
            <a:off x="2773374" y="2359224"/>
            <a:ext cx="2166258" cy="2868189"/>
            <a:chOff x="805152" y="2143704"/>
            <a:chExt cx="2166258" cy="2868189"/>
          </a:xfrm>
        </p:grpSpPr>
        <p:pic>
          <p:nvPicPr>
            <p:cNvPr id="12" name="Picture 11">
              <a:extLst>
                <a:ext uri="{FF2B5EF4-FFF2-40B4-BE49-F238E27FC236}">
                  <a16:creationId xmlns:a16="http://schemas.microsoft.com/office/drawing/2014/main" id="{11C3D760-7BE5-E281-2DD7-4A7E4607E68F}"/>
                </a:ext>
              </a:extLst>
            </p:cNvPr>
            <p:cNvPicPr>
              <a:picLocks noChangeAspect="1"/>
            </p:cNvPicPr>
            <p:nvPr/>
          </p:nvPicPr>
          <p:blipFill rotWithShape="1">
            <a:blip r:embed="rId3">
              <a:extLst>
                <a:ext uri="{28A0092B-C50C-407E-A947-70E740481C1C}">
                  <a14:useLocalDpi xmlns:a14="http://schemas.microsoft.com/office/drawing/2010/main" val="0"/>
                </a:ext>
              </a:extLst>
            </a:blip>
            <a:srcRect t="847" r="6497" b="32392"/>
            <a:stretch/>
          </p:blipFill>
          <p:spPr>
            <a:xfrm>
              <a:off x="805152" y="2143704"/>
              <a:ext cx="2025524" cy="2025524"/>
            </a:xfrm>
            <a:prstGeom prst="flowChartConnector">
              <a:avLst/>
            </a:prstGeom>
          </p:spPr>
        </p:pic>
        <p:sp>
          <p:nvSpPr>
            <p:cNvPr id="13" name="TextBox 12">
              <a:extLst>
                <a:ext uri="{FF2B5EF4-FFF2-40B4-BE49-F238E27FC236}">
                  <a16:creationId xmlns:a16="http://schemas.microsoft.com/office/drawing/2014/main" id="{D3ACB733-A7AF-3064-4AE1-121098276D59}"/>
                </a:ext>
              </a:extLst>
            </p:cNvPr>
            <p:cNvSpPr txBox="1"/>
            <p:nvPr/>
          </p:nvSpPr>
          <p:spPr>
            <a:xfrm>
              <a:off x="805152" y="4427118"/>
              <a:ext cx="2166258" cy="584775"/>
            </a:xfrm>
            <a:prstGeom prst="rect">
              <a:avLst/>
            </a:prstGeom>
            <a:noFill/>
          </p:spPr>
          <p:txBody>
            <a:bodyPr wrap="square" rtlCol="0">
              <a:spAutoFit/>
            </a:bodyPr>
            <a:lstStyle/>
            <a:p>
              <a:pPr algn="ctr"/>
              <a:r>
                <a:rPr lang="en-IN" sz="1600" b="1" dirty="0">
                  <a:latin typeface="Segoe UI" panose="020B0502040204020203" pitchFamily="34" charset="0"/>
                  <a:cs typeface="Segoe UI" panose="020B0502040204020203" pitchFamily="34" charset="0"/>
                </a:rPr>
                <a:t>NIKHIL CHANDRA KATTA</a:t>
              </a:r>
            </a:p>
          </p:txBody>
        </p:sp>
      </p:grpSp>
      <p:grpSp>
        <p:nvGrpSpPr>
          <p:cNvPr id="14" name="Group 13">
            <a:extLst>
              <a:ext uri="{FF2B5EF4-FFF2-40B4-BE49-F238E27FC236}">
                <a16:creationId xmlns:a16="http://schemas.microsoft.com/office/drawing/2014/main" id="{28F53110-E6C6-CF02-ED3F-37D2D8B05364}"/>
              </a:ext>
            </a:extLst>
          </p:cNvPr>
          <p:cNvGrpSpPr/>
          <p:nvPr/>
        </p:nvGrpSpPr>
        <p:grpSpPr>
          <a:xfrm>
            <a:off x="5112492" y="2333536"/>
            <a:ext cx="2166258" cy="2868189"/>
            <a:chOff x="805152" y="2143704"/>
            <a:chExt cx="2166258" cy="2868189"/>
          </a:xfrm>
        </p:grpSpPr>
        <p:pic>
          <p:nvPicPr>
            <p:cNvPr id="15" name="Picture 14">
              <a:extLst>
                <a:ext uri="{FF2B5EF4-FFF2-40B4-BE49-F238E27FC236}">
                  <a16:creationId xmlns:a16="http://schemas.microsoft.com/office/drawing/2014/main" id="{50696523-D1FF-E48F-C87E-76BEEF118CAE}"/>
                </a:ext>
              </a:extLst>
            </p:cNvPr>
            <p:cNvPicPr>
              <a:picLocks noChangeAspect="1"/>
            </p:cNvPicPr>
            <p:nvPr/>
          </p:nvPicPr>
          <p:blipFill rotWithShape="1">
            <a:blip r:embed="rId4">
              <a:extLst>
                <a:ext uri="{28A0092B-C50C-407E-A947-70E740481C1C}">
                  <a14:useLocalDpi xmlns:a14="http://schemas.microsoft.com/office/drawing/2010/main" val="0"/>
                </a:ext>
              </a:extLst>
            </a:blip>
            <a:srcRect l="17984" t="17598" r="21940" b="11541"/>
            <a:stretch/>
          </p:blipFill>
          <p:spPr>
            <a:xfrm>
              <a:off x="805152" y="2143704"/>
              <a:ext cx="2025524" cy="2025524"/>
            </a:xfrm>
            <a:prstGeom prst="flowChartConnector">
              <a:avLst/>
            </a:prstGeom>
          </p:spPr>
        </p:pic>
        <p:sp>
          <p:nvSpPr>
            <p:cNvPr id="16" name="TextBox 15">
              <a:extLst>
                <a:ext uri="{FF2B5EF4-FFF2-40B4-BE49-F238E27FC236}">
                  <a16:creationId xmlns:a16="http://schemas.microsoft.com/office/drawing/2014/main" id="{1ADE0233-BFB5-86D7-5D04-56421997BDD7}"/>
                </a:ext>
              </a:extLst>
            </p:cNvPr>
            <p:cNvSpPr txBox="1"/>
            <p:nvPr/>
          </p:nvSpPr>
          <p:spPr>
            <a:xfrm>
              <a:off x="805152" y="4427118"/>
              <a:ext cx="2166258" cy="584775"/>
            </a:xfrm>
            <a:prstGeom prst="rect">
              <a:avLst/>
            </a:prstGeom>
            <a:noFill/>
          </p:spPr>
          <p:txBody>
            <a:bodyPr wrap="square" rtlCol="0">
              <a:spAutoFit/>
            </a:bodyPr>
            <a:lstStyle/>
            <a:p>
              <a:pPr algn="ctr"/>
              <a:r>
                <a:rPr lang="en-IN" sz="1600" b="1" dirty="0">
                  <a:latin typeface="Segoe UI" panose="020B0502040204020203" pitchFamily="34" charset="0"/>
                  <a:cs typeface="Segoe UI" panose="020B0502040204020203" pitchFamily="34" charset="0"/>
                </a:rPr>
                <a:t>JAGRUTHI KOMMIDI</a:t>
              </a:r>
            </a:p>
          </p:txBody>
        </p:sp>
      </p:grpSp>
      <p:grpSp>
        <p:nvGrpSpPr>
          <p:cNvPr id="17" name="Group 16">
            <a:extLst>
              <a:ext uri="{FF2B5EF4-FFF2-40B4-BE49-F238E27FC236}">
                <a16:creationId xmlns:a16="http://schemas.microsoft.com/office/drawing/2014/main" id="{9D0199C2-0ADB-4788-C231-EB846E5E45FF}"/>
              </a:ext>
            </a:extLst>
          </p:cNvPr>
          <p:cNvGrpSpPr/>
          <p:nvPr/>
        </p:nvGrpSpPr>
        <p:grpSpPr>
          <a:xfrm>
            <a:off x="7451610" y="2359224"/>
            <a:ext cx="2166258" cy="2621968"/>
            <a:chOff x="805152" y="2143704"/>
            <a:chExt cx="2166258" cy="2621968"/>
          </a:xfrm>
        </p:grpSpPr>
        <p:pic>
          <p:nvPicPr>
            <p:cNvPr id="18" name="Picture 17">
              <a:extLst>
                <a:ext uri="{FF2B5EF4-FFF2-40B4-BE49-F238E27FC236}">
                  <a16:creationId xmlns:a16="http://schemas.microsoft.com/office/drawing/2014/main" id="{EF0A39ED-BA73-EDE4-B0A2-240B88ED4DD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05152" y="2143704"/>
              <a:ext cx="2025524" cy="2025524"/>
            </a:xfrm>
            <a:prstGeom prst="flowChartConnector">
              <a:avLst/>
            </a:prstGeom>
          </p:spPr>
        </p:pic>
        <p:sp>
          <p:nvSpPr>
            <p:cNvPr id="19" name="TextBox 18">
              <a:extLst>
                <a:ext uri="{FF2B5EF4-FFF2-40B4-BE49-F238E27FC236}">
                  <a16:creationId xmlns:a16="http://schemas.microsoft.com/office/drawing/2014/main" id="{EF6D6EF1-D0DD-7FB6-5590-2EF97F837795}"/>
                </a:ext>
              </a:extLst>
            </p:cNvPr>
            <p:cNvSpPr txBox="1"/>
            <p:nvPr/>
          </p:nvSpPr>
          <p:spPr>
            <a:xfrm>
              <a:off x="805152" y="4427118"/>
              <a:ext cx="2166258" cy="338554"/>
            </a:xfrm>
            <a:prstGeom prst="rect">
              <a:avLst/>
            </a:prstGeom>
            <a:noFill/>
          </p:spPr>
          <p:txBody>
            <a:bodyPr wrap="square" rtlCol="0">
              <a:spAutoFit/>
            </a:bodyPr>
            <a:lstStyle/>
            <a:p>
              <a:pPr algn="ctr"/>
              <a:r>
                <a:rPr lang="en-IN" sz="1600" b="1" dirty="0">
                  <a:latin typeface="Segoe UI" panose="020B0502040204020203" pitchFamily="34" charset="0"/>
                  <a:cs typeface="Segoe UI" panose="020B0502040204020203" pitchFamily="34" charset="0"/>
                </a:rPr>
                <a:t>VIKAS RAO</a:t>
              </a:r>
            </a:p>
          </p:txBody>
        </p:sp>
      </p:grpSp>
      <p:grpSp>
        <p:nvGrpSpPr>
          <p:cNvPr id="20" name="Group 19">
            <a:extLst>
              <a:ext uri="{FF2B5EF4-FFF2-40B4-BE49-F238E27FC236}">
                <a16:creationId xmlns:a16="http://schemas.microsoft.com/office/drawing/2014/main" id="{8F15E447-C9F7-B937-EC78-00ADDE1C4CF6}"/>
              </a:ext>
            </a:extLst>
          </p:cNvPr>
          <p:cNvGrpSpPr/>
          <p:nvPr/>
        </p:nvGrpSpPr>
        <p:grpSpPr>
          <a:xfrm>
            <a:off x="9790727" y="2359224"/>
            <a:ext cx="2166258" cy="2621968"/>
            <a:chOff x="805152" y="2143704"/>
            <a:chExt cx="2166258" cy="2621968"/>
          </a:xfrm>
        </p:grpSpPr>
        <p:pic>
          <p:nvPicPr>
            <p:cNvPr id="21" name="Picture 20">
              <a:extLst>
                <a:ext uri="{FF2B5EF4-FFF2-40B4-BE49-F238E27FC236}">
                  <a16:creationId xmlns:a16="http://schemas.microsoft.com/office/drawing/2014/main" id="{69DB5A48-77C4-AB17-BDA0-10BE2FC9D429}"/>
                </a:ext>
              </a:extLst>
            </p:cNvPr>
            <p:cNvPicPr>
              <a:picLocks noChangeAspect="1"/>
            </p:cNvPicPr>
            <p:nvPr/>
          </p:nvPicPr>
          <p:blipFill rotWithShape="1">
            <a:blip r:embed="rId6">
              <a:extLst>
                <a:ext uri="{28A0092B-C50C-407E-A947-70E740481C1C}">
                  <a14:useLocalDpi xmlns:a14="http://schemas.microsoft.com/office/drawing/2010/main" val="0"/>
                </a:ext>
              </a:extLst>
            </a:blip>
            <a:srcRect l="1315" t="25000" r="-1315"/>
            <a:stretch/>
          </p:blipFill>
          <p:spPr>
            <a:xfrm>
              <a:off x="805152" y="2143704"/>
              <a:ext cx="2025524" cy="2025524"/>
            </a:xfrm>
            <a:prstGeom prst="flowChartConnector">
              <a:avLst/>
            </a:prstGeom>
          </p:spPr>
        </p:pic>
        <p:sp>
          <p:nvSpPr>
            <p:cNvPr id="22" name="TextBox 21">
              <a:extLst>
                <a:ext uri="{FF2B5EF4-FFF2-40B4-BE49-F238E27FC236}">
                  <a16:creationId xmlns:a16="http://schemas.microsoft.com/office/drawing/2014/main" id="{E23762CE-05DE-9B1E-43F9-57650C0D3C56}"/>
                </a:ext>
              </a:extLst>
            </p:cNvPr>
            <p:cNvSpPr txBox="1"/>
            <p:nvPr/>
          </p:nvSpPr>
          <p:spPr>
            <a:xfrm>
              <a:off x="805152" y="4427118"/>
              <a:ext cx="2166258" cy="338554"/>
            </a:xfrm>
            <a:prstGeom prst="rect">
              <a:avLst/>
            </a:prstGeom>
            <a:noFill/>
          </p:spPr>
          <p:txBody>
            <a:bodyPr wrap="square" rtlCol="0">
              <a:spAutoFit/>
            </a:bodyPr>
            <a:lstStyle/>
            <a:p>
              <a:pPr algn="ctr"/>
              <a:r>
                <a:rPr lang="en-IN" sz="1600" b="1" dirty="0">
                  <a:latin typeface="Segoe UI" panose="020B0502040204020203" pitchFamily="34" charset="0"/>
                  <a:cs typeface="Segoe UI" panose="020B0502040204020203" pitchFamily="34" charset="0"/>
                </a:rPr>
                <a:t>SOUMYATA BINANI</a:t>
              </a:r>
            </a:p>
          </p:txBody>
        </p:sp>
      </p:grpSp>
    </p:spTree>
    <p:extLst>
      <p:ext uri="{BB962C8B-B14F-4D97-AF65-F5344CB8AC3E}">
        <p14:creationId xmlns:p14="http://schemas.microsoft.com/office/powerpoint/2010/main" val="1278587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F3F1BFF6-9533-7ADA-39BE-B1336250ABEB}"/>
              </a:ext>
            </a:extLst>
          </p:cNvPr>
          <p:cNvGrpSpPr/>
          <p:nvPr/>
        </p:nvGrpSpPr>
        <p:grpSpPr>
          <a:xfrm>
            <a:off x="298585" y="1009458"/>
            <a:ext cx="3599234" cy="5073489"/>
            <a:chOff x="298585" y="1009458"/>
            <a:chExt cx="3599234" cy="5073489"/>
          </a:xfrm>
        </p:grpSpPr>
        <p:pic>
          <p:nvPicPr>
            <p:cNvPr id="13" name="Picture 12" descr="A person and a child standing in front of a whiteboard&#10;&#10;Description automatically generated">
              <a:extLst>
                <a:ext uri="{FF2B5EF4-FFF2-40B4-BE49-F238E27FC236}">
                  <a16:creationId xmlns:a16="http://schemas.microsoft.com/office/drawing/2014/main" id="{7A4C2479-1261-16ED-AD31-69462E5F8096}"/>
                </a:ext>
              </a:extLst>
            </p:cNvPr>
            <p:cNvPicPr>
              <a:picLocks noChangeAspect="1"/>
            </p:cNvPicPr>
            <p:nvPr/>
          </p:nvPicPr>
          <p:blipFill rotWithShape="1">
            <a:blip r:embed="rId2">
              <a:extLst>
                <a:ext uri="{28A0092B-C50C-407E-A947-70E740481C1C}">
                  <a14:useLocalDpi xmlns:a14="http://schemas.microsoft.com/office/drawing/2010/main" val="0"/>
                </a:ext>
              </a:extLst>
            </a:blip>
            <a:srcRect l="16759" t="1" r="16682" b="-6496"/>
            <a:stretch/>
          </p:blipFill>
          <p:spPr>
            <a:xfrm>
              <a:off x="493138" y="1554381"/>
              <a:ext cx="3404681" cy="3359015"/>
            </a:xfrm>
            <a:prstGeom prst="roundRect">
              <a:avLst/>
            </a:prstGeom>
          </p:spPr>
        </p:pic>
        <p:sp>
          <p:nvSpPr>
            <p:cNvPr id="16" name="TextBox 15">
              <a:extLst>
                <a:ext uri="{FF2B5EF4-FFF2-40B4-BE49-F238E27FC236}">
                  <a16:creationId xmlns:a16="http://schemas.microsoft.com/office/drawing/2014/main" id="{C68BEEE8-EB71-5870-CCFC-CBC7B5E22BC5}"/>
                </a:ext>
              </a:extLst>
            </p:cNvPr>
            <p:cNvSpPr txBox="1"/>
            <p:nvPr/>
          </p:nvSpPr>
          <p:spPr>
            <a:xfrm>
              <a:off x="298585" y="4913396"/>
              <a:ext cx="3599234" cy="1169551"/>
            </a:xfrm>
            <a:prstGeom prst="rect">
              <a:avLst/>
            </a:prstGeom>
            <a:noFill/>
          </p:spPr>
          <p:txBody>
            <a:bodyPr wrap="square" rtlCol="0">
              <a:spAutoFit/>
            </a:bodyPr>
            <a:lstStyle/>
            <a:p>
              <a:pPr marL="285750" indent="-285750">
                <a:buFont typeface="Wingdings" panose="05000000000000000000" pitchFamily="2" charset="2"/>
                <a:buChar char="§"/>
              </a:pPr>
              <a:r>
                <a:rPr lang="en-US" sz="1400" dirty="0">
                  <a:latin typeface="Segoe UI" panose="020B0502040204020203" pitchFamily="34" charset="0"/>
                  <a:cs typeface="Segoe UI" panose="020B0502040204020203" pitchFamily="34" charset="0"/>
                </a:rPr>
                <a:t>Microsoft founded in a small garage.</a:t>
              </a:r>
            </a:p>
            <a:p>
              <a:pPr marL="285750" indent="-285750">
                <a:buFont typeface="Wingdings" panose="05000000000000000000" pitchFamily="2" charset="2"/>
                <a:buChar char="§"/>
              </a:pPr>
              <a:r>
                <a:rPr lang="en-US" sz="1400" dirty="0">
                  <a:latin typeface="Segoe UI" panose="020B0502040204020203" pitchFamily="34" charset="0"/>
                  <a:cs typeface="Segoe UI" panose="020B0502040204020203" pitchFamily="34" charset="0"/>
                </a:rPr>
                <a:t>First success: BASIC interpreter for Altair 8800.</a:t>
              </a:r>
            </a:p>
            <a:p>
              <a:pPr marL="285750" indent="-285750">
                <a:buFont typeface="Wingdings" panose="05000000000000000000" pitchFamily="2" charset="2"/>
                <a:buChar char="§"/>
              </a:pPr>
              <a:r>
                <a:rPr lang="en-US" sz="1400" dirty="0">
                  <a:latin typeface="Segoe UI" panose="020B0502040204020203" pitchFamily="34" charset="0"/>
                  <a:cs typeface="Segoe UI" panose="020B0502040204020203" pitchFamily="34" charset="0"/>
                </a:rPr>
                <a:t>Vision: Bring computers into homes, schools, and businesses.</a:t>
              </a:r>
            </a:p>
          </p:txBody>
        </p:sp>
        <p:sp>
          <p:nvSpPr>
            <p:cNvPr id="17" name="TextBox 16">
              <a:extLst>
                <a:ext uri="{FF2B5EF4-FFF2-40B4-BE49-F238E27FC236}">
                  <a16:creationId xmlns:a16="http://schemas.microsoft.com/office/drawing/2014/main" id="{3207E5E8-9415-5D24-5551-49AB9ED5841B}"/>
                </a:ext>
              </a:extLst>
            </p:cNvPr>
            <p:cNvSpPr txBox="1"/>
            <p:nvPr/>
          </p:nvSpPr>
          <p:spPr>
            <a:xfrm>
              <a:off x="1697882" y="1009458"/>
              <a:ext cx="800640" cy="400110"/>
            </a:xfrm>
            <a:prstGeom prst="rect">
              <a:avLst/>
            </a:prstGeom>
            <a:noFill/>
          </p:spPr>
          <p:txBody>
            <a:bodyPr wrap="square" rtlCol="0">
              <a:spAutoFit/>
            </a:bodyPr>
            <a:lstStyle/>
            <a:p>
              <a:r>
                <a:rPr lang="en-IN" sz="2000" b="1" dirty="0">
                  <a:solidFill>
                    <a:srgbClr val="F14F21"/>
                  </a:solidFill>
                  <a:latin typeface="Segoe UI" panose="020B0502040204020203" pitchFamily="34" charset="0"/>
                  <a:cs typeface="Segoe UI" panose="020B0502040204020203" pitchFamily="34" charset="0"/>
                </a:rPr>
                <a:t>1975</a:t>
              </a:r>
            </a:p>
          </p:txBody>
        </p:sp>
      </p:grpSp>
      <p:grpSp>
        <p:nvGrpSpPr>
          <p:cNvPr id="19" name="Group 18">
            <a:extLst>
              <a:ext uri="{FF2B5EF4-FFF2-40B4-BE49-F238E27FC236}">
                <a16:creationId xmlns:a16="http://schemas.microsoft.com/office/drawing/2014/main" id="{AE4E3A63-B01B-5D73-3F4C-07DE413AE6F9}"/>
              </a:ext>
            </a:extLst>
          </p:cNvPr>
          <p:cNvGrpSpPr/>
          <p:nvPr/>
        </p:nvGrpSpPr>
        <p:grpSpPr>
          <a:xfrm>
            <a:off x="4296383" y="1009458"/>
            <a:ext cx="3599234" cy="5073489"/>
            <a:chOff x="298585" y="1009458"/>
            <a:chExt cx="3599234" cy="5073489"/>
          </a:xfrm>
        </p:grpSpPr>
        <p:pic>
          <p:nvPicPr>
            <p:cNvPr id="20" name="Picture 19">
              <a:extLst>
                <a:ext uri="{FF2B5EF4-FFF2-40B4-BE49-F238E27FC236}">
                  <a16:creationId xmlns:a16="http://schemas.microsoft.com/office/drawing/2014/main" id="{256B8546-6B83-81FE-F5C3-CE1A691BB540}"/>
                </a:ext>
              </a:extLst>
            </p:cNvPr>
            <p:cNvPicPr>
              <a:picLocks noChangeAspect="1"/>
            </p:cNvPicPr>
            <p:nvPr/>
          </p:nvPicPr>
          <p:blipFill>
            <a:blip r:embed="rId3">
              <a:extLst>
                <a:ext uri="{28A0092B-C50C-407E-A947-70E740481C1C}">
                  <a14:useLocalDpi xmlns:a14="http://schemas.microsoft.com/office/drawing/2010/main" val="0"/>
                </a:ext>
              </a:extLst>
            </a:blip>
            <a:srcRect l="11990" r="11990"/>
            <a:stretch/>
          </p:blipFill>
          <p:spPr>
            <a:xfrm>
              <a:off x="493138" y="1554381"/>
              <a:ext cx="3404681" cy="3192717"/>
            </a:xfrm>
            <a:prstGeom prst="roundRect">
              <a:avLst/>
            </a:prstGeom>
          </p:spPr>
        </p:pic>
        <p:sp>
          <p:nvSpPr>
            <p:cNvPr id="21" name="TextBox 20">
              <a:extLst>
                <a:ext uri="{FF2B5EF4-FFF2-40B4-BE49-F238E27FC236}">
                  <a16:creationId xmlns:a16="http://schemas.microsoft.com/office/drawing/2014/main" id="{A6D6796B-35EF-5F36-F2E4-B54B2F00BEAD}"/>
                </a:ext>
              </a:extLst>
            </p:cNvPr>
            <p:cNvSpPr txBox="1"/>
            <p:nvPr/>
          </p:nvSpPr>
          <p:spPr>
            <a:xfrm>
              <a:off x="298585" y="4913396"/>
              <a:ext cx="3599234" cy="1169551"/>
            </a:xfrm>
            <a:prstGeom prst="rect">
              <a:avLst/>
            </a:prstGeom>
            <a:noFill/>
          </p:spPr>
          <p:txBody>
            <a:bodyPr wrap="square" rtlCol="0">
              <a:spAutoFit/>
            </a:bodyPr>
            <a:lstStyle/>
            <a:p>
              <a:pPr marL="285750" indent="-285750">
                <a:buFont typeface="Wingdings" panose="05000000000000000000" pitchFamily="2" charset="2"/>
                <a:buChar char="§"/>
              </a:pPr>
              <a:r>
                <a:rPr lang="en-US" sz="1400" dirty="0">
                  <a:latin typeface="Segoe UI" panose="020B0502040204020203" pitchFamily="34" charset="0"/>
                  <a:cs typeface="Segoe UI" panose="020B0502040204020203" pitchFamily="34" charset="0"/>
                </a:rPr>
                <a:t>IBM turns to Microsoft for an OS.</a:t>
              </a:r>
            </a:p>
            <a:p>
              <a:pPr marL="285750" indent="-285750">
                <a:buFont typeface="Wingdings" panose="05000000000000000000" pitchFamily="2" charset="2"/>
                <a:buChar char="§"/>
              </a:pPr>
              <a:r>
                <a:rPr lang="en-US" sz="1400" dirty="0">
                  <a:latin typeface="Segoe UI" panose="020B0502040204020203" pitchFamily="34" charset="0"/>
                  <a:cs typeface="Segoe UI" panose="020B0502040204020203" pitchFamily="34" charset="0"/>
                </a:rPr>
                <a:t>MS-DOS licensed broadly, fueling the PC boom.</a:t>
              </a:r>
            </a:p>
            <a:p>
              <a:pPr marL="285750" indent="-285750">
                <a:buFont typeface="Wingdings" panose="05000000000000000000" pitchFamily="2" charset="2"/>
                <a:buChar char="§"/>
              </a:pPr>
              <a:r>
                <a:rPr lang="en-US" sz="1400" dirty="0">
                  <a:latin typeface="Segoe UI" panose="020B0502040204020203" pitchFamily="34" charset="0"/>
                  <a:cs typeface="Segoe UI" panose="020B0502040204020203" pitchFamily="34" charset="0"/>
                </a:rPr>
                <a:t>Revolutionary licensing model gave Microsoft a competitive edge.</a:t>
              </a:r>
            </a:p>
          </p:txBody>
        </p:sp>
        <p:sp>
          <p:nvSpPr>
            <p:cNvPr id="22" name="TextBox 21">
              <a:extLst>
                <a:ext uri="{FF2B5EF4-FFF2-40B4-BE49-F238E27FC236}">
                  <a16:creationId xmlns:a16="http://schemas.microsoft.com/office/drawing/2014/main" id="{F2D8DD27-F41D-B6EC-C9B1-F6D2DB5804A1}"/>
                </a:ext>
              </a:extLst>
            </p:cNvPr>
            <p:cNvSpPr txBox="1"/>
            <p:nvPr/>
          </p:nvSpPr>
          <p:spPr>
            <a:xfrm>
              <a:off x="1697882" y="1009458"/>
              <a:ext cx="800640" cy="400110"/>
            </a:xfrm>
            <a:prstGeom prst="rect">
              <a:avLst/>
            </a:prstGeom>
            <a:noFill/>
          </p:spPr>
          <p:txBody>
            <a:bodyPr wrap="square" rtlCol="0">
              <a:spAutoFit/>
            </a:bodyPr>
            <a:lstStyle/>
            <a:p>
              <a:r>
                <a:rPr lang="en-IN" sz="2000" b="1" dirty="0">
                  <a:solidFill>
                    <a:srgbClr val="F14F21"/>
                  </a:solidFill>
                  <a:latin typeface="Segoe UI" panose="020B0502040204020203" pitchFamily="34" charset="0"/>
                  <a:cs typeface="Segoe UI" panose="020B0502040204020203" pitchFamily="34" charset="0"/>
                </a:rPr>
                <a:t>1980</a:t>
              </a:r>
            </a:p>
          </p:txBody>
        </p:sp>
      </p:grpSp>
      <p:grpSp>
        <p:nvGrpSpPr>
          <p:cNvPr id="23" name="Group 22">
            <a:extLst>
              <a:ext uri="{FF2B5EF4-FFF2-40B4-BE49-F238E27FC236}">
                <a16:creationId xmlns:a16="http://schemas.microsoft.com/office/drawing/2014/main" id="{4A6FFE25-CCAF-4F6E-CBDA-DD38A2FB79DD}"/>
              </a:ext>
            </a:extLst>
          </p:cNvPr>
          <p:cNvGrpSpPr>
            <a:grpSpLocks/>
          </p:cNvGrpSpPr>
          <p:nvPr/>
        </p:nvGrpSpPr>
        <p:grpSpPr>
          <a:xfrm>
            <a:off x="8294181" y="1009458"/>
            <a:ext cx="3599234" cy="5073489"/>
            <a:chOff x="298585" y="1009458"/>
            <a:chExt cx="3599234" cy="5073489"/>
          </a:xfrm>
        </p:grpSpPr>
        <p:pic>
          <p:nvPicPr>
            <p:cNvPr id="24" name="Picture 23">
              <a:extLst>
                <a:ext uri="{FF2B5EF4-FFF2-40B4-BE49-F238E27FC236}">
                  <a16:creationId xmlns:a16="http://schemas.microsoft.com/office/drawing/2014/main" id="{1D0F8876-9798-EBB4-603B-BFC62892ACE9}"/>
                </a:ext>
              </a:extLst>
            </p:cNvPr>
            <p:cNvPicPr>
              <a:picLocks noChangeAspect="1"/>
            </p:cNvPicPr>
            <p:nvPr/>
          </p:nvPicPr>
          <p:blipFill>
            <a:blip r:embed="rId4">
              <a:extLst>
                <a:ext uri="{28A0092B-C50C-407E-A947-70E740481C1C}">
                  <a14:useLocalDpi xmlns:a14="http://schemas.microsoft.com/office/drawing/2010/main" val="0"/>
                </a:ext>
              </a:extLst>
            </a:blip>
            <a:srcRect l="20852" r="20852"/>
            <a:stretch/>
          </p:blipFill>
          <p:spPr>
            <a:xfrm>
              <a:off x="493138" y="1554381"/>
              <a:ext cx="3404681" cy="3275866"/>
            </a:xfrm>
            <a:prstGeom prst="roundRect">
              <a:avLst/>
            </a:prstGeom>
          </p:spPr>
        </p:pic>
        <p:sp>
          <p:nvSpPr>
            <p:cNvPr id="25" name="TextBox 24">
              <a:extLst>
                <a:ext uri="{FF2B5EF4-FFF2-40B4-BE49-F238E27FC236}">
                  <a16:creationId xmlns:a16="http://schemas.microsoft.com/office/drawing/2014/main" id="{8A578642-C70D-7B9D-D58A-5EF5F61CCDC3}"/>
                </a:ext>
              </a:extLst>
            </p:cNvPr>
            <p:cNvSpPr txBox="1">
              <a:spLocks/>
            </p:cNvSpPr>
            <p:nvPr/>
          </p:nvSpPr>
          <p:spPr>
            <a:xfrm>
              <a:off x="298585" y="4913396"/>
              <a:ext cx="3599234" cy="1169551"/>
            </a:xfrm>
            <a:prstGeom prst="rect">
              <a:avLst/>
            </a:prstGeom>
            <a:noFill/>
          </p:spPr>
          <p:txBody>
            <a:bodyPr wrap="square" rtlCol="0">
              <a:spAutoFit/>
            </a:bodyPr>
            <a:lstStyle/>
            <a:p>
              <a:pPr marL="285750" indent="-285750">
                <a:buFont typeface="Wingdings" panose="05000000000000000000" pitchFamily="2" charset="2"/>
                <a:buChar char="§"/>
              </a:pPr>
              <a:r>
                <a:rPr lang="en-US" sz="1400" dirty="0">
                  <a:latin typeface="Segoe UI" panose="020B0502040204020203" pitchFamily="34" charset="0"/>
                  <a:cs typeface="Segoe UI" panose="020B0502040204020203" pitchFamily="34" charset="0"/>
                </a:rPr>
                <a:t>Windows 1.0 launched—GUI built on MS-DOS.</a:t>
              </a:r>
            </a:p>
            <a:p>
              <a:pPr marL="285750" indent="-285750">
                <a:buFont typeface="Wingdings" panose="05000000000000000000" pitchFamily="2" charset="2"/>
                <a:buChar char="§"/>
              </a:pPr>
              <a:r>
                <a:rPr lang="en-US" sz="1400" dirty="0">
                  <a:latin typeface="Segoe UI" panose="020B0502040204020203" pitchFamily="34" charset="0"/>
                  <a:cs typeface="Segoe UI" panose="020B0502040204020203" pitchFamily="34" charset="0"/>
                </a:rPr>
                <a:t>Bridged the gap between complex Unix/Linux and costly Apple.</a:t>
              </a:r>
            </a:p>
            <a:p>
              <a:pPr marL="285750" indent="-285750">
                <a:buFont typeface="Wingdings" panose="05000000000000000000" pitchFamily="2" charset="2"/>
                <a:buChar char="§"/>
              </a:pPr>
              <a:r>
                <a:rPr lang="en-US" sz="1400" dirty="0">
                  <a:latin typeface="Segoe UI" panose="020B0502040204020203" pitchFamily="34" charset="0"/>
                  <a:cs typeface="Segoe UI" panose="020B0502040204020203" pitchFamily="34" charset="0"/>
                </a:rPr>
                <a:t>Affordable, versatile.</a:t>
              </a:r>
            </a:p>
          </p:txBody>
        </p:sp>
        <p:sp>
          <p:nvSpPr>
            <p:cNvPr id="26" name="TextBox 25">
              <a:extLst>
                <a:ext uri="{FF2B5EF4-FFF2-40B4-BE49-F238E27FC236}">
                  <a16:creationId xmlns:a16="http://schemas.microsoft.com/office/drawing/2014/main" id="{60F40566-96FE-7A95-F70E-E7AE3E396BA7}"/>
                </a:ext>
              </a:extLst>
            </p:cNvPr>
            <p:cNvSpPr txBox="1">
              <a:spLocks/>
            </p:cNvSpPr>
            <p:nvPr/>
          </p:nvSpPr>
          <p:spPr>
            <a:xfrm>
              <a:off x="1697882" y="1009458"/>
              <a:ext cx="800640" cy="400110"/>
            </a:xfrm>
            <a:prstGeom prst="rect">
              <a:avLst/>
            </a:prstGeom>
            <a:noFill/>
          </p:spPr>
          <p:txBody>
            <a:bodyPr wrap="square" rtlCol="0">
              <a:spAutoFit/>
            </a:bodyPr>
            <a:lstStyle/>
            <a:p>
              <a:r>
                <a:rPr lang="en-IN" sz="2000" b="1" dirty="0">
                  <a:solidFill>
                    <a:srgbClr val="F14F21"/>
                  </a:solidFill>
                  <a:latin typeface="Segoe UI" panose="020B0502040204020203" pitchFamily="34" charset="0"/>
                  <a:cs typeface="Segoe UI" panose="020B0502040204020203" pitchFamily="34" charset="0"/>
                </a:rPr>
                <a:t>1985</a:t>
              </a:r>
            </a:p>
          </p:txBody>
        </p:sp>
      </p:grpSp>
      <p:pic>
        <p:nvPicPr>
          <p:cNvPr id="28" name="Picture 27" descr="A close up of a logo&#10;&#10;Description automatically generated">
            <a:extLst>
              <a:ext uri="{FF2B5EF4-FFF2-40B4-BE49-F238E27FC236}">
                <a16:creationId xmlns:a16="http://schemas.microsoft.com/office/drawing/2014/main" id="{7EB59930-A854-9EDC-5587-975DD5F72477}"/>
              </a:ext>
            </a:extLst>
          </p:cNvPr>
          <p:cNvPicPr>
            <a:picLocks noChangeAspect="1"/>
          </p:cNvPicPr>
          <p:nvPr/>
        </p:nvPicPr>
        <p:blipFill>
          <a:blip r:embed="rId5">
            <a:extLst>
              <a:ext uri="{28A0092B-C50C-407E-A947-70E740481C1C}">
                <a14:useLocalDpi xmlns:a14="http://schemas.microsoft.com/office/drawing/2010/main" val="0"/>
              </a:ext>
            </a:extLst>
          </a:blip>
          <a:srcRect l="-1014" t="16589" r="1014" b="22282"/>
          <a:stretch/>
        </p:blipFill>
        <p:spPr>
          <a:xfrm>
            <a:off x="4250852" y="1"/>
            <a:ext cx="4490936" cy="1009458"/>
          </a:xfrm>
          <a:prstGeom prst="rect">
            <a:avLst/>
          </a:prstGeom>
        </p:spPr>
      </p:pic>
    </p:spTree>
    <p:extLst>
      <p:ext uri="{BB962C8B-B14F-4D97-AF65-F5344CB8AC3E}">
        <p14:creationId xmlns:p14="http://schemas.microsoft.com/office/powerpoint/2010/main" val="276798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CBD7C-0A0F-DBFA-0840-F38EB88DF278}"/>
            </a:ext>
          </a:extLst>
        </p:cNvPr>
        <p:cNvGrpSpPr/>
        <p:nvPr/>
      </p:nvGrpSpPr>
      <p:grpSpPr>
        <a:xfrm>
          <a:off x="0" y="0"/>
          <a:ext cx="0" cy="0"/>
          <a:chOff x="0" y="0"/>
          <a:chExt cx="0" cy="0"/>
        </a:xfrm>
      </p:grpSpPr>
      <p:pic>
        <p:nvPicPr>
          <p:cNvPr id="28" name="Picture 27" descr="A close up of a logo&#10;&#10;Description automatically generated">
            <a:extLst>
              <a:ext uri="{FF2B5EF4-FFF2-40B4-BE49-F238E27FC236}">
                <a16:creationId xmlns:a16="http://schemas.microsoft.com/office/drawing/2014/main" id="{349CDAD8-1CD9-EFA4-6ABF-5847561F28AA}"/>
              </a:ext>
            </a:extLst>
          </p:cNvPr>
          <p:cNvPicPr>
            <a:picLocks noChangeAspect="1"/>
          </p:cNvPicPr>
          <p:nvPr/>
        </p:nvPicPr>
        <p:blipFill>
          <a:blip r:embed="rId2">
            <a:extLst>
              <a:ext uri="{28A0092B-C50C-407E-A947-70E740481C1C}">
                <a14:useLocalDpi xmlns:a14="http://schemas.microsoft.com/office/drawing/2010/main" val="0"/>
              </a:ext>
            </a:extLst>
          </a:blip>
          <a:srcRect l="-1014" t="16589" r="1014" b="22282"/>
          <a:stretch/>
        </p:blipFill>
        <p:spPr>
          <a:xfrm>
            <a:off x="4692669" y="22893"/>
            <a:ext cx="2912764" cy="654722"/>
          </a:xfrm>
          <a:prstGeom prst="rect">
            <a:avLst/>
          </a:prstGeom>
        </p:spPr>
      </p:pic>
      <p:cxnSp>
        <p:nvCxnSpPr>
          <p:cNvPr id="3" name="Straight Arrow Connector 2">
            <a:extLst>
              <a:ext uri="{FF2B5EF4-FFF2-40B4-BE49-F238E27FC236}">
                <a16:creationId xmlns:a16="http://schemas.microsoft.com/office/drawing/2014/main" id="{580E3B36-C7D1-54F0-193E-0592B9B8D1E2}"/>
              </a:ext>
            </a:extLst>
          </p:cNvPr>
          <p:cNvCxnSpPr>
            <a:cxnSpLocks/>
          </p:cNvCxnSpPr>
          <p:nvPr/>
        </p:nvCxnSpPr>
        <p:spPr>
          <a:xfrm flipV="1">
            <a:off x="972273" y="1111170"/>
            <a:ext cx="0" cy="5034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3B2963AF-2216-BEEC-A6E2-A30A40D5EB8D}"/>
              </a:ext>
            </a:extLst>
          </p:cNvPr>
          <p:cNvCxnSpPr>
            <a:cxnSpLocks/>
          </p:cNvCxnSpPr>
          <p:nvPr/>
        </p:nvCxnSpPr>
        <p:spPr>
          <a:xfrm>
            <a:off x="972273" y="6146157"/>
            <a:ext cx="104097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FFB162F-9E7E-9D04-FE0A-77D396957932}"/>
              </a:ext>
            </a:extLst>
          </p:cNvPr>
          <p:cNvSpPr txBox="1"/>
          <p:nvPr/>
        </p:nvSpPr>
        <p:spPr>
          <a:xfrm>
            <a:off x="399064" y="1305341"/>
            <a:ext cx="665542" cy="4247317"/>
          </a:xfrm>
          <a:prstGeom prst="rect">
            <a:avLst/>
          </a:prstGeom>
          <a:noFill/>
        </p:spPr>
        <p:txBody>
          <a:bodyPr wrap="square">
            <a:spAutoFit/>
          </a:bodyPr>
          <a:lstStyle/>
          <a:p>
            <a:pPr rtl="0"/>
            <a:r>
              <a:rPr lang="en-IN" sz="1800" b="0" i="0" u="none" strike="noStrike" dirty="0">
                <a:solidFill>
                  <a:srgbClr val="595959"/>
                </a:solidFill>
                <a:effectLst/>
                <a:latin typeface="Arial" panose="020B0604020202020204" pitchFamily="34" charset="0"/>
              </a:rPr>
              <a:t>700</a:t>
            </a:r>
            <a:endParaRPr lang="en-IN" b="0" dirty="0">
              <a:effectLst/>
            </a:endParaRPr>
          </a:p>
          <a:p>
            <a:pPr rtl="0"/>
            <a:br>
              <a:rPr lang="en-IN" b="0" dirty="0">
                <a:effectLst/>
              </a:rPr>
            </a:br>
            <a:r>
              <a:rPr lang="en-IN" sz="1800" b="0" i="0" u="none" strike="noStrike" dirty="0">
                <a:solidFill>
                  <a:srgbClr val="595959"/>
                </a:solidFill>
                <a:effectLst/>
                <a:latin typeface="Arial" panose="020B0604020202020204" pitchFamily="34" charset="0"/>
              </a:rPr>
              <a:t>600</a:t>
            </a:r>
            <a:endParaRPr lang="en-IN" b="0" dirty="0">
              <a:effectLst/>
            </a:endParaRPr>
          </a:p>
          <a:p>
            <a:pPr rtl="0"/>
            <a:br>
              <a:rPr lang="en-IN" b="0" dirty="0">
                <a:effectLst/>
              </a:rPr>
            </a:br>
            <a:r>
              <a:rPr lang="en-IN" sz="1800" b="0" i="0" u="none" strike="noStrike" dirty="0">
                <a:solidFill>
                  <a:srgbClr val="595959"/>
                </a:solidFill>
                <a:effectLst/>
                <a:latin typeface="Arial" panose="020B0604020202020204" pitchFamily="34" charset="0"/>
              </a:rPr>
              <a:t>500</a:t>
            </a:r>
            <a:endParaRPr lang="en-IN" b="0" dirty="0">
              <a:effectLst/>
            </a:endParaRPr>
          </a:p>
          <a:p>
            <a:pPr rtl="0"/>
            <a:br>
              <a:rPr lang="en-IN" b="0" dirty="0">
                <a:effectLst/>
              </a:rPr>
            </a:br>
            <a:r>
              <a:rPr lang="en-IN" sz="1800" b="0" i="0" u="none" strike="noStrike" dirty="0">
                <a:solidFill>
                  <a:srgbClr val="595959"/>
                </a:solidFill>
                <a:effectLst/>
                <a:latin typeface="Arial" panose="020B0604020202020204" pitchFamily="34" charset="0"/>
              </a:rPr>
              <a:t>400</a:t>
            </a:r>
            <a:endParaRPr lang="en-IN" b="0" dirty="0">
              <a:effectLst/>
            </a:endParaRPr>
          </a:p>
          <a:p>
            <a:pPr rtl="0"/>
            <a:br>
              <a:rPr lang="en-IN" b="0" dirty="0">
                <a:effectLst/>
              </a:rPr>
            </a:br>
            <a:r>
              <a:rPr lang="en-IN" sz="1800" b="0" i="0" u="none" strike="noStrike" dirty="0">
                <a:solidFill>
                  <a:srgbClr val="595959"/>
                </a:solidFill>
                <a:effectLst/>
                <a:latin typeface="Arial" panose="020B0604020202020204" pitchFamily="34" charset="0"/>
              </a:rPr>
              <a:t>300</a:t>
            </a:r>
            <a:endParaRPr lang="en-IN" b="0" dirty="0">
              <a:effectLst/>
            </a:endParaRPr>
          </a:p>
          <a:p>
            <a:pPr rtl="0"/>
            <a:br>
              <a:rPr lang="en-IN" b="0" dirty="0">
                <a:effectLst/>
              </a:rPr>
            </a:br>
            <a:r>
              <a:rPr lang="en-IN" sz="1800" b="0" i="0" u="none" strike="noStrike" dirty="0">
                <a:solidFill>
                  <a:srgbClr val="595959"/>
                </a:solidFill>
                <a:effectLst/>
                <a:latin typeface="Arial" panose="020B0604020202020204" pitchFamily="34" charset="0"/>
              </a:rPr>
              <a:t>200</a:t>
            </a:r>
            <a:endParaRPr lang="en-IN" b="0" dirty="0">
              <a:effectLst/>
            </a:endParaRPr>
          </a:p>
          <a:p>
            <a:pPr rtl="0"/>
            <a:br>
              <a:rPr lang="en-IN" b="0" dirty="0">
                <a:effectLst/>
              </a:rPr>
            </a:br>
            <a:r>
              <a:rPr lang="en-IN" sz="1800" b="0" i="0" u="none" strike="noStrike" dirty="0">
                <a:solidFill>
                  <a:srgbClr val="595959"/>
                </a:solidFill>
                <a:effectLst/>
                <a:latin typeface="Arial" panose="020B0604020202020204" pitchFamily="34" charset="0"/>
              </a:rPr>
              <a:t>100</a:t>
            </a:r>
            <a:endParaRPr lang="en-IN" b="0" dirty="0">
              <a:effectLst/>
            </a:endParaRPr>
          </a:p>
          <a:p>
            <a:br>
              <a:rPr lang="en-IN" dirty="0"/>
            </a:br>
            <a:endParaRPr lang="en-IN" dirty="0"/>
          </a:p>
        </p:txBody>
      </p:sp>
      <p:sp>
        <p:nvSpPr>
          <p:cNvPr id="12" name="TextBox 11">
            <a:extLst>
              <a:ext uri="{FF2B5EF4-FFF2-40B4-BE49-F238E27FC236}">
                <a16:creationId xmlns:a16="http://schemas.microsoft.com/office/drawing/2014/main" id="{8752EEE7-3F46-B66C-7A5E-5EE32AA72FCD}"/>
              </a:ext>
            </a:extLst>
          </p:cNvPr>
          <p:cNvSpPr txBox="1"/>
          <p:nvPr/>
        </p:nvSpPr>
        <p:spPr>
          <a:xfrm>
            <a:off x="1151682" y="6257835"/>
            <a:ext cx="9994738" cy="646331"/>
          </a:xfrm>
          <a:prstGeom prst="rect">
            <a:avLst/>
          </a:prstGeom>
          <a:noFill/>
        </p:spPr>
        <p:txBody>
          <a:bodyPr wrap="square">
            <a:spAutoFit/>
          </a:bodyPr>
          <a:lstStyle/>
          <a:p>
            <a:pPr algn="ctr" rtl="0"/>
            <a:r>
              <a:rPr lang="en-IN" sz="1800" b="0" i="0" u="none" strike="noStrike" dirty="0">
                <a:solidFill>
                  <a:srgbClr val="595959"/>
                </a:solidFill>
                <a:effectLst/>
                <a:latin typeface="Arial" panose="020B0604020202020204" pitchFamily="34" charset="0"/>
              </a:rPr>
              <a:t>1975</a:t>
            </a:r>
            <a:r>
              <a:rPr lang="en-IN" dirty="0"/>
              <a:t>	</a:t>
            </a:r>
            <a:r>
              <a:rPr lang="en-IN" sz="1800" b="0" i="0" u="none" strike="noStrike" dirty="0">
                <a:solidFill>
                  <a:srgbClr val="595959"/>
                </a:solidFill>
                <a:effectLst/>
                <a:latin typeface="Arial" panose="020B0604020202020204" pitchFamily="34" charset="0"/>
              </a:rPr>
              <a:t>1980</a:t>
            </a:r>
            <a:r>
              <a:rPr lang="en-IN" dirty="0"/>
              <a:t>	</a:t>
            </a:r>
            <a:r>
              <a:rPr lang="en-IN" sz="1800" b="0" i="0" u="none" strike="noStrike" dirty="0">
                <a:solidFill>
                  <a:srgbClr val="595959"/>
                </a:solidFill>
                <a:effectLst/>
                <a:latin typeface="Arial" panose="020B0604020202020204" pitchFamily="34" charset="0"/>
              </a:rPr>
              <a:t>1985</a:t>
            </a:r>
            <a:r>
              <a:rPr lang="en-IN" dirty="0"/>
              <a:t>	</a:t>
            </a:r>
            <a:r>
              <a:rPr lang="en-IN" sz="1800" b="0" i="0" u="none" strike="noStrike" dirty="0">
                <a:solidFill>
                  <a:srgbClr val="595959"/>
                </a:solidFill>
                <a:effectLst/>
                <a:latin typeface="Arial" panose="020B0604020202020204" pitchFamily="34" charset="0"/>
              </a:rPr>
              <a:t>1990</a:t>
            </a:r>
            <a:r>
              <a:rPr lang="en-IN" dirty="0"/>
              <a:t>	</a:t>
            </a:r>
            <a:r>
              <a:rPr lang="en-IN" sz="1800" b="0" i="0" u="none" strike="noStrike" dirty="0">
                <a:solidFill>
                  <a:srgbClr val="595959"/>
                </a:solidFill>
                <a:effectLst/>
                <a:latin typeface="Arial" panose="020B0604020202020204" pitchFamily="34" charset="0"/>
              </a:rPr>
              <a:t>1995</a:t>
            </a:r>
            <a:r>
              <a:rPr lang="en-IN" dirty="0"/>
              <a:t>	</a:t>
            </a:r>
            <a:r>
              <a:rPr lang="en-IN" sz="1800" b="0" i="0" u="none" strike="noStrike" dirty="0">
                <a:solidFill>
                  <a:srgbClr val="595959"/>
                </a:solidFill>
                <a:effectLst/>
                <a:latin typeface="Arial" panose="020B0604020202020204" pitchFamily="34" charset="0"/>
              </a:rPr>
              <a:t>2000</a:t>
            </a:r>
            <a:r>
              <a:rPr lang="en-IN" dirty="0"/>
              <a:t>	</a:t>
            </a:r>
            <a:r>
              <a:rPr lang="en-IN" sz="1800" b="0" i="0" u="none" strike="noStrike" dirty="0">
                <a:solidFill>
                  <a:srgbClr val="595959"/>
                </a:solidFill>
                <a:effectLst/>
                <a:latin typeface="Arial" panose="020B0604020202020204" pitchFamily="34" charset="0"/>
              </a:rPr>
              <a:t>2005</a:t>
            </a:r>
            <a:r>
              <a:rPr lang="en-IN" dirty="0"/>
              <a:t>	</a:t>
            </a:r>
            <a:r>
              <a:rPr lang="en-IN" sz="1800" b="0" i="0" u="none" strike="noStrike" dirty="0">
                <a:solidFill>
                  <a:srgbClr val="595959"/>
                </a:solidFill>
                <a:effectLst/>
                <a:latin typeface="Arial" panose="020B0604020202020204" pitchFamily="34" charset="0"/>
              </a:rPr>
              <a:t>2010</a:t>
            </a:r>
            <a:r>
              <a:rPr lang="en-IN" dirty="0"/>
              <a:t>	</a:t>
            </a:r>
            <a:r>
              <a:rPr lang="en-IN" sz="1800" b="0" i="0" u="none" strike="noStrike" dirty="0">
                <a:solidFill>
                  <a:srgbClr val="595959"/>
                </a:solidFill>
                <a:effectLst/>
                <a:latin typeface="Arial" panose="020B0604020202020204" pitchFamily="34" charset="0"/>
              </a:rPr>
              <a:t>2015	2020</a:t>
            </a:r>
            <a:r>
              <a:rPr lang="en-IN" dirty="0"/>
              <a:t>	</a:t>
            </a:r>
            <a:r>
              <a:rPr lang="en-IN" sz="1800" b="0" i="0" u="none" strike="noStrike" dirty="0">
                <a:solidFill>
                  <a:srgbClr val="595959"/>
                </a:solidFill>
                <a:effectLst/>
                <a:latin typeface="Arial" panose="020B0604020202020204" pitchFamily="34" charset="0"/>
              </a:rPr>
              <a:t>2025</a:t>
            </a:r>
            <a:br>
              <a:rPr lang="en-IN" sz="1800" b="0" i="0" u="none" strike="noStrike" dirty="0">
                <a:solidFill>
                  <a:srgbClr val="595959"/>
                </a:solidFill>
                <a:effectLst/>
                <a:latin typeface="Arial" panose="020B0604020202020204" pitchFamily="34" charset="0"/>
              </a:rPr>
            </a:br>
            <a:r>
              <a:rPr lang="en-IN" sz="1800" b="0" i="0" u="none" strike="noStrike" dirty="0">
                <a:solidFill>
                  <a:srgbClr val="595959"/>
                </a:solidFill>
                <a:effectLst/>
                <a:latin typeface="Arial" panose="020B0604020202020204" pitchFamily="34" charset="0"/>
              </a:rPr>
              <a:t>Years</a:t>
            </a:r>
            <a:endParaRPr lang="en-IN" dirty="0"/>
          </a:p>
        </p:txBody>
      </p:sp>
      <p:sp>
        <p:nvSpPr>
          <p:cNvPr id="30" name="TextBox 29">
            <a:extLst>
              <a:ext uri="{FF2B5EF4-FFF2-40B4-BE49-F238E27FC236}">
                <a16:creationId xmlns:a16="http://schemas.microsoft.com/office/drawing/2014/main" id="{84E8D886-39CF-1D51-E51B-C3CAE7A4F726}"/>
              </a:ext>
            </a:extLst>
          </p:cNvPr>
          <p:cNvSpPr txBox="1"/>
          <p:nvPr/>
        </p:nvSpPr>
        <p:spPr>
          <a:xfrm rot="16200000">
            <a:off x="-3680748" y="3516879"/>
            <a:ext cx="7974956" cy="369332"/>
          </a:xfrm>
          <a:prstGeom prst="rect">
            <a:avLst/>
          </a:prstGeom>
          <a:noFill/>
        </p:spPr>
        <p:txBody>
          <a:bodyPr wrap="square">
            <a:spAutoFit/>
          </a:bodyPr>
          <a:lstStyle/>
          <a:p>
            <a:pPr algn="ctr" rtl="0"/>
            <a:r>
              <a:rPr lang="en-IN" sz="1800" b="0" i="0" u="none" strike="noStrike" dirty="0">
                <a:solidFill>
                  <a:srgbClr val="595959"/>
                </a:solidFill>
                <a:effectLst/>
                <a:latin typeface="Arial" panose="020B0604020202020204" pitchFamily="34" charset="0"/>
              </a:rPr>
              <a:t>Sales in millions</a:t>
            </a:r>
            <a:endParaRPr lang="en-IN" dirty="0"/>
          </a:p>
        </p:txBody>
      </p:sp>
      <p:sp>
        <p:nvSpPr>
          <p:cNvPr id="33" name="Oval 32">
            <a:extLst>
              <a:ext uri="{FF2B5EF4-FFF2-40B4-BE49-F238E27FC236}">
                <a16:creationId xmlns:a16="http://schemas.microsoft.com/office/drawing/2014/main" id="{5B84AE49-773C-9305-BA33-4A85017E14C7}"/>
              </a:ext>
            </a:extLst>
          </p:cNvPr>
          <p:cNvSpPr/>
          <p:nvPr/>
        </p:nvSpPr>
        <p:spPr>
          <a:xfrm>
            <a:off x="9621667" y="2814046"/>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A97E986D-C0FD-9582-9D93-B9365405CCAD}"/>
              </a:ext>
            </a:extLst>
          </p:cNvPr>
          <p:cNvSpPr/>
          <p:nvPr/>
        </p:nvSpPr>
        <p:spPr>
          <a:xfrm>
            <a:off x="2543977" y="5646692"/>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8112CCA5-6B0F-D6FE-E488-0B2C28697AB0}"/>
              </a:ext>
            </a:extLst>
          </p:cNvPr>
          <p:cNvSpPr/>
          <p:nvPr/>
        </p:nvSpPr>
        <p:spPr>
          <a:xfrm>
            <a:off x="3189463" y="5438172"/>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52CD46FC-C8B7-0FC4-95B2-EC7B14732C2D}"/>
              </a:ext>
            </a:extLst>
          </p:cNvPr>
          <p:cNvSpPr/>
          <p:nvPr/>
        </p:nvSpPr>
        <p:spPr>
          <a:xfrm>
            <a:off x="4976758" y="4788708"/>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85D808D0-B837-2D12-2953-E0A4B0FFE183}"/>
              </a:ext>
            </a:extLst>
          </p:cNvPr>
          <p:cNvSpPr/>
          <p:nvPr/>
        </p:nvSpPr>
        <p:spPr>
          <a:xfrm>
            <a:off x="4052684" y="5147227"/>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89812A90-EE89-29EA-2891-ED8436DD6A3D}"/>
              </a:ext>
            </a:extLst>
          </p:cNvPr>
          <p:cNvSpPr/>
          <p:nvPr/>
        </p:nvSpPr>
        <p:spPr>
          <a:xfrm>
            <a:off x="7699094" y="1961477"/>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6C7DC819-2FEE-3292-E88E-769014B9D77C}"/>
              </a:ext>
            </a:extLst>
          </p:cNvPr>
          <p:cNvSpPr/>
          <p:nvPr/>
        </p:nvSpPr>
        <p:spPr>
          <a:xfrm>
            <a:off x="7030671" y="4112335"/>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BEAC1BAC-8893-CFEA-26F3-6BAB536DF140}"/>
              </a:ext>
            </a:extLst>
          </p:cNvPr>
          <p:cNvSpPr/>
          <p:nvPr/>
        </p:nvSpPr>
        <p:spPr>
          <a:xfrm>
            <a:off x="5922521" y="3158712"/>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75E04BC5-71DF-0E85-0384-11DE4A94A8A5}"/>
              </a:ext>
            </a:extLst>
          </p:cNvPr>
          <p:cNvSpPr/>
          <p:nvPr/>
        </p:nvSpPr>
        <p:spPr>
          <a:xfrm>
            <a:off x="8763449" y="3184918"/>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C5A8ACFC-99C0-B09B-4F8C-01DB92F7B86C}"/>
              </a:ext>
            </a:extLst>
          </p:cNvPr>
          <p:cNvSpPr/>
          <p:nvPr/>
        </p:nvSpPr>
        <p:spPr>
          <a:xfrm>
            <a:off x="8211995" y="3783530"/>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A08E77C2-9A9C-1A8F-006A-8CEC159F921F}"/>
              </a:ext>
            </a:extLst>
          </p:cNvPr>
          <p:cNvSpPr/>
          <p:nvPr/>
        </p:nvSpPr>
        <p:spPr>
          <a:xfrm>
            <a:off x="1503489" y="5831169"/>
            <a:ext cx="254636" cy="2702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Connector 44">
            <a:extLst>
              <a:ext uri="{FF2B5EF4-FFF2-40B4-BE49-F238E27FC236}">
                <a16:creationId xmlns:a16="http://schemas.microsoft.com/office/drawing/2014/main" id="{BAF17E0E-AFA4-78FC-926B-5BD2FB681056}"/>
              </a:ext>
            </a:extLst>
          </p:cNvPr>
          <p:cNvCxnSpPr>
            <a:cxnSpLocks/>
            <a:stCxn id="43" idx="6"/>
            <a:endCxn id="34" idx="3"/>
          </p:cNvCxnSpPr>
          <p:nvPr/>
        </p:nvCxnSpPr>
        <p:spPr>
          <a:xfrm flipV="1">
            <a:off x="1758125" y="5877396"/>
            <a:ext cx="823143" cy="88917"/>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A7D74F6-0F81-1262-5A47-C72034D77B1A}"/>
              </a:ext>
            </a:extLst>
          </p:cNvPr>
          <p:cNvCxnSpPr>
            <a:cxnSpLocks/>
            <a:stCxn id="34" idx="6"/>
            <a:endCxn id="35" idx="3"/>
          </p:cNvCxnSpPr>
          <p:nvPr/>
        </p:nvCxnSpPr>
        <p:spPr>
          <a:xfrm flipV="1">
            <a:off x="2798613" y="5668876"/>
            <a:ext cx="428141" cy="11296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6B07A45-5F03-C3B2-18B8-E6EBC3A9EF1C}"/>
              </a:ext>
            </a:extLst>
          </p:cNvPr>
          <p:cNvCxnSpPr>
            <a:cxnSpLocks/>
            <a:stCxn id="35" idx="6"/>
            <a:endCxn id="37" idx="2"/>
          </p:cNvCxnSpPr>
          <p:nvPr/>
        </p:nvCxnSpPr>
        <p:spPr>
          <a:xfrm flipV="1">
            <a:off x="3444099" y="5282371"/>
            <a:ext cx="608585" cy="290945"/>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3A6A41E-64E4-8EEF-71F7-5DDDAE378FA6}"/>
              </a:ext>
            </a:extLst>
          </p:cNvPr>
          <p:cNvCxnSpPr>
            <a:cxnSpLocks/>
            <a:stCxn id="37" idx="7"/>
            <a:endCxn id="36" idx="2"/>
          </p:cNvCxnSpPr>
          <p:nvPr/>
        </p:nvCxnSpPr>
        <p:spPr>
          <a:xfrm flipV="1">
            <a:off x="4270029" y="4923852"/>
            <a:ext cx="706729" cy="262958"/>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6BE33C4-8CA6-2605-3693-305C7777ED95}"/>
              </a:ext>
            </a:extLst>
          </p:cNvPr>
          <p:cNvCxnSpPr>
            <a:cxnSpLocks/>
            <a:stCxn id="36" idx="7"/>
            <a:endCxn id="40" idx="3"/>
          </p:cNvCxnSpPr>
          <p:nvPr/>
        </p:nvCxnSpPr>
        <p:spPr>
          <a:xfrm flipV="1">
            <a:off x="5194103" y="3389416"/>
            <a:ext cx="765709" cy="1438875"/>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24" name="Straight Connector 1023">
            <a:extLst>
              <a:ext uri="{FF2B5EF4-FFF2-40B4-BE49-F238E27FC236}">
                <a16:creationId xmlns:a16="http://schemas.microsoft.com/office/drawing/2014/main" id="{58610870-897E-E72B-1B09-B291042C2CF7}"/>
              </a:ext>
            </a:extLst>
          </p:cNvPr>
          <p:cNvCxnSpPr>
            <a:cxnSpLocks/>
            <a:stCxn id="39" idx="1"/>
            <a:endCxn id="40" idx="5"/>
          </p:cNvCxnSpPr>
          <p:nvPr/>
        </p:nvCxnSpPr>
        <p:spPr>
          <a:xfrm flipH="1" flipV="1">
            <a:off x="6139866" y="3389416"/>
            <a:ext cx="928096" cy="762502"/>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29" name="Straight Connector 1028">
            <a:extLst>
              <a:ext uri="{FF2B5EF4-FFF2-40B4-BE49-F238E27FC236}">
                <a16:creationId xmlns:a16="http://schemas.microsoft.com/office/drawing/2014/main" id="{BCA68008-EFEA-38D1-0C5C-19664E3ACBD1}"/>
              </a:ext>
            </a:extLst>
          </p:cNvPr>
          <p:cNvCxnSpPr>
            <a:cxnSpLocks/>
            <a:stCxn id="39" idx="7"/>
            <a:endCxn id="38" idx="4"/>
          </p:cNvCxnSpPr>
          <p:nvPr/>
        </p:nvCxnSpPr>
        <p:spPr>
          <a:xfrm flipV="1">
            <a:off x="7248016" y="2231764"/>
            <a:ext cx="578396" cy="1920154"/>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32" name="Straight Connector 1031">
            <a:extLst>
              <a:ext uri="{FF2B5EF4-FFF2-40B4-BE49-F238E27FC236}">
                <a16:creationId xmlns:a16="http://schemas.microsoft.com/office/drawing/2014/main" id="{26F21512-BEDC-62FC-9342-3DC4B0DD5E85}"/>
              </a:ext>
            </a:extLst>
          </p:cNvPr>
          <p:cNvCxnSpPr>
            <a:cxnSpLocks/>
            <a:stCxn id="42" idx="1"/>
            <a:endCxn id="38" idx="4"/>
          </p:cNvCxnSpPr>
          <p:nvPr/>
        </p:nvCxnSpPr>
        <p:spPr>
          <a:xfrm flipH="1" flipV="1">
            <a:off x="7826412" y="2231764"/>
            <a:ext cx="422874" cy="1591349"/>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4992E06B-0688-A927-3946-03586539B915}"/>
              </a:ext>
            </a:extLst>
          </p:cNvPr>
          <p:cNvCxnSpPr>
            <a:cxnSpLocks/>
            <a:stCxn id="42" idx="7"/>
            <a:endCxn id="41" idx="3"/>
          </p:cNvCxnSpPr>
          <p:nvPr/>
        </p:nvCxnSpPr>
        <p:spPr>
          <a:xfrm flipV="1">
            <a:off x="8429340" y="3415622"/>
            <a:ext cx="371400" cy="407491"/>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38" name="Straight Connector 1037">
            <a:extLst>
              <a:ext uri="{FF2B5EF4-FFF2-40B4-BE49-F238E27FC236}">
                <a16:creationId xmlns:a16="http://schemas.microsoft.com/office/drawing/2014/main" id="{8AF64C23-AD44-8BEE-FE88-513F152C4266}"/>
              </a:ext>
            </a:extLst>
          </p:cNvPr>
          <p:cNvCxnSpPr>
            <a:cxnSpLocks/>
            <a:stCxn id="41" idx="7"/>
            <a:endCxn id="33" idx="2"/>
          </p:cNvCxnSpPr>
          <p:nvPr/>
        </p:nvCxnSpPr>
        <p:spPr>
          <a:xfrm flipV="1">
            <a:off x="8980794" y="2949190"/>
            <a:ext cx="640873" cy="275311"/>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046" name="Straight Connector 1045">
            <a:extLst>
              <a:ext uri="{FF2B5EF4-FFF2-40B4-BE49-F238E27FC236}">
                <a16:creationId xmlns:a16="http://schemas.microsoft.com/office/drawing/2014/main" id="{7BD7A2CF-543E-2C77-D3DE-BDD7F663DA11}"/>
              </a:ext>
            </a:extLst>
          </p:cNvPr>
          <p:cNvCxnSpPr>
            <a:cxnSpLocks/>
            <a:stCxn id="33" idx="7"/>
          </p:cNvCxnSpPr>
          <p:nvPr/>
        </p:nvCxnSpPr>
        <p:spPr>
          <a:xfrm rot="5400000" flipH="1" flipV="1">
            <a:off x="10284004" y="2267247"/>
            <a:ext cx="141390" cy="1031374"/>
          </a:xfrm>
          <a:prstGeom prst="curvedConnector2">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1054" name="TextBox 1053">
            <a:extLst>
              <a:ext uri="{FF2B5EF4-FFF2-40B4-BE49-F238E27FC236}">
                <a16:creationId xmlns:a16="http://schemas.microsoft.com/office/drawing/2014/main" id="{5AB765B6-A348-8836-64C0-B72D08363889}"/>
              </a:ext>
            </a:extLst>
          </p:cNvPr>
          <p:cNvSpPr txBox="1"/>
          <p:nvPr/>
        </p:nvSpPr>
        <p:spPr>
          <a:xfrm>
            <a:off x="2800245" y="3941037"/>
            <a:ext cx="1033071" cy="1200329"/>
          </a:xfrm>
          <a:prstGeom prst="rect">
            <a:avLst/>
          </a:prstGeom>
          <a:noFill/>
          <a:ln>
            <a:solidFill>
              <a:schemeClr val="accent1"/>
            </a:solidFill>
          </a:ln>
        </p:spPr>
        <p:txBody>
          <a:bodyPr wrap="square">
            <a:spAutoFit/>
          </a:bodyPr>
          <a:lstStyle/>
          <a:p>
            <a:pPr algn="ctr" rtl="0"/>
            <a:r>
              <a:rPr lang="en-US" sz="1200" b="0" i="0" u="none" strike="noStrike" dirty="0">
                <a:solidFill>
                  <a:srgbClr val="000000"/>
                </a:solidFill>
                <a:effectLst/>
                <a:latin typeface="Segoe UI" panose="020B0502040204020203" pitchFamily="34" charset="0"/>
                <a:cs typeface="Segoe UI" panose="020B0502040204020203" pitchFamily="34" charset="0"/>
              </a:rPr>
              <a:t>Windows 1.0 and 2.0</a:t>
            </a:r>
            <a:endParaRPr lang="en-US" sz="1200" b="0" dirty="0">
              <a:effectLst/>
              <a:latin typeface="Segoe UI" panose="020B0502040204020203" pitchFamily="34" charset="0"/>
              <a:cs typeface="Segoe UI" panose="020B0502040204020203" pitchFamily="34" charset="0"/>
            </a:endParaRPr>
          </a:p>
          <a:p>
            <a:pPr rtl="0"/>
            <a:r>
              <a:rPr lang="en-US" sz="1200" b="0" i="0" u="none" strike="noStrike" dirty="0">
                <a:solidFill>
                  <a:srgbClr val="000000"/>
                </a:solidFill>
                <a:effectLst/>
                <a:latin typeface="Segoe UI" panose="020B0502040204020203" pitchFamily="34" charset="0"/>
                <a:cs typeface="Segoe UI" panose="020B0502040204020203" pitchFamily="34" charset="0"/>
              </a:rPr>
              <a:t>- GUI on top of MS-DOS</a:t>
            </a:r>
            <a:br>
              <a:rPr lang="en-US" sz="1200" b="0" i="0" u="none" strike="noStrike" dirty="0">
                <a:solidFill>
                  <a:srgbClr val="000000"/>
                </a:solidFill>
                <a:effectLst/>
                <a:latin typeface="Segoe UI" panose="020B0502040204020203" pitchFamily="34" charset="0"/>
                <a:cs typeface="Segoe UI" panose="020B0502040204020203" pitchFamily="34" charset="0"/>
              </a:rPr>
            </a:br>
            <a:r>
              <a:rPr lang="en-US" sz="1200" b="0" i="0" u="none" strike="noStrike" dirty="0">
                <a:solidFill>
                  <a:srgbClr val="000000"/>
                </a:solidFill>
                <a:effectLst/>
                <a:latin typeface="Segoe UI" panose="020B0502040204020203" pitchFamily="34" charset="0"/>
                <a:cs typeface="Segoe UI" panose="020B0502040204020203" pitchFamily="34" charset="0"/>
              </a:rPr>
              <a:t>- Multitasking</a:t>
            </a:r>
            <a:endParaRPr lang="en-IN" sz="1200" dirty="0">
              <a:latin typeface="Segoe UI" panose="020B0502040204020203" pitchFamily="34" charset="0"/>
              <a:cs typeface="Segoe UI" panose="020B0502040204020203" pitchFamily="34" charset="0"/>
            </a:endParaRPr>
          </a:p>
        </p:txBody>
      </p:sp>
      <p:sp>
        <p:nvSpPr>
          <p:cNvPr id="1056" name="TextBox 1055">
            <a:extLst>
              <a:ext uri="{FF2B5EF4-FFF2-40B4-BE49-F238E27FC236}">
                <a16:creationId xmlns:a16="http://schemas.microsoft.com/office/drawing/2014/main" id="{ECABA54A-1857-EDFB-3B60-A7848497FDF3}"/>
              </a:ext>
            </a:extLst>
          </p:cNvPr>
          <p:cNvSpPr txBox="1"/>
          <p:nvPr/>
        </p:nvSpPr>
        <p:spPr>
          <a:xfrm>
            <a:off x="3604704" y="2090908"/>
            <a:ext cx="1150595" cy="1384995"/>
          </a:xfrm>
          <a:prstGeom prst="rect">
            <a:avLst/>
          </a:prstGeom>
          <a:noFill/>
          <a:ln>
            <a:solidFill>
              <a:schemeClr val="tx1"/>
            </a:solidFill>
          </a:ln>
        </p:spPr>
        <p:txBody>
          <a:bodyPr wrap="square">
            <a:spAutoFit/>
          </a:bodyPr>
          <a:lstStyle/>
          <a:p>
            <a:pPr algn="ctr" rtl="0"/>
            <a:r>
              <a:rPr lang="en-US" sz="1200" b="0" i="0" u="none" strike="noStrike" dirty="0">
                <a:solidFill>
                  <a:srgbClr val="000000"/>
                </a:solidFill>
                <a:effectLst/>
                <a:latin typeface="Segoe UI" panose="020B0502040204020203" pitchFamily="34" charset="0"/>
                <a:cs typeface="Segoe UI" panose="020B0502040204020203" pitchFamily="34" charset="0"/>
              </a:rPr>
              <a:t>Windows 3.0 and 3.1</a:t>
            </a:r>
            <a:endParaRPr lang="en-US" sz="1200" b="0" dirty="0">
              <a:effectLst/>
              <a:latin typeface="Segoe UI" panose="020B0502040204020203" pitchFamily="34" charset="0"/>
              <a:cs typeface="Segoe UI" panose="020B0502040204020203" pitchFamily="34" charset="0"/>
            </a:endParaRPr>
          </a:p>
          <a:p>
            <a:pPr rtl="0"/>
            <a:r>
              <a:rPr lang="en-US" sz="1200" b="0" i="0" u="none" strike="noStrike" dirty="0">
                <a:solidFill>
                  <a:srgbClr val="000000"/>
                </a:solidFill>
                <a:effectLst/>
                <a:latin typeface="Segoe UI" panose="020B0502040204020203" pitchFamily="34" charset="0"/>
                <a:cs typeface="Segoe UI" panose="020B0502040204020203" pitchFamily="34" charset="0"/>
              </a:rPr>
              <a:t>- Challenger to other OS</a:t>
            </a:r>
            <a:br>
              <a:rPr lang="en-US" sz="1200" b="0" i="0" u="none" strike="noStrike" dirty="0">
                <a:solidFill>
                  <a:srgbClr val="000000"/>
                </a:solidFill>
                <a:effectLst/>
                <a:latin typeface="Segoe UI" panose="020B0502040204020203" pitchFamily="34" charset="0"/>
                <a:cs typeface="Segoe UI" panose="020B0502040204020203" pitchFamily="34" charset="0"/>
              </a:rPr>
            </a:br>
            <a:r>
              <a:rPr lang="en-US" sz="1200" b="0" i="0" u="none" strike="noStrike" dirty="0">
                <a:solidFill>
                  <a:srgbClr val="000000"/>
                </a:solidFill>
                <a:effectLst/>
                <a:latin typeface="Segoe UI" panose="020B0502040204020203" pitchFamily="34" charset="0"/>
                <a:cs typeface="Segoe UI" panose="020B0502040204020203" pitchFamily="34" charset="0"/>
              </a:rPr>
              <a:t>- Better colors and multitasking</a:t>
            </a:r>
            <a:endParaRPr lang="en-IN" sz="1200" dirty="0">
              <a:latin typeface="Segoe UI" panose="020B0502040204020203" pitchFamily="34" charset="0"/>
              <a:cs typeface="Segoe UI" panose="020B0502040204020203" pitchFamily="34" charset="0"/>
            </a:endParaRPr>
          </a:p>
        </p:txBody>
      </p:sp>
      <p:cxnSp>
        <p:nvCxnSpPr>
          <p:cNvPr id="1060" name="Straight Connector 1059">
            <a:extLst>
              <a:ext uri="{FF2B5EF4-FFF2-40B4-BE49-F238E27FC236}">
                <a16:creationId xmlns:a16="http://schemas.microsoft.com/office/drawing/2014/main" id="{C97037FD-CCA1-0594-89E2-FE2DF3CE22B8}"/>
              </a:ext>
            </a:extLst>
          </p:cNvPr>
          <p:cNvCxnSpPr/>
          <p:nvPr/>
        </p:nvCxnSpPr>
        <p:spPr>
          <a:xfrm flipV="1">
            <a:off x="5104076" y="1111170"/>
            <a:ext cx="0" cy="494056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065" name="TextBox 1064">
            <a:extLst>
              <a:ext uri="{FF2B5EF4-FFF2-40B4-BE49-F238E27FC236}">
                <a16:creationId xmlns:a16="http://schemas.microsoft.com/office/drawing/2014/main" id="{B5D20D7D-A2C6-7029-B7D2-89AB490D1821}"/>
              </a:ext>
            </a:extLst>
          </p:cNvPr>
          <p:cNvSpPr txBox="1"/>
          <p:nvPr/>
        </p:nvSpPr>
        <p:spPr>
          <a:xfrm>
            <a:off x="5133775" y="1072012"/>
            <a:ext cx="2166403" cy="323165"/>
          </a:xfrm>
          <a:prstGeom prst="rect">
            <a:avLst/>
          </a:prstGeom>
          <a:noFill/>
        </p:spPr>
        <p:txBody>
          <a:bodyPr wrap="square" rtlCol="0">
            <a:spAutoFit/>
          </a:bodyPr>
          <a:lstStyle/>
          <a:p>
            <a:r>
              <a:rPr lang="en-US" sz="1500" dirty="0">
                <a:latin typeface="Segoe UI" panose="020B0502040204020203" pitchFamily="34" charset="0"/>
                <a:cs typeface="Segoe UI" panose="020B0502040204020203" pitchFamily="34" charset="0"/>
              </a:rPr>
              <a:t>Dominant</a:t>
            </a:r>
            <a:r>
              <a:rPr lang="en-US" sz="1500" dirty="0"/>
              <a:t> Design</a:t>
            </a:r>
          </a:p>
        </p:txBody>
      </p:sp>
      <p:sp>
        <p:nvSpPr>
          <p:cNvPr id="1066" name="TextBox 1065">
            <a:extLst>
              <a:ext uri="{FF2B5EF4-FFF2-40B4-BE49-F238E27FC236}">
                <a16:creationId xmlns:a16="http://schemas.microsoft.com/office/drawing/2014/main" id="{000F263E-3002-AABC-D71C-CFBB81FEB59B}"/>
              </a:ext>
            </a:extLst>
          </p:cNvPr>
          <p:cNvSpPr txBox="1"/>
          <p:nvPr/>
        </p:nvSpPr>
        <p:spPr>
          <a:xfrm>
            <a:off x="8665787" y="1041277"/>
            <a:ext cx="2716255" cy="323165"/>
          </a:xfrm>
          <a:prstGeom prst="rect">
            <a:avLst/>
          </a:prstGeom>
          <a:noFill/>
        </p:spPr>
        <p:txBody>
          <a:bodyPr wrap="square" rtlCol="0">
            <a:spAutoFit/>
          </a:bodyPr>
          <a:lstStyle/>
          <a:p>
            <a:r>
              <a:rPr lang="en-US" sz="1500" dirty="0">
                <a:latin typeface="Segoe UI" panose="020B0502040204020203" pitchFamily="34" charset="0"/>
                <a:cs typeface="Segoe UI" panose="020B0502040204020203" pitchFamily="34" charset="0"/>
              </a:rPr>
              <a:t>Age of Incremental Change</a:t>
            </a:r>
            <a:endParaRPr lang="en-US" sz="1500" dirty="0"/>
          </a:p>
        </p:txBody>
      </p:sp>
      <p:sp>
        <p:nvSpPr>
          <p:cNvPr id="1067" name="TextBox 1066">
            <a:extLst>
              <a:ext uri="{FF2B5EF4-FFF2-40B4-BE49-F238E27FC236}">
                <a16:creationId xmlns:a16="http://schemas.microsoft.com/office/drawing/2014/main" id="{8E6A3951-2499-E495-F4F2-04CC49B69C18}"/>
              </a:ext>
            </a:extLst>
          </p:cNvPr>
          <p:cNvSpPr txBox="1"/>
          <p:nvPr/>
        </p:nvSpPr>
        <p:spPr>
          <a:xfrm>
            <a:off x="1503489" y="1108810"/>
            <a:ext cx="2716255" cy="323165"/>
          </a:xfrm>
          <a:prstGeom prst="rect">
            <a:avLst/>
          </a:prstGeom>
          <a:noFill/>
        </p:spPr>
        <p:txBody>
          <a:bodyPr wrap="square" rtlCol="0">
            <a:spAutoFit/>
          </a:bodyPr>
          <a:lstStyle/>
          <a:p>
            <a:r>
              <a:rPr lang="en-US" sz="1500" dirty="0">
                <a:latin typeface="Segoe UI" panose="020B0502040204020203" pitchFamily="34" charset="0"/>
                <a:cs typeface="Segoe UI" panose="020B0502040204020203" pitchFamily="34" charset="0"/>
              </a:rPr>
              <a:t>Age of Ferment</a:t>
            </a:r>
            <a:endParaRPr lang="en-US" sz="1500" dirty="0"/>
          </a:p>
        </p:txBody>
      </p:sp>
      <p:cxnSp>
        <p:nvCxnSpPr>
          <p:cNvPr id="1069" name="Straight Connector 1068">
            <a:extLst>
              <a:ext uri="{FF2B5EF4-FFF2-40B4-BE49-F238E27FC236}">
                <a16:creationId xmlns:a16="http://schemas.microsoft.com/office/drawing/2014/main" id="{6FC223BF-3C97-F0F7-6326-81AC5710FAE5}"/>
              </a:ext>
            </a:extLst>
          </p:cNvPr>
          <p:cNvCxnSpPr>
            <a:cxnSpLocks/>
            <a:stCxn id="1054" idx="2"/>
            <a:endCxn id="35" idx="0"/>
          </p:cNvCxnSpPr>
          <p:nvPr/>
        </p:nvCxnSpPr>
        <p:spPr>
          <a:xfrm>
            <a:off x="3316781" y="5141366"/>
            <a:ext cx="0" cy="2968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3" name="Straight Connector 1072">
            <a:extLst>
              <a:ext uri="{FF2B5EF4-FFF2-40B4-BE49-F238E27FC236}">
                <a16:creationId xmlns:a16="http://schemas.microsoft.com/office/drawing/2014/main" id="{B992387B-288C-BD85-B0BB-A39FAC02FE00}"/>
              </a:ext>
            </a:extLst>
          </p:cNvPr>
          <p:cNvCxnSpPr>
            <a:stCxn id="1056" idx="2"/>
            <a:endCxn id="37" idx="0"/>
          </p:cNvCxnSpPr>
          <p:nvPr/>
        </p:nvCxnSpPr>
        <p:spPr>
          <a:xfrm>
            <a:off x="4180002" y="3475903"/>
            <a:ext cx="0" cy="167132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74" name="TextBox 1073">
            <a:extLst>
              <a:ext uri="{FF2B5EF4-FFF2-40B4-BE49-F238E27FC236}">
                <a16:creationId xmlns:a16="http://schemas.microsoft.com/office/drawing/2014/main" id="{74C59076-DA93-80F2-BABB-222C52F72AB0}"/>
              </a:ext>
            </a:extLst>
          </p:cNvPr>
          <p:cNvSpPr txBox="1"/>
          <p:nvPr/>
        </p:nvSpPr>
        <p:spPr>
          <a:xfrm>
            <a:off x="5631789" y="4731248"/>
            <a:ext cx="1150595" cy="830997"/>
          </a:xfrm>
          <a:prstGeom prst="rect">
            <a:avLst/>
          </a:prstGeom>
          <a:noFill/>
          <a:ln>
            <a:solidFill>
              <a:schemeClr val="accent1"/>
            </a:solidFill>
          </a:ln>
        </p:spPr>
        <p:txBody>
          <a:bodyPr wrap="square">
            <a:spAutoFit/>
          </a:bodyPr>
          <a:lstStyle/>
          <a:p>
            <a:pPr algn="ctr" rtl="0"/>
            <a:r>
              <a:rPr lang="en-IN" sz="1200" b="0" i="0" u="none" strike="noStrike" dirty="0">
                <a:solidFill>
                  <a:srgbClr val="000000"/>
                </a:solidFill>
                <a:effectLst/>
                <a:latin typeface="Segoe UI" panose="020B0502040204020203" pitchFamily="34" charset="0"/>
                <a:cs typeface="Segoe UI" panose="020B0502040204020203" pitchFamily="34" charset="0"/>
              </a:rPr>
              <a:t>Windows 95</a:t>
            </a:r>
            <a:endParaRPr lang="en-IN" sz="1200" b="0" dirty="0">
              <a:effectLst/>
              <a:latin typeface="Segoe UI" panose="020B0502040204020203" pitchFamily="34" charset="0"/>
              <a:cs typeface="Segoe UI" panose="020B0502040204020203" pitchFamily="34" charset="0"/>
            </a:endParaRPr>
          </a:p>
          <a:p>
            <a:r>
              <a:rPr lang="en-IN" sz="1200" b="0" i="0" u="none" strike="noStrike" dirty="0">
                <a:solidFill>
                  <a:srgbClr val="000000"/>
                </a:solidFill>
                <a:effectLst/>
                <a:latin typeface="Segoe UI" panose="020B0502040204020203" pitchFamily="34" charset="0"/>
                <a:cs typeface="Segoe UI" panose="020B0502040204020203" pitchFamily="34" charset="0"/>
              </a:rPr>
              <a:t>- Start Menu</a:t>
            </a:r>
            <a:br>
              <a:rPr lang="en-IN" sz="1200" b="0" i="0" u="none" strike="noStrike" dirty="0">
                <a:solidFill>
                  <a:srgbClr val="000000"/>
                </a:solidFill>
                <a:effectLst/>
                <a:latin typeface="Segoe UI" panose="020B0502040204020203" pitchFamily="34" charset="0"/>
                <a:cs typeface="Segoe UI" panose="020B0502040204020203" pitchFamily="34" charset="0"/>
              </a:rPr>
            </a:br>
            <a:r>
              <a:rPr lang="en-IN" sz="1200" b="0" i="0" u="none" strike="noStrike" dirty="0">
                <a:solidFill>
                  <a:srgbClr val="000000"/>
                </a:solidFill>
                <a:effectLst/>
                <a:latin typeface="Segoe UI" panose="020B0502040204020203" pitchFamily="34" charset="0"/>
                <a:cs typeface="Segoe UI" panose="020B0502040204020203" pitchFamily="34" charset="0"/>
              </a:rPr>
              <a:t>- Internet Explore</a:t>
            </a:r>
            <a:endParaRPr lang="en-IN" sz="1200" dirty="0">
              <a:latin typeface="Segoe UI" panose="020B0502040204020203" pitchFamily="34" charset="0"/>
              <a:cs typeface="Segoe UI" panose="020B0502040204020203" pitchFamily="34" charset="0"/>
            </a:endParaRPr>
          </a:p>
        </p:txBody>
      </p:sp>
      <p:sp>
        <p:nvSpPr>
          <p:cNvPr id="1075" name="TextBox 1074">
            <a:extLst>
              <a:ext uri="{FF2B5EF4-FFF2-40B4-BE49-F238E27FC236}">
                <a16:creationId xmlns:a16="http://schemas.microsoft.com/office/drawing/2014/main" id="{4AF17327-2186-5834-D351-DA53DDF1993B}"/>
              </a:ext>
            </a:extLst>
          </p:cNvPr>
          <p:cNvSpPr txBox="1"/>
          <p:nvPr/>
        </p:nvSpPr>
        <p:spPr>
          <a:xfrm>
            <a:off x="5364614" y="1699450"/>
            <a:ext cx="1376387" cy="1015663"/>
          </a:xfrm>
          <a:prstGeom prst="rect">
            <a:avLst/>
          </a:prstGeom>
          <a:noFill/>
          <a:ln>
            <a:solidFill>
              <a:schemeClr val="accent1"/>
            </a:solidFill>
          </a:ln>
        </p:spPr>
        <p:txBody>
          <a:bodyPr wrap="square">
            <a:spAutoFit/>
          </a:bodyPr>
          <a:lstStyle/>
          <a:p>
            <a:pPr rtl="0"/>
            <a:r>
              <a:rPr lang="en-US" sz="1200" b="0" i="0" u="none" strike="noStrike" dirty="0">
                <a:solidFill>
                  <a:srgbClr val="000000"/>
                </a:solidFill>
                <a:effectLst/>
                <a:latin typeface="Segoe UI" panose="020B0502040204020203" pitchFamily="34" charset="0"/>
                <a:cs typeface="Segoe UI" panose="020B0502040204020203" pitchFamily="34" charset="0"/>
              </a:rPr>
              <a:t>Windows 2000 and XP</a:t>
            </a:r>
            <a:endParaRPr lang="en-US" sz="1200" b="0" dirty="0">
              <a:effectLst/>
              <a:latin typeface="Segoe UI" panose="020B0502040204020203" pitchFamily="34" charset="0"/>
              <a:cs typeface="Segoe UI" panose="020B0502040204020203" pitchFamily="34" charset="0"/>
            </a:endParaRPr>
          </a:p>
          <a:p>
            <a:pPr rtl="0"/>
            <a:r>
              <a:rPr lang="en-US" sz="1200" b="0" i="0" u="none" strike="noStrike" dirty="0">
                <a:solidFill>
                  <a:srgbClr val="000000"/>
                </a:solidFill>
                <a:effectLst/>
                <a:latin typeface="Segoe UI" panose="020B0502040204020203" pitchFamily="34" charset="0"/>
                <a:cs typeface="Segoe UI" panose="020B0502040204020203" pitchFamily="34" charset="0"/>
              </a:rPr>
              <a:t>-  Best Windows version</a:t>
            </a:r>
            <a:br>
              <a:rPr lang="en-US" sz="1200" b="0" i="0" u="none" strike="noStrike" dirty="0">
                <a:solidFill>
                  <a:srgbClr val="000000"/>
                </a:solidFill>
                <a:effectLst/>
                <a:latin typeface="Segoe UI" panose="020B0502040204020203" pitchFamily="34" charset="0"/>
                <a:cs typeface="Segoe UI" panose="020B0502040204020203" pitchFamily="34" charset="0"/>
              </a:rPr>
            </a:br>
            <a:r>
              <a:rPr lang="en-US" sz="1200" b="0" i="0" u="none" strike="noStrike" dirty="0">
                <a:solidFill>
                  <a:srgbClr val="000000"/>
                </a:solidFill>
                <a:effectLst/>
                <a:latin typeface="Segoe UI" panose="020B0502040204020203" pitchFamily="34" charset="0"/>
                <a:cs typeface="Segoe UI" panose="020B0502040204020203" pitchFamily="34" charset="0"/>
              </a:rPr>
              <a:t>- Security Issues</a:t>
            </a:r>
            <a:endParaRPr lang="en-IN" sz="1200" dirty="0">
              <a:latin typeface="Segoe UI" panose="020B0502040204020203" pitchFamily="34" charset="0"/>
              <a:cs typeface="Segoe UI" panose="020B0502040204020203" pitchFamily="34" charset="0"/>
            </a:endParaRPr>
          </a:p>
        </p:txBody>
      </p:sp>
      <p:sp>
        <p:nvSpPr>
          <p:cNvPr id="1076" name="TextBox 1075">
            <a:extLst>
              <a:ext uri="{FF2B5EF4-FFF2-40B4-BE49-F238E27FC236}">
                <a16:creationId xmlns:a16="http://schemas.microsoft.com/office/drawing/2014/main" id="{752E1564-DF31-A5E2-1DFE-1AC570325F44}"/>
              </a:ext>
            </a:extLst>
          </p:cNvPr>
          <p:cNvSpPr txBox="1"/>
          <p:nvPr/>
        </p:nvSpPr>
        <p:spPr>
          <a:xfrm>
            <a:off x="7550343" y="4554808"/>
            <a:ext cx="1150595" cy="830997"/>
          </a:xfrm>
          <a:prstGeom prst="rect">
            <a:avLst/>
          </a:prstGeom>
          <a:noFill/>
          <a:ln>
            <a:solidFill>
              <a:schemeClr val="accent1"/>
            </a:solidFill>
          </a:ln>
        </p:spPr>
        <p:txBody>
          <a:bodyPr wrap="square">
            <a:spAutoFit/>
          </a:bodyPr>
          <a:lstStyle/>
          <a:p>
            <a:pPr algn="ctr" rtl="0"/>
            <a:r>
              <a:rPr lang="en-IN" sz="1200" b="0" i="0" u="none" strike="noStrike" dirty="0">
                <a:solidFill>
                  <a:srgbClr val="000000"/>
                </a:solidFill>
                <a:effectLst/>
                <a:latin typeface="Segoe UI" panose="020B0502040204020203" pitchFamily="34" charset="0"/>
                <a:cs typeface="Segoe UI" panose="020B0502040204020203" pitchFamily="34" charset="0"/>
              </a:rPr>
              <a:t>Windows Vista</a:t>
            </a:r>
            <a:endParaRPr lang="en-IN" sz="1200" b="0" dirty="0">
              <a:effectLst/>
              <a:latin typeface="Segoe UI" panose="020B0502040204020203" pitchFamily="34" charset="0"/>
              <a:cs typeface="Segoe UI" panose="020B0502040204020203" pitchFamily="34" charset="0"/>
            </a:endParaRPr>
          </a:p>
          <a:p>
            <a:pPr rtl="0"/>
            <a:r>
              <a:rPr lang="en-IN" sz="1200" b="0" i="0" u="none" strike="noStrike" dirty="0">
                <a:solidFill>
                  <a:srgbClr val="000000"/>
                </a:solidFill>
                <a:effectLst/>
                <a:latin typeface="Segoe UI" panose="020B0502040204020203" pitchFamily="34" charset="0"/>
                <a:cs typeface="Segoe UI" panose="020B0502040204020203" pitchFamily="34" charset="0"/>
              </a:rPr>
              <a:t>- Performance issues</a:t>
            </a:r>
            <a:endParaRPr lang="en-IN" sz="1200" dirty="0">
              <a:latin typeface="Segoe UI" panose="020B0502040204020203" pitchFamily="34" charset="0"/>
              <a:cs typeface="Segoe UI" panose="020B0502040204020203" pitchFamily="34" charset="0"/>
            </a:endParaRPr>
          </a:p>
        </p:txBody>
      </p:sp>
      <p:sp>
        <p:nvSpPr>
          <p:cNvPr id="1077" name="TextBox 1076">
            <a:extLst>
              <a:ext uri="{FF2B5EF4-FFF2-40B4-BE49-F238E27FC236}">
                <a16:creationId xmlns:a16="http://schemas.microsoft.com/office/drawing/2014/main" id="{A50B37A1-B79C-0ED5-2C16-3EF1BC4F3AA3}"/>
              </a:ext>
            </a:extLst>
          </p:cNvPr>
          <p:cNvSpPr txBox="1"/>
          <p:nvPr/>
        </p:nvSpPr>
        <p:spPr>
          <a:xfrm>
            <a:off x="7176924" y="781390"/>
            <a:ext cx="1298049" cy="1015663"/>
          </a:xfrm>
          <a:prstGeom prst="rect">
            <a:avLst/>
          </a:prstGeom>
          <a:noFill/>
          <a:ln>
            <a:solidFill>
              <a:schemeClr val="accent1"/>
            </a:solidFill>
          </a:ln>
        </p:spPr>
        <p:txBody>
          <a:bodyPr wrap="square">
            <a:spAutoFit/>
          </a:bodyPr>
          <a:lstStyle/>
          <a:p>
            <a:pPr algn="ctr" rtl="0"/>
            <a:r>
              <a:rPr lang="en-US" sz="1200" b="0" i="0" u="none" strike="noStrike" dirty="0">
                <a:solidFill>
                  <a:srgbClr val="000000"/>
                </a:solidFill>
                <a:effectLst/>
                <a:latin typeface="Segoe UI" panose="020B0502040204020203" pitchFamily="34" charset="0"/>
                <a:cs typeface="Segoe UI" panose="020B0502040204020203" pitchFamily="34" charset="0"/>
              </a:rPr>
              <a:t>Windows 7</a:t>
            </a:r>
            <a:endParaRPr lang="en-US" sz="1200" b="0" dirty="0">
              <a:effectLst/>
              <a:latin typeface="Segoe UI" panose="020B0502040204020203" pitchFamily="34" charset="0"/>
              <a:cs typeface="Segoe UI" panose="020B0502040204020203" pitchFamily="34" charset="0"/>
            </a:endParaRPr>
          </a:p>
          <a:p>
            <a:pPr rtl="0"/>
            <a:r>
              <a:rPr lang="en-US" sz="1200" b="0" i="0" u="none" strike="noStrike" dirty="0">
                <a:solidFill>
                  <a:srgbClr val="000000"/>
                </a:solidFill>
                <a:effectLst/>
                <a:latin typeface="Segoe UI" panose="020B0502040204020203" pitchFamily="34" charset="0"/>
                <a:cs typeface="Segoe UI" panose="020B0502040204020203" pitchFamily="34" charset="0"/>
              </a:rPr>
              <a:t>- Best Stable version</a:t>
            </a:r>
            <a:br>
              <a:rPr lang="en-US" sz="1200" b="0" i="0" u="none" strike="noStrike" dirty="0">
                <a:solidFill>
                  <a:srgbClr val="000000"/>
                </a:solidFill>
                <a:effectLst/>
                <a:latin typeface="Segoe UI" panose="020B0502040204020203" pitchFamily="34" charset="0"/>
                <a:cs typeface="Segoe UI" panose="020B0502040204020203" pitchFamily="34" charset="0"/>
              </a:rPr>
            </a:br>
            <a:r>
              <a:rPr lang="en-US" sz="1200" b="0" i="0" u="none" strike="noStrike" dirty="0">
                <a:solidFill>
                  <a:srgbClr val="000000"/>
                </a:solidFill>
                <a:effectLst/>
                <a:latin typeface="Segoe UI" panose="020B0502040204020203" pitchFamily="34" charset="0"/>
                <a:cs typeface="Segoe UI" panose="020B0502040204020203" pitchFamily="34" charset="0"/>
              </a:rPr>
              <a:t>- Improved performance</a:t>
            </a:r>
            <a:endParaRPr lang="en-IN" sz="1200" dirty="0">
              <a:latin typeface="Segoe UI" panose="020B0502040204020203" pitchFamily="34" charset="0"/>
              <a:cs typeface="Segoe UI" panose="020B0502040204020203" pitchFamily="34" charset="0"/>
            </a:endParaRPr>
          </a:p>
        </p:txBody>
      </p:sp>
      <p:sp>
        <p:nvSpPr>
          <p:cNvPr id="1078" name="TextBox 1077">
            <a:extLst>
              <a:ext uri="{FF2B5EF4-FFF2-40B4-BE49-F238E27FC236}">
                <a16:creationId xmlns:a16="http://schemas.microsoft.com/office/drawing/2014/main" id="{3163C589-4CC8-06D3-A2CF-DB593638D4C5}"/>
              </a:ext>
            </a:extLst>
          </p:cNvPr>
          <p:cNvSpPr txBox="1"/>
          <p:nvPr/>
        </p:nvSpPr>
        <p:spPr>
          <a:xfrm>
            <a:off x="9054346" y="3739646"/>
            <a:ext cx="1580563" cy="1384995"/>
          </a:xfrm>
          <a:prstGeom prst="rect">
            <a:avLst/>
          </a:prstGeom>
          <a:noFill/>
          <a:ln>
            <a:solidFill>
              <a:schemeClr val="accent1"/>
            </a:solidFill>
          </a:ln>
        </p:spPr>
        <p:txBody>
          <a:bodyPr wrap="square">
            <a:spAutoFit/>
          </a:bodyPr>
          <a:lstStyle/>
          <a:p>
            <a:pPr algn="ctr" rtl="0"/>
            <a:r>
              <a:rPr lang="en-US" sz="1200" b="0" i="0" u="none" strike="noStrike" dirty="0">
                <a:solidFill>
                  <a:srgbClr val="000000"/>
                </a:solidFill>
                <a:effectLst/>
                <a:latin typeface="Segoe UI" panose="020B0502040204020203" pitchFamily="34" charset="0"/>
                <a:cs typeface="Segoe UI" panose="020B0502040204020203" pitchFamily="34" charset="0"/>
              </a:rPr>
              <a:t>Windows 8 and 8.1</a:t>
            </a:r>
            <a:endParaRPr lang="en-US" sz="1200" b="0" dirty="0">
              <a:effectLst/>
              <a:latin typeface="Segoe UI" panose="020B0502040204020203" pitchFamily="34" charset="0"/>
              <a:cs typeface="Segoe UI" panose="020B0502040204020203" pitchFamily="34" charset="0"/>
            </a:endParaRPr>
          </a:p>
          <a:p>
            <a:pPr rtl="0"/>
            <a:r>
              <a:rPr lang="en-US" sz="1200" b="0" i="0" u="none" strike="noStrike" dirty="0">
                <a:solidFill>
                  <a:srgbClr val="000000"/>
                </a:solidFill>
                <a:effectLst/>
                <a:latin typeface="Segoe UI" panose="020B0502040204020203" pitchFamily="34" charset="0"/>
                <a:cs typeface="Segoe UI" panose="020B0502040204020203" pitchFamily="34" charset="0"/>
              </a:rPr>
              <a:t>- Modern UI</a:t>
            </a:r>
            <a:br>
              <a:rPr lang="en-US" sz="1200" b="0" i="0" u="none" strike="noStrike" dirty="0">
                <a:solidFill>
                  <a:srgbClr val="000000"/>
                </a:solidFill>
                <a:effectLst/>
                <a:latin typeface="Segoe UI" panose="020B0502040204020203" pitchFamily="34" charset="0"/>
                <a:cs typeface="Segoe UI" panose="020B0502040204020203" pitchFamily="34" charset="0"/>
              </a:rPr>
            </a:br>
            <a:r>
              <a:rPr lang="en-US" sz="1200" b="0" i="0" u="none" strike="noStrike" dirty="0">
                <a:solidFill>
                  <a:srgbClr val="000000"/>
                </a:solidFill>
                <a:effectLst/>
                <a:latin typeface="Segoe UI" panose="020B0502040204020203" pitchFamily="34" charset="0"/>
                <a:cs typeface="Segoe UI" panose="020B0502040204020203" pitchFamily="34" charset="0"/>
              </a:rPr>
              <a:t>- Removed start menu</a:t>
            </a:r>
            <a:br>
              <a:rPr lang="en-US" sz="1200" b="0" i="0" u="none" strike="noStrike" dirty="0">
                <a:solidFill>
                  <a:srgbClr val="000000"/>
                </a:solidFill>
                <a:effectLst/>
                <a:latin typeface="Segoe UI" panose="020B0502040204020203" pitchFamily="34" charset="0"/>
                <a:cs typeface="Segoe UI" panose="020B0502040204020203" pitchFamily="34" charset="0"/>
              </a:rPr>
            </a:br>
            <a:r>
              <a:rPr lang="en-US" sz="1200" b="0" i="0" u="none" strike="noStrike" dirty="0">
                <a:solidFill>
                  <a:srgbClr val="000000"/>
                </a:solidFill>
                <a:effectLst/>
                <a:latin typeface="Segoe UI" panose="020B0502040204020203" pitchFamily="34" charset="0"/>
                <a:cs typeface="Segoe UI" panose="020B0502040204020203" pitchFamily="34" charset="0"/>
              </a:rPr>
              <a:t>- Mixed reception </a:t>
            </a:r>
            <a:br>
              <a:rPr lang="en-US" sz="1200" b="0" i="0" u="none" strike="noStrike" dirty="0">
                <a:solidFill>
                  <a:srgbClr val="000000"/>
                </a:solidFill>
                <a:effectLst/>
                <a:latin typeface="Segoe UI" panose="020B0502040204020203" pitchFamily="34" charset="0"/>
                <a:cs typeface="Segoe UI" panose="020B0502040204020203" pitchFamily="34" charset="0"/>
              </a:rPr>
            </a:br>
            <a:r>
              <a:rPr lang="en-US" sz="1200" b="0" i="0" u="none" strike="noStrike" dirty="0">
                <a:solidFill>
                  <a:srgbClr val="000000"/>
                </a:solidFill>
                <a:effectLst/>
                <a:latin typeface="Segoe UI" panose="020B0502040204020203" pitchFamily="34" charset="0"/>
                <a:cs typeface="Segoe UI" panose="020B0502040204020203" pitchFamily="34" charset="0"/>
              </a:rPr>
              <a:t>- Added start option in 8.1</a:t>
            </a:r>
            <a:endParaRPr lang="en-IN" sz="1200" dirty="0">
              <a:latin typeface="Segoe UI" panose="020B0502040204020203" pitchFamily="34" charset="0"/>
              <a:cs typeface="Segoe UI" panose="020B0502040204020203" pitchFamily="34" charset="0"/>
            </a:endParaRPr>
          </a:p>
        </p:txBody>
      </p:sp>
      <p:sp>
        <p:nvSpPr>
          <p:cNvPr id="1079" name="TextBox 1078">
            <a:extLst>
              <a:ext uri="{FF2B5EF4-FFF2-40B4-BE49-F238E27FC236}">
                <a16:creationId xmlns:a16="http://schemas.microsoft.com/office/drawing/2014/main" id="{247FB0DE-806F-3FF2-7229-98968E41CB3A}"/>
              </a:ext>
            </a:extLst>
          </p:cNvPr>
          <p:cNvSpPr txBox="1"/>
          <p:nvPr/>
        </p:nvSpPr>
        <p:spPr>
          <a:xfrm>
            <a:off x="1174092" y="4273137"/>
            <a:ext cx="910508" cy="1200329"/>
          </a:xfrm>
          <a:prstGeom prst="rect">
            <a:avLst/>
          </a:prstGeom>
          <a:noFill/>
          <a:ln>
            <a:solidFill>
              <a:schemeClr val="accent1"/>
            </a:solidFill>
          </a:ln>
        </p:spPr>
        <p:txBody>
          <a:bodyPr wrap="square">
            <a:spAutoFit/>
          </a:bodyPr>
          <a:lstStyle/>
          <a:p>
            <a:r>
              <a:rPr lang="en-US" sz="1200" dirty="0">
                <a:latin typeface="Segoe UI" panose="020B0502040204020203" pitchFamily="34" charset="0"/>
                <a:cs typeface="Segoe UI" panose="020B0502040204020203" pitchFamily="34" charset="0"/>
              </a:rPr>
              <a:t>Demand for OS starts – Unix, CP/M comes up</a:t>
            </a:r>
            <a:endParaRPr lang="en-IN" sz="1200" dirty="0">
              <a:latin typeface="Segoe UI" panose="020B0502040204020203" pitchFamily="34" charset="0"/>
              <a:cs typeface="Segoe UI" panose="020B0502040204020203" pitchFamily="34" charset="0"/>
            </a:endParaRPr>
          </a:p>
        </p:txBody>
      </p:sp>
      <p:sp>
        <p:nvSpPr>
          <p:cNvPr id="1080" name="TextBox 1079">
            <a:extLst>
              <a:ext uri="{FF2B5EF4-FFF2-40B4-BE49-F238E27FC236}">
                <a16:creationId xmlns:a16="http://schemas.microsoft.com/office/drawing/2014/main" id="{B02F8602-A820-4448-67CA-E453DE327EFD}"/>
              </a:ext>
            </a:extLst>
          </p:cNvPr>
          <p:cNvSpPr txBox="1"/>
          <p:nvPr/>
        </p:nvSpPr>
        <p:spPr>
          <a:xfrm>
            <a:off x="2088793" y="2539483"/>
            <a:ext cx="1150595" cy="830997"/>
          </a:xfrm>
          <a:prstGeom prst="rect">
            <a:avLst/>
          </a:prstGeom>
          <a:noFill/>
          <a:ln>
            <a:solidFill>
              <a:schemeClr val="accent1"/>
            </a:solidFill>
          </a:ln>
        </p:spPr>
        <p:txBody>
          <a:bodyPr wrap="square">
            <a:spAutoFit/>
          </a:bodyPr>
          <a:lstStyle/>
          <a:p>
            <a:pPr algn="ctr" rtl="0"/>
            <a:r>
              <a:rPr lang="en-US" sz="1200" b="0" i="0" u="none" strike="noStrike" dirty="0">
                <a:solidFill>
                  <a:srgbClr val="000000"/>
                </a:solidFill>
                <a:effectLst/>
                <a:latin typeface="Segoe UI" panose="020B0502040204020203" pitchFamily="34" charset="0"/>
                <a:cs typeface="Segoe UI" panose="020B0502040204020203" pitchFamily="34" charset="0"/>
              </a:rPr>
              <a:t>MS DOS</a:t>
            </a:r>
            <a:endParaRPr lang="en-US" sz="1200" b="0" dirty="0">
              <a:effectLst/>
              <a:latin typeface="Segoe UI" panose="020B0502040204020203" pitchFamily="34" charset="0"/>
              <a:cs typeface="Segoe UI" panose="020B0502040204020203" pitchFamily="34" charset="0"/>
            </a:endParaRPr>
          </a:p>
          <a:p>
            <a:pPr rtl="0"/>
            <a:r>
              <a:rPr lang="en-US" sz="1200" b="0" i="0" u="none" strike="noStrike" dirty="0">
                <a:solidFill>
                  <a:srgbClr val="000000"/>
                </a:solidFill>
                <a:effectLst/>
                <a:latin typeface="Segoe UI" panose="020B0502040204020203" pitchFamily="34" charset="0"/>
                <a:cs typeface="Segoe UI" panose="020B0502040204020203" pitchFamily="34" charset="0"/>
              </a:rPr>
              <a:t>- Comman</a:t>
            </a:r>
            <a:r>
              <a:rPr lang="en-US" sz="1200" dirty="0">
                <a:solidFill>
                  <a:srgbClr val="000000"/>
                </a:solidFill>
                <a:latin typeface="Segoe UI" panose="020B0502040204020203" pitchFamily="34" charset="0"/>
                <a:cs typeface="Segoe UI" panose="020B0502040204020203" pitchFamily="34" charset="0"/>
              </a:rPr>
              <a:t>d line OS</a:t>
            </a:r>
            <a:br>
              <a:rPr lang="en-US" sz="1200" dirty="0">
                <a:solidFill>
                  <a:srgbClr val="000000"/>
                </a:solidFill>
                <a:latin typeface="Segoe UI" panose="020B0502040204020203" pitchFamily="34" charset="0"/>
                <a:cs typeface="Segoe UI" panose="020B0502040204020203" pitchFamily="34" charset="0"/>
              </a:rPr>
            </a:br>
            <a:r>
              <a:rPr lang="en-US" sz="1200" dirty="0">
                <a:solidFill>
                  <a:srgbClr val="000000"/>
                </a:solidFill>
                <a:latin typeface="Segoe UI" panose="020B0502040204020203" pitchFamily="34" charset="0"/>
                <a:cs typeface="Segoe UI" panose="020B0502040204020203" pitchFamily="34" charset="0"/>
              </a:rPr>
              <a:t>- IBM PCs</a:t>
            </a:r>
            <a:endParaRPr lang="en-IN" sz="1200" dirty="0">
              <a:latin typeface="Segoe UI" panose="020B0502040204020203" pitchFamily="34" charset="0"/>
              <a:cs typeface="Segoe UI" panose="020B0502040204020203" pitchFamily="34" charset="0"/>
            </a:endParaRPr>
          </a:p>
        </p:txBody>
      </p:sp>
      <p:sp>
        <p:nvSpPr>
          <p:cNvPr id="1085" name="TextBox 1084">
            <a:extLst>
              <a:ext uri="{FF2B5EF4-FFF2-40B4-BE49-F238E27FC236}">
                <a16:creationId xmlns:a16="http://schemas.microsoft.com/office/drawing/2014/main" id="{CD1F5DC1-7C23-6534-3C90-B1DA84D4AF27}"/>
              </a:ext>
            </a:extLst>
          </p:cNvPr>
          <p:cNvSpPr txBox="1"/>
          <p:nvPr/>
        </p:nvSpPr>
        <p:spPr>
          <a:xfrm>
            <a:off x="9205720" y="1410034"/>
            <a:ext cx="1081779" cy="830997"/>
          </a:xfrm>
          <a:prstGeom prst="rect">
            <a:avLst/>
          </a:prstGeom>
          <a:noFill/>
          <a:ln>
            <a:solidFill>
              <a:schemeClr val="accent1"/>
            </a:solidFill>
          </a:ln>
        </p:spPr>
        <p:txBody>
          <a:bodyPr wrap="square">
            <a:spAutoFit/>
          </a:bodyPr>
          <a:lstStyle/>
          <a:p>
            <a:pPr algn="ctr" rtl="0"/>
            <a:r>
              <a:rPr lang="en-US" sz="1200" b="0" i="0" u="none" strike="noStrike" dirty="0">
                <a:solidFill>
                  <a:srgbClr val="000000"/>
                </a:solidFill>
                <a:effectLst/>
                <a:latin typeface="Segoe UI" panose="020B0502040204020203" pitchFamily="34" charset="0"/>
                <a:cs typeface="Segoe UI" panose="020B0502040204020203" pitchFamily="34" charset="0"/>
              </a:rPr>
              <a:t>Windows 11</a:t>
            </a:r>
            <a:endParaRPr lang="en-US" sz="1200" b="0" dirty="0">
              <a:effectLst/>
              <a:latin typeface="Segoe UI" panose="020B0502040204020203" pitchFamily="34" charset="0"/>
              <a:cs typeface="Segoe UI" panose="020B0502040204020203" pitchFamily="34" charset="0"/>
            </a:endParaRPr>
          </a:p>
          <a:p>
            <a:pPr rtl="0"/>
            <a:r>
              <a:rPr lang="en-US" sz="1200" b="0" i="0" u="none" strike="noStrike" dirty="0">
                <a:solidFill>
                  <a:srgbClr val="000000"/>
                </a:solidFill>
                <a:effectLst/>
                <a:latin typeface="Segoe UI" panose="020B0502040204020203" pitchFamily="34" charset="0"/>
                <a:cs typeface="Segoe UI" panose="020B0502040204020203" pitchFamily="34" charset="0"/>
              </a:rPr>
              <a:t>- Improved security, snap layouts</a:t>
            </a:r>
            <a:endParaRPr lang="en-IN" sz="1200" dirty="0">
              <a:latin typeface="Segoe UI" panose="020B0502040204020203" pitchFamily="34" charset="0"/>
              <a:cs typeface="Segoe UI" panose="020B0502040204020203" pitchFamily="34" charset="0"/>
            </a:endParaRPr>
          </a:p>
        </p:txBody>
      </p:sp>
      <p:sp>
        <p:nvSpPr>
          <p:cNvPr id="1086" name="TextBox 1085">
            <a:extLst>
              <a:ext uri="{FF2B5EF4-FFF2-40B4-BE49-F238E27FC236}">
                <a16:creationId xmlns:a16="http://schemas.microsoft.com/office/drawing/2014/main" id="{B1D93A95-33B7-E175-FFCD-55780F2E4198}"/>
              </a:ext>
            </a:extLst>
          </p:cNvPr>
          <p:cNvSpPr txBox="1"/>
          <p:nvPr/>
        </p:nvSpPr>
        <p:spPr>
          <a:xfrm>
            <a:off x="8188627" y="1844347"/>
            <a:ext cx="954920" cy="1015663"/>
          </a:xfrm>
          <a:prstGeom prst="rect">
            <a:avLst/>
          </a:prstGeom>
          <a:noFill/>
          <a:ln>
            <a:solidFill>
              <a:schemeClr val="accent1"/>
            </a:solidFill>
          </a:ln>
        </p:spPr>
        <p:txBody>
          <a:bodyPr wrap="square">
            <a:spAutoFit/>
          </a:bodyPr>
          <a:lstStyle/>
          <a:p>
            <a:pPr algn="ctr" rtl="0"/>
            <a:r>
              <a:rPr lang="en-US" sz="1200" b="0" i="0" u="none" strike="noStrike" dirty="0">
                <a:solidFill>
                  <a:srgbClr val="000000"/>
                </a:solidFill>
                <a:effectLst/>
                <a:latin typeface="Segoe UI" panose="020B0502040204020203" pitchFamily="34" charset="0"/>
                <a:cs typeface="Segoe UI" panose="020B0502040204020203" pitchFamily="34" charset="0"/>
              </a:rPr>
              <a:t>Windows 10</a:t>
            </a:r>
            <a:endParaRPr lang="en-US" sz="1200" b="0" dirty="0">
              <a:effectLst/>
              <a:latin typeface="Segoe UI" panose="020B0502040204020203" pitchFamily="34" charset="0"/>
              <a:cs typeface="Segoe UI" panose="020B0502040204020203" pitchFamily="34" charset="0"/>
            </a:endParaRPr>
          </a:p>
          <a:p>
            <a:pPr rtl="0"/>
            <a:r>
              <a:rPr lang="en-US" sz="1200" b="0" i="0" u="none" strike="noStrike" dirty="0">
                <a:solidFill>
                  <a:srgbClr val="000000"/>
                </a:solidFill>
                <a:effectLst/>
                <a:latin typeface="Segoe UI" panose="020B0502040204020203" pitchFamily="34" charset="0"/>
                <a:cs typeface="Segoe UI" panose="020B0502040204020203" pitchFamily="34" charset="0"/>
              </a:rPr>
              <a:t>- Cortana</a:t>
            </a:r>
            <a:br>
              <a:rPr lang="en-US" sz="1200" b="0" i="0" u="none" strike="noStrike" dirty="0">
                <a:solidFill>
                  <a:srgbClr val="000000"/>
                </a:solidFill>
                <a:effectLst/>
                <a:latin typeface="Segoe UI" panose="020B0502040204020203" pitchFamily="34" charset="0"/>
                <a:cs typeface="Segoe UI" panose="020B0502040204020203" pitchFamily="34" charset="0"/>
              </a:rPr>
            </a:br>
            <a:r>
              <a:rPr lang="en-US" sz="1200" b="0" i="0" u="none" strike="noStrike" dirty="0">
                <a:solidFill>
                  <a:srgbClr val="000000"/>
                </a:solidFill>
                <a:effectLst/>
                <a:latin typeface="Segoe UI" panose="020B0502040204020203" pitchFamily="34" charset="0"/>
                <a:cs typeface="Segoe UI" panose="020B0502040204020203" pitchFamily="34" charset="0"/>
              </a:rPr>
              <a:t>- Return of Start Menu</a:t>
            </a:r>
            <a:endParaRPr lang="en-IN" sz="1200" dirty="0">
              <a:latin typeface="Segoe UI" panose="020B0502040204020203" pitchFamily="34" charset="0"/>
              <a:cs typeface="Segoe UI" panose="020B0502040204020203" pitchFamily="34" charset="0"/>
            </a:endParaRPr>
          </a:p>
        </p:txBody>
      </p:sp>
      <p:cxnSp>
        <p:nvCxnSpPr>
          <p:cNvPr id="1087" name="Straight Connector 1086">
            <a:extLst>
              <a:ext uri="{FF2B5EF4-FFF2-40B4-BE49-F238E27FC236}">
                <a16:creationId xmlns:a16="http://schemas.microsoft.com/office/drawing/2014/main" id="{4E87BA31-9CBF-D17C-F082-EE1A587A025B}"/>
              </a:ext>
            </a:extLst>
          </p:cNvPr>
          <p:cNvCxnSpPr>
            <a:cxnSpLocks/>
            <a:stCxn id="1075" idx="2"/>
            <a:endCxn id="40" idx="0"/>
          </p:cNvCxnSpPr>
          <p:nvPr/>
        </p:nvCxnSpPr>
        <p:spPr>
          <a:xfrm flipH="1">
            <a:off x="6049839" y="2715113"/>
            <a:ext cx="2969" cy="443599"/>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2" name="Straight Connector 1091">
            <a:extLst>
              <a:ext uri="{FF2B5EF4-FFF2-40B4-BE49-F238E27FC236}">
                <a16:creationId xmlns:a16="http://schemas.microsoft.com/office/drawing/2014/main" id="{9766C7B9-6C58-D5A3-4A6A-BCBE6038F7F4}"/>
              </a:ext>
            </a:extLst>
          </p:cNvPr>
          <p:cNvCxnSpPr>
            <a:cxnSpLocks/>
            <a:stCxn id="1074" idx="1"/>
            <a:endCxn id="36" idx="6"/>
          </p:cNvCxnSpPr>
          <p:nvPr/>
        </p:nvCxnSpPr>
        <p:spPr>
          <a:xfrm flipH="1" flipV="1">
            <a:off x="5231394" y="4923852"/>
            <a:ext cx="400395" cy="22289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101" name="Freeform: Shape 1100">
            <a:extLst>
              <a:ext uri="{FF2B5EF4-FFF2-40B4-BE49-F238E27FC236}">
                <a16:creationId xmlns:a16="http://schemas.microsoft.com/office/drawing/2014/main" id="{EC2CD536-21C5-EDAF-A82E-5E52DD38462E}"/>
              </a:ext>
            </a:extLst>
          </p:cNvPr>
          <p:cNvSpPr/>
          <p:nvPr/>
        </p:nvSpPr>
        <p:spPr>
          <a:xfrm>
            <a:off x="2671294" y="5322979"/>
            <a:ext cx="3046599" cy="695856"/>
          </a:xfrm>
          <a:custGeom>
            <a:avLst/>
            <a:gdLst>
              <a:gd name="connsiteX0" fmla="*/ 0 w 3171464"/>
              <a:gd name="connsiteY0" fmla="*/ 313892 h 695856"/>
              <a:gd name="connsiteX1" fmla="*/ 1053297 w 3171464"/>
              <a:gd name="connsiteY1" fmla="*/ 12950 h 695856"/>
              <a:gd name="connsiteX2" fmla="*/ 3171464 w 3171464"/>
              <a:gd name="connsiteY2" fmla="*/ 695856 h 695856"/>
            </a:gdLst>
            <a:ahLst/>
            <a:cxnLst>
              <a:cxn ang="0">
                <a:pos x="connsiteX0" y="connsiteY0"/>
              </a:cxn>
              <a:cxn ang="0">
                <a:pos x="connsiteX1" y="connsiteY1"/>
              </a:cxn>
              <a:cxn ang="0">
                <a:pos x="connsiteX2" y="connsiteY2"/>
              </a:cxn>
            </a:cxnLst>
            <a:rect l="l" t="t" r="r" b="b"/>
            <a:pathLst>
              <a:path w="3171464" h="695856">
                <a:moveTo>
                  <a:pt x="0" y="313892"/>
                </a:moveTo>
                <a:cubicBezTo>
                  <a:pt x="262360" y="131590"/>
                  <a:pt x="524720" y="-50711"/>
                  <a:pt x="1053297" y="12950"/>
                </a:cubicBezTo>
                <a:cubicBezTo>
                  <a:pt x="1581874" y="76611"/>
                  <a:pt x="2376669" y="386233"/>
                  <a:pt x="3171464" y="695856"/>
                </a:cubicBezTo>
              </a:path>
            </a:pathLst>
          </a:custGeom>
          <a:noFill/>
          <a:ln>
            <a:solidFill>
              <a:srgbClr val="FFC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03" name="Straight Connector 1102">
            <a:extLst>
              <a:ext uri="{FF2B5EF4-FFF2-40B4-BE49-F238E27FC236}">
                <a16:creationId xmlns:a16="http://schemas.microsoft.com/office/drawing/2014/main" id="{A2771ED2-ED83-96A1-9174-78FF3485BE22}"/>
              </a:ext>
            </a:extLst>
          </p:cNvPr>
          <p:cNvCxnSpPr/>
          <p:nvPr/>
        </p:nvCxnSpPr>
        <p:spPr>
          <a:xfrm>
            <a:off x="10535107" y="5322979"/>
            <a:ext cx="33527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104" name="Straight Connector 1103">
            <a:extLst>
              <a:ext uri="{FF2B5EF4-FFF2-40B4-BE49-F238E27FC236}">
                <a16:creationId xmlns:a16="http://schemas.microsoft.com/office/drawing/2014/main" id="{F3215079-48F9-5336-89F4-EA56642AF899}"/>
              </a:ext>
            </a:extLst>
          </p:cNvPr>
          <p:cNvCxnSpPr/>
          <p:nvPr/>
        </p:nvCxnSpPr>
        <p:spPr>
          <a:xfrm>
            <a:off x="10535106" y="5562799"/>
            <a:ext cx="335279" cy="0"/>
          </a:xfrm>
          <a:prstGeom prst="line">
            <a:avLst/>
          </a:prstGeom>
          <a:ln>
            <a:solidFill>
              <a:srgbClr val="FFC000"/>
            </a:solidFill>
            <a:prstDash val="sysDash"/>
          </a:ln>
        </p:spPr>
        <p:style>
          <a:lnRef idx="2">
            <a:schemeClr val="accent1"/>
          </a:lnRef>
          <a:fillRef idx="0">
            <a:schemeClr val="accent1"/>
          </a:fillRef>
          <a:effectRef idx="1">
            <a:schemeClr val="accent1"/>
          </a:effectRef>
          <a:fontRef idx="minor">
            <a:schemeClr val="tx1"/>
          </a:fontRef>
        </p:style>
      </p:cxnSp>
      <p:sp>
        <p:nvSpPr>
          <p:cNvPr id="1105" name="TextBox 1104">
            <a:extLst>
              <a:ext uri="{FF2B5EF4-FFF2-40B4-BE49-F238E27FC236}">
                <a16:creationId xmlns:a16="http://schemas.microsoft.com/office/drawing/2014/main" id="{658F481F-AE49-A258-0270-17658FD8B7DF}"/>
              </a:ext>
            </a:extLst>
          </p:cNvPr>
          <p:cNvSpPr txBox="1"/>
          <p:nvPr/>
        </p:nvSpPr>
        <p:spPr>
          <a:xfrm>
            <a:off x="11041576" y="5191951"/>
            <a:ext cx="708306" cy="24622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Windows</a:t>
            </a:r>
            <a:endParaRPr lang="en-IN" sz="1000" dirty="0">
              <a:latin typeface="Segoe UI" panose="020B0502040204020203" pitchFamily="34" charset="0"/>
              <a:cs typeface="Segoe UI" panose="020B0502040204020203" pitchFamily="34" charset="0"/>
            </a:endParaRPr>
          </a:p>
        </p:txBody>
      </p:sp>
      <p:sp>
        <p:nvSpPr>
          <p:cNvPr id="1106" name="TextBox 1105">
            <a:extLst>
              <a:ext uri="{FF2B5EF4-FFF2-40B4-BE49-F238E27FC236}">
                <a16:creationId xmlns:a16="http://schemas.microsoft.com/office/drawing/2014/main" id="{4F83F234-9254-72A1-EAEA-968369B76573}"/>
              </a:ext>
            </a:extLst>
          </p:cNvPr>
          <p:cNvSpPr txBox="1"/>
          <p:nvPr/>
        </p:nvSpPr>
        <p:spPr>
          <a:xfrm>
            <a:off x="11027889" y="5424550"/>
            <a:ext cx="708306" cy="246221"/>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MS DOS</a:t>
            </a:r>
          </a:p>
        </p:txBody>
      </p:sp>
      <p:cxnSp>
        <p:nvCxnSpPr>
          <p:cNvPr id="1107" name="Straight Connector 1106">
            <a:extLst>
              <a:ext uri="{FF2B5EF4-FFF2-40B4-BE49-F238E27FC236}">
                <a16:creationId xmlns:a16="http://schemas.microsoft.com/office/drawing/2014/main" id="{390193E2-CBB6-B627-3157-B01CC8A5A927}"/>
              </a:ext>
            </a:extLst>
          </p:cNvPr>
          <p:cNvCxnSpPr>
            <a:cxnSpLocks/>
            <a:stCxn id="1076" idx="1"/>
            <a:endCxn id="39" idx="4"/>
          </p:cNvCxnSpPr>
          <p:nvPr/>
        </p:nvCxnSpPr>
        <p:spPr>
          <a:xfrm flipH="1" flipV="1">
            <a:off x="7157989" y="4382622"/>
            <a:ext cx="392354" cy="58768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1" name="Straight Connector 1110">
            <a:extLst>
              <a:ext uri="{FF2B5EF4-FFF2-40B4-BE49-F238E27FC236}">
                <a16:creationId xmlns:a16="http://schemas.microsoft.com/office/drawing/2014/main" id="{674C64DD-B1E7-CE95-2C9A-027610FFC482}"/>
              </a:ext>
            </a:extLst>
          </p:cNvPr>
          <p:cNvCxnSpPr>
            <a:cxnSpLocks/>
            <a:stCxn id="1079" idx="2"/>
            <a:endCxn id="43" idx="0"/>
          </p:cNvCxnSpPr>
          <p:nvPr/>
        </p:nvCxnSpPr>
        <p:spPr>
          <a:xfrm>
            <a:off x="1629346" y="5473466"/>
            <a:ext cx="1461" cy="35770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6" name="Straight Connector 1115">
            <a:extLst>
              <a:ext uri="{FF2B5EF4-FFF2-40B4-BE49-F238E27FC236}">
                <a16:creationId xmlns:a16="http://schemas.microsoft.com/office/drawing/2014/main" id="{43BFE384-4370-68A5-D0D8-81AEEE819D0B}"/>
              </a:ext>
            </a:extLst>
          </p:cNvPr>
          <p:cNvCxnSpPr>
            <a:cxnSpLocks/>
            <a:stCxn id="1080" idx="2"/>
            <a:endCxn id="34" idx="0"/>
          </p:cNvCxnSpPr>
          <p:nvPr/>
        </p:nvCxnSpPr>
        <p:spPr>
          <a:xfrm>
            <a:off x="2664091" y="3370480"/>
            <a:ext cx="7204" cy="22762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0" name="Straight Connector 1119">
            <a:extLst>
              <a:ext uri="{FF2B5EF4-FFF2-40B4-BE49-F238E27FC236}">
                <a16:creationId xmlns:a16="http://schemas.microsoft.com/office/drawing/2014/main" id="{31625F46-1DA7-88B9-A5F7-C42D56A14A07}"/>
              </a:ext>
            </a:extLst>
          </p:cNvPr>
          <p:cNvCxnSpPr>
            <a:cxnSpLocks/>
            <a:stCxn id="1077" idx="2"/>
            <a:endCxn id="38" idx="0"/>
          </p:cNvCxnSpPr>
          <p:nvPr/>
        </p:nvCxnSpPr>
        <p:spPr>
          <a:xfrm>
            <a:off x="7825949" y="1797053"/>
            <a:ext cx="463" cy="16442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5" name="Straight Connector 1124">
            <a:extLst>
              <a:ext uri="{FF2B5EF4-FFF2-40B4-BE49-F238E27FC236}">
                <a16:creationId xmlns:a16="http://schemas.microsoft.com/office/drawing/2014/main" id="{AB88E9E8-4DF6-FECE-4F35-85ABA1795DB2}"/>
              </a:ext>
            </a:extLst>
          </p:cNvPr>
          <p:cNvCxnSpPr>
            <a:cxnSpLocks/>
            <a:stCxn id="1078" idx="1"/>
            <a:endCxn id="42" idx="6"/>
          </p:cNvCxnSpPr>
          <p:nvPr/>
        </p:nvCxnSpPr>
        <p:spPr>
          <a:xfrm flipH="1" flipV="1">
            <a:off x="8466631" y="3918674"/>
            <a:ext cx="587715" cy="51347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8" name="Straight Connector 1127">
            <a:extLst>
              <a:ext uri="{FF2B5EF4-FFF2-40B4-BE49-F238E27FC236}">
                <a16:creationId xmlns:a16="http://schemas.microsoft.com/office/drawing/2014/main" id="{8D3147AE-CCB2-4F37-0195-D68F76279FD2}"/>
              </a:ext>
            </a:extLst>
          </p:cNvPr>
          <p:cNvCxnSpPr>
            <a:cxnSpLocks/>
            <a:stCxn id="41" idx="0"/>
            <a:endCxn id="1086" idx="2"/>
          </p:cNvCxnSpPr>
          <p:nvPr/>
        </p:nvCxnSpPr>
        <p:spPr>
          <a:xfrm flipH="1" flipV="1">
            <a:off x="8666087" y="2860010"/>
            <a:ext cx="224680" cy="324908"/>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1" name="Straight Connector 1130">
            <a:extLst>
              <a:ext uri="{FF2B5EF4-FFF2-40B4-BE49-F238E27FC236}">
                <a16:creationId xmlns:a16="http://schemas.microsoft.com/office/drawing/2014/main" id="{113DA143-5A00-162F-D6CE-DAAED9B4F4AD}"/>
              </a:ext>
            </a:extLst>
          </p:cNvPr>
          <p:cNvCxnSpPr>
            <a:cxnSpLocks/>
            <a:stCxn id="33" idx="0"/>
            <a:endCxn id="1085" idx="2"/>
          </p:cNvCxnSpPr>
          <p:nvPr/>
        </p:nvCxnSpPr>
        <p:spPr>
          <a:xfrm flipH="1" flipV="1">
            <a:off x="9746610" y="2241031"/>
            <a:ext cx="2375" cy="57301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pic>
        <p:nvPicPr>
          <p:cNvPr id="1026" name="Picture 2">
            <a:extLst>
              <a:ext uri="{FF2B5EF4-FFF2-40B4-BE49-F238E27FC236}">
                <a16:creationId xmlns:a16="http://schemas.microsoft.com/office/drawing/2014/main" id="{D461C5F2-2A96-CBFA-1234-926A4CA2E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2" y="711842"/>
            <a:ext cx="12142778" cy="619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98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6" presetClass="entr" presetSubtype="16"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circle(in)">
                                      <p:cBhvr>
                                        <p:cTn id="21" dur="500"/>
                                        <p:tgtEl>
                                          <p:spTgt spid="4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8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5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6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5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7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060"/>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09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07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06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60"/>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0"/>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08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07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102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10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07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02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12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07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03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12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03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128"/>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08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10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31"/>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085"/>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046"/>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06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066"/>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1026"/>
                                        </p:tgtEl>
                                        <p:attrNameLst>
                                          <p:attrName>style.visibility</p:attrName>
                                        </p:attrNameLst>
                                      </p:cBhvr>
                                      <p:to>
                                        <p:strVal val="visible"/>
                                      </p:to>
                                    </p:set>
                                    <p:animEffect transition="in" filter="fade">
                                      <p:cBhvr>
                                        <p:cTn id="132" dur="1000"/>
                                        <p:tgtEl>
                                          <p:spTgt spid="1026"/>
                                        </p:tgtEl>
                                      </p:cBhvr>
                                    </p:animEffect>
                                    <p:anim calcmode="lin" valueType="num">
                                      <p:cBhvr>
                                        <p:cTn id="133" dur="1000" fill="hold"/>
                                        <p:tgtEl>
                                          <p:spTgt spid="1026"/>
                                        </p:tgtEl>
                                        <p:attrNameLst>
                                          <p:attrName>ppt_x</p:attrName>
                                        </p:attrNameLst>
                                      </p:cBhvr>
                                      <p:tavLst>
                                        <p:tav tm="0">
                                          <p:val>
                                            <p:strVal val="#ppt_x"/>
                                          </p:val>
                                        </p:tav>
                                        <p:tav tm="100000">
                                          <p:val>
                                            <p:strVal val="#ppt_x"/>
                                          </p:val>
                                        </p:tav>
                                      </p:tavLst>
                                    </p:anim>
                                    <p:anim calcmode="lin" valueType="num">
                                      <p:cBhvr>
                                        <p:cTn id="13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1054" grpId="0" animBg="1"/>
      <p:bldP spid="1056" grpId="0" animBg="1"/>
      <p:bldP spid="1065" grpId="0"/>
      <p:bldP spid="1066" grpId="0"/>
      <p:bldP spid="1067" grpId="0"/>
      <p:bldP spid="1074" grpId="0" animBg="1"/>
      <p:bldP spid="1075" grpId="0" animBg="1"/>
      <p:bldP spid="1076" grpId="0" animBg="1"/>
      <p:bldP spid="1077" grpId="0" animBg="1"/>
      <p:bldP spid="1078" grpId="0" animBg="1"/>
      <p:bldP spid="1079" grpId="0" animBg="1"/>
      <p:bldP spid="1080" grpId="0" animBg="1"/>
      <p:bldP spid="1085" grpId="0" animBg="1"/>
      <p:bldP spid="1086" grpId="0" animBg="1"/>
      <p:bldP spid="110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75FCF-C24B-9DA4-CB59-BCAD78552740}"/>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18810D34-271E-C7FB-412D-B4AF89D9BD7E}"/>
              </a:ext>
            </a:extLst>
          </p:cNvPr>
          <p:cNvGrpSpPr/>
          <p:nvPr/>
        </p:nvGrpSpPr>
        <p:grpSpPr>
          <a:xfrm>
            <a:off x="1250176" y="0"/>
            <a:ext cx="3767848" cy="6858000"/>
            <a:chOff x="9221821" y="0"/>
            <a:chExt cx="3767848" cy="6858000"/>
          </a:xfrm>
        </p:grpSpPr>
        <p:sp>
          <p:nvSpPr>
            <p:cNvPr id="8" name="Rectangle 7">
              <a:extLst>
                <a:ext uri="{FF2B5EF4-FFF2-40B4-BE49-F238E27FC236}">
                  <a16:creationId xmlns:a16="http://schemas.microsoft.com/office/drawing/2014/main" id="{5B8AC0B5-B415-B403-84A4-B0D727A11259}"/>
                </a:ext>
              </a:extLst>
            </p:cNvPr>
            <p:cNvSpPr/>
            <p:nvPr/>
          </p:nvSpPr>
          <p:spPr>
            <a:xfrm>
              <a:off x="9221821" y="0"/>
              <a:ext cx="2970179" cy="6858000"/>
            </a:xfrm>
            <a:prstGeom prst="rect">
              <a:avLst/>
            </a:prstGeom>
            <a:solidFill>
              <a:srgbClr val="FEB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A5345F05-D02A-91F7-EA7B-3C0968CDAC7F}"/>
                </a:ext>
              </a:extLst>
            </p:cNvPr>
            <p:cNvSpPr/>
            <p:nvPr/>
          </p:nvSpPr>
          <p:spPr>
            <a:xfrm rot="5400000">
              <a:off x="11355422" y="1517519"/>
              <a:ext cx="2470825" cy="797668"/>
            </a:xfrm>
            <a:prstGeom prst="triangle">
              <a:avLst/>
            </a:prstGeom>
            <a:solidFill>
              <a:srgbClr val="FEB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598944F-B88A-3AC8-A4E5-D8CA0A3C036A}"/>
                </a:ext>
              </a:extLst>
            </p:cNvPr>
            <p:cNvSpPr txBox="1"/>
            <p:nvPr/>
          </p:nvSpPr>
          <p:spPr>
            <a:xfrm>
              <a:off x="9451086" y="1784353"/>
              <a:ext cx="2470826" cy="3077766"/>
            </a:xfrm>
            <a:prstGeom prst="rect">
              <a:avLst/>
            </a:prstGeom>
            <a:noFill/>
          </p:spPr>
          <p:txBody>
            <a:bodyPr wrap="square" rtlCol="0">
              <a:spAutoFit/>
            </a:bodyPr>
            <a:lstStyle/>
            <a:p>
              <a:r>
                <a:rPr lang="en-US" sz="1600" b="1" i="0" u="none" strike="noStrike" dirty="0">
                  <a:solidFill>
                    <a:schemeClr val="bg1"/>
                  </a:solidFill>
                  <a:effectLst/>
                  <a:latin typeface="Segoe UI" panose="020B0502040204020203" pitchFamily="34" charset="0"/>
                  <a:cs typeface="Segoe UI" panose="020B0502040204020203" pitchFamily="34" charset="0"/>
                </a:rPr>
                <a:t>Future Windows versions will focus on AI integration and improved cross-platform functionality. AI capabilities are anticipated to be a major focus in Windows 12, building on the AI features introduced in Windows 11 updates</a:t>
              </a:r>
              <a:r>
                <a:rPr lang="en-US" sz="1800" b="0" i="0" u="none" strike="noStrike" dirty="0">
                  <a:solidFill>
                    <a:srgbClr val="000000"/>
                  </a:solidFill>
                  <a:effectLst/>
                  <a:latin typeface="Arial" panose="020B0604020202020204" pitchFamily="34" charset="0"/>
                </a:rPr>
                <a:t>.</a:t>
              </a:r>
              <a:endParaRPr lang="en-IN" sz="1600" b="1" dirty="0">
                <a:solidFill>
                  <a:schemeClr val="bg1"/>
                </a:solidFill>
                <a:latin typeface="Segoe UI" panose="020B0502040204020203" pitchFamily="34" charset="0"/>
                <a:cs typeface="Segoe UI" panose="020B0502040204020203" pitchFamily="34" charset="0"/>
              </a:endParaRPr>
            </a:p>
          </p:txBody>
        </p:sp>
      </p:grpSp>
      <p:grpSp>
        <p:nvGrpSpPr>
          <p:cNvPr id="20" name="Group 19">
            <a:extLst>
              <a:ext uri="{FF2B5EF4-FFF2-40B4-BE49-F238E27FC236}">
                <a16:creationId xmlns:a16="http://schemas.microsoft.com/office/drawing/2014/main" id="{7045C17C-71DD-2DFF-FF58-71577D62973E}"/>
              </a:ext>
            </a:extLst>
          </p:cNvPr>
          <p:cNvGrpSpPr/>
          <p:nvPr/>
        </p:nvGrpSpPr>
        <p:grpSpPr>
          <a:xfrm>
            <a:off x="752274" y="0"/>
            <a:ext cx="3871610" cy="6858000"/>
            <a:chOff x="6147881" y="0"/>
            <a:chExt cx="3871610" cy="6858000"/>
          </a:xfrm>
        </p:grpSpPr>
        <p:sp>
          <p:nvSpPr>
            <p:cNvPr id="7" name="Rectangle 6">
              <a:extLst>
                <a:ext uri="{FF2B5EF4-FFF2-40B4-BE49-F238E27FC236}">
                  <a16:creationId xmlns:a16="http://schemas.microsoft.com/office/drawing/2014/main" id="{44E984D2-8538-8E16-3AC6-DDA57158569B}"/>
                </a:ext>
              </a:extLst>
            </p:cNvPr>
            <p:cNvSpPr/>
            <p:nvPr/>
          </p:nvSpPr>
          <p:spPr>
            <a:xfrm>
              <a:off x="6147881" y="0"/>
              <a:ext cx="3073940" cy="6858000"/>
            </a:xfrm>
            <a:prstGeom prst="rect">
              <a:avLst/>
            </a:prstGeom>
            <a:solidFill>
              <a:srgbClr val="00A3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EB867EEB-7754-1005-3798-FDBED61E7647}"/>
                </a:ext>
              </a:extLst>
            </p:cNvPr>
            <p:cNvSpPr/>
            <p:nvPr/>
          </p:nvSpPr>
          <p:spPr>
            <a:xfrm rot="5400000">
              <a:off x="8385244" y="1517519"/>
              <a:ext cx="2470825" cy="797668"/>
            </a:xfrm>
            <a:prstGeom prst="triangle">
              <a:avLst/>
            </a:prstGeom>
            <a:solidFill>
              <a:srgbClr val="00A3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B0066CAB-7826-E39D-A779-634866F19711}"/>
                </a:ext>
              </a:extLst>
            </p:cNvPr>
            <p:cNvSpPr txBox="1"/>
            <p:nvPr/>
          </p:nvSpPr>
          <p:spPr>
            <a:xfrm>
              <a:off x="6521730" y="1784353"/>
              <a:ext cx="2470826" cy="3785652"/>
            </a:xfrm>
            <a:prstGeom prst="rect">
              <a:avLst/>
            </a:prstGeom>
            <a:noFill/>
          </p:spPr>
          <p:txBody>
            <a:bodyPr wrap="square" rtlCol="0">
              <a:spAutoFit/>
            </a:bodyPr>
            <a:lstStyle/>
            <a:p>
              <a:r>
                <a:rPr lang="en-US" sz="1600" b="1" i="0" u="none" strike="noStrike" dirty="0">
                  <a:solidFill>
                    <a:schemeClr val="bg1"/>
                  </a:solidFill>
                  <a:effectLst/>
                  <a:latin typeface="Segoe UI" panose="020B0502040204020203" pitchFamily="34" charset="0"/>
                  <a:cs typeface="Segoe UI" panose="020B0502040204020203" pitchFamily="34" charset="0"/>
                </a:rPr>
                <a:t>The next Windows iteration may enter the Innovation phase within the next 2-3 years. Windows 12 is expected to be released in Fall 2025, based on Microsoft's typical release cycles. This timeline coincides with Apple's anticipated release of macOS Sequoia with Apple Intelligence.</a:t>
              </a:r>
              <a:br>
                <a:rPr lang="en-US" sz="1600" b="1" i="0" u="none" strike="noStrike" dirty="0">
                  <a:solidFill>
                    <a:schemeClr val="bg1"/>
                  </a:solidFill>
                  <a:effectLst/>
                  <a:latin typeface="Segoe UI" panose="020B0502040204020203" pitchFamily="34" charset="0"/>
                  <a:cs typeface="Segoe UI" panose="020B0502040204020203" pitchFamily="34" charset="0"/>
                </a:rPr>
              </a:br>
              <a:endParaRPr lang="en-IN" sz="1600" b="1" dirty="0">
                <a:solidFill>
                  <a:schemeClr val="bg1"/>
                </a:solidFill>
                <a:latin typeface="Segoe UI" panose="020B0502040204020203" pitchFamily="34" charset="0"/>
                <a:cs typeface="Segoe UI" panose="020B0502040204020203" pitchFamily="34" charset="0"/>
              </a:endParaRPr>
            </a:p>
          </p:txBody>
        </p:sp>
      </p:grpSp>
      <p:grpSp>
        <p:nvGrpSpPr>
          <p:cNvPr id="19" name="Group 18">
            <a:extLst>
              <a:ext uri="{FF2B5EF4-FFF2-40B4-BE49-F238E27FC236}">
                <a16:creationId xmlns:a16="http://schemas.microsoft.com/office/drawing/2014/main" id="{0C2E1AC8-FE85-9551-9FBD-124E66E8C4A5}"/>
              </a:ext>
            </a:extLst>
          </p:cNvPr>
          <p:cNvGrpSpPr/>
          <p:nvPr/>
        </p:nvGrpSpPr>
        <p:grpSpPr>
          <a:xfrm>
            <a:off x="402691" y="0"/>
            <a:ext cx="3871610" cy="6858000"/>
            <a:chOff x="3073940" y="0"/>
            <a:chExt cx="3871610" cy="6858000"/>
          </a:xfrm>
        </p:grpSpPr>
        <p:sp>
          <p:nvSpPr>
            <p:cNvPr id="6" name="Rectangle 5">
              <a:extLst>
                <a:ext uri="{FF2B5EF4-FFF2-40B4-BE49-F238E27FC236}">
                  <a16:creationId xmlns:a16="http://schemas.microsoft.com/office/drawing/2014/main" id="{A8D5F559-37C8-475C-D8CA-104174F11DBE}"/>
                </a:ext>
              </a:extLst>
            </p:cNvPr>
            <p:cNvSpPr/>
            <p:nvPr/>
          </p:nvSpPr>
          <p:spPr>
            <a:xfrm>
              <a:off x="3073940" y="0"/>
              <a:ext cx="3073940" cy="6858000"/>
            </a:xfrm>
            <a:prstGeom prst="rect">
              <a:avLst/>
            </a:prstGeom>
            <a:solidFill>
              <a:srgbClr val="7EB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EB07C75D-D6FB-358C-C226-9AF2D8DA2C1F}"/>
                </a:ext>
              </a:extLst>
            </p:cNvPr>
            <p:cNvSpPr/>
            <p:nvPr/>
          </p:nvSpPr>
          <p:spPr>
            <a:xfrm rot="5400000">
              <a:off x="5311303" y="1517518"/>
              <a:ext cx="2470825" cy="797668"/>
            </a:xfrm>
            <a:prstGeom prst="triangle">
              <a:avLst/>
            </a:prstGeom>
            <a:solidFill>
              <a:srgbClr val="7EB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EDB1290A-4035-AD37-75B1-8399A19C55BF}"/>
                </a:ext>
              </a:extLst>
            </p:cNvPr>
            <p:cNvSpPr txBox="1"/>
            <p:nvPr/>
          </p:nvSpPr>
          <p:spPr>
            <a:xfrm>
              <a:off x="3291192" y="1784353"/>
              <a:ext cx="2470826" cy="5016758"/>
            </a:xfrm>
            <a:prstGeom prst="rect">
              <a:avLst/>
            </a:prstGeom>
            <a:noFill/>
          </p:spPr>
          <p:txBody>
            <a:bodyPr wrap="square" rtlCol="0">
              <a:spAutoFit/>
            </a:bodyPr>
            <a:lstStyle/>
            <a:p>
              <a:r>
                <a:rPr lang="en-US" sz="1600" b="1" i="0" u="none" strike="noStrike" dirty="0">
                  <a:solidFill>
                    <a:schemeClr val="bg1"/>
                  </a:solidFill>
                  <a:effectLst/>
                  <a:latin typeface="Segoe UI" panose="020B0502040204020203" pitchFamily="34" charset="0"/>
                  <a:cs typeface="Segoe UI" panose="020B0502040204020203" pitchFamily="34" charset="0"/>
                </a:rPr>
                <a:t>Windows 10 will enter the Decline phase as support ends on October 14, 2025. After this date, Microsoft will no longer provide free security updates, feature updates, or technical support for Windows 10. This transition may lead to market share redistribution as some users might migrate to competing operating systems (Apple, Linux etc.)  rather than upgrading to Windows 11.</a:t>
              </a:r>
              <a:br>
                <a:rPr lang="en-US" sz="1600" b="1" i="0" u="none" strike="noStrike" dirty="0">
                  <a:solidFill>
                    <a:schemeClr val="bg1"/>
                  </a:solidFill>
                  <a:effectLst/>
                  <a:latin typeface="Segoe UI" panose="020B0502040204020203" pitchFamily="34" charset="0"/>
                  <a:cs typeface="Segoe UI" panose="020B0502040204020203" pitchFamily="34" charset="0"/>
                </a:rPr>
              </a:br>
              <a:endParaRPr lang="en-IN" sz="1600" b="1" dirty="0">
                <a:solidFill>
                  <a:schemeClr val="bg1"/>
                </a:solidFill>
                <a:latin typeface="Segoe UI" panose="020B0502040204020203" pitchFamily="34" charset="0"/>
                <a:cs typeface="Segoe UI" panose="020B0502040204020203" pitchFamily="34" charset="0"/>
              </a:endParaRPr>
            </a:p>
          </p:txBody>
        </p:sp>
      </p:grpSp>
      <p:grpSp>
        <p:nvGrpSpPr>
          <p:cNvPr id="18" name="Group 17">
            <a:extLst>
              <a:ext uri="{FF2B5EF4-FFF2-40B4-BE49-F238E27FC236}">
                <a16:creationId xmlns:a16="http://schemas.microsoft.com/office/drawing/2014/main" id="{75F813AB-A449-C51D-28B8-2C38E5AFA8AE}"/>
              </a:ext>
            </a:extLst>
          </p:cNvPr>
          <p:cNvGrpSpPr/>
          <p:nvPr/>
        </p:nvGrpSpPr>
        <p:grpSpPr>
          <a:xfrm>
            <a:off x="1" y="0"/>
            <a:ext cx="3871608" cy="6858000"/>
            <a:chOff x="1" y="0"/>
            <a:chExt cx="3871608" cy="6858000"/>
          </a:xfrm>
        </p:grpSpPr>
        <p:sp>
          <p:nvSpPr>
            <p:cNvPr id="2" name="Rectangle 1">
              <a:extLst>
                <a:ext uri="{FF2B5EF4-FFF2-40B4-BE49-F238E27FC236}">
                  <a16:creationId xmlns:a16="http://schemas.microsoft.com/office/drawing/2014/main" id="{E25E004E-6B0E-C004-FA9A-EE805A6F3A5A}"/>
                </a:ext>
              </a:extLst>
            </p:cNvPr>
            <p:cNvSpPr/>
            <p:nvPr/>
          </p:nvSpPr>
          <p:spPr>
            <a:xfrm>
              <a:off x="1" y="0"/>
              <a:ext cx="3073940" cy="6858000"/>
            </a:xfrm>
            <a:prstGeom prst="rect">
              <a:avLst/>
            </a:prstGeom>
            <a:solidFill>
              <a:srgbClr val="F14F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ADE3BFE5-92C6-1AC2-51AE-AABA00DD1ED7}"/>
                </a:ext>
              </a:extLst>
            </p:cNvPr>
            <p:cNvSpPr/>
            <p:nvPr/>
          </p:nvSpPr>
          <p:spPr>
            <a:xfrm rot="5400000">
              <a:off x="2237362" y="1517518"/>
              <a:ext cx="2470825" cy="797668"/>
            </a:xfrm>
            <a:prstGeom prst="triangle">
              <a:avLst/>
            </a:prstGeom>
            <a:solidFill>
              <a:srgbClr val="F14F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8F1B88E-2420-15F3-A0B5-3BD63483FFC2}"/>
                </a:ext>
              </a:extLst>
            </p:cNvPr>
            <p:cNvSpPr txBox="1"/>
            <p:nvPr/>
          </p:nvSpPr>
          <p:spPr>
            <a:xfrm>
              <a:off x="217252" y="1784353"/>
              <a:ext cx="2470826" cy="2800767"/>
            </a:xfrm>
            <a:prstGeom prst="rect">
              <a:avLst/>
            </a:prstGeom>
            <a:noFill/>
          </p:spPr>
          <p:txBody>
            <a:bodyPr wrap="square" rtlCol="0">
              <a:spAutoFit/>
            </a:bodyPr>
            <a:lstStyle/>
            <a:p>
              <a:r>
                <a:rPr lang="en-US" sz="1600" b="1" i="0" u="none" strike="noStrike" dirty="0">
                  <a:solidFill>
                    <a:schemeClr val="bg1"/>
                  </a:solidFill>
                  <a:effectLst/>
                  <a:latin typeface="Segoe UI" panose="020B0502040204020203" pitchFamily="34" charset="0"/>
                  <a:cs typeface="Segoe UI" panose="020B0502040204020203" pitchFamily="34" charset="0"/>
                </a:rPr>
                <a:t>Windows 11 will continue to grow, potentially becoming the dominant Windows OS by early 2025. Windows 11 has reached a 35% market share as of October 2024, up from 28% at the beginning of the year.</a:t>
              </a:r>
              <a:endParaRPr lang="en-IN" sz="1600" b="1" dirty="0">
                <a:solidFill>
                  <a:schemeClr val="bg1"/>
                </a:solidFill>
                <a:latin typeface="Segoe UI" panose="020B0502040204020203" pitchFamily="34" charset="0"/>
                <a:cs typeface="Segoe UI" panose="020B0502040204020203" pitchFamily="34" charset="0"/>
              </a:endParaRPr>
            </a:p>
          </p:txBody>
        </p:sp>
      </p:grpSp>
      <p:sp>
        <p:nvSpPr>
          <p:cNvPr id="33" name="TextBox 32">
            <a:extLst>
              <a:ext uri="{FF2B5EF4-FFF2-40B4-BE49-F238E27FC236}">
                <a16:creationId xmlns:a16="http://schemas.microsoft.com/office/drawing/2014/main" id="{52DC17EB-9351-2A2C-E712-EB1D3203C028}"/>
              </a:ext>
            </a:extLst>
          </p:cNvPr>
          <p:cNvSpPr txBox="1"/>
          <p:nvPr/>
        </p:nvSpPr>
        <p:spPr>
          <a:xfrm>
            <a:off x="5142939" y="2321004"/>
            <a:ext cx="6565900" cy="1107996"/>
          </a:xfrm>
          <a:prstGeom prst="rect">
            <a:avLst/>
          </a:prstGeom>
          <a:noFill/>
        </p:spPr>
        <p:txBody>
          <a:bodyPr wrap="square" rtlCol="0">
            <a:spAutoFit/>
          </a:bodyPr>
          <a:lstStyle/>
          <a:p>
            <a:r>
              <a:rPr lang="en-IN" sz="6600" b="1" dirty="0">
                <a:solidFill>
                  <a:srgbClr val="727272"/>
                </a:solidFill>
                <a:latin typeface="Segoe UI" panose="020B0502040204020203" pitchFamily="34" charset="0"/>
                <a:cs typeface="Segoe UI" panose="020B0502040204020203" pitchFamily="34" charset="0"/>
              </a:rPr>
              <a:t>PREDICTIONS</a:t>
            </a:r>
          </a:p>
        </p:txBody>
      </p:sp>
    </p:spTree>
    <p:extLst>
      <p:ext uri="{BB962C8B-B14F-4D97-AF65-F5344CB8AC3E}">
        <p14:creationId xmlns:p14="http://schemas.microsoft.com/office/powerpoint/2010/main" val="127200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B169-4C57-32B6-2B08-6FFAFA33F4A3}"/>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0C4A26D3-D799-06F4-2990-B671317F7212}"/>
              </a:ext>
            </a:extLst>
          </p:cNvPr>
          <p:cNvGrpSpPr/>
          <p:nvPr/>
        </p:nvGrpSpPr>
        <p:grpSpPr>
          <a:xfrm>
            <a:off x="1" y="0"/>
            <a:ext cx="3871608" cy="6858000"/>
            <a:chOff x="1" y="0"/>
            <a:chExt cx="3871608" cy="6858000"/>
          </a:xfrm>
        </p:grpSpPr>
        <p:sp>
          <p:nvSpPr>
            <p:cNvPr id="2" name="Rectangle 1">
              <a:extLst>
                <a:ext uri="{FF2B5EF4-FFF2-40B4-BE49-F238E27FC236}">
                  <a16:creationId xmlns:a16="http://schemas.microsoft.com/office/drawing/2014/main" id="{D453F522-7757-0299-EEEC-38E14C20D86D}"/>
                </a:ext>
              </a:extLst>
            </p:cNvPr>
            <p:cNvSpPr/>
            <p:nvPr/>
          </p:nvSpPr>
          <p:spPr>
            <a:xfrm>
              <a:off x="1" y="0"/>
              <a:ext cx="3073940" cy="6858000"/>
            </a:xfrm>
            <a:prstGeom prst="rect">
              <a:avLst/>
            </a:prstGeom>
            <a:solidFill>
              <a:srgbClr val="F14F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7ED41AF9-A844-C9DF-D357-D5E6334F59DC}"/>
                </a:ext>
              </a:extLst>
            </p:cNvPr>
            <p:cNvSpPr/>
            <p:nvPr/>
          </p:nvSpPr>
          <p:spPr>
            <a:xfrm rot="5400000">
              <a:off x="2237362" y="1517518"/>
              <a:ext cx="2470825" cy="797668"/>
            </a:xfrm>
            <a:prstGeom prst="triangle">
              <a:avLst/>
            </a:prstGeom>
            <a:solidFill>
              <a:srgbClr val="F14F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62200AE-B5CD-85E2-4421-2E6A1B215A26}"/>
                </a:ext>
              </a:extLst>
            </p:cNvPr>
            <p:cNvSpPr txBox="1"/>
            <p:nvPr/>
          </p:nvSpPr>
          <p:spPr>
            <a:xfrm>
              <a:off x="217252" y="1784353"/>
              <a:ext cx="2470826" cy="2800767"/>
            </a:xfrm>
            <a:prstGeom prst="rect">
              <a:avLst/>
            </a:prstGeom>
            <a:noFill/>
          </p:spPr>
          <p:txBody>
            <a:bodyPr wrap="square" rtlCol="0">
              <a:spAutoFit/>
            </a:bodyPr>
            <a:lstStyle/>
            <a:p>
              <a:r>
                <a:rPr lang="en-US" sz="1600" b="1" i="0" u="none" strike="noStrike" dirty="0">
                  <a:solidFill>
                    <a:schemeClr val="bg1"/>
                  </a:solidFill>
                  <a:effectLst/>
                  <a:latin typeface="Segoe UI" panose="020B0502040204020203" pitchFamily="34" charset="0"/>
                  <a:cs typeface="Segoe UI" panose="020B0502040204020203" pitchFamily="34" charset="0"/>
                </a:rPr>
                <a:t>Windows 11 will continue to grow, potentially becoming the dominant Windows OS by early 2025. Windows 11 has reached a 35% market share as of October 2024, up from 28% at the beginning of the year.</a:t>
              </a:r>
              <a:endParaRPr lang="en-IN" sz="1600" b="1" dirty="0">
                <a:solidFill>
                  <a:schemeClr val="bg1"/>
                </a:solidFill>
                <a:latin typeface="Segoe UI" panose="020B0502040204020203" pitchFamily="34" charset="0"/>
                <a:cs typeface="Segoe UI" panose="020B0502040204020203" pitchFamily="34" charset="0"/>
              </a:endParaRPr>
            </a:p>
          </p:txBody>
        </p:sp>
      </p:grpSp>
      <p:grpSp>
        <p:nvGrpSpPr>
          <p:cNvPr id="19" name="Group 18">
            <a:extLst>
              <a:ext uri="{FF2B5EF4-FFF2-40B4-BE49-F238E27FC236}">
                <a16:creationId xmlns:a16="http://schemas.microsoft.com/office/drawing/2014/main" id="{9B6511A4-DDBA-CE9F-5754-A77B67936401}"/>
              </a:ext>
            </a:extLst>
          </p:cNvPr>
          <p:cNvGrpSpPr/>
          <p:nvPr/>
        </p:nvGrpSpPr>
        <p:grpSpPr>
          <a:xfrm>
            <a:off x="3073940" y="0"/>
            <a:ext cx="3871610" cy="6858000"/>
            <a:chOff x="3073940" y="0"/>
            <a:chExt cx="3871610" cy="6858000"/>
          </a:xfrm>
        </p:grpSpPr>
        <p:sp>
          <p:nvSpPr>
            <p:cNvPr id="6" name="Rectangle 5">
              <a:extLst>
                <a:ext uri="{FF2B5EF4-FFF2-40B4-BE49-F238E27FC236}">
                  <a16:creationId xmlns:a16="http://schemas.microsoft.com/office/drawing/2014/main" id="{39E3D8F8-CFC2-CE01-34B8-FB4E85030BBE}"/>
                </a:ext>
              </a:extLst>
            </p:cNvPr>
            <p:cNvSpPr/>
            <p:nvPr/>
          </p:nvSpPr>
          <p:spPr>
            <a:xfrm>
              <a:off x="3073940" y="0"/>
              <a:ext cx="3073940" cy="6858000"/>
            </a:xfrm>
            <a:prstGeom prst="rect">
              <a:avLst/>
            </a:prstGeom>
            <a:solidFill>
              <a:srgbClr val="7EB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CC6B3E82-92FA-CF3C-C345-044F3D44CF18}"/>
                </a:ext>
              </a:extLst>
            </p:cNvPr>
            <p:cNvSpPr/>
            <p:nvPr/>
          </p:nvSpPr>
          <p:spPr>
            <a:xfrm rot="5400000">
              <a:off x="5311303" y="1517518"/>
              <a:ext cx="2470825" cy="797668"/>
            </a:xfrm>
            <a:prstGeom prst="triangle">
              <a:avLst/>
            </a:prstGeom>
            <a:solidFill>
              <a:srgbClr val="7EB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0204B8F-4110-D100-35CF-B9E24CEC8428}"/>
                </a:ext>
              </a:extLst>
            </p:cNvPr>
            <p:cNvSpPr txBox="1"/>
            <p:nvPr/>
          </p:nvSpPr>
          <p:spPr>
            <a:xfrm>
              <a:off x="3291192" y="1784353"/>
              <a:ext cx="2470826" cy="5016758"/>
            </a:xfrm>
            <a:prstGeom prst="rect">
              <a:avLst/>
            </a:prstGeom>
            <a:noFill/>
          </p:spPr>
          <p:txBody>
            <a:bodyPr wrap="square" rtlCol="0">
              <a:spAutoFit/>
            </a:bodyPr>
            <a:lstStyle/>
            <a:p>
              <a:r>
                <a:rPr lang="en-US" sz="1600" b="1" i="0" u="none" strike="noStrike" dirty="0">
                  <a:solidFill>
                    <a:schemeClr val="bg1"/>
                  </a:solidFill>
                  <a:effectLst/>
                  <a:latin typeface="Segoe UI" panose="020B0502040204020203" pitchFamily="34" charset="0"/>
                  <a:cs typeface="Segoe UI" panose="020B0502040204020203" pitchFamily="34" charset="0"/>
                </a:rPr>
                <a:t>Windows 10 will enter the Decline phase as support ends on October 14, 2025. After this date, Microsoft will no longer provide free security updates, feature updates, or technical support for Windows 10. This transition may lead to market share redistribution as some users might migrate to competing operating systems (Apple, Linux etc.)  rather than upgrading to Windows 11.</a:t>
              </a:r>
              <a:br>
                <a:rPr lang="en-US" sz="1600" b="1" i="0" u="none" strike="noStrike" dirty="0">
                  <a:solidFill>
                    <a:schemeClr val="bg1"/>
                  </a:solidFill>
                  <a:effectLst/>
                  <a:latin typeface="Segoe UI" panose="020B0502040204020203" pitchFamily="34" charset="0"/>
                  <a:cs typeface="Segoe UI" panose="020B0502040204020203" pitchFamily="34" charset="0"/>
                </a:rPr>
              </a:br>
              <a:endParaRPr lang="en-IN" sz="1600" b="1" dirty="0">
                <a:solidFill>
                  <a:schemeClr val="bg1"/>
                </a:solidFill>
                <a:latin typeface="Segoe UI" panose="020B0502040204020203" pitchFamily="34" charset="0"/>
                <a:cs typeface="Segoe UI" panose="020B0502040204020203" pitchFamily="34" charset="0"/>
              </a:endParaRPr>
            </a:p>
          </p:txBody>
        </p:sp>
      </p:grpSp>
      <p:grpSp>
        <p:nvGrpSpPr>
          <p:cNvPr id="20" name="Group 19">
            <a:extLst>
              <a:ext uri="{FF2B5EF4-FFF2-40B4-BE49-F238E27FC236}">
                <a16:creationId xmlns:a16="http://schemas.microsoft.com/office/drawing/2014/main" id="{6C02CAB5-2224-B8D5-024B-436EDE18A917}"/>
              </a:ext>
            </a:extLst>
          </p:cNvPr>
          <p:cNvGrpSpPr/>
          <p:nvPr/>
        </p:nvGrpSpPr>
        <p:grpSpPr>
          <a:xfrm>
            <a:off x="6147881" y="0"/>
            <a:ext cx="3871610" cy="6858000"/>
            <a:chOff x="6147881" y="0"/>
            <a:chExt cx="3871610" cy="6858000"/>
          </a:xfrm>
        </p:grpSpPr>
        <p:sp>
          <p:nvSpPr>
            <p:cNvPr id="7" name="Rectangle 6">
              <a:extLst>
                <a:ext uri="{FF2B5EF4-FFF2-40B4-BE49-F238E27FC236}">
                  <a16:creationId xmlns:a16="http://schemas.microsoft.com/office/drawing/2014/main" id="{FDC1C63C-06AE-A508-2276-3612676053D2}"/>
                </a:ext>
              </a:extLst>
            </p:cNvPr>
            <p:cNvSpPr/>
            <p:nvPr/>
          </p:nvSpPr>
          <p:spPr>
            <a:xfrm>
              <a:off x="6147881" y="0"/>
              <a:ext cx="3073940" cy="6858000"/>
            </a:xfrm>
            <a:prstGeom prst="rect">
              <a:avLst/>
            </a:prstGeom>
            <a:solidFill>
              <a:srgbClr val="00A3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2C4B6E1C-7928-105B-482D-528B16CCEE09}"/>
                </a:ext>
              </a:extLst>
            </p:cNvPr>
            <p:cNvSpPr/>
            <p:nvPr/>
          </p:nvSpPr>
          <p:spPr>
            <a:xfrm rot="5400000">
              <a:off x="8385244" y="1517519"/>
              <a:ext cx="2470825" cy="797668"/>
            </a:xfrm>
            <a:prstGeom prst="triangle">
              <a:avLst/>
            </a:prstGeom>
            <a:solidFill>
              <a:srgbClr val="00A3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C58B6A79-B584-2CDB-C977-1A9DA40469AD}"/>
                </a:ext>
              </a:extLst>
            </p:cNvPr>
            <p:cNvSpPr txBox="1"/>
            <p:nvPr/>
          </p:nvSpPr>
          <p:spPr>
            <a:xfrm>
              <a:off x="6521730" y="1784353"/>
              <a:ext cx="2470826" cy="3785652"/>
            </a:xfrm>
            <a:prstGeom prst="rect">
              <a:avLst/>
            </a:prstGeom>
            <a:noFill/>
          </p:spPr>
          <p:txBody>
            <a:bodyPr wrap="square" rtlCol="0">
              <a:spAutoFit/>
            </a:bodyPr>
            <a:lstStyle/>
            <a:p>
              <a:r>
                <a:rPr lang="en-US" sz="1600" b="1" i="0" u="none" strike="noStrike" dirty="0">
                  <a:solidFill>
                    <a:schemeClr val="bg1"/>
                  </a:solidFill>
                  <a:effectLst/>
                  <a:latin typeface="Segoe UI" panose="020B0502040204020203" pitchFamily="34" charset="0"/>
                  <a:cs typeface="Segoe UI" panose="020B0502040204020203" pitchFamily="34" charset="0"/>
                </a:rPr>
                <a:t>The next Windows iteration may enter the Innovation phase within the next 2-3 years. Windows 12 is expected to be released in Fall 2025, based on Microsoft's typical release cycles. This timeline coincides with Apple's anticipated release of macOS Sequoia with Apple Intelligence.</a:t>
              </a:r>
              <a:br>
                <a:rPr lang="en-US" sz="1600" b="1" i="0" u="none" strike="noStrike" dirty="0">
                  <a:solidFill>
                    <a:schemeClr val="bg1"/>
                  </a:solidFill>
                  <a:effectLst/>
                  <a:latin typeface="Segoe UI" panose="020B0502040204020203" pitchFamily="34" charset="0"/>
                  <a:cs typeface="Segoe UI" panose="020B0502040204020203" pitchFamily="34" charset="0"/>
                </a:rPr>
              </a:br>
              <a:endParaRPr lang="en-IN" sz="1600" b="1" dirty="0">
                <a:solidFill>
                  <a:schemeClr val="bg1"/>
                </a:solidFill>
                <a:latin typeface="Segoe UI" panose="020B0502040204020203" pitchFamily="34" charset="0"/>
                <a:cs typeface="Segoe UI" panose="020B0502040204020203" pitchFamily="34" charset="0"/>
              </a:endParaRPr>
            </a:p>
          </p:txBody>
        </p:sp>
      </p:grpSp>
      <p:grpSp>
        <p:nvGrpSpPr>
          <p:cNvPr id="21" name="Group 20">
            <a:extLst>
              <a:ext uri="{FF2B5EF4-FFF2-40B4-BE49-F238E27FC236}">
                <a16:creationId xmlns:a16="http://schemas.microsoft.com/office/drawing/2014/main" id="{D62BC6A1-9BA1-94E1-F7FC-0FE41194A05A}"/>
              </a:ext>
            </a:extLst>
          </p:cNvPr>
          <p:cNvGrpSpPr/>
          <p:nvPr/>
        </p:nvGrpSpPr>
        <p:grpSpPr>
          <a:xfrm>
            <a:off x="9221821" y="0"/>
            <a:ext cx="3767848" cy="6858000"/>
            <a:chOff x="9221821" y="0"/>
            <a:chExt cx="3767848" cy="6858000"/>
          </a:xfrm>
        </p:grpSpPr>
        <p:sp>
          <p:nvSpPr>
            <p:cNvPr id="8" name="Rectangle 7">
              <a:extLst>
                <a:ext uri="{FF2B5EF4-FFF2-40B4-BE49-F238E27FC236}">
                  <a16:creationId xmlns:a16="http://schemas.microsoft.com/office/drawing/2014/main" id="{ABA67FB1-BD75-AF2C-BD44-24CABEF4727F}"/>
                </a:ext>
              </a:extLst>
            </p:cNvPr>
            <p:cNvSpPr/>
            <p:nvPr/>
          </p:nvSpPr>
          <p:spPr>
            <a:xfrm>
              <a:off x="9221821" y="0"/>
              <a:ext cx="2970179" cy="6858000"/>
            </a:xfrm>
            <a:prstGeom prst="rect">
              <a:avLst/>
            </a:prstGeom>
            <a:solidFill>
              <a:srgbClr val="FEB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C98C3C4F-99D2-06A0-D9A6-9882AC35118A}"/>
                </a:ext>
              </a:extLst>
            </p:cNvPr>
            <p:cNvSpPr/>
            <p:nvPr/>
          </p:nvSpPr>
          <p:spPr>
            <a:xfrm rot="5400000">
              <a:off x="11355422" y="1517519"/>
              <a:ext cx="2470825" cy="797668"/>
            </a:xfrm>
            <a:prstGeom prst="triangle">
              <a:avLst/>
            </a:prstGeom>
            <a:solidFill>
              <a:srgbClr val="FEB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F73560F-0036-744F-BE09-F5C2CF4C08FA}"/>
                </a:ext>
              </a:extLst>
            </p:cNvPr>
            <p:cNvSpPr txBox="1"/>
            <p:nvPr/>
          </p:nvSpPr>
          <p:spPr>
            <a:xfrm>
              <a:off x="9451086" y="1784353"/>
              <a:ext cx="2470826" cy="3077766"/>
            </a:xfrm>
            <a:prstGeom prst="rect">
              <a:avLst/>
            </a:prstGeom>
            <a:noFill/>
          </p:spPr>
          <p:txBody>
            <a:bodyPr wrap="square" rtlCol="0">
              <a:spAutoFit/>
            </a:bodyPr>
            <a:lstStyle/>
            <a:p>
              <a:r>
                <a:rPr lang="en-US" sz="1600" b="1" i="0" u="none" strike="noStrike" dirty="0">
                  <a:solidFill>
                    <a:schemeClr val="bg1"/>
                  </a:solidFill>
                  <a:effectLst/>
                  <a:latin typeface="Segoe UI" panose="020B0502040204020203" pitchFamily="34" charset="0"/>
                  <a:cs typeface="Segoe UI" panose="020B0502040204020203" pitchFamily="34" charset="0"/>
                </a:rPr>
                <a:t>Future Windows versions will focus on AI integration and improved cross-platform functionality. AI capabilities are anticipated to be a major focus in Windows 12, building on the AI features introduced in Windows 11 updates</a:t>
              </a:r>
              <a:r>
                <a:rPr lang="en-US" sz="1800" b="0" i="0" u="none" strike="noStrike" dirty="0">
                  <a:solidFill>
                    <a:srgbClr val="000000"/>
                  </a:solidFill>
                  <a:effectLst/>
                  <a:latin typeface="Arial" panose="020B0604020202020204" pitchFamily="34" charset="0"/>
                </a:rPr>
                <a:t>.</a:t>
              </a:r>
              <a:endParaRPr lang="en-IN" sz="1600" b="1" dirty="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512764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ign outside of a building&#10;&#10;Description automatically generated">
            <a:extLst>
              <a:ext uri="{FF2B5EF4-FFF2-40B4-BE49-F238E27FC236}">
                <a16:creationId xmlns:a16="http://schemas.microsoft.com/office/drawing/2014/main" id="{65536428-2479-17A2-E563-A3BC89B794D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8" name="Freeform: Shape 27">
            <a:extLst>
              <a:ext uri="{FF2B5EF4-FFF2-40B4-BE49-F238E27FC236}">
                <a16:creationId xmlns:a16="http://schemas.microsoft.com/office/drawing/2014/main" id="{3C5B492E-BD3F-46DC-FC86-C575709CC608}"/>
              </a:ext>
            </a:extLst>
          </p:cNvPr>
          <p:cNvSpPr/>
          <p:nvPr/>
        </p:nvSpPr>
        <p:spPr>
          <a:xfrm>
            <a:off x="6794500" y="0"/>
            <a:ext cx="12192000" cy="6858000"/>
          </a:xfrm>
          <a:custGeom>
            <a:avLst/>
            <a:gdLst/>
            <a:ahLst/>
            <a:cxnLst/>
            <a:rect l="l" t="t" r="r" b="b"/>
            <a:pathLst>
              <a:path w="12192000" h="6858000">
                <a:moveTo>
                  <a:pt x="3974068" y="3106151"/>
                </a:moveTo>
                <a:cubicBezTo>
                  <a:pt x="4014996" y="3106151"/>
                  <a:pt x="4047242" y="3121530"/>
                  <a:pt x="4070806" y="3152288"/>
                </a:cubicBezTo>
                <a:cubicBezTo>
                  <a:pt x="4094371" y="3183046"/>
                  <a:pt x="4106153" y="3226082"/>
                  <a:pt x="4106153" y="3281396"/>
                </a:cubicBezTo>
                <a:cubicBezTo>
                  <a:pt x="4106153" y="3334479"/>
                  <a:pt x="4093999" y="3375964"/>
                  <a:pt x="4069690" y="3405854"/>
                </a:cubicBezTo>
                <a:cubicBezTo>
                  <a:pt x="4045382" y="3435743"/>
                  <a:pt x="4012515" y="3450688"/>
                  <a:pt x="3971092" y="3450688"/>
                </a:cubicBezTo>
                <a:cubicBezTo>
                  <a:pt x="3930908" y="3450688"/>
                  <a:pt x="3898414" y="3435309"/>
                  <a:pt x="3873609" y="3404552"/>
                </a:cubicBezTo>
                <a:cubicBezTo>
                  <a:pt x="3848804" y="3373794"/>
                  <a:pt x="3836402" y="3331998"/>
                  <a:pt x="3836402" y="3279164"/>
                </a:cubicBezTo>
                <a:cubicBezTo>
                  <a:pt x="3836402" y="3227074"/>
                  <a:pt x="3848804" y="3185216"/>
                  <a:pt x="3873609" y="3153590"/>
                </a:cubicBezTo>
                <a:cubicBezTo>
                  <a:pt x="3898414" y="3121964"/>
                  <a:pt x="3931900" y="3106151"/>
                  <a:pt x="3974068" y="3106151"/>
                </a:cubicBezTo>
                <a:close/>
                <a:moveTo>
                  <a:pt x="4324410" y="3011645"/>
                </a:moveTo>
                <a:lnTo>
                  <a:pt x="4324410" y="3545194"/>
                </a:lnTo>
                <a:lnTo>
                  <a:pt x="4437891" y="3545194"/>
                </a:lnTo>
                <a:lnTo>
                  <a:pt x="4437891" y="3252003"/>
                </a:lnTo>
                <a:cubicBezTo>
                  <a:pt x="4437891" y="3213308"/>
                  <a:pt x="4436898" y="3184534"/>
                  <a:pt x="4434914" y="3165682"/>
                </a:cubicBezTo>
                <a:lnTo>
                  <a:pt x="4436403" y="3165682"/>
                </a:lnTo>
                <a:cubicBezTo>
                  <a:pt x="4441364" y="3175604"/>
                  <a:pt x="4450293" y="3190363"/>
                  <a:pt x="4463192" y="3209959"/>
                </a:cubicBezTo>
                <a:lnTo>
                  <a:pt x="4683086" y="3545194"/>
                </a:lnTo>
                <a:lnTo>
                  <a:pt x="4804380" y="3545194"/>
                </a:lnTo>
                <a:lnTo>
                  <a:pt x="4804380" y="3011645"/>
                </a:lnTo>
                <a:lnTo>
                  <a:pt x="4690899" y="3011645"/>
                </a:lnTo>
                <a:lnTo>
                  <a:pt x="4690899" y="3306697"/>
                </a:lnTo>
                <a:cubicBezTo>
                  <a:pt x="4690899" y="3343160"/>
                  <a:pt x="4691891" y="3367593"/>
                  <a:pt x="4693876" y="3379995"/>
                </a:cubicBezTo>
                <a:lnTo>
                  <a:pt x="4692387" y="3379995"/>
                </a:lnTo>
                <a:cubicBezTo>
                  <a:pt x="4684202" y="3365608"/>
                  <a:pt x="4675272" y="3351098"/>
                  <a:pt x="4665598" y="3336463"/>
                </a:cubicBezTo>
                <a:lnTo>
                  <a:pt x="4453890" y="3011645"/>
                </a:lnTo>
                <a:close/>
                <a:moveTo>
                  <a:pt x="3505260" y="3011645"/>
                </a:moveTo>
                <a:lnTo>
                  <a:pt x="3505260" y="3545194"/>
                </a:lnTo>
                <a:lnTo>
                  <a:pt x="3625438" y="3545194"/>
                </a:lnTo>
                <a:lnTo>
                  <a:pt x="3625438" y="3011645"/>
                </a:lnTo>
                <a:close/>
                <a:moveTo>
                  <a:pt x="3008099" y="3011645"/>
                </a:moveTo>
                <a:lnTo>
                  <a:pt x="3008099" y="3109500"/>
                </a:lnTo>
                <a:lnTo>
                  <a:pt x="3159532" y="3109500"/>
                </a:lnTo>
                <a:lnTo>
                  <a:pt x="3159532" y="3545194"/>
                </a:lnTo>
                <a:lnTo>
                  <a:pt x="3280083" y="3545194"/>
                </a:lnTo>
                <a:lnTo>
                  <a:pt x="3280083" y="3109500"/>
                </a:lnTo>
                <a:lnTo>
                  <a:pt x="3432260" y="3109500"/>
                </a:lnTo>
                <a:lnTo>
                  <a:pt x="3432260" y="3011645"/>
                </a:lnTo>
                <a:close/>
                <a:moveTo>
                  <a:pt x="2219384" y="3011645"/>
                </a:moveTo>
                <a:lnTo>
                  <a:pt x="2219384" y="3545194"/>
                </a:lnTo>
                <a:lnTo>
                  <a:pt x="2539365" y="3545194"/>
                </a:lnTo>
                <a:lnTo>
                  <a:pt x="2539365" y="3447712"/>
                </a:lnTo>
                <a:lnTo>
                  <a:pt x="2339564" y="3447712"/>
                </a:lnTo>
                <a:lnTo>
                  <a:pt x="2339564" y="3325673"/>
                </a:lnTo>
                <a:lnTo>
                  <a:pt x="2514064" y="3325673"/>
                </a:lnTo>
                <a:lnTo>
                  <a:pt x="2514064" y="3228190"/>
                </a:lnTo>
                <a:lnTo>
                  <a:pt x="2339564" y="3228190"/>
                </a:lnTo>
                <a:lnTo>
                  <a:pt x="2339564" y="3109500"/>
                </a:lnTo>
                <a:lnTo>
                  <a:pt x="2527087" y="3109500"/>
                </a:lnTo>
                <a:lnTo>
                  <a:pt x="2527087" y="3011645"/>
                </a:lnTo>
                <a:close/>
                <a:moveTo>
                  <a:pt x="574760" y="3011645"/>
                </a:moveTo>
                <a:lnTo>
                  <a:pt x="574760" y="3319720"/>
                </a:lnTo>
                <a:cubicBezTo>
                  <a:pt x="574760" y="3476237"/>
                  <a:pt x="647189" y="3554496"/>
                  <a:pt x="792049" y="3554496"/>
                </a:cubicBezTo>
                <a:cubicBezTo>
                  <a:pt x="941373" y="3554496"/>
                  <a:pt x="1016035" y="3474377"/>
                  <a:pt x="1016035" y="3314138"/>
                </a:cubicBezTo>
                <a:lnTo>
                  <a:pt x="1016035" y="3011645"/>
                </a:lnTo>
                <a:lnTo>
                  <a:pt x="895856" y="3011645"/>
                </a:lnTo>
                <a:lnTo>
                  <a:pt x="895856" y="3325673"/>
                </a:lnTo>
                <a:cubicBezTo>
                  <a:pt x="895856" y="3409016"/>
                  <a:pt x="862743" y="3450688"/>
                  <a:pt x="796514" y="3450688"/>
                </a:cubicBezTo>
                <a:cubicBezTo>
                  <a:pt x="729045" y="3450688"/>
                  <a:pt x="695310" y="3407528"/>
                  <a:pt x="695310" y="3321208"/>
                </a:cubicBezTo>
                <a:lnTo>
                  <a:pt x="695310" y="3011645"/>
                </a:lnTo>
                <a:close/>
                <a:moveTo>
                  <a:pt x="5107171" y="3002716"/>
                </a:moveTo>
                <a:cubicBezTo>
                  <a:pt x="5078894" y="3002716"/>
                  <a:pt x="5052104" y="3005754"/>
                  <a:pt x="5026804" y="3011831"/>
                </a:cubicBezTo>
                <a:cubicBezTo>
                  <a:pt x="5001503" y="3017909"/>
                  <a:pt x="4979241" y="3027396"/>
                  <a:pt x="4960017" y="3040295"/>
                </a:cubicBezTo>
                <a:cubicBezTo>
                  <a:pt x="4940794" y="3053193"/>
                  <a:pt x="4925600" y="3069626"/>
                  <a:pt x="4914438" y="3089594"/>
                </a:cubicBezTo>
                <a:cubicBezTo>
                  <a:pt x="4903276" y="3109562"/>
                  <a:pt x="4897695" y="3133436"/>
                  <a:pt x="4897695" y="3161218"/>
                </a:cubicBezTo>
                <a:cubicBezTo>
                  <a:pt x="4897695" y="3196688"/>
                  <a:pt x="4907927" y="3226950"/>
                  <a:pt x="4928391" y="3252003"/>
                </a:cubicBezTo>
                <a:cubicBezTo>
                  <a:pt x="4948855" y="3277056"/>
                  <a:pt x="4979923" y="3298263"/>
                  <a:pt x="5021594" y="3315627"/>
                </a:cubicBezTo>
                <a:cubicBezTo>
                  <a:pt x="5037966" y="3322324"/>
                  <a:pt x="5053220" y="3328897"/>
                  <a:pt x="5067360" y="3335347"/>
                </a:cubicBezTo>
                <a:cubicBezTo>
                  <a:pt x="5081498" y="3341796"/>
                  <a:pt x="5093714" y="3348493"/>
                  <a:pt x="5104008" y="3355438"/>
                </a:cubicBezTo>
                <a:cubicBezTo>
                  <a:pt x="5114302" y="3362384"/>
                  <a:pt x="5122426" y="3369949"/>
                  <a:pt x="5128379" y="3378135"/>
                </a:cubicBezTo>
                <a:cubicBezTo>
                  <a:pt x="5134332" y="3386320"/>
                  <a:pt x="5137308" y="3395622"/>
                  <a:pt x="5137308" y="3406040"/>
                </a:cubicBezTo>
                <a:cubicBezTo>
                  <a:pt x="5137308" y="3413729"/>
                  <a:pt x="5135448" y="3420861"/>
                  <a:pt x="5131728" y="3427434"/>
                </a:cubicBezTo>
                <a:cubicBezTo>
                  <a:pt x="5128007" y="3434007"/>
                  <a:pt x="5122364" y="3439712"/>
                  <a:pt x="5114798" y="3444549"/>
                </a:cubicBezTo>
                <a:cubicBezTo>
                  <a:pt x="5107233" y="3449386"/>
                  <a:pt x="5097808" y="3453169"/>
                  <a:pt x="5086521" y="3455897"/>
                </a:cubicBezTo>
                <a:cubicBezTo>
                  <a:pt x="5075235" y="3458626"/>
                  <a:pt x="5062026" y="3459990"/>
                  <a:pt x="5046896" y="3459990"/>
                </a:cubicBezTo>
                <a:cubicBezTo>
                  <a:pt x="5021099" y="3459990"/>
                  <a:pt x="4995550" y="3455463"/>
                  <a:pt x="4970249" y="3446410"/>
                </a:cubicBezTo>
                <a:cubicBezTo>
                  <a:pt x="4944948" y="3437356"/>
                  <a:pt x="4921508" y="3423775"/>
                  <a:pt x="4899928" y="3405668"/>
                </a:cubicBezTo>
                <a:lnTo>
                  <a:pt x="4899928" y="3524730"/>
                </a:lnTo>
                <a:cubicBezTo>
                  <a:pt x="4919276" y="3534652"/>
                  <a:pt x="4942158" y="3542094"/>
                  <a:pt x="4968574" y="3547055"/>
                </a:cubicBezTo>
                <a:cubicBezTo>
                  <a:pt x="4994992" y="3552015"/>
                  <a:pt x="5022836" y="3554496"/>
                  <a:pt x="5052104" y="3554496"/>
                </a:cubicBezTo>
                <a:cubicBezTo>
                  <a:pt x="5080630" y="3554496"/>
                  <a:pt x="5107729" y="3551767"/>
                  <a:pt x="5133402" y="3546310"/>
                </a:cubicBezTo>
                <a:cubicBezTo>
                  <a:pt x="5159074" y="3540853"/>
                  <a:pt x="5181585" y="3531862"/>
                  <a:pt x="5200932" y="3519335"/>
                </a:cubicBezTo>
                <a:cubicBezTo>
                  <a:pt x="5220280" y="3506809"/>
                  <a:pt x="5235598" y="3490438"/>
                  <a:pt x="5246883" y="3470222"/>
                </a:cubicBezTo>
                <a:cubicBezTo>
                  <a:pt x="5258170" y="3450006"/>
                  <a:pt x="5263812" y="3425015"/>
                  <a:pt x="5263812" y="3395250"/>
                </a:cubicBezTo>
                <a:cubicBezTo>
                  <a:pt x="5263812" y="3373670"/>
                  <a:pt x="5260588" y="3354756"/>
                  <a:pt x="5254138" y="3338509"/>
                </a:cubicBezTo>
                <a:cubicBezTo>
                  <a:pt x="5247690" y="3322262"/>
                  <a:pt x="5238388" y="3307813"/>
                  <a:pt x="5226234" y="3295163"/>
                </a:cubicBezTo>
                <a:cubicBezTo>
                  <a:pt x="5214080" y="3282513"/>
                  <a:pt x="5199506" y="3271164"/>
                  <a:pt x="5182515" y="3261118"/>
                </a:cubicBezTo>
                <a:cubicBezTo>
                  <a:pt x="5165524" y="3251073"/>
                  <a:pt x="5146362" y="3241585"/>
                  <a:pt x="5125030" y="3232655"/>
                </a:cubicBezTo>
                <a:cubicBezTo>
                  <a:pt x="5109403" y="3226206"/>
                  <a:pt x="5095389" y="3219943"/>
                  <a:pt x="5082986" y="3213866"/>
                </a:cubicBezTo>
                <a:cubicBezTo>
                  <a:pt x="5070584" y="3207788"/>
                  <a:pt x="5060042" y="3201587"/>
                  <a:pt x="5051360" y="3195262"/>
                </a:cubicBezTo>
                <a:cubicBezTo>
                  <a:pt x="5042679" y="3188937"/>
                  <a:pt x="5035982" y="3182240"/>
                  <a:pt x="5031268" y="3175170"/>
                </a:cubicBezTo>
                <a:cubicBezTo>
                  <a:pt x="5026556" y="3168101"/>
                  <a:pt x="5024199" y="3160101"/>
                  <a:pt x="5024199" y="3151172"/>
                </a:cubicBezTo>
                <a:cubicBezTo>
                  <a:pt x="5024199" y="3142986"/>
                  <a:pt x="5026308" y="3135607"/>
                  <a:pt x="5030524" y="3129034"/>
                </a:cubicBezTo>
                <a:cubicBezTo>
                  <a:pt x="5034742" y="3122460"/>
                  <a:pt x="5040694" y="3116817"/>
                  <a:pt x="5048384" y="3112104"/>
                </a:cubicBezTo>
                <a:cubicBezTo>
                  <a:pt x="5056074" y="3107391"/>
                  <a:pt x="5065499" y="3103733"/>
                  <a:pt x="5076661" y="3101128"/>
                </a:cubicBezTo>
                <a:cubicBezTo>
                  <a:pt x="5087823" y="3098524"/>
                  <a:pt x="5100226" y="3097222"/>
                  <a:pt x="5113868" y="3097222"/>
                </a:cubicBezTo>
                <a:cubicBezTo>
                  <a:pt x="5123790" y="3097222"/>
                  <a:pt x="5134270" y="3097966"/>
                  <a:pt x="5145308" y="3099454"/>
                </a:cubicBezTo>
                <a:cubicBezTo>
                  <a:pt x="5156346" y="3100942"/>
                  <a:pt x="5167446" y="3103237"/>
                  <a:pt x="5178608" y="3106337"/>
                </a:cubicBezTo>
                <a:cubicBezTo>
                  <a:pt x="5189770" y="3109438"/>
                  <a:pt x="5200622" y="3113345"/>
                  <a:pt x="5211164" y="3118057"/>
                </a:cubicBezTo>
                <a:cubicBezTo>
                  <a:pt x="5221707" y="3122770"/>
                  <a:pt x="5231442" y="3128227"/>
                  <a:pt x="5240372" y="3134429"/>
                </a:cubicBezTo>
                <a:lnTo>
                  <a:pt x="5240372" y="3023180"/>
                </a:lnTo>
                <a:cubicBezTo>
                  <a:pt x="5222265" y="3016234"/>
                  <a:pt x="5202483" y="3011087"/>
                  <a:pt x="5181027" y="3007739"/>
                </a:cubicBezTo>
                <a:cubicBezTo>
                  <a:pt x="5159571" y="3004390"/>
                  <a:pt x="5134952" y="3002716"/>
                  <a:pt x="5107171" y="3002716"/>
                </a:cubicBezTo>
                <a:close/>
                <a:moveTo>
                  <a:pt x="3977417" y="3002716"/>
                </a:moveTo>
                <a:cubicBezTo>
                  <a:pt x="3896802" y="3002716"/>
                  <a:pt x="3832061" y="3028761"/>
                  <a:pt x="3783196" y="3080850"/>
                </a:cubicBezTo>
                <a:cubicBezTo>
                  <a:pt x="3734331" y="3132940"/>
                  <a:pt x="3709898" y="3201153"/>
                  <a:pt x="3709898" y="3285489"/>
                </a:cubicBezTo>
                <a:cubicBezTo>
                  <a:pt x="3709898" y="3365360"/>
                  <a:pt x="3733959" y="3430162"/>
                  <a:pt x="3782080" y="3479896"/>
                </a:cubicBezTo>
                <a:cubicBezTo>
                  <a:pt x="3830201" y="3529629"/>
                  <a:pt x="3892461" y="3554496"/>
                  <a:pt x="3968859" y="3554496"/>
                </a:cubicBezTo>
                <a:cubicBezTo>
                  <a:pt x="4047242" y="3554496"/>
                  <a:pt x="4110804" y="3528823"/>
                  <a:pt x="4159545" y="3477477"/>
                </a:cubicBezTo>
                <a:cubicBezTo>
                  <a:pt x="4208286" y="3426132"/>
                  <a:pt x="4232657" y="3358539"/>
                  <a:pt x="4232657" y="3274699"/>
                </a:cubicBezTo>
                <a:cubicBezTo>
                  <a:pt x="4232657" y="3193092"/>
                  <a:pt x="4209154" y="3127359"/>
                  <a:pt x="4162150" y="3077502"/>
                </a:cubicBezTo>
                <a:cubicBezTo>
                  <a:pt x="4115145" y="3027644"/>
                  <a:pt x="4053568" y="3002716"/>
                  <a:pt x="3977417" y="3002716"/>
                </a:cubicBezTo>
                <a:close/>
                <a:moveTo>
                  <a:pt x="2811646" y="3002716"/>
                </a:moveTo>
                <a:cubicBezTo>
                  <a:pt x="2783369" y="3002716"/>
                  <a:pt x="2756580" y="3005754"/>
                  <a:pt x="2731279" y="3011831"/>
                </a:cubicBezTo>
                <a:cubicBezTo>
                  <a:pt x="2705978" y="3017909"/>
                  <a:pt x="2683716" y="3027396"/>
                  <a:pt x="2664492" y="3040295"/>
                </a:cubicBezTo>
                <a:cubicBezTo>
                  <a:pt x="2645269" y="3053193"/>
                  <a:pt x="2630076" y="3069626"/>
                  <a:pt x="2618914" y="3089594"/>
                </a:cubicBezTo>
                <a:cubicBezTo>
                  <a:pt x="2607752" y="3109562"/>
                  <a:pt x="2602170" y="3133436"/>
                  <a:pt x="2602170" y="3161218"/>
                </a:cubicBezTo>
                <a:cubicBezTo>
                  <a:pt x="2602170" y="3196688"/>
                  <a:pt x="2612402" y="3226950"/>
                  <a:pt x="2632866" y="3252003"/>
                </a:cubicBezTo>
                <a:cubicBezTo>
                  <a:pt x="2653330" y="3277056"/>
                  <a:pt x="2684398" y="3298263"/>
                  <a:pt x="2726070" y="3315627"/>
                </a:cubicBezTo>
                <a:cubicBezTo>
                  <a:pt x="2742441" y="3322324"/>
                  <a:pt x="2757696" y="3328897"/>
                  <a:pt x="2771834" y="3335347"/>
                </a:cubicBezTo>
                <a:cubicBezTo>
                  <a:pt x="2785973" y="3341796"/>
                  <a:pt x="2798190" y="3348493"/>
                  <a:pt x="2808484" y="3355438"/>
                </a:cubicBezTo>
                <a:cubicBezTo>
                  <a:pt x="2818777" y="3362384"/>
                  <a:pt x="2826901" y="3369949"/>
                  <a:pt x="2832854" y="3378135"/>
                </a:cubicBezTo>
                <a:cubicBezTo>
                  <a:pt x="2838807" y="3386320"/>
                  <a:pt x="2841784" y="3395622"/>
                  <a:pt x="2841784" y="3406040"/>
                </a:cubicBezTo>
                <a:cubicBezTo>
                  <a:pt x="2841784" y="3413729"/>
                  <a:pt x="2839924" y="3420861"/>
                  <a:pt x="2836203" y="3427434"/>
                </a:cubicBezTo>
                <a:cubicBezTo>
                  <a:pt x="2832482" y="3434007"/>
                  <a:pt x="2826839" y="3439712"/>
                  <a:pt x="2819274" y="3444549"/>
                </a:cubicBezTo>
                <a:cubicBezTo>
                  <a:pt x="2811708" y="3449386"/>
                  <a:pt x="2802282" y="3453169"/>
                  <a:pt x="2790996" y="3455897"/>
                </a:cubicBezTo>
                <a:cubicBezTo>
                  <a:pt x="2779710" y="3458626"/>
                  <a:pt x="2766502" y="3459990"/>
                  <a:pt x="2751371" y="3459990"/>
                </a:cubicBezTo>
                <a:cubicBezTo>
                  <a:pt x="2725574" y="3459990"/>
                  <a:pt x="2700025" y="3455463"/>
                  <a:pt x="2674724" y="3446410"/>
                </a:cubicBezTo>
                <a:cubicBezTo>
                  <a:pt x="2649424" y="3437356"/>
                  <a:pt x="2625983" y="3423775"/>
                  <a:pt x="2604403" y="3405668"/>
                </a:cubicBezTo>
                <a:lnTo>
                  <a:pt x="2604403" y="3524730"/>
                </a:lnTo>
                <a:cubicBezTo>
                  <a:pt x="2623750" y="3534652"/>
                  <a:pt x="2646633" y="3542094"/>
                  <a:pt x="2673050" y="3547055"/>
                </a:cubicBezTo>
                <a:cubicBezTo>
                  <a:pt x="2699467" y="3552015"/>
                  <a:pt x="2727310" y="3554496"/>
                  <a:pt x="2756580" y="3554496"/>
                </a:cubicBezTo>
                <a:cubicBezTo>
                  <a:pt x="2785105" y="3554496"/>
                  <a:pt x="2812204" y="3551767"/>
                  <a:pt x="2837877" y="3546310"/>
                </a:cubicBezTo>
                <a:cubicBezTo>
                  <a:pt x="2863550" y="3540853"/>
                  <a:pt x="2886060" y="3531862"/>
                  <a:pt x="2905408" y="3519335"/>
                </a:cubicBezTo>
                <a:cubicBezTo>
                  <a:pt x="2924756" y="3506809"/>
                  <a:pt x="2940072" y="3490438"/>
                  <a:pt x="2951358" y="3470222"/>
                </a:cubicBezTo>
                <a:cubicBezTo>
                  <a:pt x="2962645" y="3450006"/>
                  <a:pt x="2968288" y="3425015"/>
                  <a:pt x="2968288" y="3395250"/>
                </a:cubicBezTo>
                <a:cubicBezTo>
                  <a:pt x="2968288" y="3373670"/>
                  <a:pt x="2965063" y="3354756"/>
                  <a:pt x="2958614" y="3338509"/>
                </a:cubicBezTo>
                <a:cubicBezTo>
                  <a:pt x="2952164" y="3322262"/>
                  <a:pt x="2942863" y="3307813"/>
                  <a:pt x="2930708" y="3295163"/>
                </a:cubicBezTo>
                <a:cubicBezTo>
                  <a:pt x="2918554" y="3282513"/>
                  <a:pt x="2903982" y="3271164"/>
                  <a:pt x="2886990" y="3261118"/>
                </a:cubicBezTo>
                <a:cubicBezTo>
                  <a:pt x="2869999" y="3251073"/>
                  <a:pt x="2850838" y="3241585"/>
                  <a:pt x="2829506" y="3232655"/>
                </a:cubicBezTo>
                <a:cubicBezTo>
                  <a:pt x="2813878" y="3226206"/>
                  <a:pt x="2799864" y="3219943"/>
                  <a:pt x="2787462" y="3213866"/>
                </a:cubicBezTo>
                <a:cubicBezTo>
                  <a:pt x="2775059" y="3207788"/>
                  <a:pt x="2764517" y="3201587"/>
                  <a:pt x="2755836" y="3195262"/>
                </a:cubicBezTo>
                <a:cubicBezTo>
                  <a:pt x="2747154" y="3188937"/>
                  <a:pt x="2740456" y="3182240"/>
                  <a:pt x="2735744" y="3175170"/>
                </a:cubicBezTo>
                <a:cubicBezTo>
                  <a:pt x="2731031" y="3168101"/>
                  <a:pt x="2728674" y="3160101"/>
                  <a:pt x="2728674" y="3151172"/>
                </a:cubicBezTo>
                <a:cubicBezTo>
                  <a:pt x="2728674" y="3142986"/>
                  <a:pt x="2730783" y="3135607"/>
                  <a:pt x="2735000" y="3129034"/>
                </a:cubicBezTo>
                <a:cubicBezTo>
                  <a:pt x="2739216" y="3122460"/>
                  <a:pt x="2745170" y="3116817"/>
                  <a:pt x="2752859" y="3112104"/>
                </a:cubicBezTo>
                <a:cubicBezTo>
                  <a:pt x="2760548" y="3107391"/>
                  <a:pt x="2769974" y="3103733"/>
                  <a:pt x="2781136" y="3101128"/>
                </a:cubicBezTo>
                <a:cubicBezTo>
                  <a:pt x="2792298" y="3098524"/>
                  <a:pt x="2804701" y="3097222"/>
                  <a:pt x="2818344" y="3097222"/>
                </a:cubicBezTo>
                <a:cubicBezTo>
                  <a:pt x="2828265" y="3097222"/>
                  <a:pt x="2838745" y="3097966"/>
                  <a:pt x="2849783" y="3099454"/>
                </a:cubicBezTo>
                <a:cubicBezTo>
                  <a:pt x="2860821" y="3100942"/>
                  <a:pt x="2871922" y="3103237"/>
                  <a:pt x="2883084" y="3106337"/>
                </a:cubicBezTo>
                <a:cubicBezTo>
                  <a:pt x="2894246" y="3109438"/>
                  <a:pt x="2905098" y="3113345"/>
                  <a:pt x="2915640" y="3118057"/>
                </a:cubicBezTo>
                <a:cubicBezTo>
                  <a:pt x="2926182" y="3122770"/>
                  <a:pt x="2935918" y="3128227"/>
                  <a:pt x="2944847" y="3134429"/>
                </a:cubicBezTo>
                <a:lnTo>
                  <a:pt x="2944847" y="3023180"/>
                </a:lnTo>
                <a:cubicBezTo>
                  <a:pt x="2926740" y="3016234"/>
                  <a:pt x="2906958" y="3011087"/>
                  <a:pt x="2885502" y="3007739"/>
                </a:cubicBezTo>
                <a:cubicBezTo>
                  <a:pt x="2864046" y="3004390"/>
                  <a:pt x="2839427" y="3002716"/>
                  <a:pt x="2811646" y="3002716"/>
                </a:cubicBezTo>
                <a:close/>
                <a:moveTo>
                  <a:pt x="1939886" y="3002716"/>
                </a:moveTo>
                <a:cubicBezTo>
                  <a:pt x="1850092" y="3002716"/>
                  <a:pt x="1778159" y="3029133"/>
                  <a:pt x="1724085" y="3081967"/>
                </a:cubicBezTo>
                <a:cubicBezTo>
                  <a:pt x="1670010" y="3134801"/>
                  <a:pt x="1642974" y="3203138"/>
                  <a:pt x="1642974" y="3286977"/>
                </a:cubicBezTo>
                <a:cubicBezTo>
                  <a:pt x="1642974" y="3370321"/>
                  <a:pt x="1667716" y="3435743"/>
                  <a:pt x="1717201" y="3483244"/>
                </a:cubicBezTo>
                <a:cubicBezTo>
                  <a:pt x="1766688" y="3530745"/>
                  <a:pt x="1834342" y="3554496"/>
                  <a:pt x="1920167" y="3554496"/>
                </a:cubicBezTo>
                <a:cubicBezTo>
                  <a:pt x="1997556" y="3554496"/>
                  <a:pt x="2062296" y="3539489"/>
                  <a:pt x="2114386" y="3509475"/>
                </a:cubicBezTo>
                <a:lnTo>
                  <a:pt x="2114386" y="3241213"/>
                </a:lnTo>
                <a:lnTo>
                  <a:pt x="1887424" y="3241213"/>
                </a:lnTo>
                <a:lnTo>
                  <a:pt x="1887424" y="3337207"/>
                </a:lnTo>
                <a:lnTo>
                  <a:pt x="1994208" y="3337207"/>
                </a:lnTo>
                <a:lnTo>
                  <a:pt x="1994208" y="3441387"/>
                </a:lnTo>
                <a:cubicBezTo>
                  <a:pt x="1977340" y="3449572"/>
                  <a:pt x="1954520" y="3453665"/>
                  <a:pt x="1925747" y="3453665"/>
                </a:cubicBezTo>
                <a:cubicBezTo>
                  <a:pt x="1877874" y="3453665"/>
                  <a:pt x="1839861" y="3438658"/>
                  <a:pt x="1811707" y="3408644"/>
                </a:cubicBezTo>
                <a:cubicBezTo>
                  <a:pt x="1783554" y="3378631"/>
                  <a:pt x="1769477" y="3336215"/>
                  <a:pt x="1769477" y="3281396"/>
                </a:cubicBezTo>
                <a:cubicBezTo>
                  <a:pt x="1769477" y="3227322"/>
                  <a:pt x="1785166" y="3184100"/>
                  <a:pt x="1816544" y="3151730"/>
                </a:cubicBezTo>
                <a:cubicBezTo>
                  <a:pt x="1847922" y="3119360"/>
                  <a:pt x="1888540" y="3103175"/>
                  <a:pt x="1938397" y="3103175"/>
                </a:cubicBezTo>
                <a:cubicBezTo>
                  <a:pt x="1997928" y="3103175"/>
                  <a:pt x="2048282" y="3115081"/>
                  <a:pt x="2089458" y="3138893"/>
                </a:cubicBezTo>
                <a:lnTo>
                  <a:pt x="2089458" y="3026156"/>
                </a:lnTo>
                <a:cubicBezTo>
                  <a:pt x="2046298" y="3010529"/>
                  <a:pt x="1996440" y="3002716"/>
                  <a:pt x="1939886" y="3002716"/>
                </a:cubicBezTo>
                <a:close/>
                <a:moveTo>
                  <a:pt x="1396961" y="3002716"/>
                </a:moveTo>
                <a:cubicBezTo>
                  <a:pt x="1307168" y="3002716"/>
                  <a:pt x="1235234" y="3029133"/>
                  <a:pt x="1181160" y="3081967"/>
                </a:cubicBezTo>
                <a:cubicBezTo>
                  <a:pt x="1127086" y="3134801"/>
                  <a:pt x="1100049" y="3203138"/>
                  <a:pt x="1100049" y="3286977"/>
                </a:cubicBezTo>
                <a:cubicBezTo>
                  <a:pt x="1100049" y="3370321"/>
                  <a:pt x="1124791" y="3435743"/>
                  <a:pt x="1174276" y="3483244"/>
                </a:cubicBezTo>
                <a:cubicBezTo>
                  <a:pt x="1223762" y="3530745"/>
                  <a:pt x="1291417" y="3554496"/>
                  <a:pt x="1377241" y="3554496"/>
                </a:cubicBezTo>
                <a:cubicBezTo>
                  <a:pt x="1454632" y="3554496"/>
                  <a:pt x="1519372" y="3539489"/>
                  <a:pt x="1571462" y="3509475"/>
                </a:cubicBezTo>
                <a:lnTo>
                  <a:pt x="1571462" y="3241213"/>
                </a:lnTo>
                <a:lnTo>
                  <a:pt x="1344499" y="3241213"/>
                </a:lnTo>
                <a:lnTo>
                  <a:pt x="1344499" y="3337207"/>
                </a:lnTo>
                <a:lnTo>
                  <a:pt x="1451283" y="3337207"/>
                </a:lnTo>
                <a:lnTo>
                  <a:pt x="1451283" y="3441387"/>
                </a:lnTo>
                <a:cubicBezTo>
                  <a:pt x="1434416" y="3449572"/>
                  <a:pt x="1411595" y="3453665"/>
                  <a:pt x="1382822" y="3453665"/>
                </a:cubicBezTo>
                <a:cubicBezTo>
                  <a:pt x="1334950" y="3453665"/>
                  <a:pt x="1296936" y="3438658"/>
                  <a:pt x="1268782" y="3408644"/>
                </a:cubicBezTo>
                <a:cubicBezTo>
                  <a:pt x="1240630" y="3378631"/>
                  <a:pt x="1226552" y="3336215"/>
                  <a:pt x="1226552" y="3281396"/>
                </a:cubicBezTo>
                <a:cubicBezTo>
                  <a:pt x="1226552" y="3227322"/>
                  <a:pt x="1242242" y="3184100"/>
                  <a:pt x="1273619" y="3151730"/>
                </a:cubicBezTo>
                <a:cubicBezTo>
                  <a:pt x="1304997" y="3119360"/>
                  <a:pt x="1345615" y="3103175"/>
                  <a:pt x="1395473" y="3103175"/>
                </a:cubicBezTo>
                <a:cubicBezTo>
                  <a:pt x="1455004" y="3103175"/>
                  <a:pt x="1505357" y="3115081"/>
                  <a:pt x="1546533" y="3138893"/>
                </a:cubicBezTo>
                <a:lnTo>
                  <a:pt x="1546533" y="3026156"/>
                </a:lnTo>
                <a:cubicBezTo>
                  <a:pt x="1503373" y="3010529"/>
                  <a:pt x="1453515" y="3002716"/>
                  <a:pt x="1396961" y="3002716"/>
                </a:cubicBezTo>
                <a:close/>
                <a:moveTo>
                  <a:pt x="335146" y="3002716"/>
                </a:moveTo>
                <a:cubicBezTo>
                  <a:pt x="306869" y="3002716"/>
                  <a:pt x="280080" y="3005754"/>
                  <a:pt x="254779" y="3011831"/>
                </a:cubicBezTo>
                <a:cubicBezTo>
                  <a:pt x="229478" y="3017909"/>
                  <a:pt x="207216" y="3027396"/>
                  <a:pt x="187993" y="3040295"/>
                </a:cubicBezTo>
                <a:cubicBezTo>
                  <a:pt x="168769" y="3053193"/>
                  <a:pt x="153576" y="3069626"/>
                  <a:pt x="142414" y="3089594"/>
                </a:cubicBezTo>
                <a:cubicBezTo>
                  <a:pt x="131252" y="3109562"/>
                  <a:pt x="125671" y="3133436"/>
                  <a:pt x="125671" y="3161218"/>
                </a:cubicBezTo>
                <a:cubicBezTo>
                  <a:pt x="125671" y="3196688"/>
                  <a:pt x="135903" y="3226950"/>
                  <a:pt x="156367" y="3252003"/>
                </a:cubicBezTo>
                <a:cubicBezTo>
                  <a:pt x="176831" y="3277056"/>
                  <a:pt x="207898" y="3298263"/>
                  <a:pt x="249570" y="3315627"/>
                </a:cubicBezTo>
                <a:cubicBezTo>
                  <a:pt x="265941" y="3322324"/>
                  <a:pt x="281196" y="3328897"/>
                  <a:pt x="295335" y="3335347"/>
                </a:cubicBezTo>
                <a:cubicBezTo>
                  <a:pt x="309473" y="3341796"/>
                  <a:pt x="321690" y="3348493"/>
                  <a:pt x="331984" y="3355438"/>
                </a:cubicBezTo>
                <a:cubicBezTo>
                  <a:pt x="342278" y="3362384"/>
                  <a:pt x="350401" y="3369949"/>
                  <a:pt x="356354" y="3378135"/>
                </a:cubicBezTo>
                <a:cubicBezTo>
                  <a:pt x="362308" y="3386320"/>
                  <a:pt x="365284" y="3395622"/>
                  <a:pt x="365284" y="3406040"/>
                </a:cubicBezTo>
                <a:cubicBezTo>
                  <a:pt x="365284" y="3413729"/>
                  <a:pt x="363424" y="3420861"/>
                  <a:pt x="359703" y="3427434"/>
                </a:cubicBezTo>
                <a:cubicBezTo>
                  <a:pt x="355982" y="3434007"/>
                  <a:pt x="350339" y="3439712"/>
                  <a:pt x="342774" y="3444549"/>
                </a:cubicBezTo>
                <a:cubicBezTo>
                  <a:pt x="335208" y="3449386"/>
                  <a:pt x="325783" y="3453169"/>
                  <a:pt x="314496" y="3455897"/>
                </a:cubicBezTo>
                <a:cubicBezTo>
                  <a:pt x="303211" y="3458626"/>
                  <a:pt x="290002" y="3459990"/>
                  <a:pt x="274871" y="3459990"/>
                </a:cubicBezTo>
                <a:cubicBezTo>
                  <a:pt x="249074" y="3459990"/>
                  <a:pt x="223525" y="3455463"/>
                  <a:pt x="198225" y="3446410"/>
                </a:cubicBezTo>
                <a:cubicBezTo>
                  <a:pt x="172924" y="3437356"/>
                  <a:pt x="149483" y="3423775"/>
                  <a:pt x="127903" y="3405668"/>
                </a:cubicBezTo>
                <a:lnTo>
                  <a:pt x="127903" y="3524730"/>
                </a:lnTo>
                <a:cubicBezTo>
                  <a:pt x="147251" y="3534652"/>
                  <a:pt x="170133" y="3542094"/>
                  <a:pt x="196550" y="3547055"/>
                </a:cubicBezTo>
                <a:cubicBezTo>
                  <a:pt x="222967" y="3552015"/>
                  <a:pt x="250810" y="3554496"/>
                  <a:pt x="280080" y="3554496"/>
                </a:cubicBezTo>
                <a:cubicBezTo>
                  <a:pt x="308605" y="3554496"/>
                  <a:pt x="335704" y="3551767"/>
                  <a:pt x="361377" y="3546310"/>
                </a:cubicBezTo>
                <a:cubicBezTo>
                  <a:pt x="387050" y="3540853"/>
                  <a:pt x="409560" y="3531862"/>
                  <a:pt x="428909" y="3519335"/>
                </a:cubicBezTo>
                <a:cubicBezTo>
                  <a:pt x="448256" y="3506809"/>
                  <a:pt x="463573" y="3490438"/>
                  <a:pt x="474859" y="3470222"/>
                </a:cubicBezTo>
                <a:cubicBezTo>
                  <a:pt x="486145" y="3450006"/>
                  <a:pt x="491788" y="3425015"/>
                  <a:pt x="491788" y="3395250"/>
                </a:cubicBezTo>
                <a:cubicBezTo>
                  <a:pt x="491788" y="3373670"/>
                  <a:pt x="488563" y="3354756"/>
                  <a:pt x="482114" y="3338509"/>
                </a:cubicBezTo>
                <a:cubicBezTo>
                  <a:pt x="475665" y="3322262"/>
                  <a:pt x="466363" y="3307813"/>
                  <a:pt x="454209" y="3295163"/>
                </a:cubicBezTo>
                <a:cubicBezTo>
                  <a:pt x="442055" y="3282513"/>
                  <a:pt x="427482" y="3271164"/>
                  <a:pt x="410491" y="3261118"/>
                </a:cubicBezTo>
                <a:cubicBezTo>
                  <a:pt x="393499" y="3251073"/>
                  <a:pt x="374338" y="3241585"/>
                  <a:pt x="353006" y="3232655"/>
                </a:cubicBezTo>
                <a:cubicBezTo>
                  <a:pt x="337379" y="3226206"/>
                  <a:pt x="323364" y="3219943"/>
                  <a:pt x="310962" y="3213866"/>
                </a:cubicBezTo>
                <a:cubicBezTo>
                  <a:pt x="298559" y="3207788"/>
                  <a:pt x="288017" y="3201587"/>
                  <a:pt x="279336" y="3195262"/>
                </a:cubicBezTo>
                <a:cubicBezTo>
                  <a:pt x="270654" y="3188937"/>
                  <a:pt x="263957" y="3182240"/>
                  <a:pt x="259244" y="3175170"/>
                </a:cubicBezTo>
                <a:cubicBezTo>
                  <a:pt x="254531" y="3168101"/>
                  <a:pt x="252175" y="3160101"/>
                  <a:pt x="252175" y="3151172"/>
                </a:cubicBezTo>
                <a:cubicBezTo>
                  <a:pt x="252175" y="3142986"/>
                  <a:pt x="254283" y="3135607"/>
                  <a:pt x="258500" y="3129034"/>
                </a:cubicBezTo>
                <a:cubicBezTo>
                  <a:pt x="262717" y="3122460"/>
                  <a:pt x="268670" y="3116817"/>
                  <a:pt x="276360" y="3112104"/>
                </a:cubicBezTo>
                <a:cubicBezTo>
                  <a:pt x="284049" y="3107391"/>
                  <a:pt x="293474" y="3103733"/>
                  <a:pt x="304637" y="3101128"/>
                </a:cubicBezTo>
                <a:cubicBezTo>
                  <a:pt x="315799" y="3098524"/>
                  <a:pt x="328201" y="3097222"/>
                  <a:pt x="341844" y="3097222"/>
                </a:cubicBezTo>
                <a:cubicBezTo>
                  <a:pt x="351766" y="3097222"/>
                  <a:pt x="362245" y="3097966"/>
                  <a:pt x="373284" y="3099454"/>
                </a:cubicBezTo>
                <a:cubicBezTo>
                  <a:pt x="384322" y="3100942"/>
                  <a:pt x="395422" y="3103237"/>
                  <a:pt x="406584" y="3106337"/>
                </a:cubicBezTo>
                <a:cubicBezTo>
                  <a:pt x="417746" y="3109438"/>
                  <a:pt x="428598" y="3113345"/>
                  <a:pt x="439140" y="3118057"/>
                </a:cubicBezTo>
                <a:cubicBezTo>
                  <a:pt x="449683" y="3122770"/>
                  <a:pt x="459418" y="3128227"/>
                  <a:pt x="468348" y="3134429"/>
                </a:cubicBezTo>
                <a:lnTo>
                  <a:pt x="468348" y="3023180"/>
                </a:lnTo>
                <a:cubicBezTo>
                  <a:pt x="450240" y="3016234"/>
                  <a:pt x="430458" y="3011087"/>
                  <a:pt x="409002" y="3007739"/>
                </a:cubicBezTo>
                <a:cubicBezTo>
                  <a:pt x="387546" y="3004390"/>
                  <a:pt x="362928" y="3002716"/>
                  <a:pt x="335146" y="3002716"/>
                </a:cubicBezTo>
                <a:close/>
                <a:moveTo>
                  <a:pt x="0" y="0"/>
                </a:moveTo>
                <a:lnTo>
                  <a:pt x="12192000" y="0"/>
                </a:lnTo>
                <a:lnTo>
                  <a:pt x="12192000"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0FDF8F62-A0B8-292A-6EDA-6C2F1B8303B5}"/>
              </a:ext>
            </a:extLst>
          </p:cNvPr>
          <p:cNvSpPr txBox="1"/>
          <p:nvPr/>
        </p:nvSpPr>
        <p:spPr>
          <a:xfrm>
            <a:off x="12992100" y="457200"/>
            <a:ext cx="5194300" cy="6278642"/>
          </a:xfrm>
          <a:prstGeom prst="rect">
            <a:avLst/>
          </a:prstGeom>
          <a:noFill/>
        </p:spPr>
        <p:txBody>
          <a:bodyPr wrap="square" rtlCol="0">
            <a:spAutoFit/>
          </a:bodyPr>
          <a:lstStyle/>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Simplify migration to Windows 11 with user-friendly guides and enterprise-focused upgrade packages.</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Clearly communicate Windows 10's end-of-support deadlines and provide extended support for critical industries.</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Prioritize AI integration and cross-platform compatibility in future Windows versions.</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Highlight the security benefits of upgrading from legacy systems while offering bundled upgrade deals.</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Develop a modular OS design with tailored features and deeper hybrid cloud integration.</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Ensure app compatibility and drive ecosystem growth with developer-friendly tools like GitHub Copilot.</a:t>
            </a:r>
          </a:p>
          <a:p>
            <a:endParaRPr lang="en-IN" dirty="0"/>
          </a:p>
        </p:txBody>
      </p:sp>
    </p:spTree>
    <p:extLst>
      <p:ext uri="{BB962C8B-B14F-4D97-AF65-F5344CB8AC3E}">
        <p14:creationId xmlns:p14="http://schemas.microsoft.com/office/powerpoint/2010/main" val="210842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73F48-59A3-A604-4785-7A66E4A6BB36}"/>
            </a:ext>
          </a:extLst>
        </p:cNvPr>
        <p:cNvGrpSpPr/>
        <p:nvPr/>
      </p:nvGrpSpPr>
      <p:grpSpPr>
        <a:xfrm>
          <a:off x="0" y="0"/>
          <a:ext cx="0" cy="0"/>
          <a:chOff x="0" y="0"/>
          <a:chExt cx="0" cy="0"/>
        </a:xfrm>
      </p:grpSpPr>
      <p:pic>
        <p:nvPicPr>
          <p:cNvPr id="5" name="Picture 4" descr="A sign outside of a building&#10;&#10;Description automatically generated">
            <a:extLst>
              <a:ext uri="{FF2B5EF4-FFF2-40B4-BE49-F238E27FC236}">
                <a16:creationId xmlns:a16="http://schemas.microsoft.com/office/drawing/2014/main" id="{A39CDDE9-943F-3AE7-AF96-5E6A86031E1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8" name="Freeform: Shape 27">
            <a:extLst>
              <a:ext uri="{FF2B5EF4-FFF2-40B4-BE49-F238E27FC236}">
                <a16:creationId xmlns:a16="http://schemas.microsoft.com/office/drawing/2014/main" id="{FE472E27-E36E-C425-BF75-9AE7DEE1CBEC}"/>
              </a:ext>
            </a:extLst>
          </p:cNvPr>
          <p:cNvSpPr/>
          <p:nvPr/>
        </p:nvSpPr>
        <p:spPr>
          <a:xfrm>
            <a:off x="0" y="0"/>
            <a:ext cx="12192000" cy="6858000"/>
          </a:xfrm>
          <a:custGeom>
            <a:avLst/>
            <a:gdLst/>
            <a:ahLst/>
            <a:cxnLst/>
            <a:rect l="l" t="t" r="r" b="b"/>
            <a:pathLst>
              <a:path w="12192000" h="6858000">
                <a:moveTo>
                  <a:pt x="3974068" y="3106151"/>
                </a:moveTo>
                <a:cubicBezTo>
                  <a:pt x="4014996" y="3106151"/>
                  <a:pt x="4047242" y="3121530"/>
                  <a:pt x="4070806" y="3152288"/>
                </a:cubicBezTo>
                <a:cubicBezTo>
                  <a:pt x="4094371" y="3183046"/>
                  <a:pt x="4106153" y="3226082"/>
                  <a:pt x="4106153" y="3281396"/>
                </a:cubicBezTo>
                <a:cubicBezTo>
                  <a:pt x="4106153" y="3334479"/>
                  <a:pt x="4093999" y="3375964"/>
                  <a:pt x="4069690" y="3405854"/>
                </a:cubicBezTo>
                <a:cubicBezTo>
                  <a:pt x="4045382" y="3435743"/>
                  <a:pt x="4012515" y="3450688"/>
                  <a:pt x="3971092" y="3450688"/>
                </a:cubicBezTo>
                <a:cubicBezTo>
                  <a:pt x="3930908" y="3450688"/>
                  <a:pt x="3898414" y="3435309"/>
                  <a:pt x="3873609" y="3404552"/>
                </a:cubicBezTo>
                <a:cubicBezTo>
                  <a:pt x="3848804" y="3373794"/>
                  <a:pt x="3836402" y="3331998"/>
                  <a:pt x="3836402" y="3279164"/>
                </a:cubicBezTo>
                <a:cubicBezTo>
                  <a:pt x="3836402" y="3227074"/>
                  <a:pt x="3848804" y="3185216"/>
                  <a:pt x="3873609" y="3153590"/>
                </a:cubicBezTo>
                <a:cubicBezTo>
                  <a:pt x="3898414" y="3121964"/>
                  <a:pt x="3931900" y="3106151"/>
                  <a:pt x="3974068" y="3106151"/>
                </a:cubicBezTo>
                <a:close/>
                <a:moveTo>
                  <a:pt x="4324410" y="3011645"/>
                </a:moveTo>
                <a:lnTo>
                  <a:pt x="4324410" y="3545194"/>
                </a:lnTo>
                <a:lnTo>
                  <a:pt x="4437891" y="3545194"/>
                </a:lnTo>
                <a:lnTo>
                  <a:pt x="4437891" y="3252003"/>
                </a:lnTo>
                <a:cubicBezTo>
                  <a:pt x="4437891" y="3213308"/>
                  <a:pt x="4436898" y="3184534"/>
                  <a:pt x="4434914" y="3165682"/>
                </a:cubicBezTo>
                <a:lnTo>
                  <a:pt x="4436403" y="3165682"/>
                </a:lnTo>
                <a:cubicBezTo>
                  <a:pt x="4441364" y="3175604"/>
                  <a:pt x="4450293" y="3190363"/>
                  <a:pt x="4463192" y="3209959"/>
                </a:cubicBezTo>
                <a:lnTo>
                  <a:pt x="4683086" y="3545194"/>
                </a:lnTo>
                <a:lnTo>
                  <a:pt x="4804380" y="3545194"/>
                </a:lnTo>
                <a:lnTo>
                  <a:pt x="4804380" y="3011645"/>
                </a:lnTo>
                <a:lnTo>
                  <a:pt x="4690899" y="3011645"/>
                </a:lnTo>
                <a:lnTo>
                  <a:pt x="4690899" y="3306697"/>
                </a:lnTo>
                <a:cubicBezTo>
                  <a:pt x="4690899" y="3343160"/>
                  <a:pt x="4691891" y="3367593"/>
                  <a:pt x="4693876" y="3379995"/>
                </a:cubicBezTo>
                <a:lnTo>
                  <a:pt x="4692387" y="3379995"/>
                </a:lnTo>
                <a:cubicBezTo>
                  <a:pt x="4684202" y="3365608"/>
                  <a:pt x="4675272" y="3351098"/>
                  <a:pt x="4665598" y="3336463"/>
                </a:cubicBezTo>
                <a:lnTo>
                  <a:pt x="4453890" y="3011645"/>
                </a:lnTo>
                <a:close/>
                <a:moveTo>
                  <a:pt x="3505260" y="3011645"/>
                </a:moveTo>
                <a:lnTo>
                  <a:pt x="3505260" y="3545194"/>
                </a:lnTo>
                <a:lnTo>
                  <a:pt x="3625438" y="3545194"/>
                </a:lnTo>
                <a:lnTo>
                  <a:pt x="3625438" y="3011645"/>
                </a:lnTo>
                <a:close/>
                <a:moveTo>
                  <a:pt x="3008099" y="3011645"/>
                </a:moveTo>
                <a:lnTo>
                  <a:pt x="3008099" y="3109500"/>
                </a:lnTo>
                <a:lnTo>
                  <a:pt x="3159532" y="3109500"/>
                </a:lnTo>
                <a:lnTo>
                  <a:pt x="3159532" y="3545194"/>
                </a:lnTo>
                <a:lnTo>
                  <a:pt x="3280083" y="3545194"/>
                </a:lnTo>
                <a:lnTo>
                  <a:pt x="3280083" y="3109500"/>
                </a:lnTo>
                <a:lnTo>
                  <a:pt x="3432260" y="3109500"/>
                </a:lnTo>
                <a:lnTo>
                  <a:pt x="3432260" y="3011645"/>
                </a:lnTo>
                <a:close/>
                <a:moveTo>
                  <a:pt x="2219384" y="3011645"/>
                </a:moveTo>
                <a:lnTo>
                  <a:pt x="2219384" y="3545194"/>
                </a:lnTo>
                <a:lnTo>
                  <a:pt x="2539365" y="3545194"/>
                </a:lnTo>
                <a:lnTo>
                  <a:pt x="2539365" y="3447712"/>
                </a:lnTo>
                <a:lnTo>
                  <a:pt x="2339564" y="3447712"/>
                </a:lnTo>
                <a:lnTo>
                  <a:pt x="2339564" y="3325673"/>
                </a:lnTo>
                <a:lnTo>
                  <a:pt x="2514064" y="3325673"/>
                </a:lnTo>
                <a:lnTo>
                  <a:pt x="2514064" y="3228190"/>
                </a:lnTo>
                <a:lnTo>
                  <a:pt x="2339564" y="3228190"/>
                </a:lnTo>
                <a:lnTo>
                  <a:pt x="2339564" y="3109500"/>
                </a:lnTo>
                <a:lnTo>
                  <a:pt x="2527087" y="3109500"/>
                </a:lnTo>
                <a:lnTo>
                  <a:pt x="2527087" y="3011645"/>
                </a:lnTo>
                <a:close/>
                <a:moveTo>
                  <a:pt x="574760" y="3011645"/>
                </a:moveTo>
                <a:lnTo>
                  <a:pt x="574760" y="3319720"/>
                </a:lnTo>
                <a:cubicBezTo>
                  <a:pt x="574760" y="3476237"/>
                  <a:pt x="647189" y="3554496"/>
                  <a:pt x="792049" y="3554496"/>
                </a:cubicBezTo>
                <a:cubicBezTo>
                  <a:pt x="941373" y="3554496"/>
                  <a:pt x="1016035" y="3474377"/>
                  <a:pt x="1016035" y="3314138"/>
                </a:cubicBezTo>
                <a:lnTo>
                  <a:pt x="1016035" y="3011645"/>
                </a:lnTo>
                <a:lnTo>
                  <a:pt x="895856" y="3011645"/>
                </a:lnTo>
                <a:lnTo>
                  <a:pt x="895856" y="3325673"/>
                </a:lnTo>
                <a:cubicBezTo>
                  <a:pt x="895856" y="3409016"/>
                  <a:pt x="862743" y="3450688"/>
                  <a:pt x="796514" y="3450688"/>
                </a:cubicBezTo>
                <a:cubicBezTo>
                  <a:pt x="729045" y="3450688"/>
                  <a:pt x="695310" y="3407528"/>
                  <a:pt x="695310" y="3321208"/>
                </a:cubicBezTo>
                <a:lnTo>
                  <a:pt x="695310" y="3011645"/>
                </a:lnTo>
                <a:close/>
                <a:moveTo>
                  <a:pt x="5107171" y="3002716"/>
                </a:moveTo>
                <a:cubicBezTo>
                  <a:pt x="5078894" y="3002716"/>
                  <a:pt x="5052104" y="3005754"/>
                  <a:pt x="5026804" y="3011831"/>
                </a:cubicBezTo>
                <a:cubicBezTo>
                  <a:pt x="5001503" y="3017909"/>
                  <a:pt x="4979241" y="3027396"/>
                  <a:pt x="4960017" y="3040295"/>
                </a:cubicBezTo>
                <a:cubicBezTo>
                  <a:pt x="4940794" y="3053193"/>
                  <a:pt x="4925600" y="3069626"/>
                  <a:pt x="4914438" y="3089594"/>
                </a:cubicBezTo>
                <a:cubicBezTo>
                  <a:pt x="4903276" y="3109562"/>
                  <a:pt x="4897695" y="3133436"/>
                  <a:pt x="4897695" y="3161218"/>
                </a:cubicBezTo>
                <a:cubicBezTo>
                  <a:pt x="4897695" y="3196688"/>
                  <a:pt x="4907927" y="3226950"/>
                  <a:pt x="4928391" y="3252003"/>
                </a:cubicBezTo>
                <a:cubicBezTo>
                  <a:pt x="4948855" y="3277056"/>
                  <a:pt x="4979923" y="3298263"/>
                  <a:pt x="5021594" y="3315627"/>
                </a:cubicBezTo>
                <a:cubicBezTo>
                  <a:pt x="5037966" y="3322324"/>
                  <a:pt x="5053220" y="3328897"/>
                  <a:pt x="5067360" y="3335347"/>
                </a:cubicBezTo>
                <a:cubicBezTo>
                  <a:pt x="5081498" y="3341796"/>
                  <a:pt x="5093714" y="3348493"/>
                  <a:pt x="5104008" y="3355438"/>
                </a:cubicBezTo>
                <a:cubicBezTo>
                  <a:pt x="5114302" y="3362384"/>
                  <a:pt x="5122426" y="3369949"/>
                  <a:pt x="5128379" y="3378135"/>
                </a:cubicBezTo>
                <a:cubicBezTo>
                  <a:pt x="5134332" y="3386320"/>
                  <a:pt x="5137308" y="3395622"/>
                  <a:pt x="5137308" y="3406040"/>
                </a:cubicBezTo>
                <a:cubicBezTo>
                  <a:pt x="5137308" y="3413729"/>
                  <a:pt x="5135448" y="3420861"/>
                  <a:pt x="5131728" y="3427434"/>
                </a:cubicBezTo>
                <a:cubicBezTo>
                  <a:pt x="5128007" y="3434007"/>
                  <a:pt x="5122364" y="3439712"/>
                  <a:pt x="5114798" y="3444549"/>
                </a:cubicBezTo>
                <a:cubicBezTo>
                  <a:pt x="5107233" y="3449386"/>
                  <a:pt x="5097808" y="3453169"/>
                  <a:pt x="5086521" y="3455897"/>
                </a:cubicBezTo>
                <a:cubicBezTo>
                  <a:pt x="5075235" y="3458626"/>
                  <a:pt x="5062026" y="3459990"/>
                  <a:pt x="5046896" y="3459990"/>
                </a:cubicBezTo>
                <a:cubicBezTo>
                  <a:pt x="5021099" y="3459990"/>
                  <a:pt x="4995550" y="3455463"/>
                  <a:pt x="4970249" y="3446410"/>
                </a:cubicBezTo>
                <a:cubicBezTo>
                  <a:pt x="4944948" y="3437356"/>
                  <a:pt x="4921508" y="3423775"/>
                  <a:pt x="4899928" y="3405668"/>
                </a:cubicBezTo>
                <a:lnTo>
                  <a:pt x="4899928" y="3524730"/>
                </a:lnTo>
                <a:cubicBezTo>
                  <a:pt x="4919276" y="3534652"/>
                  <a:pt x="4942158" y="3542094"/>
                  <a:pt x="4968574" y="3547055"/>
                </a:cubicBezTo>
                <a:cubicBezTo>
                  <a:pt x="4994992" y="3552015"/>
                  <a:pt x="5022836" y="3554496"/>
                  <a:pt x="5052104" y="3554496"/>
                </a:cubicBezTo>
                <a:cubicBezTo>
                  <a:pt x="5080630" y="3554496"/>
                  <a:pt x="5107729" y="3551767"/>
                  <a:pt x="5133402" y="3546310"/>
                </a:cubicBezTo>
                <a:cubicBezTo>
                  <a:pt x="5159074" y="3540853"/>
                  <a:pt x="5181585" y="3531862"/>
                  <a:pt x="5200932" y="3519335"/>
                </a:cubicBezTo>
                <a:cubicBezTo>
                  <a:pt x="5220280" y="3506809"/>
                  <a:pt x="5235598" y="3490438"/>
                  <a:pt x="5246883" y="3470222"/>
                </a:cubicBezTo>
                <a:cubicBezTo>
                  <a:pt x="5258170" y="3450006"/>
                  <a:pt x="5263812" y="3425015"/>
                  <a:pt x="5263812" y="3395250"/>
                </a:cubicBezTo>
                <a:cubicBezTo>
                  <a:pt x="5263812" y="3373670"/>
                  <a:pt x="5260588" y="3354756"/>
                  <a:pt x="5254138" y="3338509"/>
                </a:cubicBezTo>
                <a:cubicBezTo>
                  <a:pt x="5247690" y="3322262"/>
                  <a:pt x="5238388" y="3307813"/>
                  <a:pt x="5226234" y="3295163"/>
                </a:cubicBezTo>
                <a:cubicBezTo>
                  <a:pt x="5214080" y="3282513"/>
                  <a:pt x="5199506" y="3271164"/>
                  <a:pt x="5182515" y="3261118"/>
                </a:cubicBezTo>
                <a:cubicBezTo>
                  <a:pt x="5165524" y="3251073"/>
                  <a:pt x="5146362" y="3241585"/>
                  <a:pt x="5125030" y="3232655"/>
                </a:cubicBezTo>
                <a:cubicBezTo>
                  <a:pt x="5109403" y="3226206"/>
                  <a:pt x="5095389" y="3219943"/>
                  <a:pt x="5082986" y="3213866"/>
                </a:cubicBezTo>
                <a:cubicBezTo>
                  <a:pt x="5070584" y="3207788"/>
                  <a:pt x="5060042" y="3201587"/>
                  <a:pt x="5051360" y="3195262"/>
                </a:cubicBezTo>
                <a:cubicBezTo>
                  <a:pt x="5042679" y="3188937"/>
                  <a:pt x="5035982" y="3182240"/>
                  <a:pt x="5031268" y="3175170"/>
                </a:cubicBezTo>
                <a:cubicBezTo>
                  <a:pt x="5026556" y="3168101"/>
                  <a:pt x="5024199" y="3160101"/>
                  <a:pt x="5024199" y="3151172"/>
                </a:cubicBezTo>
                <a:cubicBezTo>
                  <a:pt x="5024199" y="3142986"/>
                  <a:pt x="5026308" y="3135607"/>
                  <a:pt x="5030524" y="3129034"/>
                </a:cubicBezTo>
                <a:cubicBezTo>
                  <a:pt x="5034742" y="3122460"/>
                  <a:pt x="5040694" y="3116817"/>
                  <a:pt x="5048384" y="3112104"/>
                </a:cubicBezTo>
                <a:cubicBezTo>
                  <a:pt x="5056074" y="3107391"/>
                  <a:pt x="5065499" y="3103733"/>
                  <a:pt x="5076661" y="3101128"/>
                </a:cubicBezTo>
                <a:cubicBezTo>
                  <a:pt x="5087823" y="3098524"/>
                  <a:pt x="5100226" y="3097222"/>
                  <a:pt x="5113868" y="3097222"/>
                </a:cubicBezTo>
                <a:cubicBezTo>
                  <a:pt x="5123790" y="3097222"/>
                  <a:pt x="5134270" y="3097966"/>
                  <a:pt x="5145308" y="3099454"/>
                </a:cubicBezTo>
                <a:cubicBezTo>
                  <a:pt x="5156346" y="3100942"/>
                  <a:pt x="5167446" y="3103237"/>
                  <a:pt x="5178608" y="3106337"/>
                </a:cubicBezTo>
                <a:cubicBezTo>
                  <a:pt x="5189770" y="3109438"/>
                  <a:pt x="5200622" y="3113345"/>
                  <a:pt x="5211164" y="3118057"/>
                </a:cubicBezTo>
                <a:cubicBezTo>
                  <a:pt x="5221707" y="3122770"/>
                  <a:pt x="5231442" y="3128227"/>
                  <a:pt x="5240372" y="3134429"/>
                </a:cubicBezTo>
                <a:lnTo>
                  <a:pt x="5240372" y="3023180"/>
                </a:lnTo>
                <a:cubicBezTo>
                  <a:pt x="5222265" y="3016234"/>
                  <a:pt x="5202483" y="3011087"/>
                  <a:pt x="5181027" y="3007739"/>
                </a:cubicBezTo>
                <a:cubicBezTo>
                  <a:pt x="5159571" y="3004390"/>
                  <a:pt x="5134952" y="3002716"/>
                  <a:pt x="5107171" y="3002716"/>
                </a:cubicBezTo>
                <a:close/>
                <a:moveTo>
                  <a:pt x="3977417" y="3002716"/>
                </a:moveTo>
                <a:cubicBezTo>
                  <a:pt x="3896802" y="3002716"/>
                  <a:pt x="3832061" y="3028761"/>
                  <a:pt x="3783196" y="3080850"/>
                </a:cubicBezTo>
                <a:cubicBezTo>
                  <a:pt x="3734331" y="3132940"/>
                  <a:pt x="3709898" y="3201153"/>
                  <a:pt x="3709898" y="3285489"/>
                </a:cubicBezTo>
                <a:cubicBezTo>
                  <a:pt x="3709898" y="3365360"/>
                  <a:pt x="3733959" y="3430162"/>
                  <a:pt x="3782080" y="3479896"/>
                </a:cubicBezTo>
                <a:cubicBezTo>
                  <a:pt x="3830201" y="3529629"/>
                  <a:pt x="3892461" y="3554496"/>
                  <a:pt x="3968859" y="3554496"/>
                </a:cubicBezTo>
                <a:cubicBezTo>
                  <a:pt x="4047242" y="3554496"/>
                  <a:pt x="4110804" y="3528823"/>
                  <a:pt x="4159545" y="3477477"/>
                </a:cubicBezTo>
                <a:cubicBezTo>
                  <a:pt x="4208286" y="3426132"/>
                  <a:pt x="4232657" y="3358539"/>
                  <a:pt x="4232657" y="3274699"/>
                </a:cubicBezTo>
                <a:cubicBezTo>
                  <a:pt x="4232657" y="3193092"/>
                  <a:pt x="4209154" y="3127359"/>
                  <a:pt x="4162150" y="3077502"/>
                </a:cubicBezTo>
                <a:cubicBezTo>
                  <a:pt x="4115145" y="3027644"/>
                  <a:pt x="4053568" y="3002716"/>
                  <a:pt x="3977417" y="3002716"/>
                </a:cubicBezTo>
                <a:close/>
                <a:moveTo>
                  <a:pt x="2811646" y="3002716"/>
                </a:moveTo>
                <a:cubicBezTo>
                  <a:pt x="2783369" y="3002716"/>
                  <a:pt x="2756580" y="3005754"/>
                  <a:pt x="2731279" y="3011831"/>
                </a:cubicBezTo>
                <a:cubicBezTo>
                  <a:pt x="2705978" y="3017909"/>
                  <a:pt x="2683716" y="3027396"/>
                  <a:pt x="2664492" y="3040295"/>
                </a:cubicBezTo>
                <a:cubicBezTo>
                  <a:pt x="2645269" y="3053193"/>
                  <a:pt x="2630076" y="3069626"/>
                  <a:pt x="2618914" y="3089594"/>
                </a:cubicBezTo>
                <a:cubicBezTo>
                  <a:pt x="2607752" y="3109562"/>
                  <a:pt x="2602170" y="3133436"/>
                  <a:pt x="2602170" y="3161218"/>
                </a:cubicBezTo>
                <a:cubicBezTo>
                  <a:pt x="2602170" y="3196688"/>
                  <a:pt x="2612402" y="3226950"/>
                  <a:pt x="2632866" y="3252003"/>
                </a:cubicBezTo>
                <a:cubicBezTo>
                  <a:pt x="2653330" y="3277056"/>
                  <a:pt x="2684398" y="3298263"/>
                  <a:pt x="2726070" y="3315627"/>
                </a:cubicBezTo>
                <a:cubicBezTo>
                  <a:pt x="2742441" y="3322324"/>
                  <a:pt x="2757696" y="3328897"/>
                  <a:pt x="2771834" y="3335347"/>
                </a:cubicBezTo>
                <a:cubicBezTo>
                  <a:pt x="2785973" y="3341796"/>
                  <a:pt x="2798190" y="3348493"/>
                  <a:pt x="2808484" y="3355438"/>
                </a:cubicBezTo>
                <a:cubicBezTo>
                  <a:pt x="2818777" y="3362384"/>
                  <a:pt x="2826901" y="3369949"/>
                  <a:pt x="2832854" y="3378135"/>
                </a:cubicBezTo>
                <a:cubicBezTo>
                  <a:pt x="2838807" y="3386320"/>
                  <a:pt x="2841784" y="3395622"/>
                  <a:pt x="2841784" y="3406040"/>
                </a:cubicBezTo>
                <a:cubicBezTo>
                  <a:pt x="2841784" y="3413729"/>
                  <a:pt x="2839924" y="3420861"/>
                  <a:pt x="2836203" y="3427434"/>
                </a:cubicBezTo>
                <a:cubicBezTo>
                  <a:pt x="2832482" y="3434007"/>
                  <a:pt x="2826839" y="3439712"/>
                  <a:pt x="2819274" y="3444549"/>
                </a:cubicBezTo>
                <a:cubicBezTo>
                  <a:pt x="2811708" y="3449386"/>
                  <a:pt x="2802282" y="3453169"/>
                  <a:pt x="2790996" y="3455897"/>
                </a:cubicBezTo>
                <a:cubicBezTo>
                  <a:pt x="2779710" y="3458626"/>
                  <a:pt x="2766502" y="3459990"/>
                  <a:pt x="2751371" y="3459990"/>
                </a:cubicBezTo>
                <a:cubicBezTo>
                  <a:pt x="2725574" y="3459990"/>
                  <a:pt x="2700025" y="3455463"/>
                  <a:pt x="2674724" y="3446410"/>
                </a:cubicBezTo>
                <a:cubicBezTo>
                  <a:pt x="2649424" y="3437356"/>
                  <a:pt x="2625983" y="3423775"/>
                  <a:pt x="2604403" y="3405668"/>
                </a:cubicBezTo>
                <a:lnTo>
                  <a:pt x="2604403" y="3524730"/>
                </a:lnTo>
                <a:cubicBezTo>
                  <a:pt x="2623750" y="3534652"/>
                  <a:pt x="2646633" y="3542094"/>
                  <a:pt x="2673050" y="3547055"/>
                </a:cubicBezTo>
                <a:cubicBezTo>
                  <a:pt x="2699467" y="3552015"/>
                  <a:pt x="2727310" y="3554496"/>
                  <a:pt x="2756580" y="3554496"/>
                </a:cubicBezTo>
                <a:cubicBezTo>
                  <a:pt x="2785105" y="3554496"/>
                  <a:pt x="2812204" y="3551767"/>
                  <a:pt x="2837877" y="3546310"/>
                </a:cubicBezTo>
                <a:cubicBezTo>
                  <a:pt x="2863550" y="3540853"/>
                  <a:pt x="2886060" y="3531862"/>
                  <a:pt x="2905408" y="3519335"/>
                </a:cubicBezTo>
                <a:cubicBezTo>
                  <a:pt x="2924756" y="3506809"/>
                  <a:pt x="2940072" y="3490438"/>
                  <a:pt x="2951358" y="3470222"/>
                </a:cubicBezTo>
                <a:cubicBezTo>
                  <a:pt x="2962645" y="3450006"/>
                  <a:pt x="2968288" y="3425015"/>
                  <a:pt x="2968288" y="3395250"/>
                </a:cubicBezTo>
                <a:cubicBezTo>
                  <a:pt x="2968288" y="3373670"/>
                  <a:pt x="2965063" y="3354756"/>
                  <a:pt x="2958614" y="3338509"/>
                </a:cubicBezTo>
                <a:cubicBezTo>
                  <a:pt x="2952164" y="3322262"/>
                  <a:pt x="2942863" y="3307813"/>
                  <a:pt x="2930708" y="3295163"/>
                </a:cubicBezTo>
                <a:cubicBezTo>
                  <a:pt x="2918554" y="3282513"/>
                  <a:pt x="2903982" y="3271164"/>
                  <a:pt x="2886990" y="3261118"/>
                </a:cubicBezTo>
                <a:cubicBezTo>
                  <a:pt x="2869999" y="3251073"/>
                  <a:pt x="2850838" y="3241585"/>
                  <a:pt x="2829506" y="3232655"/>
                </a:cubicBezTo>
                <a:cubicBezTo>
                  <a:pt x="2813878" y="3226206"/>
                  <a:pt x="2799864" y="3219943"/>
                  <a:pt x="2787462" y="3213866"/>
                </a:cubicBezTo>
                <a:cubicBezTo>
                  <a:pt x="2775059" y="3207788"/>
                  <a:pt x="2764517" y="3201587"/>
                  <a:pt x="2755836" y="3195262"/>
                </a:cubicBezTo>
                <a:cubicBezTo>
                  <a:pt x="2747154" y="3188937"/>
                  <a:pt x="2740456" y="3182240"/>
                  <a:pt x="2735744" y="3175170"/>
                </a:cubicBezTo>
                <a:cubicBezTo>
                  <a:pt x="2731031" y="3168101"/>
                  <a:pt x="2728674" y="3160101"/>
                  <a:pt x="2728674" y="3151172"/>
                </a:cubicBezTo>
                <a:cubicBezTo>
                  <a:pt x="2728674" y="3142986"/>
                  <a:pt x="2730783" y="3135607"/>
                  <a:pt x="2735000" y="3129034"/>
                </a:cubicBezTo>
                <a:cubicBezTo>
                  <a:pt x="2739216" y="3122460"/>
                  <a:pt x="2745170" y="3116817"/>
                  <a:pt x="2752859" y="3112104"/>
                </a:cubicBezTo>
                <a:cubicBezTo>
                  <a:pt x="2760548" y="3107391"/>
                  <a:pt x="2769974" y="3103733"/>
                  <a:pt x="2781136" y="3101128"/>
                </a:cubicBezTo>
                <a:cubicBezTo>
                  <a:pt x="2792298" y="3098524"/>
                  <a:pt x="2804701" y="3097222"/>
                  <a:pt x="2818344" y="3097222"/>
                </a:cubicBezTo>
                <a:cubicBezTo>
                  <a:pt x="2828265" y="3097222"/>
                  <a:pt x="2838745" y="3097966"/>
                  <a:pt x="2849783" y="3099454"/>
                </a:cubicBezTo>
                <a:cubicBezTo>
                  <a:pt x="2860821" y="3100942"/>
                  <a:pt x="2871922" y="3103237"/>
                  <a:pt x="2883084" y="3106337"/>
                </a:cubicBezTo>
                <a:cubicBezTo>
                  <a:pt x="2894246" y="3109438"/>
                  <a:pt x="2905098" y="3113345"/>
                  <a:pt x="2915640" y="3118057"/>
                </a:cubicBezTo>
                <a:cubicBezTo>
                  <a:pt x="2926182" y="3122770"/>
                  <a:pt x="2935918" y="3128227"/>
                  <a:pt x="2944847" y="3134429"/>
                </a:cubicBezTo>
                <a:lnTo>
                  <a:pt x="2944847" y="3023180"/>
                </a:lnTo>
                <a:cubicBezTo>
                  <a:pt x="2926740" y="3016234"/>
                  <a:pt x="2906958" y="3011087"/>
                  <a:pt x="2885502" y="3007739"/>
                </a:cubicBezTo>
                <a:cubicBezTo>
                  <a:pt x="2864046" y="3004390"/>
                  <a:pt x="2839427" y="3002716"/>
                  <a:pt x="2811646" y="3002716"/>
                </a:cubicBezTo>
                <a:close/>
                <a:moveTo>
                  <a:pt x="1939886" y="3002716"/>
                </a:moveTo>
                <a:cubicBezTo>
                  <a:pt x="1850092" y="3002716"/>
                  <a:pt x="1778159" y="3029133"/>
                  <a:pt x="1724085" y="3081967"/>
                </a:cubicBezTo>
                <a:cubicBezTo>
                  <a:pt x="1670010" y="3134801"/>
                  <a:pt x="1642974" y="3203138"/>
                  <a:pt x="1642974" y="3286977"/>
                </a:cubicBezTo>
                <a:cubicBezTo>
                  <a:pt x="1642974" y="3370321"/>
                  <a:pt x="1667716" y="3435743"/>
                  <a:pt x="1717201" y="3483244"/>
                </a:cubicBezTo>
                <a:cubicBezTo>
                  <a:pt x="1766688" y="3530745"/>
                  <a:pt x="1834342" y="3554496"/>
                  <a:pt x="1920167" y="3554496"/>
                </a:cubicBezTo>
                <a:cubicBezTo>
                  <a:pt x="1997556" y="3554496"/>
                  <a:pt x="2062296" y="3539489"/>
                  <a:pt x="2114386" y="3509475"/>
                </a:cubicBezTo>
                <a:lnTo>
                  <a:pt x="2114386" y="3241213"/>
                </a:lnTo>
                <a:lnTo>
                  <a:pt x="1887424" y="3241213"/>
                </a:lnTo>
                <a:lnTo>
                  <a:pt x="1887424" y="3337207"/>
                </a:lnTo>
                <a:lnTo>
                  <a:pt x="1994208" y="3337207"/>
                </a:lnTo>
                <a:lnTo>
                  <a:pt x="1994208" y="3441387"/>
                </a:lnTo>
                <a:cubicBezTo>
                  <a:pt x="1977340" y="3449572"/>
                  <a:pt x="1954520" y="3453665"/>
                  <a:pt x="1925747" y="3453665"/>
                </a:cubicBezTo>
                <a:cubicBezTo>
                  <a:pt x="1877874" y="3453665"/>
                  <a:pt x="1839861" y="3438658"/>
                  <a:pt x="1811707" y="3408644"/>
                </a:cubicBezTo>
                <a:cubicBezTo>
                  <a:pt x="1783554" y="3378631"/>
                  <a:pt x="1769477" y="3336215"/>
                  <a:pt x="1769477" y="3281396"/>
                </a:cubicBezTo>
                <a:cubicBezTo>
                  <a:pt x="1769477" y="3227322"/>
                  <a:pt x="1785166" y="3184100"/>
                  <a:pt x="1816544" y="3151730"/>
                </a:cubicBezTo>
                <a:cubicBezTo>
                  <a:pt x="1847922" y="3119360"/>
                  <a:pt x="1888540" y="3103175"/>
                  <a:pt x="1938397" y="3103175"/>
                </a:cubicBezTo>
                <a:cubicBezTo>
                  <a:pt x="1997928" y="3103175"/>
                  <a:pt x="2048282" y="3115081"/>
                  <a:pt x="2089458" y="3138893"/>
                </a:cubicBezTo>
                <a:lnTo>
                  <a:pt x="2089458" y="3026156"/>
                </a:lnTo>
                <a:cubicBezTo>
                  <a:pt x="2046298" y="3010529"/>
                  <a:pt x="1996440" y="3002716"/>
                  <a:pt x="1939886" y="3002716"/>
                </a:cubicBezTo>
                <a:close/>
                <a:moveTo>
                  <a:pt x="1396961" y="3002716"/>
                </a:moveTo>
                <a:cubicBezTo>
                  <a:pt x="1307168" y="3002716"/>
                  <a:pt x="1235234" y="3029133"/>
                  <a:pt x="1181160" y="3081967"/>
                </a:cubicBezTo>
                <a:cubicBezTo>
                  <a:pt x="1127086" y="3134801"/>
                  <a:pt x="1100049" y="3203138"/>
                  <a:pt x="1100049" y="3286977"/>
                </a:cubicBezTo>
                <a:cubicBezTo>
                  <a:pt x="1100049" y="3370321"/>
                  <a:pt x="1124791" y="3435743"/>
                  <a:pt x="1174276" y="3483244"/>
                </a:cubicBezTo>
                <a:cubicBezTo>
                  <a:pt x="1223762" y="3530745"/>
                  <a:pt x="1291417" y="3554496"/>
                  <a:pt x="1377241" y="3554496"/>
                </a:cubicBezTo>
                <a:cubicBezTo>
                  <a:pt x="1454632" y="3554496"/>
                  <a:pt x="1519372" y="3539489"/>
                  <a:pt x="1571462" y="3509475"/>
                </a:cubicBezTo>
                <a:lnTo>
                  <a:pt x="1571462" y="3241213"/>
                </a:lnTo>
                <a:lnTo>
                  <a:pt x="1344499" y="3241213"/>
                </a:lnTo>
                <a:lnTo>
                  <a:pt x="1344499" y="3337207"/>
                </a:lnTo>
                <a:lnTo>
                  <a:pt x="1451283" y="3337207"/>
                </a:lnTo>
                <a:lnTo>
                  <a:pt x="1451283" y="3441387"/>
                </a:lnTo>
                <a:cubicBezTo>
                  <a:pt x="1434416" y="3449572"/>
                  <a:pt x="1411595" y="3453665"/>
                  <a:pt x="1382822" y="3453665"/>
                </a:cubicBezTo>
                <a:cubicBezTo>
                  <a:pt x="1334950" y="3453665"/>
                  <a:pt x="1296936" y="3438658"/>
                  <a:pt x="1268782" y="3408644"/>
                </a:cubicBezTo>
                <a:cubicBezTo>
                  <a:pt x="1240630" y="3378631"/>
                  <a:pt x="1226552" y="3336215"/>
                  <a:pt x="1226552" y="3281396"/>
                </a:cubicBezTo>
                <a:cubicBezTo>
                  <a:pt x="1226552" y="3227322"/>
                  <a:pt x="1242242" y="3184100"/>
                  <a:pt x="1273619" y="3151730"/>
                </a:cubicBezTo>
                <a:cubicBezTo>
                  <a:pt x="1304997" y="3119360"/>
                  <a:pt x="1345615" y="3103175"/>
                  <a:pt x="1395473" y="3103175"/>
                </a:cubicBezTo>
                <a:cubicBezTo>
                  <a:pt x="1455004" y="3103175"/>
                  <a:pt x="1505357" y="3115081"/>
                  <a:pt x="1546533" y="3138893"/>
                </a:cubicBezTo>
                <a:lnTo>
                  <a:pt x="1546533" y="3026156"/>
                </a:lnTo>
                <a:cubicBezTo>
                  <a:pt x="1503373" y="3010529"/>
                  <a:pt x="1453515" y="3002716"/>
                  <a:pt x="1396961" y="3002716"/>
                </a:cubicBezTo>
                <a:close/>
                <a:moveTo>
                  <a:pt x="335146" y="3002716"/>
                </a:moveTo>
                <a:cubicBezTo>
                  <a:pt x="306869" y="3002716"/>
                  <a:pt x="280080" y="3005754"/>
                  <a:pt x="254779" y="3011831"/>
                </a:cubicBezTo>
                <a:cubicBezTo>
                  <a:pt x="229478" y="3017909"/>
                  <a:pt x="207216" y="3027396"/>
                  <a:pt x="187993" y="3040295"/>
                </a:cubicBezTo>
                <a:cubicBezTo>
                  <a:pt x="168769" y="3053193"/>
                  <a:pt x="153576" y="3069626"/>
                  <a:pt x="142414" y="3089594"/>
                </a:cubicBezTo>
                <a:cubicBezTo>
                  <a:pt x="131252" y="3109562"/>
                  <a:pt x="125671" y="3133436"/>
                  <a:pt x="125671" y="3161218"/>
                </a:cubicBezTo>
                <a:cubicBezTo>
                  <a:pt x="125671" y="3196688"/>
                  <a:pt x="135903" y="3226950"/>
                  <a:pt x="156367" y="3252003"/>
                </a:cubicBezTo>
                <a:cubicBezTo>
                  <a:pt x="176831" y="3277056"/>
                  <a:pt x="207898" y="3298263"/>
                  <a:pt x="249570" y="3315627"/>
                </a:cubicBezTo>
                <a:cubicBezTo>
                  <a:pt x="265941" y="3322324"/>
                  <a:pt x="281196" y="3328897"/>
                  <a:pt x="295335" y="3335347"/>
                </a:cubicBezTo>
                <a:cubicBezTo>
                  <a:pt x="309473" y="3341796"/>
                  <a:pt x="321690" y="3348493"/>
                  <a:pt x="331984" y="3355438"/>
                </a:cubicBezTo>
                <a:cubicBezTo>
                  <a:pt x="342278" y="3362384"/>
                  <a:pt x="350401" y="3369949"/>
                  <a:pt x="356354" y="3378135"/>
                </a:cubicBezTo>
                <a:cubicBezTo>
                  <a:pt x="362308" y="3386320"/>
                  <a:pt x="365284" y="3395622"/>
                  <a:pt x="365284" y="3406040"/>
                </a:cubicBezTo>
                <a:cubicBezTo>
                  <a:pt x="365284" y="3413729"/>
                  <a:pt x="363424" y="3420861"/>
                  <a:pt x="359703" y="3427434"/>
                </a:cubicBezTo>
                <a:cubicBezTo>
                  <a:pt x="355982" y="3434007"/>
                  <a:pt x="350339" y="3439712"/>
                  <a:pt x="342774" y="3444549"/>
                </a:cubicBezTo>
                <a:cubicBezTo>
                  <a:pt x="335208" y="3449386"/>
                  <a:pt x="325783" y="3453169"/>
                  <a:pt x="314496" y="3455897"/>
                </a:cubicBezTo>
                <a:cubicBezTo>
                  <a:pt x="303211" y="3458626"/>
                  <a:pt x="290002" y="3459990"/>
                  <a:pt x="274871" y="3459990"/>
                </a:cubicBezTo>
                <a:cubicBezTo>
                  <a:pt x="249074" y="3459990"/>
                  <a:pt x="223525" y="3455463"/>
                  <a:pt x="198225" y="3446410"/>
                </a:cubicBezTo>
                <a:cubicBezTo>
                  <a:pt x="172924" y="3437356"/>
                  <a:pt x="149483" y="3423775"/>
                  <a:pt x="127903" y="3405668"/>
                </a:cubicBezTo>
                <a:lnTo>
                  <a:pt x="127903" y="3524730"/>
                </a:lnTo>
                <a:cubicBezTo>
                  <a:pt x="147251" y="3534652"/>
                  <a:pt x="170133" y="3542094"/>
                  <a:pt x="196550" y="3547055"/>
                </a:cubicBezTo>
                <a:cubicBezTo>
                  <a:pt x="222967" y="3552015"/>
                  <a:pt x="250810" y="3554496"/>
                  <a:pt x="280080" y="3554496"/>
                </a:cubicBezTo>
                <a:cubicBezTo>
                  <a:pt x="308605" y="3554496"/>
                  <a:pt x="335704" y="3551767"/>
                  <a:pt x="361377" y="3546310"/>
                </a:cubicBezTo>
                <a:cubicBezTo>
                  <a:pt x="387050" y="3540853"/>
                  <a:pt x="409560" y="3531862"/>
                  <a:pt x="428909" y="3519335"/>
                </a:cubicBezTo>
                <a:cubicBezTo>
                  <a:pt x="448256" y="3506809"/>
                  <a:pt x="463573" y="3490438"/>
                  <a:pt x="474859" y="3470222"/>
                </a:cubicBezTo>
                <a:cubicBezTo>
                  <a:pt x="486145" y="3450006"/>
                  <a:pt x="491788" y="3425015"/>
                  <a:pt x="491788" y="3395250"/>
                </a:cubicBezTo>
                <a:cubicBezTo>
                  <a:pt x="491788" y="3373670"/>
                  <a:pt x="488563" y="3354756"/>
                  <a:pt x="482114" y="3338509"/>
                </a:cubicBezTo>
                <a:cubicBezTo>
                  <a:pt x="475665" y="3322262"/>
                  <a:pt x="466363" y="3307813"/>
                  <a:pt x="454209" y="3295163"/>
                </a:cubicBezTo>
                <a:cubicBezTo>
                  <a:pt x="442055" y="3282513"/>
                  <a:pt x="427482" y="3271164"/>
                  <a:pt x="410491" y="3261118"/>
                </a:cubicBezTo>
                <a:cubicBezTo>
                  <a:pt x="393499" y="3251073"/>
                  <a:pt x="374338" y="3241585"/>
                  <a:pt x="353006" y="3232655"/>
                </a:cubicBezTo>
                <a:cubicBezTo>
                  <a:pt x="337379" y="3226206"/>
                  <a:pt x="323364" y="3219943"/>
                  <a:pt x="310962" y="3213866"/>
                </a:cubicBezTo>
                <a:cubicBezTo>
                  <a:pt x="298559" y="3207788"/>
                  <a:pt x="288017" y="3201587"/>
                  <a:pt x="279336" y="3195262"/>
                </a:cubicBezTo>
                <a:cubicBezTo>
                  <a:pt x="270654" y="3188937"/>
                  <a:pt x="263957" y="3182240"/>
                  <a:pt x="259244" y="3175170"/>
                </a:cubicBezTo>
                <a:cubicBezTo>
                  <a:pt x="254531" y="3168101"/>
                  <a:pt x="252175" y="3160101"/>
                  <a:pt x="252175" y="3151172"/>
                </a:cubicBezTo>
                <a:cubicBezTo>
                  <a:pt x="252175" y="3142986"/>
                  <a:pt x="254283" y="3135607"/>
                  <a:pt x="258500" y="3129034"/>
                </a:cubicBezTo>
                <a:cubicBezTo>
                  <a:pt x="262717" y="3122460"/>
                  <a:pt x="268670" y="3116817"/>
                  <a:pt x="276360" y="3112104"/>
                </a:cubicBezTo>
                <a:cubicBezTo>
                  <a:pt x="284049" y="3107391"/>
                  <a:pt x="293474" y="3103733"/>
                  <a:pt x="304637" y="3101128"/>
                </a:cubicBezTo>
                <a:cubicBezTo>
                  <a:pt x="315799" y="3098524"/>
                  <a:pt x="328201" y="3097222"/>
                  <a:pt x="341844" y="3097222"/>
                </a:cubicBezTo>
                <a:cubicBezTo>
                  <a:pt x="351766" y="3097222"/>
                  <a:pt x="362245" y="3097966"/>
                  <a:pt x="373284" y="3099454"/>
                </a:cubicBezTo>
                <a:cubicBezTo>
                  <a:pt x="384322" y="3100942"/>
                  <a:pt x="395422" y="3103237"/>
                  <a:pt x="406584" y="3106337"/>
                </a:cubicBezTo>
                <a:cubicBezTo>
                  <a:pt x="417746" y="3109438"/>
                  <a:pt x="428598" y="3113345"/>
                  <a:pt x="439140" y="3118057"/>
                </a:cubicBezTo>
                <a:cubicBezTo>
                  <a:pt x="449683" y="3122770"/>
                  <a:pt x="459418" y="3128227"/>
                  <a:pt x="468348" y="3134429"/>
                </a:cubicBezTo>
                <a:lnTo>
                  <a:pt x="468348" y="3023180"/>
                </a:lnTo>
                <a:cubicBezTo>
                  <a:pt x="450240" y="3016234"/>
                  <a:pt x="430458" y="3011087"/>
                  <a:pt x="409002" y="3007739"/>
                </a:cubicBezTo>
                <a:cubicBezTo>
                  <a:pt x="387546" y="3004390"/>
                  <a:pt x="362928" y="3002716"/>
                  <a:pt x="335146" y="3002716"/>
                </a:cubicBezTo>
                <a:close/>
                <a:moveTo>
                  <a:pt x="0" y="0"/>
                </a:moveTo>
                <a:lnTo>
                  <a:pt x="12192000" y="0"/>
                </a:lnTo>
                <a:lnTo>
                  <a:pt x="12192000" y="6858000"/>
                </a:lnTo>
                <a:lnTo>
                  <a:pt x="0" y="685800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9CF4B9D7-878E-D2A3-7054-6F3BE97918DE}"/>
              </a:ext>
            </a:extLst>
          </p:cNvPr>
          <p:cNvSpPr txBox="1"/>
          <p:nvPr/>
        </p:nvSpPr>
        <p:spPr>
          <a:xfrm>
            <a:off x="6197600" y="457200"/>
            <a:ext cx="5194300" cy="6278642"/>
          </a:xfrm>
          <a:prstGeom prst="rect">
            <a:avLst/>
          </a:prstGeom>
          <a:noFill/>
        </p:spPr>
        <p:txBody>
          <a:bodyPr wrap="square" rtlCol="0">
            <a:spAutoFit/>
          </a:bodyPr>
          <a:lstStyle/>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Simplify migration to Windows 11 with user-friendly guides and enterprise-focused upgrade packages.</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Clearly communicate Windows 10's end-of-support deadlines and provide extended support for critical industries.</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Prioritize AI integration and cross-platform compatibility in future Windows versions.</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Highlight the security benefits of upgrading from legacy systems while offering bundled upgrade deals.</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Develop a modular OS design with tailored features and deeper hybrid cloud integration.</a:t>
            </a:r>
          </a:p>
          <a:p>
            <a:pPr marL="742950" indent="-285750" algn="just" rtl="0" fontAlgn="base">
              <a:lnSpc>
                <a:spcPct val="150000"/>
              </a:lnSpc>
              <a:buFont typeface="Wingdings" panose="05000000000000000000" pitchFamily="2" charset="2"/>
              <a:buChar char="§"/>
            </a:pPr>
            <a:r>
              <a:rPr lang="en-US" sz="1600" b="0" i="0" u="none" strike="noStrike" dirty="0">
                <a:effectLst/>
                <a:latin typeface="Segoe UI" panose="020B0502040204020203" pitchFamily="34" charset="0"/>
                <a:cs typeface="Segoe UI" panose="020B0502040204020203" pitchFamily="34" charset="0"/>
              </a:rPr>
              <a:t>Ensure app compatibility and drive ecosystem growth with developer-friendly tools like GitHub Copilot.</a:t>
            </a:r>
          </a:p>
          <a:p>
            <a:endParaRPr lang="en-IN" dirty="0"/>
          </a:p>
        </p:txBody>
      </p:sp>
    </p:spTree>
    <p:extLst>
      <p:ext uri="{BB962C8B-B14F-4D97-AF65-F5344CB8AC3E}">
        <p14:creationId xmlns:p14="http://schemas.microsoft.com/office/powerpoint/2010/main" val="3686615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029B4-E5A3-14DD-DFBE-929D128B0CE2}"/>
              </a:ext>
            </a:extLst>
          </p:cNvPr>
          <p:cNvSpPr txBox="1"/>
          <p:nvPr/>
        </p:nvSpPr>
        <p:spPr>
          <a:xfrm>
            <a:off x="3886200" y="239485"/>
            <a:ext cx="4419600" cy="923330"/>
          </a:xfrm>
          <a:prstGeom prst="rect">
            <a:avLst/>
          </a:prstGeom>
          <a:noFill/>
        </p:spPr>
        <p:txBody>
          <a:bodyPr wrap="square" rtlCol="0">
            <a:spAutoFit/>
          </a:bodyPr>
          <a:lstStyle/>
          <a:p>
            <a:r>
              <a:rPr lang="en-IN" sz="5400" dirty="0">
                <a:solidFill>
                  <a:srgbClr val="727272"/>
                </a:solidFill>
                <a:latin typeface="Segoe UI" panose="020B0502040204020203" pitchFamily="34" charset="0"/>
                <a:cs typeface="Segoe UI" panose="020B0502040204020203" pitchFamily="34" charset="0"/>
              </a:rPr>
              <a:t>REFERENCES</a:t>
            </a:r>
          </a:p>
        </p:txBody>
      </p:sp>
      <p:sp>
        <p:nvSpPr>
          <p:cNvPr id="3" name="TextBox 2">
            <a:extLst>
              <a:ext uri="{FF2B5EF4-FFF2-40B4-BE49-F238E27FC236}">
                <a16:creationId xmlns:a16="http://schemas.microsoft.com/office/drawing/2014/main" id="{AE07462F-CBDC-A071-086A-9303DE1B67E4}"/>
              </a:ext>
            </a:extLst>
          </p:cNvPr>
          <p:cNvSpPr txBox="1"/>
          <p:nvPr/>
        </p:nvSpPr>
        <p:spPr>
          <a:xfrm>
            <a:off x="457200" y="1338943"/>
            <a:ext cx="11288486" cy="5324535"/>
          </a:xfrm>
          <a:prstGeom prst="rect">
            <a:avLst/>
          </a:prstGeom>
          <a:noFill/>
        </p:spPr>
        <p:txBody>
          <a:bodyPr wrap="square" rtlCol="0">
            <a:spAutoFit/>
          </a:bodyPr>
          <a:lstStyle/>
          <a:p>
            <a:pPr marL="285750" indent="-285750" rtl="0" fontAlgn="base">
              <a:buFont typeface="Wingdings" panose="05000000000000000000" pitchFamily="2" charset="2"/>
              <a:buChar char="§"/>
            </a:pPr>
            <a:r>
              <a:rPr lang="en-US" sz="1400" b="0" i="0" u="sng" strike="noStrike" dirty="0">
                <a:solidFill>
                  <a:srgbClr val="0097A7"/>
                </a:solidFill>
                <a:effectLst/>
                <a:latin typeface="Segoe UI" panose="020B0502040204020203" pitchFamily="34" charset="0"/>
                <a:cs typeface="Segoe UI" panose="020B0502040204020203" pitchFamily="34" charset="0"/>
              </a:rPr>
              <a:t>Microsoft. (n.d.). Microsoft history: Founding and early years. Retrieved from https://www.microsoft.com/about/history</a:t>
            </a:r>
          </a:p>
          <a:p>
            <a:pPr marL="285750" indent="-285750" rtl="0" fontAlgn="base">
              <a:buFont typeface="Wingdings" panose="05000000000000000000" pitchFamily="2" charset="2"/>
              <a:buChar char="§"/>
            </a:pPr>
            <a:endParaRPr lang="en-US" sz="1400" b="0" i="0" u="sng" strike="noStrike" dirty="0">
              <a:solidFill>
                <a:srgbClr val="0097A7"/>
              </a:solidFill>
              <a:effectLst/>
              <a:latin typeface="Segoe UI" panose="020B0502040204020203" pitchFamily="34" charset="0"/>
              <a:cs typeface="Segoe UI" panose="020B0502040204020203" pitchFamily="34" charset="0"/>
            </a:endParaRPr>
          </a:p>
          <a:p>
            <a:pPr marL="285750" indent="-285750" rtl="0" fontAlgn="base">
              <a:buFont typeface="Wingdings" panose="05000000000000000000" pitchFamily="2" charset="2"/>
              <a:buChar char="§"/>
            </a:pPr>
            <a:r>
              <a:rPr lang="en-US" sz="1400" b="0" i="0" u="sng" strike="noStrike" dirty="0" err="1">
                <a:solidFill>
                  <a:srgbClr val="0097A7"/>
                </a:solidFill>
                <a:effectLst/>
                <a:latin typeface="Segoe UI" panose="020B0502040204020203" pitchFamily="34" charset="0"/>
                <a:cs typeface="Segoe UI" panose="020B0502040204020203" pitchFamily="34" charset="0"/>
              </a:rPr>
              <a:t>Eylenburg</a:t>
            </a:r>
            <a:r>
              <a:rPr lang="en-US" sz="1400" b="0" i="0" u="sng" strike="noStrike" dirty="0">
                <a:solidFill>
                  <a:srgbClr val="0097A7"/>
                </a:solidFill>
                <a:effectLst/>
                <a:latin typeface="Segoe UI" panose="020B0502040204020203" pitchFamily="34" charset="0"/>
                <a:cs typeface="Segoe UI" panose="020B0502040204020203" pitchFamily="34" charset="0"/>
              </a:rPr>
              <a:t>. (n.d.). OS market share. Retrieved from https://eylenburg.github.io/os_marketshare.htm</a:t>
            </a:r>
          </a:p>
          <a:p>
            <a:pPr rtl="0" fontAlgn="base"/>
            <a:endParaRPr lang="en-US" sz="1400" b="0" i="0" u="sng" strike="noStrike" dirty="0">
              <a:solidFill>
                <a:srgbClr val="0097A7"/>
              </a:solidFill>
              <a:effectLst/>
              <a:latin typeface="Segoe UI" panose="020B0502040204020203" pitchFamily="34" charset="0"/>
              <a:cs typeface="Segoe UI" panose="020B0502040204020203" pitchFamily="34" charset="0"/>
            </a:endParaRPr>
          </a:p>
          <a:p>
            <a:pPr marL="285750" indent="-285750" rtl="0" fontAlgn="base">
              <a:buFont typeface="Wingdings" panose="05000000000000000000" pitchFamily="2" charset="2"/>
              <a:buChar char="§"/>
            </a:pPr>
            <a:r>
              <a:rPr lang="en-US" sz="1400" b="0" i="0" u="sng" strike="noStrike" dirty="0">
                <a:solidFill>
                  <a:srgbClr val="0097A7"/>
                </a:solidFill>
                <a:effectLst/>
                <a:latin typeface="Segoe UI" panose="020B0502040204020203" pitchFamily="34" charset="0"/>
                <a:cs typeface="Segoe UI" panose="020B0502040204020203" pitchFamily="34" charset="0"/>
              </a:rPr>
              <a:t>1E. (n.d.). The evolution of Windows. Retrieved from https://www.1e.com/evolution-of-windows/index.html#windows2007</a:t>
            </a:r>
          </a:p>
          <a:p>
            <a:pPr marL="285750" indent="-285750" rtl="0" fontAlgn="base">
              <a:buFont typeface="Wingdings" panose="05000000000000000000" pitchFamily="2" charset="2"/>
              <a:buChar char="§"/>
            </a:pPr>
            <a:endParaRPr lang="en-US" sz="1400" b="0" i="0" u="sng" strike="noStrike" dirty="0">
              <a:solidFill>
                <a:srgbClr val="0097A7"/>
              </a:solidFill>
              <a:effectLst/>
              <a:latin typeface="Segoe UI" panose="020B0502040204020203" pitchFamily="34" charset="0"/>
              <a:cs typeface="Segoe UI" panose="020B0502040204020203" pitchFamily="34" charset="0"/>
            </a:endParaRPr>
          </a:p>
          <a:p>
            <a:pPr marL="285750" indent="-285750" rtl="0" fontAlgn="base">
              <a:buFont typeface="Wingdings" panose="05000000000000000000" pitchFamily="2" charset="2"/>
              <a:buChar char="§"/>
            </a:pPr>
            <a:r>
              <a:rPr lang="en-US" sz="1400" b="0" i="0" u="sng" strike="noStrike" dirty="0">
                <a:solidFill>
                  <a:srgbClr val="0097A7"/>
                </a:solidFill>
                <a:effectLst/>
                <a:latin typeface="Segoe UI" panose="020B0502040204020203" pitchFamily="34" charset="0"/>
                <a:cs typeface="Segoe UI" panose="020B0502040204020203" pitchFamily="34" charset="0"/>
              </a:rPr>
              <a:t>Han, L. (2023). Why I’m buying Microsoft (MSFT). Retrieved from https://lawrencehan94.medium.com/why-im-buying-microsoft-msft-ab08ebf91f8e</a:t>
            </a:r>
          </a:p>
          <a:p>
            <a:pPr marL="285750" indent="-285750" rtl="0" fontAlgn="base">
              <a:buFont typeface="Wingdings" panose="05000000000000000000" pitchFamily="2" charset="2"/>
              <a:buChar char="§"/>
            </a:pPr>
            <a:endParaRPr lang="en-US" sz="1400" b="0" i="0" u="sng" strike="noStrike" dirty="0">
              <a:solidFill>
                <a:srgbClr val="0097A7"/>
              </a:solidFill>
              <a:effectLst/>
              <a:latin typeface="Segoe UI" panose="020B0502040204020203" pitchFamily="34" charset="0"/>
              <a:cs typeface="Segoe UI" panose="020B0502040204020203" pitchFamily="34" charset="0"/>
            </a:endParaRPr>
          </a:p>
          <a:p>
            <a:pPr marL="285750" indent="-285750" rtl="0" fontAlgn="base">
              <a:buFont typeface="Wingdings" panose="05000000000000000000" pitchFamily="2" charset="2"/>
              <a:buChar char="§"/>
            </a:pPr>
            <a:r>
              <a:rPr lang="en-US" sz="1400" b="0" i="0" u="sng" strike="noStrike" dirty="0" err="1">
                <a:solidFill>
                  <a:srgbClr val="0097A7"/>
                </a:solidFill>
                <a:effectLst/>
                <a:latin typeface="Segoe UI" panose="020B0502040204020203" pitchFamily="34" charset="0"/>
                <a:cs typeface="Segoe UI" panose="020B0502040204020203" pitchFamily="34" charset="0"/>
              </a:rPr>
              <a:t>WindowsForum</a:t>
            </a:r>
            <a:r>
              <a:rPr lang="en-US" sz="1400" b="0" i="0" u="sng" strike="noStrike" dirty="0">
                <a:solidFill>
                  <a:srgbClr val="0097A7"/>
                </a:solidFill>
                <a:effectLst/>
                <a:latin typeface="Segoe UI" panose="020B0502040204020203" pitchFamily="34" charset="0"/>
                <a:cs typeface="Segoe UI" panose="020B0502040204020203" pitchFamily="34" charset="0"/>
              </a:rPr>
              <a:t>. (2023). Windows 11 market share: Growth challenges and future outlook. Retrieved from https://windowsforum.com/threads/windows-11-market-share-hits-35-growth-challenges-and-future-outlook.344746/</a:t>
            </a:r>
          </a:p>
          <a:p>
            <a:pPr marL="285750" indent="-285750" rtl="0" fontAlgn="base">
              <a:buFont typeface="Wingdings" panose="05000000000000000000" pitchFamily="2" charset="2"/>
              <a:buChar char="§"/>
            </a:pPr>
            <a:endParaRPr lang="en-US" sz="1400" b="0" i="0" u="sng" strike="noStrike" dirty="0">
              <a:solidFill>
                <a:srgbClr val="0097A7"/>
              </a:solidFill>
              <a:effectLst/>
              <a:latin typeface="Segoe UI" panose="020B0502040204020203" pitchFamily="34" charset="0"/>
              <a:cs typeface="Segoe UI" panose="020B0502040204020203" pitchFamily="34" charset="0"/>
            </a:endParaRPr>
          </a:p>
          <a:p>
            <a:pPr marL="285750" indent="-285750" rtl="0" fontAlgn="base">
              <a:buFont typeface="Wingdings" panose="05000000000000000000" pitchFamily="2" charset="2"/>
              <a:buChar char="§"/>
            </a:pPr>
            <a:r>
              <a:rPr lang="en-US" sz="1400" b="0" i="0" u="sng" strike="noStrike" dirty="0">
                <a:solidFill>
                  <a:srgbClr val="0097A7"/>
                </a:solidFill>
                <a:effectLst/>
                <a:latin typeface="Segoe UI" panose="020B0502040204020203" pitchFamily="34" charset="0"/>
                <a:cs typeface="Segoe UI" panose="020B0502040204020203" pitchFamily="34" charset="0"/>
              </a:rPr>
              <a:t>Computer City. (n.d.). Windows 11 market share. Retrieved from https://computercity.com/software/windows/windows-11-market-share</a:t>
            </a:r>
          </a:p>
          <a:p>
            <a:pPr marL="285750" indent="-285750" rtl="0" fontAlgn="base">
              <a:buFont typeface="Wingdings" panose="05000000000000000000" pitchFamily="2" charset="2"/>
              <a:buChar char="§"/>
            </a:pPr>
            <a:endParaRPr lang="en-US" sz="1400" b="0" i="0" u="sng" strike="noStrike" dirty="0">
              <a:solidFill>
                <a:srgbClr val="0097A7"/>
              </a:solidFill>
              <a:effectLst/>
              <a:latin typeface="Segoe UI" panose="020B0502040204020203" pitchFamily="34" charset="0"/>
              <a:cs typeface="Segoe UI" panose="020B0502040204020203" pitchFamily="34" charset="0"/>
            </a:endParaRPr>
          </a:p>
          <a:p>
            <a:pPr marL="285750" indent="-285750" rtl="0" fontAlgn="base">
              <a:buFont typeface="Wingdings" panose="05000000000000000000" pitchFamily="2" charset="2"/>
              <a:buChar char="§"/>
            </a:pPr>
            <a:r>
              <a:rPr lang="en-US" sz="1400" b="0" i="0" u="sng" strike="noStrike" dirty="0">
                <a:solidFill>
                  <a:srgbClr val="0097A7"/>
                </a:solidFill>
                <a:effectLst/>
                <a:latin typeface="Segoe UI" panose="020B0502040204020203" pitchFamily="34" charset="0"/>
                <a:cs typeface="Segoe UI" panose="020B0502040204020203" pitchFamily="34" charset="0"/>
              </a:rPr>
              <a:t>Windows Developer Blog. (2023). Bringing the power of AI to Windows 11: Unlocking a new era of productivity for customers and developers with Windows Copilot and Dev Home. Retrieved from https://blogs.windows.com/windowsdeveloper/2023/05/23/bringing-the-power-of-ai-to-windows-11-unlocking-a-new-era-of-productivity-for-customers-and-developers-with-windows-copilot-and-dev-home/</a:t>
            </a:r>
          </a:p>
          <a:p>
            <a:pPr marL="285750" indent="-285750" rtl="0" fontAlgn="base">
              <a:buFont typeface="Wingdings" panose="05000000000000000000" pitchFamily="2" charset="2"/>
              <a:buChar char="§"/>
            </a:pPr>
            <a:endParaRPr lang="en-US" sz="1400" b="0" i="0" u="sng" strike="noStrike" dirty="0">
              <a:solidFill>
                <a:srgbClr val="0097A7"/>
              </a:solidFill>
              <a:effectLst/>
              <a:latin typeface="Segoe UI" panose="020B0502040204020203" pitchFamily="34" charset="0"/>
              <a:cs typeface="Segoe UI" panose="020B0502040204020203" pitchFamily="34" charset="0"/>
            </a:endParaRPr>
          </a:p>
          <a:p>
            <a:pPr marL="285750" indent="-285750" rtl="0" fontAlgn="base">
              <a:buFont typeface="Wingdings" panose="05000000000000000000" pitchFamily="2" charset="2"/>
              <a:buChar char="§"/>
            </a:pPr>
            <a:r>
              <a:rPr lang="en-US" sz="1400" b="0" i="0" u="sng" strike="noStrike" dirty="0" err="1">
                <a:solidFill>
                  <a:srgbClr val="0097A7"/>
                </a:solidFill>
                <a:effectLst/>
                <a:latin typeface="Segoe UI" panose="020B0502040204020203" pitchFamily="34" charset="0"/>
                <a:cs typeface="Segoe UI" panose="020B0502040204020203" pitchFamily="34" charset="0"/>
              </a:rPr>
              <a:t>PCMag</a:t>
            </a:r>
            <a:r>
              <a:rPr lang="en-US" sz="1400" b="0" i="0" u="sng" strike="noStrike" dirty="0">
                <a:solidFill>
                  <a:srgbClr val="0097A7"/>
                </a:solidFill>
                <a:effectLst/>
                <a:latin typeface="Segoe UI" panose="020B0502040204020203" pitchFamily="34" charset="0"/>
                <a:cs typeface="Segoe UI" panose="020B0502040204020203" pitchFamily="34" charset="0"/>
              </a:rPr>
              <a:t>. (n.d.). A visual history of Windows. Retrieved from https://www.pcmag.com/news/a-visual-history-of-windows</a:t>
            </a:r>
          </a:p>
          <a:p>
            <a:pPr marL="285750" indent="-285750" rtl="0" fontAlgn="base">
              <a:buFont typeface="Wingdings" panose="05000000000000000000" pitchFamily="2" charset="2"/>
              <a:buChar char="§"/>
            </a:pPr>
            <a:endParaRPr lang="en-US" sz="1400" b="0" i="0" u="sng" strike="noStrike" dirty="0">
              <a:solidFill>
                <a:srgbClr val="0097A7"/>
              </a:solidFill>
              <a:effectLst/>
              <a:latin typeface="Segoe UI" panose="020B0502040204020203" pitchFamily="34" charset="0"/>
              <a:cs typeface="Segoe UI" panose="020B0502040204020203" pitchFamily="34" charset="0"/>
            </a:endParaRPr>
          </a:p>
          <a:p>
            <a:pPr marL="285750" indent="-285750" rtl="0" fontAlgn="base">
              <a:buFont typeface="Wingdings" panose="05000000000000000000" pitchFamily="2" charset="2"/>
              <a:buChar char="§"/>
            </a:pPr>
            <a:r>
              <a:rPr lang="en-US" sz="1400" b="0" i="0" u="sng" strike="noStrike" dirty="0" err="1">
                <a:solidFill>
                  <a:srgbClr val="0097A7"/>
                </a:solidFill>
                <a:effectLst/>
                <a:latin typeface="Segoe UI" panose="020B0502040204020203" pitchFamily="34" charset="0"/>
                <a:cs typeface="Segoe UI" panose="020B0502040204020203" pitchFamily="34" charset="0"/>
              </a:rPr>
              <a:t>PCMag</a:t>
            </a:r>
            <a:r>
              <a:rPr lang="en-US" sz="1400" b="0" i="0" u="sng" strike="noStrike" dirty="0">
                <a:solidFill>
                  <a:srgbClr val="0097A7"/>
                </a:solidFill>
                <a:effectLst/>
                <a:latin typeface="Segoe UI" panose="020B0502040204020203" pitchFamily="34" charset="0"/>
                <a:cs typeface="Segoe UI" panose="020B0502040204020203" pitchFamily="34" charset="0"/>
              </a:rPr>
              <a:t>. (n.d.). The rise of DOS: How Microsoft got the IBM PC OS contract. Retrieved from https://www.pcmag.com/news/the-rise-of-dos-how-microsoft-got-the-ibm-pc-os-contract</a:t>
            </a:r>
            <a:endParaRPr lang="en-IN" sz="1400" b="0" i="0" u="none" strike="noStrike" dirty="0">
              <a:solidFill>
                <a:srgbClr val="595959"/>
              </a:solidFill>
              <a:effectLst/>
              <a:latin typeface="Segoe UI" panose="020B0502040204020203" pitchFamily="34" charset="0"/>
              <a:cs typeface="Segoe UI" panose="020B0502040204020203" pitchFamily="34" charset="0"/>
            </a:endParaRPr>
          </a:p>
          <a:p>
            <a:endParaRPr lang="en-IN" dirty="0"/>
          </a:p>
        </p:txBody>
      </p:sp>
    </p:spTree>
    <p:extLst>
      <p:ext uri="{BB962C8B-B14F-4D97-AF65-F5344CB8AC3E}">
        <p14:creationId xmlns:p14="http://schemas.microsoft.com/office/powerpoint/2010/main" val="3231774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552</TotalTime>
  <Words>1124</Words>
  <Application>Microsoft Office PowerPoint</Application>
  <PresentationFormat>Widescreen</PresentationFormat>
  <Paragraphs>100</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Kommidi, Jagruthi</dc:creator>
  <cp:lastModifiedBy>Kommidi, Jagruthi</cp:lastModifiedBy>
  <cp:revision>2</cp:revision>
  <dcterms:created xsi:type="dcterms:W3CDTF">2024-12-04T00:42:02Z</dcterms:created>
  <dcterms:modified xsi:type="dcterms:W3CDTF">2025-07-28T06:29:47Z</dcterms:modified>
</cp:coreProperties>
</file>