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6"/>
  </p:notesMasterIdLst>
  <p:handoutMasterIdLst>
    <p:handoutMasterId r:id="rId27"/>
  </p:handoutMasterIdLst>
  <p:sldIdLst>
    <p:sldId id="450" r:id="rId5"/>
    <p:sldId id="387" r:id="rId6"/>
    <p:sldId id="444" r:id="rId7"/>
    <p:sldId id="452" r:id="rId8"/>
    <p:sldId id="438" r:id="rId9"/>
    <p:sldId id="455" r:id="rId10"/>
    <p:sldId id="449" r:id="rId11"/>
    <p:sldId id="439" r:id="rId12"/>
    <p:sldId id="441" r:id="rId13"/>
    <p:sldId id="442" r:id="rId14"/>
    <p:sldId id="443" r:id="rId15"/>
    <p:sldId id="456" r:id="rId16"/>
    <p:sldId id="445" r:id="rId17"/>
    <p:sldId id="446" r:id="rId18"/>
    <p:sldId id="447" r:id="rId19"/>
    <p:sldId id="460" r:id="rId20"/>
    <p:sldId id="461" r:id="rId21"/>
    <p:sldId id="462" r:id="rId22"/>
    <p:sldId id="464" r:id="rId23"/>
    <p:sldId id="463" r:id="rId24"/>
    <p:sldId id="38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86E"/>
    <a:srgbClr val="FFC5A0"/>
    <a:srgbClr val="FCD792"/>
    <a:srgbClr val="23284E"/>
    <a:srgbClr val="041D42"/>
    <a:srgbClr val="F0F1F1"/>
    <a:srgbClr val="041E42"/>
    <a:srgbClr val="8C9FB1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8" autoAdjust="0"/>
    <p:restoredTop sz="97864" autoAdjust="0"/>
  </p:normalViewPr>
  <p:slideViewPr>
    <p:cSldViewPr snapToGrid="0" showGuides="1">
      <p:cViewPr varScale="1">
        <p:scale>
          <a:sx n="117" d="100"/>
          <a:sy n="117" d="100"/>
        </p:scale>
        <p:origin x="272" y="176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23.09.24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23.09.24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21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3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0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9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13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our world faces rapid population growth, urbanization, and climate change, it's becoming more important than ever to predict heat and water demand accurately.</a:t>
            </a:r>
          </a:p>
          <a:p>
            <a:endParaRPr lang="en-GB" dirty="0"/>
          </a:p>
          <a:p>
            <a:r>
              <a:rPr lang="en-GB" dirty="0"/>
              <a:t>In cities, these predictions help us manage resources better, save energy, and cut costs, making our cities more sustainable and ready for the future.</a:t>
            </a:r>
          </a:p>
          <a:p>
            <a:endParaRPr lang="en-GB" dirty="0"/>
          </a:p>
          <a:p>
            <a:r>
              <a:rPr lang="en-GB" dirty="0"/>
              <a:t>In agriculture, knowing how much water is needed helps farmers use it wisely, grow more food, and tackle water shortages.</a:t>
            </a:r>
          </a:p>
          <a:p>
            <a:endParaRPr lang="en-GB" dirty="0"/>
          </a:p>
          <a:p>
            <a:r>
              <a:rPr lang="en-GB" dirty="0"/>
              <a:t>In industries, accurate forecasts improve production planning, inventory management, and resource use, leading to efficiency, savings, and a smaller environmental impact.</a:t>
            </a:r>
          </a:p>
          <a:p>
            <a:endParaRPr lang="en-GB" dirty="0"/>
          </a:p>
          <a:p>
            <a:r>
              <a:rPr lang="en-GB" dirty="0"/>
              <a:t>Overall, predicting heat and water demand is key to sustainable development and preparing for future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33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9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heloo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1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1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76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61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D5713B-0A5B-5944-BEBB-63C8BF5985F2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00" name="Freihandform: Form 87">
            <a:extLst>
              <a:ext uri="{FF2B5EF4-FFF2-40B4-BE49-F238E27FC236}">
                <a16:creationId xmlns:a16="http://schemas.microsoft.com/office/drawing/2014/main" id="{FEE9A2C3-D2A4-EF45-896D-DC8FC14D6C80}"/>
              </a:ext>
            </a:extLst>
          </p:cNvPr>
          <p:cNvSpPr/>
          <p:nvPr userDrawn="1"/>
        </p:nvSpPr>
        <p:spPr>
          <a:xfrm>
            <a:off x="1033773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93" y="300704"/>
            <a:ext cx="1543659" cy="541185"/>
          </a:xfrm>
          <a:prstGeom prst="rect">
            <a:avLst/>
          </a:prstGeom>
        </p:spPr>
      </p:pic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6524462" y="300704"/>
            <a:ext cx="1731896" cy="5359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2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43" name="Grafik 4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41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42" name="Grafik 4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26F1790-1AA5-2249-AC8D-458445CB9276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A21D6C90-CB6F-5742-B27A-61223E4D0276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AD0321DC-F0FE-444A-A11C-AD1929DC8A9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26533122-7334-2A48-988D-C005CB3DBF35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AEA3C75E-A2CA-A949-9620-F3FBBC32F186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12CC2BD9-F08D-6843-8054-67F3295C4D11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0091577E-076D-F64A-95AF-2939860D6325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5600DA2B-A584-9F4F-80C0-8BE95E6C0A45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0ADFB78B-5A0B-EC48-B160-DB451C67D058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C6B7CD53-2D3F-8F4A-9C0F-459B22C64249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03CC9F64-7804-5240-88A6-B67E28D0AD0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E6643B5A-CFDD-5C43-A59B-93938CABC24B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D26AF907-03C7-FA42-B615-832617429969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98F9BDF6-AE59-C44A-8626-FCA4C438AE9A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97588694-F74D-B543-BF65-516DF62D573B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71F0FABB-571B-EE45-BBF5-1BD649E61A7A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6F35B898-AF9E-B24C-8095-1B2E00B5976C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F31686E7-1238-1D42-9AAE-AEFC064F817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9573ACD1-98CF-3D47-8F2D-806BC94B764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5833A8CA-68BA-1D42-ADB9-DD476590B3FA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38CDB2DE-A029-F143-A449-BDAACA6CB6B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2E3EBA2D-AAD7-5F44-A166-ABBB3A44348D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CB811BC1-B517-F04A-82E8-C60B78A199D1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E2703D52-5297-3C48-B86D-DCFEA836ACA9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DCA81DDD-FB1B-B648-8F82-E70860C4CE4D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01936875-CBF0-F349-804D-4C37C944AB17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92C51272-86B6-4B48-A4AE-D472CA82B923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2C3A0B47-9D82-FE45-9457-BF81CD2FA7A6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D97DAD5-B085-5D44-BE42-8F3B9EE9F595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D8ECE762-73AE-2C47-9441-EA7230658360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68398A3-39FF-4648-9FD9-E1F75E54D12C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EEB7B98-F8C7-214A-AF07-80D38697E5E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0794D66-9071-5140-AC48-F2C47D431BC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1947595-CA8E-5241-98C0-5EFA06643BED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7EB5DA7-F9C3-684D-838F-266E140A765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5E2D2D99-EF02-1D4D-9F6A-DEB889A0447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2F91FC47-FBF2-C346-8E62-806EB9B2438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4630EB4-B754-944C-9CB6-CE520408D1BF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48F22E58-B093-7A4C-8FD8-28E1C21328AA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A6E2FCD4-9705-3940-BF2A-D1239696D458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6DD86DF-00FF-D74B-981F-9FD8B5BF191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91A50E87-376B-6D43-978E-5C6F4575592A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011A632-65C3-334B-891C-670B5B727835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6359897B-BEE2-184D-9C5D-0F971338293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4B815F2-CB49-0640-ABE6-3672063D4CAB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8181309B-0D7E-C447-A3C3-424CD8B2E92D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A1C774AA-192A-1540-A66B-EEAAA42C920D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697E23D0-D2AD-3142-8A3E-37ABC6B906BF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5FC6DC2-92D0-6D49-BDFC-FA21FE7F4933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02015ED-8B6D-DE4E-8093-A79355D84C63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C7277E25-4150-EF4E-B2B2-BD3F0A3E2646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115" name="Grafik 11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93" y="300704"/>
            <a:ext cx="1543659" cy="541185"/>
          </a:xfrm>
          <a:prstGeom prst="rect">
            <a:avLst/>
          </a:prstGeom>
        </p:spPr>
      </p:pic>
      <p:sp>
        <p:nvSpPr>
          <p:cNvPr id="116" name="Bildplatzhalter 5"/>
          <p:cNvSpPr>
            <a:spLocks noGrp="1"/>
          </p:cNvSpPr>
          <p:nvPr>
            <p:ph type="pic" sz="quarter" idx="14"/>
          </p:nvPr>
        </p:nvSpPr>
        <p:spPr>
          <a:xfrm>
            <a:off x="6524462" y="300704"/>
            <a:ext cx="1731896" cy="5359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AAA9021C-F612-7A45-9064-2DAABFCA9C99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239FEB29-764E-D84F-A6B9-E572E9BA35FA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30E07473-1FE4-ED4D-ABDA-C4460B82C76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ACFFFEA1-E2B9-BF4B-8614-D4E5B5F85F27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DCFE20F4-1FAA-3B4B-AFD3-FE5FED6F8703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3D433F7E-E5FB-4B45-87E4-D54E97FD3DEE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39EB8253-0480-F945-BF50-3C39BC415AEF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3C3CAEA5-31EB-6B48-8A0B-FDDA4E37BB49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6BF62CD0-F5B5-8845-8426-81D7F83163CB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74F82E2E-2B50-F84C-8BD0-1F0FD1E8B44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764A666C-D860-AD49-B7E5-01027DAF2F9E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A60FAD8F-356D-9A49-8917-F8D75E39E25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2122BFDD-4180-3242-9DE6-1722C6BB87E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A137BDFA-16B4-5E4D-90CA-25E45475E283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51BC45C2-1274-BB42-B2FF-655E609A4F3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039CA6A1-8CFA-4A4B-9F23-2BB7B0C89625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ED05D2C0-4637-7549-888A-5A0ED2277201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E19058B0-7775-D44E-B670-ABF807D028C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B494CC1A-A672-C84F-986B-05A683E0AF13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3FA5D363-CFB8-0746-97D7-B5D03E23E745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61F52BFA-2C47-174A-AD0B-49737BCE47CD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56D89971-3BAE-8B48-8779-9659478A6E33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BFB40D3-0C94-C34E-8D0C-BA37CE64A2A6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5F3B670D-3F4C-EB46-B888-A17039EC5DA8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1AC6A114-F6C4-A44F-82C1-746D659D92E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6C84A291-9A88-BC46-9243-A5BDAD73E70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D77166F-3C93-3744-9927-37978A728989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407D65A0-6EC3-0D4A-8197-FB6484487BE4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F67E5B46-C275-4F48-A09F-54D35BC6A4BF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909E25E7-19E2-8747-9126-F1AB3D631F78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EAC5A913-E03E-7D4D-9078-FE9CA24554F9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8FABF0FD-F7EF-5349-A2E7-C349C225F8D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691B08B6-CE79-0F4B-B988-B7D1CEE53D8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618EC208-E675-F54F-926D-39AE3A23A938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F3D8309A-1653-614D-A944-931615072E3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717FDDCD-E871-BB4D-B232-2CEF5564DDCE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C8995C5D-7CC7-2E42-B769-E20C40839485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F0031B75-0C69-0A40-8402-DC1DE0934A9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A0198E80-4FED-D345-A056-52D3E6BA6E76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77DC6720-D7A3-F240-A035-723109FD216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113741B5-0862-1B40-9D96-56B2A9E93BF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DAB37A08-003F-3245-8E24-7AF93F705B58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FCFDE7EE-E7D1-544E-A701-3197B56FF0AD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23158B01-DBA4-4448-A419-B1488105410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F738BA72-6FA5-A340-A4D3-82C845D364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A6D2746E-5F24-D745-A2A3-D0ADEEF336B5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F365F04E-F6F3-EC40-8AF7-457F234C8148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795987B-C466-AF4D-91C5-7C0A403A567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03A27536-9171-8D4E-A050-974D975CBA72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D643B2AE-9BD8-2447-B0FE-BFB5EF735DB4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EFECFB7-4BFC-2143-8119-7CD96647187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112" name="Grafik 1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93" y="300704"/>
            <a:ext cx="1543659" cy="541185"/>
          </a:xfrm>
          <a:prstGeom prst="rect">
            <a:avLst/>
          </a:prstGeom>
        </p:spPr>
      </p:pic>
      <p:sp>
        <p:nvSpPr>
          <p:cNvPr id="113" name="Bildplatzhalter 5"/>
          <p:cNvSpPr>
            <a:spLocks noGrp="1"/>
          </p:cNvSpPr>
          <p:nvPr>
            <p:ph type="pic" sz="quarter" idx="13"/>
          </p:nvPr>
        </p:nvSpPr>
        <p:spPr>
          <a:xfrm>
            <a:off x="6524462" y="300704"/>
            <a:ext cx="1731896" cy="5359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90014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29" y="301184"/>
            <a:ext cx="1102192" cy="3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F9C00A-8AFB-47C9-A7D9-7909CE906E5E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>
          <a:xfrm>
            <a:off x="0" y="1264539"/>
            <a:ext cx="12192000" cy="560373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98" y="1451116"/>
            <a:ext cx="8390759" cy="628057"/>
          </a:xfrm>
          <a:noFill/>
        </p:spPr>
        <p:txBody>
          <a:bodyPr/>
          <a:lstStyle/>
          <a:p>
            <a:r>
              <a:rPr lang="de-DE" sz="4000" dirty="0">
                <a:solidFill>
                  <a:srgbClr val="041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Challenge (Summer 2024)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4CB2F34E-D0D9-B44D-459F-143FEA493AE3}"/>
              </a:ext>
            </a:extLst>
          </p:cNvPr>
          <p:cNvSpPr txBox="1">
            <a:spLocks/>
          </p:cNvSpPr>
          <p:nvPr/>
        </p:nvSpPr>
        <p:spPr>
          <a:xfrm>
            <a:off x="1574138" y="2196539"/>
            <a:ext cx="8235050" cy="5652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rgbClr val="041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and water Demand forecasting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C9E59-D646-DC37-51D6-1BA3076C59BB}"/>
              </a:ext>
            </a:extLst>
          </p:cNvPr>
          <p:cNvSpPr txBox="1"/>
          <p:nvPr/>
        </p:nvSpPr>
        <p:spPr>
          <a:xfrm>
            <a:off x="1561075" y="2979211"/>
            <a:ext cx="6355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Jagruti Godambe</a:t>
            </a: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24954-69B9-EDF0-1D75-3773226B9B75}"/>
              </a:ext>
            </a:extLst>
          </p:cNvPr>
          <p:cNvSpPr txBox="1"/>
          <p:nvPr/>
        </p:nvSpPr>
        <p:spPr>
          <a:xfrm>
            <a:off x="681272" y="4972049"/>
            <a:ext cx="72479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Dr.-Ing. Tomás Arias-Vergara</a:t>
            </a:r>
            <a:endParaRPr lang="de-DE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 Adithya Ramachandran </a:t>
            </a:r>
            <a:endParaRPr lang="de-DE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280208" cy="664797"/>
          </a:xfrm>
        </p:spPr>
        <p:txBody>
          <a:bodyPr/>
          <a:lstStyle/>
          <a:p>
            <a:r>
              <a:rPr lang="en-GB" dirty="0"/>
              <a:t>Architecture : Water Demand Forecasting (Urban)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8E40126-5956-0619-754D-80407F1A2BA6}"/>
              </a:ext>
            </a:extLst>
          </p:cNvPr>
          <p:cNvSpPr/>
          <p:nvPr/>
        </p:nvSpPr>
        <p:spPr>
          <a:xfrm>
            <a:off x="3082834" y="4207163"/>
            <a:ext cx="1645540" cy="809060"/>
          </a:xfrm>
          <a:custGeom>
            <a:avLst/>
            <a:gdLst>
              <a:gd name="connsiteX0" fmla="*/ 0 w 1645540"/>
              <a:gd name="connsiteY0" fmla="*/ 129706 h 809060"/>
              <a:gd name="connsiteX1" fmla="*/ 1541417 w 1645540"/>
              <a:gd name="connsiteY1" fmla="*/ 51328 h 809060"/>
              <a:gd name="connsiteX2" fmla="*/ 1515292 w 1645540"/>
              <a:gd name="connsiteY2" fmla="*/ 808974 h 809060"/>
              <a:gd name="connsiteX3" fmla="*/ 1593669 w 1645540"/>
              <a:gd name="connsiteY3" fmla="*/ 90517 h 80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540" h="809060">
                <a:moveTo>
                  <a:pt x="0" y="129706"/>
                </a:moveTo>
                <a:cubicBezTo>
                  <a:pt x="644434" y="33911"/>
                  <a:pt x="1288868" y="-61883"/>
                  <a:pt x="1541417" y="51328"/>
                </a:cubicBezTo>
                <a:cubicBezTo>
                  <a:pt x="1793966" y="164539"/>
                  <a:pt x="1506583" y="802443"/>
                  <a:pt x="1515292" y="808974"/>
                </a:cubicBezTo>
                <a:cubicBezTo>
                  <a:pt x="1524001" y="815506"/>
                  <a:pt x="1558835" y="453011"/>
                  <a:pt x="1593669" y="9051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5D7F7005-7612-8187-B9BA-638A2BD3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31" y="1840668"/>
            <a:ext cx="1251574" cy="715185"/>
          </a:xfrm>
          <a:prstGeom prst="rect">
            <a:avLst/>
          </a:prstGeom>
        </p:spPr>
      </p:pic>
      <p:pic>
        <p:nvPicPr>
          <p:cNvPr id="25" name="Picture 2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486A8739-85F7-537D-DFEA-AACAC27AF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65" y="2854740"/>
            <a:ext cx="1231140" cy="715185"/>
          </a:xfrm>
          <a:prstGeom prst="rect">
            <a:avLst/>
          </a:prstGeom>
        </p:spPr>
      </p:pic>
      <p:pic>
        <p:nvPicPr>
          <p:cNvPr id="32" name="Picture 31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6477B71D-A56E-5CB8-47F2-FD70E106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22731" y="3868812"/>
            <a:ext cx="1231140" cy="7151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6001E2-BFED-FC8A-BA32-8C0421D022A5}"/>
              </a:ext>
            </a:extLst>
          </p:cNvPr>
          <p:cNvSpPr/>
          <p:nvPr/>
        </p:nvSpPr>
        <p:spPr>
          <a:xfrm>
            <a:off x="1345854" y="1619794"/>
            <a:ext cx="1645540" cy="31873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525021-A59B-2A97-A20D-8C6F16DAB6CB}"/>
              </a:ext>
            </a:extLst>
          </p:cNvPr>
          <p:cNvSpPr txBox="1"/>
          <p:nvPr/>
        </p:nvSpPr>
        <p:spPr>
          <a:xfrm>
            <a:off x="310784" y="1985353"/>
            <a:ext cx="943630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Water consumption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A3E3A4-AA8D-356D-1E59-A103EEC869D4}"/>
              </a:ext>
            </a:extLst>
          </p:cNvPr>
          <p:cNvSpPr txBox="1"/>
          <p:nvPr/>
        </p:nvSpPr>
        <p:spPr>
          <a:xfrm>
            <a:off x="356504" y="2972208"/>
            <a:ext cx="943630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</a:t>
            </a: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60A7F3-EA90-A909-DD37-019D44DC4523}"/>
              </a:ext>
            </a:extLst>
          </p:cNvPr>
          <p:cNvSpPr txBox="1"/>
          <p:nvPr/>
        </p:nvSpPr>
        <p:spPr>
          <a:xfrm>
            <a:off x="310784" y="4060588"/>
            <a:ext cx="943630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8326232-1F6A-6D3C-6F29-DDEFA4BAC80C}"/>
              </a:ext>
            </a:extLst>
          </p:cNvPr>
          <p:cNvSpPr/>
          <p:nvPr/>
        </p:nvSpPr>
        <p:spPr>
          <a:xfrm>
            <a:off x="3298252" y="2944368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EA1BFA-A285-4622-84D4-A07B07F5282D}"/>
              </a:ext>
            </a:extLst>
          </p:cNvPr>
          <p:cNvSpPr/>
          <p:nvPr/>
        </p:nvSpPr>
        <p:spPr>
          <a:xfrm>
            <a:off x="4572000" y="2555853"/>
            <a:ext cx="1985554" cy="15047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 , 1 hidden </a:t>
            </a: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layers with 256, 1 linear and 1 output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053F9-DAC8-E393-F796-A30916DC9CE3}"/>
              </a:ext>
            </a:extLst>
          </p:cNvPr>
          <p:cNvSpPr txBox="1"/>
          <p:nvPr/>
        </p:nvSpPr>
        <p:spPr>
          <a:xfrm>
            <a:off x="4456592" y="2182537"/>
            <a:ext cx="2127088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LSTM Neural Network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7F84B28-9FEE-CAB7-A998-765A179FD740}"/>
              </a:ext>
            </a:extLst>
          </p:cNvPr>
          <p:cNvSpPr/>
          <p:nvPr/>
        </p:nvSpPr>
        <p:spPr>
          <a:xfrm>
            <a:off x="6921738" y="2895434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45700B3-21A7-1FEB-3102-5FD7698F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707" y="2493469"/>
            <a:ext cx="2306128" cy="142321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76AE9F-FC55-C3F1-66BE-65458DA301A3}"/>
              </a:ext>
            </a:extLst>
          </p:cNvPr>
          <p:cNvSpPr txBox="1"/>
          <p:nvPr/>
        </p:nvSpPr>
        <p:spPr>
          <a:xfrm>
            <a:off x="8342706" y="4224247"/>
            <a:ext cx="2237331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Forecasted water consumption for next 24 hours</a:t>
            </a:r>
            <a:endParaRPr kumimoji="0" lang="en-DE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9754FF-B1BB-8090-082E-93F33EC95424}"/>
              </a:ext>
            </a:extLst>
          </p:cNvPr>
          <p:cNvSpPr txBox="1"/>
          <p:nvPr/>
        </p:nvSpPr>
        <p:spPr>
          <a:xfrm>
            <a:off x="1074757" y="4960561"/>
            <a:ext cx="2127088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32755-2468-1221-4032-304D24CC3824}"/>
              </a:ext>
            </a:extLst>
          </p:cNvPr>
          <p:cNvSpPr txBox="1"/>
          <p:nvPr/>
        </p:nvSpPr>
        <p:spPr>
          <a:xfrm>
            <a:off x="4430466" y="4342741"/>
            <a:ext cx="2127088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 Layer LSTM Neural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BC1467-F8C5-9E38-F025-DFD4C3F89EFB}"/>
              </a:ext>
            </a:extLst>
          </p:cNvPr>
          <p:cNvGrpSpPr/>
          <p:nvPr/>
        </p:nvGrpSpPr>
        <p:grpSpPr>
          <a:xfrm>
            <a:off x="200384" y="5811953"/>
            <a:ext cx="11105564" cy="309990"/>
            <a:chOff x="-315116" y="5916337"/>
            <a:chExt cx="11105564" cy="30999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DAA2EA-5569-1918-ADCB-E017E691B889}"/>
                </a:ext>
              </a:extLst>
            </p:cNvPr>
            <p:cNvSpPr txBox="1"/>
            <p:nvPr/>
          </p:nvSpPr>
          <p:spPr>
            <a:xfrm>
              <a:off x="-315116" y="5916337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Optimizer: RMS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C43A3A-16EC-00B7-E1D3-3C421CAFC419}"/>
                </a:ext>
              </a:extLst>
            </p:cNvPr>
            <p:cNvSpPr txBox="1"/>
            <p:nvPr/>
          </p:nvSpPr>
          <p:spPr>
            <a:xfrm>
              <a:off x="2320575" y="5943686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Loss: MSE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C405D-BB92-89E9-35C1-70182AF67EFD}"/>
                </a:ext>
              </a:extLst>
            </p:cNvPr>
            <p:cNvSpPr txBox="1"/>
            <p:nvPr/>
          </p:nvSpPr>
          <p:spPr>
            <a:xfrm>
              <a:off x="5237666" y="5919258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size: 32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5D7EDF-2C08-5A37-7516-C22FD0DFE4D9}"/>
                </a:ext>
              </a:extLst>
            </p:cNvPr>
            <p:cNvSpPr txBox="1"/>
            <p:nvPr/>
          </p:nvSpPr>
          <p:spPr>
            <a:xfrm>
              <a:off x="8145754" y="5929171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DE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rate</a:t>
              </a: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: 0.0006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33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280208" cy="332399"/>
          </a:xfrm>
        </p:spPr>
        <p:txBody>
          <a:bodyPr/>
          <a:lstStyle/>
          <a:p>
            <a:r>
              <a:rPr lang="en-GB" dirty="0"/>
              <a:t>Architecture : Water Demand Forecasting (Rural)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8E40126-5956-0619-754D-80407F1A2BA6}"/>
              </a:ext>
            </a:extLst>
          </p:cNvPr>
          <p:cNvSpPr/>
          <p:nvPr/>
        </p:nvSpPr>
        <p:spPr>
          <a:xfrm>
            <a:off x="3082834" y="4207163"/>
            <a:ext cx="1645540" cy="809060"/>
          </a:xfrm>
          <a:custGeom>
            <a:avLst/>
            <a:gdLst>
              <a:gd name="connsiteX0" fmla="*/ 0 w 1645540"/>
              <a:gd name="connsiteY0" fmla="*/ 129706 h 809060"/>
              <a:gd name="connsiteX1" fmla="*/ 1541417 w 1645540"/>
              <a:gd name="connsiteY1" fmla="*/ 51328 h 809060"/>
              <a:gd name="connsiteX2" fmla="*/ 1515292 w 1645540"/>
              <a:gd name="connsiteY2" fmla="*/ 808974 h 809060"/>
              <a:gd name="connsiteX3" fmla="*/ 1593669 w 1645540"/>
              <a:gd name="connsiteY3" fmla="*/ 90517 h 80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540" h="809060">
                <a:moveTo>
                  <a:pt x="0" y="129706"/>
                </a:moveTo>
                <a:cubicBezTo>
                  <a:pt x="644434" y="33911"/>
                  <a:pt x="1288868" y="-61883"/>
                  <a:pt x="1541417" y="51328"/>
                </a:cubicBezTo>
                <a:cubicBezTo>
                  <a:pt x="1793966" y="164539"/>
                  <a:pt x="1506583" y="802443"/>
                  <a:pt x="1515292" y="808974"/>
                </a:cubicBezTo>
                <a:cubicBezTo>
                  <a:pt x="1524001" y="815506"/>
                  <a:pt x="1558835" y="453011"/>
                  <a:pt x="1593669" y="9051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5D7F7005-7612-8187-B9BA-638A2BD3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31" y="1840668"/>
            <a:ext cx="1251574" cy="715185"/>
          </a:xfrm>
          <a:prstGeom prst="rect">
            <a:avLst/>
          </a:prstGeom>
        </p:spPr>
      </p:pic>
      <p:pic>
        <p:nvPicPr>
          <p:cNvPr id="25" name="Picture 2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486A8739-85F7-537D-DFEA-AACAC27AF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65" y="2854740"/>
            <a:ext cx="1231140" cy="715185"/>
          </a:xfrm>
          <a:prstGeom prst="rect">
            <a:avLst/>
          </a:prstGeom>
        </p:spPr>
      </p:pic>
      <p:pic>
        <p:nvPicPr>
          <p:cNvPr id="32" name="Picture 31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6477B71D-A56E-5CB8-47F2-FD70E106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22731" y="3868812"/>
            <a:ext cx="1231140" cy="7151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6001E2-BFED-FC8A-BA32-8C0421D022A5}"/>
              </a:ext>
            </a:extLst>
          </p:cNvPr>
          <p:cNvSpPr/>
          <p:nvPr/>
        </p:nvSpPr>
        <p:spPr>
          <a:xfrm>
            <a:off x="1345854" y="1619794"/>
            <a:ext cx="1645540" cy="31873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525021-A59B-2A97-A20D-8C6F16DAB6CB}"/>
              </a:ext>
            </a:extLst>
          </p:cNvPr>
          <p:cNvSpPr txBox="1"/>
          <p:nvPr/>
        </p:nvSpPr>
        <p:spPr>
          <a:xfrm>
            <a:off x="310784" y="1985353"/>
            <a:ext cx="943630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Water consumption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A3E3A4-AA8D-356D-1E59-A103EEC869D4}"/>
              </a:ext>
            </a:extLst>
          </p:cNvPr>
          <p:cNvSpPr txBox="1"/>
          <p:nvPr/>
        </p:nvSpPr>
        <p:spPr>
          <a:xfrm>
            <a:off x="356504" y="2972208"/>
            <a:ext cx="943630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</a:t>
            </a: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60A7F3-EA90-A909-DD37-019D44DC4523}"/>
              </a:ext>
            </a:extLst>
          </p:cNvPr>
          <p:cNvSpPr txBox="1"/>
          <p:nvPr/>
        </p:nvSpPr>
        <p:spPr>
          <a:xfrm>
            <a:off x="310784" y="4060588"/>
            <a:ext cx="943630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8326232-1F6A-6D3C-6F29-DDEFA4BAC80C}"/>
              </a:ext>
            </a:extLst>
          </p:cNvPr>
          <p:cNvSpPr/>
          <p:nvPr/>
        </p:nvSpPr>
        <p:spPr>
          <a:xfrm>
            <a:off x="3298252" y="2944368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EA1BFA-A285-4622-84D4-A07B07F5282D}"/>
              </a:ext>
            </a:extLst>
          </p:cNvPr>
          <p:cNvSpPr/>
          <p:nvPr/>
        </p:nvSpPr>
        <p:spPr>
          <a:xfrm>
            <a:off x="4572000" y="2555853"/>
            <a:ext cx="1985554" cy="15047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 , 2 hidden </a:t>
            </a: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layers with 256 neurons in each layer, 1 linear and 1 output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053F9-DAC8-E393-F796-A30916DC9CE3}"/>
              </a:ext>
            </a:extLst>
          </p:cNvPr>
          <p:cNvSpPr txBox="1"/>
          <p:nvPr/>
        </p:nvSpPr>
        <p:spPr>
          <a:xfrm>
            <a:off x="4456592" y="2182537"/>
            <a:ext cx="2127088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LSTM Neural Network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7F84B28-9FEE-CAB7-A998-765A179FD740}"/>
              </a:ext>
            </a:extLst>
          </p:cNvPr>
          <p:cNvSpPr/>
          <p:nvPr/>
        </p:nvSpPr>
        <p:spPr>
          <a:xfrm>
            <a:off x="6921738" y="2895434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45700B3-21A7-1FEB-3102-5FD7698F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707" y="2493469"/>
            <a:ext cx="2306128" cy="142321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76AE9F-FC55-C3F1-66BE-65458DA301A3}"/>
              </a:ext>
            </a:extLst>
          </p:cNvPr>
          <p:cNvSpPr txBox="1"/>
          <p:nvPr/>
        </p:nvSpPr>
        <p:spPr>
          <a:xfrm>
            <a:off x="8342706" y="4065799"/>
            <a:ext cx="2255741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Forecasted water consumption for next 24 hours</a:t>
            </a:r>
            <a:endParaRPr kumimoji="0" lang="en-DE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9754FF-B1BB-8090-082E-93F33EC95424}"/>
              </a:ext>
            </a:extLst>
          </p:cNvPr>
          <p:cNvSpPr txBox="1"/>
          <p:nvPr/>
        </p:nvSpPr>
        <p:spPr>
          <a:xfrm>
            <a:off x="1074757" y="4960561"/>
            <a:ext cx="2127088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32755-2468-1221-4032-304D24CC3824}"/>
              </a:ext>
            </a:extLst>
          </p:cNvPr>
          <p:cNvSpPr txBox="1"/>
          <p:nvPr/>
        </p:nvSpPr>
        <p:spPr>
          <a:xfrm>
            <a:off x="4430466" y="4342741"/>
            <a:ext cx="2127088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 Layer LSTM Neural Network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A43BC0-66B2-253B-A0A3-9509658658FF}"/>
              </a:ext>
            </a:extLst>
          </p:cNvPr>
          <p:cNvGrpSpPr/>
          <p:nvPr/>
        </p:nvGrpSpPr>
        <p:grpSpPr>
          <a:xfrm>
            <a:off x="174260" y="5523731"/>
            <a:ext cx="10643858" cy="423961"/>
            <a:chOff x="-218502" y="5606727"/>
            <a:chExt cx="10643858" cy="4239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D68D74-2DFE-0774-8FC4-F6BE4AD95D75}"/>
                </a:ext>
              </a:extLst>
            </p:cNvPr>
            <p:cNvSpPr txBox="1"/>
            <p:nvPr/>
          </p:nvSpPr>
          <p:spPr>
            <a:xfrm>
              <a:off x="653558" y="5606727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DE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DAA2EA-5569-1918-ADCB-E017E691B889}"/>
                </a:ext>
              </a:extLst>
            </p:cNvPr>
            <p:cNvSpPr txBox="1"/>
            <p:nvPr/>
          </p:nvSpPr>
          <p:spPr>
            <a:xfrm>
              <a:off x="-218502" y="5748047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Optimizer: Adam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C43A3A-16EC-00B7-E1D3-3C421CAFC419}"/>
                </a:ext>
              </a:extLst>
            </p:cNvPr>
            <p:cNvSpPr txBox="1"/>
            <p:nvPr/>
          </p:nvSpPr>
          <p:spPr>
            <a:xfrm>
              <a:off x="2622606" y="5698721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Loss: MSE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C405D-BB92-89E9-35C1-70182AF67EFD}"/>
                </a:ext>
              </a:extLst>
            </p:cNvPr>
            <p:cNvSpPr txBox="1"/>
            <p:nvPr/>
          </p:nvSpPr>
          <p:spPr>
            <a:xfrm>
              <a:off x="4874471" y="5707107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size: 32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5D7EDF-2C08-5A37-7516-C22FD0DFE4D9}"/>
                </a:ext>
              </a:extLst>
            </p:cNvPr>
            <p:cNvSpPr txBox="1"/>
            <p:nvPr/>
          </p:nvSpPr>
          <p:spPr>
            <a:xfrm>
              <a:off x="7780662" y="5702808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DE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rate</a:t>
              </a: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: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81E8-4348-2B1B-5120-E7033214C9A6}"/>
              </a:ext>
            </a:extLst>
          </p:cNvPr>
          <p:cNvSpPr txBox="1"/>
          <p:nvPr/>
        </p:nvSpPr>
        <p:spPr>
          <a:xfrm>
            <a:off x="518317" y="1774747"/>
            <a:ext cx="10963782" cy="150445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800">
              <a:lnSpc>
                <a:spcPct val="110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 and MAPE were used to evaluate model performance.</a:t>
            </a:r>
          </a:p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F2F520-2C43-D5C8-DBFB-ACF7C70CB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92803"/>
              </p:ext>
            </p:extLst>
          </p:nvPr>
        </p:nvGraphicFramePr>
        <p:xfrm>
          <a:off x="5988051" y="3110401"/>
          <a:ext cx="4703175" cy="201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725">
                  <a:extLst>
                    <a:ext uri="{9D8B030D-6E8A-4147-A177-3AD203B41FA5}">
                      <a16:colId xmlns:a16="http://schemas.microsoft.com/office/drawing/2014/main" val="2693678125"/>
                    </a:ext>
                  </a:extLst>
                </a:gridCol>
                <a:gridCol w="1567725">
                  <a:extLst>
                    <a:ext uri="{9D8B030D-6E8A-4147-A177-3AD203B41FA5}">
                      <a16:colId xmlns:a16="http://schemas.microsoft.com/office/drawing/2014/main" val="4102645443"/>
                    </a:ext>
                  </a:extLst>
                </a:gridCol>
                <a:gridCol w="1567725">
                  <a:extLst>
                    <a:ext uri="{9D8B030D-6E8A-4147-A177-3AD203B41FA5}">
                      <a16:colId xmlns:a16="http://schemas.microsoft.com/office/drawing/2014/main" val="3124888471"/>
                    </a:ext>
                  </a:extLst>
                </a:gridCol>
              </a:tblGrid>
              <a:tr h="269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Data/Metrics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213853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Heat DMA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425.9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402232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Water DMA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24998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Water DMA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832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E5F64-57D7-62A5-D64A-8B8ED02E6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76860"/>
              </p:ext>
            </p:extLst>
          </p:nvPr>
        </p:nvGraphicFramePr>
        <p:xfrm>
          <a:off x="709901" y="3110401"/>
          <a:ext cx="4703175" cy="201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725">
                  <a:extLst>
                    <a:ext uri="{9D8B030D-6E8A-4147-A177-3AD203B41FA5}">
                      <a16:colId xmlns:a16="http://schemas.microsoft.com/office/drawing/2014/main" val="2693678125"/>
                    </a:ext>
                  </a:extLst>
                </a:gridCol>
                <a:gridCol w="1567725">
                  <a:extLst>
                    <a:ext uri="{9D8B030D-6E8A-4147-A177-3AD203B41FA5}">
                      <a16:colId xmlns:a16="http://schemas.microsoft.com/office/drawing/2014/main" val="4102645443"/>
                    </a:ext>
                  </a:extLst>
                </a:gridCol>
                <a:gridCol w="1567725">
                  <a:extLst>
                    <a:ext uri="{9D8B030D-6E8A-4147-A177-3AD203B41FA5}">
                      <a16:colId xmlns:a16="http://schemas.microsoft.com/office/drawing/2014/main" val="3124888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Data/Metrics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213853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Heat DMA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177.739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0.0653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402232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Water DMA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24998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Water DMA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0.489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832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5FC7DC-3260-179B-A802-2EE225E05DB3}"/>
              </a:ext>
            </a:extLst>
          </p:cNvPr>
          <p:cNvSpPr txBox="1"/>
          <p:nvPr/>
        </p:nvSpPr>
        <p:spPr>
          <a:xfrm>
            <a:off x="709901" y="5447211"/>
            <a:ext cx="5042263" cy="585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 Based Forecasting Model from the lab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59740-E109-F5F2-46BB-AABF9231B6DE}"/>
              </a:ext>
            </a:extLst>
          </p:cNvPr>
          <p:cNvSpPr txBox="1"/>
          <p:nvPr/>
        </p:nvSpPr>
        <p:spPr>
          <a:xfrm>
            <a:off x="5988051" y="5447211"/>
            <a:ext cx="5042263" cy="585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 Based Forecasting Model obtained by me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81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C6FDAD-BB04-43D8-BEED-267FF7FC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28" y="1747267"/>
            <a:ext cx="8374743" cy="42800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36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E15F596-B521-009B-E9B1-C99F6F6D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76" y="1723879"/>
            <a:ext cx="8955106" cy="44226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85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FF9FFF-8E21-D967-886B-17B60D44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18" y="1686958"/>
            <a:ext cx="8789259" cy="43180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87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2" y="429601"/>
            <a:ext cx="6844385" cy="332399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81E8-4348-2B1B-5120-E7033214C9A6}"/>
              </a:ext>
            </a:extLst>
          </p:cNvPr>
          <p:cNvSpPr txBox="1"/>
          <p:nvPr/>
        </p:nvSpPr>
        <p:spPr>
          <a:xfrm>
            <a:off x="518316" y="2224973"/>
            <a:ext cx="10659967" cy="9946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LSTM models are highly effective for forecasting heat and water demand due to their ability to capture temporal and non-linear patterns in time series data.</a:t>
            </a:r>
          </a:p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LSTM outperform traditional methods but require more data, computational power, and careful tuning.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D26E6-9341-90CD-D772-D7DF57AF099A}"/>
              </a:ext>
            </a:extLst>
          </p:cNvPr>
          <p:cNvSpPr txBox="1"/>
          <p:nvPr/>
        </p:nvSpPr>
        <p:spPr>
          <a:xfrm>
            <a:off x="9020908" y="117231"/>
            <a:ext cx="2872154" cy="8201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7E6B5BF9-54BA-1760-D652-BF246F23C590}"/>
              </a:ext>
            </a:extLst>
          </p:cNvPr>
          <p:cNvSpPr txBox="1">
            <a:spLocks/>
          </p:cNvSpPr>
          <p:nvPr/>
        </p:nvSpPr>
        <p:spPr>
          <a:xfrm>
            <a:off x="512802" y="809856"/>
            <a:ext cx="8235050" cy="25122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0" dirty="0">
                <a:solidFill>
                  <a:srgbClr val="041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and Water Demand Forecasting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B483C4-938C-8485-B2DE-32F9A3C70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72025"/>
              </p:ext>
            </p:extLst>
          </p:nvPr>
        </p:nvGraphicFramePr>
        <p:xfrm>
          <a:off x="709901" y="3110401"/>
          <a:ext cx="4703175" cy="201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725">
                  <a:extLst>
                    <a:ext uri="{9D8B030D-6E8A-4147-A177-3AD203B41FA5}">
                      <a16:colId xmlns:a16="http://schemas.microsoft.com/office/drawing/2014/main" val="2693678125"/>
                    </a:ext>
                  </a:extLst>
                </a:gridCol>
                <a:gridCol w="1567725">
                  <a:extLst>
                    <a:ext uri="{9D8B030D-6E8A-4147-A177-3AD203B41FA5}">
                      <a16:colId xmlns:a16="http://schemas.microsoft.com/office/drawing/2014/main" val="4102645443"/>
                    </a:ext>
                  </a:extLst>
                </a:gridCol>
                <a:gridCol w="1567725">
                  <a:extLst>
                    <a:ext uri="{9D8B030D-6E8A-4147-A177-3AD203B41FA5}">
                      <a16:colId xmlns:a16="http://schemas.microsoft.com/office/drawing/2014/main" val="3124888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Data/Metrics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213853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Heat DMA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177.739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0.0653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402232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Water DMA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24998"/>
                  </a:ext>
                </a:extLst>
              </a:tr>
              <a:tr h="54883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Water DMA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0.489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82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DCE17-3055-5A6E-8924-93D1EC06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06B09-0774-21F2-1F60-1049C734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B2940-BCBA-A097-39FE-70DDA145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DAC41C-7358-D0F1-EA0B-150595D7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349500"/>
            <a:ext cx="7772400" cy="201726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41792-1E43-3A60-FB16-1F97AC44A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97E074-C287-E46F-DDC7-2CA9C25A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90A960-7D0C-0C9D-9764-3B1CE987ED4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3511660-E7DB-873D-973B-275FB733D9B5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  <p:txBody>
          <a:bodyPr/>
          <a:lstStyle/>
          <a:p>
            <a:endParaRPr lang="en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F5B3CD-8EB6-820A-83E4-B7F98504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80887"/>
              </p:ext>
            </p:extLst>
          </p:nvPr>
        </p:nvGraphicFramePr>
        <p:xfrm>
          <a:off x="925055" y="4564459"/>
          <a:ext cx="8861200" cy="151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300">
                  <a:extLst>
                    <a:ext uri="{9D8B030D-6E8A-4147-A177-3AD203B41FA5}">
                      <a16:colId xmlns:a16="http://schemas.microsoft.com/office/drawing/2014/main" val="2693678125"/>
                    </a:ext>
                  </a:extLst>
                </a:gridCol>
                <a:gridCol w="2215300">
                  <a:extLst>
                    <a:ext uri="{9D8B030D-6E8A-4147-A177-3AD203B41FA5}">
                      <a16:colId xmlns:a16="http://schemas.microsoft.com/office/drawing/2014/main" val="4102645443"/>
                    </a:ext>
                  </a:extLst>
                </a:gridCol>
                <a:gridCol w="2215300">
                  <a:extLst>
                    <a:ext uri="{9D8B030D-6E8A-4147-A177-3AD203B41FA5}">
                      <a16:colId xmlns:a16="http://schemas.microsoft.com/office/drawing/2014/main" val="3124888471"/>
                    </a:ext>
                  </a:extLst>
                </a:gridCol>
                <a:gridCol w="2215300">
                  <a:extLst>
                    <a:ext uri="{9D8B030D-6E8A-4147-A177-3AD203B41FA5}">
                      <a16:colId xmlns:a16="http://schemas.microsoft.com/office/drawing/2014/main" val="3368608139"/>
                    </a:ext>
                  </a:extLst>
                </a:gridCol>
              </a:tblGrid>
              <a:tr h="382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Data/Metrics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213853"/>
                  </a:ext>
                </a:extLst>
              </a:tr>
              <a:tr h="328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Heat DMA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368.01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535.12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402232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Water DMA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24998"/>
                  </a:ext>
                </a:extLst>
              </a:tr>
              <a:tr h="3829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Water DMA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0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EA326-10DF-B03F-B2C6-A7423077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F558B-0FEF-ACAA-B45D-65287E94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972B-E001-7709-0533-4C6E0D36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3DB5-7611-4307-A70F-E00D78D92B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4C9CAB-33C2-63EF-3C19-AF954A77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475E13-AAE8-0CFC-98D7-172546A577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41836A6-3DB0-AD04-6DB6-0D384EF18F5E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4" b="3974"/>
          <a:stretch>
            <a:fillRect/>
          </a:stretch>
        </p:blipFill>
        <p:spPr/>
      </p:pic>
      <p:pic>
        <p:nvPicPr>
          <p:cNvPr id="12" name="Picture 11" descr="A graph showing the temperature of a person&#10;&#10;Description automatically generated">
            <a:extLst>
              <a:ext uri="{FF2B5EF4-FFF2-40B4-BE49-F238E27FC236}">
                <a16:creationId xmlns:a16="http://schemas.microsoft.com/office/drawing/2014/main" id="{66AEE4DA-0C35-A9AB-5BB6-5AB36F184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117416"/>
            <a:ext cx="8170128" cy="33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8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A14E4-1B8D-31BD-2F45-0D5924D6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9F199-7DA3-B7B5-0C11-F9F6CB34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43BC3-8C06-3E62-BB9A-A76FE881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F5311-3967-C0BB-D12B-5510AA354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D99E1A-487C-63AE-952D-0F8089F9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BD7F8-929B-412B-438D-8FB550021DA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B91453A-C1B1-79D7-F0C9-AA48A95A95D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Picture 8" descr="A graph showing a wave of water&#10;&#10;Description automatically generated with medium confidence">
            <a:extLst>
              <a:ext uri="{FF2B5EF4-FFF2-40B4-BE49-F238E27FC236}">
                <a16:creationId xmlns:a16="http://schemas.microsoft.com/office/drawing/2014/main" id="{3EE0B6D4-E56A-BB91-1285-3531921F9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56" y="2114963"/>
            <a:ext cx="8796845" cy="35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E9C251-4D38-4938-9B6E-D345ABA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E7BF2-F7DC-4981-89FA-54CC6701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0F99FC-38BF-4D92-8757-33477B9DB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8060" y="2367774"/>
            <a:ext cx="5039989" cy="281103"/>
          </a:xfrm>
        </p:spPr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3D203B-08B1-42A4-B16C-555D2186B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F8A924-8EC3-4236-98F6-ED159202E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AD36779-DD1B-447D-82D4-04C46A01D3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EEFBED-7FFE-4499-AB09-5BD9850174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Dataset Overview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F98A78E-B392-4E33-8822-C50DA6265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2BF8D06-FDEE-46AB-9813-50E8B87FDB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Data Preprocessing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39020-771E-46B4-9E38-0490CEC853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41C1F95-D974-4A13-ACB3-4481C5ED51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Model Evaluation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D9E7442-296E-4C85-970F-57CC3DB24B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06</a:t>
            </a:r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FA31B683-DC18-4216-A897-EDDF1C85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92509974-231D-42AB-9315-A35E350E8B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9216EFD-AA88-4591-9563-F474C2B4B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5C4D2E9-8106-4E2F-B886-D1E6CE482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0A521DAE-B7A1-4CA9-4651-4A4086409E84}"/>
              </a:ext>
            </a:extLst>
          </p:cNvPr>
          <p:cNvSpPr txBox="1">
            <a:spLocks/>
          </p:cNvSpPr>
          <p:nvPr/>
        </p:nvSpPr>
        <p:spPr>
          <a:xfrm>
            <a:off x="948060" y="5889299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Conclusion</a:t>
            </a:r>
            <a:endParaRPr lang="de-DE" dirty="0"/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4FA0B07E-FEE9-F51D-468B-9F137F1035D3}"/>
              </a:ext>
            </a:extLst>
          </p:cNvPr>
          <p:cNvSpPr txBox="1">
            <a:spLocks/>
          </p:cNvSpPr>
          <p:nvPr/>
        </p:nvSpPr>
        <p:spPr>
          <a:xfrm>
            <a:off x="518317" y="5925028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rgbClr val="8C9FB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06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35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FE73E-67EE-EDC4-B7D1-78521E04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23. September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ECD4A-9F59-0880-FA5C-93756D45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D851-1999-1791-CDBD-EC3140FC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4C4F5-0D31-61DF-0871-916AA62E07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813F62-C84B-DAB7-806E-C01CF825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7357BB-05B3-1B5B-0911-43FEDB0D95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40F9BE-562C-38E9-8358-553110C7A50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Picture 8" descr="A graph showing water and date time&#10;&#10;Description automatically generated">
            <a:extLst>
              <a:ext uri="{FF2B5EF4-FFF2-40B4-BE49-F238E27FC236}">
                <a16:creationId xmlns:a16="http://schemas.microsoft.com/office/drawing/2014/main" id="{EBBA9B97-47D3-CE62-E566-040FF500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6" y="2409538"/>
            <a:ext cx="7772400" cy="30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8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835" y="2516925"/>
            <a:ext cx="11157743" cy="1218795"/>
          </a:xfrm>
        </p:spPr>
        <p:txBody>
          <a:bodyPr/>
          <a:lstStyle/>
          <a:p>
            <a:r>
              <a:rPr lang="de-DE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664797"/>
          </a:xfrm>
        </p:spPr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06314-8334-0A1C-594B-1ECE7981C131}"/>
              </a:ext>
            </a:extLst>
          </p:cNvPr>
          <p:cNvSpPr txBox="1"/>
          <p:nvPr/>
        </p:nvSpPr>
        <p:spPr>
          <a:xfrm>
            <a:off x="7458891" y="5695406"/>
            <a:ext cx="1724298" cy="300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196" name="Picture 4" descr="your own isometric city. - urban planning visualization stock illustrations, clipart, cartoons and icons">
            <a:extLst>
              <a:ext uri="{FF2B5EF4-FFF2-40B4-BE49-F238E27FC236}">
                <a16:creationId xmlns:a16="http://schemas.microsoft.com/office/drawing/2014/main" id="{DBE25D09-B55F-37B2-C68B-D5951AE2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50" y="1371309"/>
            <a:ext cx="4778330" cy="47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Technology photo">
            <a:extLst>
              <a:ext uri="{FF2B5EF4-FFF2-40B4-BE49-F238E27FC236}">
                <a16:creationId xmlns:a16="http://schemas.microsoft.com/office/drawing/2014/main" id="{7C757F9B-994A-FDA7-CF26-2306111B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21" y="1381583"/>
            <a:ext cx="4927402" cy="255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growth mindset and knowledge transfer. - smart water management stock graphics, clip art, cartoons and icons">
            <a:extLst>
              <a:ext uri="{FF2B5EF4-FFF2-40B4-BE49-F238E27FC236}">
                <a16:creationId xmlns:a16="http://schemas.microsoft.com/office/drawing/2014/main" id="{34CBB856-1A5D-748B-B024-A5B4CD03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21" y="4225347"/>
            <a:ext cx="5035350" cy="211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6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664797"/>
          </a:xfrm>
        </p:spPr>
        <p:txBody>
          <a:bodyPr/>
          <a:lstStyle/>
          <a:p>
            <a:r>
              <a:rPr lang="de-DE" dirty="0"/>
              <a:t>Introduction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81E8-4348-2B1B-5120-E7033214C9A6}"/>
              </a:ext>
            </a:extLst>
          </p:cNvPr>
          <p:cNvSpPr txBox="1"/>
          <p:nvPr/>
        </p:nvSpPr>
        <p:spPr>
          <a:xfrm>
            <a:off x="700833" y="1750563"/>
            <a:ext cx="10312722" cy="68986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800">
              <a:lnSpc>
                <a:spcPct val="110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</a:t>
            </a:r>
          </a:p>
          <a:p>
            <a:pPr defTabSz="685800">
              <a:lnSpc>
                <a:spcPct val="110000"/>
              </a:lnSpc>
              <a:spcAft>
                <a:spcPts val="800"/>
              </a:spcAft>
            </a:pPr>
            <a:endParaRPr lang="en-US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1E82C94-93C2-3627-C61A-C8F620A28D3B}"/>
              </a:ext>
            </a:extLst>
          </p:cNvPr>
          <p:cNvSpPr/>
          <p:nvPr/>
        </p:nvSpPr>
        <p:spPr>
          <a:xfrm>
            <a:off x="3117085" y="3162719"/>
            <a:ext cx="594393" cy="37807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834C0E9-37AB-A37F-C8FF-0109D9975C72}"/>
              </a:ext>
            </a:extLst>
          </p:cNvPr>
          <p:cNvSpPr/>
          <p:nvPr/>
        </p:nvSpPr>
        <p:spPr>
          <a:xfrm>
            <a:off x="6478994" y="3129035"/>
            <a:ext cx="594393" cy="37807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06314-8334-0A1C-594B-1ECE7981C131}"/>
              </a:ext>
            </a:extLst>
          </p:cNvPr>
          <p:cNvSpPr txBox="1"/>
          <p:nvPr/>
        </p:nvSpPr>
        <p:spPr>
          <a:xfrm>
            <a:off x="7458891" y="5695406"/>
            <a:ext cx="1724298" cy="300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148" name="Picture 4" descr="Deep learning - Free electronics icons">
            <a:extLst>
              <a:ext uri="{FF2B5EF4-FFF2-40B4-BE49-F238E27FC236}">
                <a16:creationId xmlns:a16="http://schemas.microsoft.com/office/drawing/2014/main" id="{BF14E0D9-D5DC-1B14-185F-8C1F2312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18" y="2541049"/>
            <a:ext cx="1592036" cy="159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orecast, future, graph, predict, statistics icon - Download on Iconfinder">
            <a:extLst>
              <a:ext uri="{FF2B5EF4-FFF2-40B4-BE49-F238E27FC236}">
                <a16:creationId xmlns:a16="http://schemas.microsoft.com/office/drawing/2014/main" id="{06D39621-857F-456B-8E3A-C33DF073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253" y="2259930"/>
            <a:ext cx="1805577" cy="18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atabase, Vector illustration isolated ...">
            <a:extLst>
              <a:ext uri="{FF2B5EF4-FFF2-40B4-BE49-F238E27FC236}">
                <a16:creationId xmlns:a16="http://schemas.microsoft.com/office/drawing/2014/main" id="{52F81072-C1B9-2449-B973-A6773FA1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56" y="2390133"/>
            <a:ext cx="1805576" cy="18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BAB38-F0D3-6064-C08C-FD69BB8D1F43}"/>
              </a:ext>
            </a:extLst>
          </p:cNvPr>
          <p:cNvSpPr txBox="1"/>
          <p:nvPr/>
        </p:nvSpPr>
        <p:spPr>
          <a:xfrm>
            <a:off x="898610" y="4543090"/>
            <a:ext cx="2515276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Historical Heat and Water data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12C26-4312-028D-10E6-EC36CB707EE9}"/>
              </a:ext>
            </a:extLst>
          </p:cNvPr>
          <p:cNvSpPr txBox="1"/>
          <p:nvPr/>
        </p:nvSpPr>
        <p:spPr>
          <a:xfrm>
            <a:off x="4179103" y="4551125"/>
            <a:ext cx="1916897" cy="251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A0C99-4FAC-917B-204A-38009952CEDD}"/>
              </a:ext>
            </a:extLst>
          </p:cNvPr>
          <p:cNvSpPr txBox="1"/>
          <p:nvPr/>
        </p:nvSpPr>
        <p:spPr>
          <a:xfrm>
            <a:off x="7311852" y="4520598"/>
            <a:ext cx="2882127" cy="251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next 24 hours</a:t>
            </a:r>
          </a:p>
        </p:txBody>
      </p:sp>
    </p:spTree>
    <p:extLst>
      <p:ext uri="{BB962C8B-B14F-4D97-AF65-F5344CB8AC3E}">
        <p14:creationId xmlns:p14="http://schemas.microsoft.com/office/powerpoint/2010/main" val="31319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Overview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937841-1A51-6747-144C-9B040FE62239}"/>
              </a:ext>
            </a:extLst>
          </p:cNvPr>
          <p:cNvGrpSpPr/>
          <p:nvPr/>
        </p:nvGrpSpPr>
        <p:grpSpPr>
          <a:xfrm>
            <a:off x="1728868" y="2198280"/>
            <a:ext cx="7558612" cy="3934860"/>
            <a:chOff x="1728868" y="1841447"/>
            <a:chExt cx="7558612" cy="393486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885B2B-837B-04DD-30E4-EA04BC023C03}"/>
                </a:ext>
              </a:extLst>
            </p:cNvPr>
            <p:cNvSpPr/>
            <p:nvPr/>
          </p:nvSpPr>
          <p:spPr>
            <a:xfrm>
              <a:off x="1728868" y="2536358"/>
              <a:ext cx="1830254" cy="1829633"/>
            </a:xfrm>
            <a:custGeom>
              <a:avLst/>
              <a:gdLst>
                <a:gd name="connsiteX0" fmla="*/ 96766 w 329954"/>
                <a:gd name="connsiteY0" fmla="*/ 329843 h 329842"/>
                <a:gd name="connsiteX1" fmla="*/ 233718 w 329954"/>
                <a:gd name="connsiteY1" fmla="*/ 329843 h 329842"/>
                <a:gd name="connsiteX2" fmla="*/ 329955 w 329954"/>
                <a:gd name="connsiteY2" fmla="*/ 233110 h 329842"/>
                <a:gd name="connsiteX3" fmla="*/ 329955 w 329954"/>
                <a:gd name="connsiteY3" fmla="*/ 96733 h 329842"/>
                <a:gd name="connsiteX4" fmla="*/ 233718 w 329954"/>
                <a:gd name="connsiteY4" fmla="*/ 0 h 329842"/>
                <a:gd name="connsiteX5" fmla="*/ 96766 w 329954"/>
                <a:gd name="connsiteY5" fmla="*/ 0 h 329842"/>
                <a:gd name="connsiteX6" fmla="*/ 0 w 329954"/>
                <a:gd name="connsiteY6" fmla="*/ 96733 h 329842"/>
                <a:gd name="connsiteX7" fmla="*/ 0 w 329954"/>
                <a:gd name="connsiteY7" fmla="*/ 233110 h 329842"/>
                <a:gd name="connsiteX8" fmla="*/ 96766 w 329954"/>
                <a:gd name="connsiteY8" fmla="*/ 329843 h 32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954" h="329842">
                  <a:moveTo>
                    <a:pt x="96766" y="329843"/>
                  </a:moveTo>
                  <a:lnTo>
                    <a:pt x="233718" y="329843"/>
                  </a:lnTo>
                  <a:lnTo>
                    <a:pt x="329955" y="233110"/>
                  </a:lnTo>
                  <a:lnTo>
                    <a:pt x="329955" y="96733"/>
                  </a:lnTo>
                  <a:lnTo>
                    <a:pt x="233718" y="0"/>
                  </a:lnTo>
                  <a:lnTo>
                    <a:pt x="96766" y="0"/>
                  </a:lnTo>
                  <a:lnTo>
                    <a:pt x="0" y="96733"/>
                  </a:lnTo>
                  <a:lnTo>
                    <a:pt x="0" y="233110"/>
                  </a:lnTo>
                  <a:lnTo>
                    <a:pt x="96766" y="329843"/>
                  </a:lnTo>
                  <a:close/>
                </a:path>
              </a:pathLst>
            </a:custGeom>
            <a:solidFill>
              <a:srgbClr val="FFC5A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D5E66C-D443-D401-CDBC-8E0F74B30C7F}"/>
                </a:ext>
              </a:extLst>
            </p:cNvPr>
            <p:cNvSpPr txBox="1"/>
            <p:nvPr/>
          </p:nvSpPr>
          <p:spPr>
            <a:xfrm>
              <a:off x="2122922" y="2980999"/>
              <a:ext cx="1052407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Demand</a:t>
              </a:r>
            </a:p>
            <a:p>
              <a:pPr algn="ctr"/>
              <a:r>
                <a:rPr lang="en-US" b="1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1FDEF3-E692-DD54-2159-F063B49A757E}"/>
                </a:ext>
              </a:extLst>
            </p:cNvPr>
            <p:cNvGrpSpPr/>
            <p:nvPr/>
          </p:nvGrpSpPr>
          <p:grpSpPr>
            <a:xfrm>
              <a:off x="3119162" y="3879265"/>
              <a:ext cx="6168318" cy="1181644"/>
              <a:chOff x="3706990" y="3857090"/>
              <a:chExt cx="6168318" cy="1181644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D89C0F2-64FB-21DB-458D-1614CF7BACE6}"/>
                  </a:ext>
                </a:extLst>
              </p:cNvPr>
              <p:cNvSpPr/>
              <p:nvPr/>
            </p:nvSpPr>
            <p:spPr>
              <a:xfrm>
                <a:off x="3998589" y="4038881"/>
                <a:ext cx="5876719" cy="999853"/>
              </a:xfrm>
              <a:custGeom>
                <a:avLst/>
                <a:gdLst>
                  <a:gd name="connsiteX0" fmla="*/ 807966 w 897856"/>
                  <a:gd name="connsiteY0" fmla="*/ 0 h 180250"/>
                  <a:gd name="connsiteX1" fmla="*/ 0 w 897856"/>
                  <a:gd name="connsiteY1" fmla="*/ 0 h 180250"/>
                  <a:gd name="connsiteX2" fmla="*/ 0 w 897856"/>
                  <a:gd name="connsiteY2" fmla="*/ 180251 h 180250"/>
                  <a:gd name="connsiteX3" fmla="*/ 807966 w 897856"/>
                  <a:gd name="connsiteY3" fmla="*/ 180251 h 180250"/>
                  <a:gd name="connsiteX4" fmla="*/ 897857 w 897856"/>
                  <a:gd name="connsiteY4" fmla="*/ 90389 h 180250"/>
                  <a:gd name="connsiteX5" fmla="*/ 897857 w 897856"/>
                  <a:gd name="connsiteY5" fmla="*/ 90389 h 180250"/>
                  <a:gd name="connsiteX6" fmla="*/ 807966 w 897856"/>
                  <a:gd name="connsiteY6" fmla="*/ 528 h 180250"/>
                  <a:gd name="connsiteX7" fmla="*/ 804264 w 897856"/>
                  <a:gd name="connsiteY7" fmla="*/ 167036 h 180250"/>
                  <a:gd name="connsiteX8" fmla="*/ 727063 w 897856"/>
                  <a:gd name="connsiteY8" fmla="*/ 89861 h 180250"/>
                  <a:gd name="connsiteX9" fmla="*/ 804264 w 897856"/>
                  <a:gd name="connsiteY9" fmla="*/ 12686 h 180250"/>
                  <a:gd name="connsiteX10" fmla="*/ 881465 w 897856"/>
                  <a:gd name="connsiteY10" fmla="*/ 89861 h 180250"/>
                  <a:gd name="connsiteX11" fmla="*/ 804264 w 897856"/>
                  <a:gd name="connsiteY11" fmla="*/ 167036 h 180250"/>
                  <a:gd name="connsiteX0" fmla="*/ 808653 w 898544"/>
                  <a:gd name="connsiteY0" fmla="*/ 0 h 180251"/>
                  <a:gd name="connsiteX1" fmla="*/ 687 w 898544"/>
                  <a:gd name="connsiteY1" fmla="*/ 0 h 180251"/>
                  <a:gd name="connsiteX2" fmla="*/ 0 w 898544"/>
                  <a:gd name="connsiteY2" fmla="*/ 80655 h 180251"/>
                  <a:gd name="connsiteX3" fmla="*/ 687 w 898544"/>
                  <a:gd name="connsiteY3" fmla="*/ 180251 h 180251"/>
                  <a:gd name="connsiteX4" fmla="*/ 808653 w 898544"/>
                  <a:gd name="connsiteY4" fmla="*/ 180251 h 180251"/>
                  <a:gd name="connsiteX5" fmla="*/ 898544 w 898544"/>
                  <a:gd name="connsiteY5" fmla="*/ 90389 h 180251"/>
                  <a:gd name="connsiteX6" fmla="*/ 898544 w 898544"/>
                  <a:gd name="connsiteY6" fmla="*/ 90389 h 180251"/>
                  <a:gd name="connsiteX7" fmla="*/ 808653 w 898544"/>
                  <a:gd name="connsiteY7" fmla="*/ 528 h 180251"/>
                  <a:gd name="connsiteX8" fmla="*/ 808653 w 898544"/>
                  <a:gd name="connsiteY8" fmla="*/ 0 h 180251"/>
                  <a:gd name="connsiteX9" fmla="*/ 804951 w 898544"/>
                  <a:gd name="connsiteY9" fmla="*/ 167036 h 180251"/>
                  <a:gd name="connsiteX10" fmla="*/ 727750 w 898544"/>
                  <a:gd name="connsiteY10" fmla="*/ 89861 h 180251"/>
                  <a:gd name="connsiteX11" fmla="*/ 804951 w 898544"/>
                  <a:gd name="connsiteY11" fmla="*/ 12686 h 180251"/>
                  <a:gd name="connsiteX12" fmla="*/ 882152 w 898544"/>
                  <a:gd name="connsiteY12" fmla="*/ 89861 h 180251"/>
                  <a:gd name="connsiteX13" fmla="*/ 804951 w 898544"/>
                  <a:gd name="connsiteY13" fmla="*/ 167036 h 180251"/>
                  <a:gd name="connsiteX0" fmla="*/ 819815 w 909706"/>
                  <a:gd name="connsiteY0" fmla="*/ 0 h 180251"/>
                  <a:gd name="connsiteX1" fmla="*/ 11849 w 909706"/>
                  <a:gd name="connsiteY1" fmla="*/ 0 h 180251"/>
                  <a:gd name="connsiteX2" fmla="*/ 0 w 909706"/>
                  <a:gd name="connsiteY2" fmla="*/ 82372 h 180251"/>
                  <a:gd name="connsiteX3" fmla="*/ 11849 w 909706"/>
                  <a:gd name="connsiteY3" fmla="*/ 180251 h 180251"/>
                  <a:gd name="connsiteX4" fmla="*/ 819815 w 909706"/>
                  <a:gd name="connsiteY4" fmla="*/ 180251 h 180251"/>
                  <a:gd name="connsiteX5" fmla="*/ 909706 w 909706"/>
                  <a:gd name="connsiteY5" fmla="*/ 90389 h 180251"/>
                  <a:gd name="connsiteX6" fmla="*/ 909706 w 909706"/>
                  <a:gd name="connsiteY6" fmla="*/ 90389 h 180251"/>
                  <a:gd name="connsiteX7" fmla="*/ 819815 w 909706"/>
                  <a:gd name="connsiteY7" fmla="*/ 528 h 180251"/>
                  <a:gd name="connsiteX8" fmla="*/ 819815 w 909706"/>
                  <a:gd name="connsiteY8" fmla="*/ 0 h 180251"/>
                  <a:gd name="connsiteX9" fmla="*/ 816113 w 909706"/>
                  <a:gd name="connsiteY9" fmla="*/ 167036 h 180251"/>
                  <a:gd name="connsiteX10" fmla="*/ 738912 w 909706"/>
                  <a:gd name="connsiteY10" fmla="*/ 89861 h 180251"/>
                  <a:gd name="connsiteX11" fmla="*/ 816113 w 909706"/>
                  <a:gd name="connsiteY11" fmla="*/ 12686 h 180251"/>
                  <a:gd name="connsiteX12" fmla="*/ 893314 w 909706"/>
                  <a:gd name="connsiteY12" fmla="*/ 89861 h 180251"/>
                  <a:gd name="connsiteX13" fmla="*/ 816113 w 909706"/>
                  <a:gd name="connsiteY13" fmla="*/ 167036 h 180251"/>
                  <a:gd name="connsiteX0" fmla="*/ 969550 w 1059441"/>
                  <a:gd name="connsiteY0" fmla="*/ 0 h 180251"/>
                  <a:gd name="connsiteX1" fmla="*/ 161584 w 1059441"/>
                  <a:gd name="connsiteY1" fmla="*/ 0 h 180251"/>
                  <a:gd name="connsiteX2" fmla="*/ 0 w 1059441"/>
                  <a:gd name="connsiteY2" fmla="*/ 67261 h 180251"/>
                  <a:gd name="connsiteX3" fmla="*/ 161584 w 1059441"/>
                  <a:gd name="connsiteY3" fmla="*/ 180251 h 180251"/>
                  <a:gd name="connsiteX4" fmla="*/ 969550 w 1059441"/>
                  <a:gd name="connsiteY4" fmla="*/ 180251 h 180251"/>
                  <a:gd name="connsiteX5" fmla="*/ 1059441 w 1059441"/>
                  <a:gd name="connsiteY5" fmla="*/ 90389 h 180251"/>
                  <a:gd name="connsiteX6" fmla="*/ 1059441 w 1059441"/>
                  <a:gd name="connsiteY6" fmla="*/ 90389 h 180251"/>
                  <a:gd name="connsiteX7" fmla="*/ 969550 w 1059441"/>
                  <a:gd name="connsiteY7" fmla="*/ 528 h 180251"/>
                  <a:gd name="connsiteX8" fmla="*/ 969550 w 1059441"/>
                  <a:gd name="connsiteY8" fmla="*/ 0 h 180251"/>
                  <a:gd name="connsiteX9" fmla="*/ 965848 w 1059441"/>
                  <a:gd name="connsiteY9" fmla="*/ 167036 h 180251"/>
                  <a:gd name="connsiteX10" fmla="*/ 888647 w 1059441"/>
                  <a:gd name="connsiteY10" fmla="*/ 89861 h 180251"/>
                  <a:gd name="connsiteX11" fmla="*/ 965848 w 1059441"/>
                  <a:gd name="connsiteY11" fmla="*/ 12686 h 180251"/>
                  <a:gd name="connsiteX12" fmla="*/ 1043049 w 1059441"/>
                  <a:gd name="connsiteY12" fmla="*/ 89861 h 180251"/>
                  <a:gd name="connsiteX13" fmla="*/ 965848 w 1059441"/>
                  <a:gd name="connsiteY13" fmla="*/ 167036 h 18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9441" h="180251">
                    <a:moveTo>
                      <a:pt x="969550" y="0"/>
                    </a:moveTo>
                    <a:lnTo>
                      <a:pt x="161584" y="0"/>
                    </a:lnTo>
                    <a:lnTo>
                      <a:pt x="0" y="67261"/>
                    </a:lnTo>
                    <a:lnTo>
                      <a:pt x="161584" y="180251"/>
                    </a:lnTo>
                    <a:lnTo>
                      <a:pt x="969550" y="180251"/>
                    </a:lnTo>
                    <a:cubicBezTo>
                      <a:pt x="1019254" y="180251"/>
                      <a:pt x="1059441" y="140077"/>
                      <a:pt x="1059441" y="90389"/>
                    </a:cubicBezTo>
                    <a:lnTo>
                      <a:pt x="1059441" y="90389"/>
                    </a:lnTo>
                    <a:cubicBezTo>
                      <a:pt x="1059441" y="40702"/>
                      <a:pt x="1019254" y="528"/>
                      <a:pt x="969550" y="528"/>
                    </a:cubicBezTo>
                    <a:lnTo>
                      <a:pt x="969550" y="0"/>
                    </a:lnTo>
                    <a:close/>
                    <a:moveTo>
                      <a:pt x="965848" y="167036"/>
                    </a:moveTo>
                    <a:cubicBezTo>
                      <a:pt x="923546" y="167036"/>
                      <a:pt x="888647" y="132677"/>
                      <a:pt x="888647" y="89861"/>
                    </a:cubicBezTo>
                    <a:cubicBezTo>
                      <a:pt x="888647" y="47045"/>
                      <a:pt x="923017" y="12686"/>
                      <a:pt x="965848" y="12686"/>
                    </a:cubicBezTo>
                    <a:cubicBezTo>
                      <a:pt x="1008679" y="12686"/>
                      <a:pt x="1043049" y="47045"/>
                      <a:pt x="1043049" y="89861"/>
                    </a:cubicBezTo>
                    <a:cubicBezTo>
                      <a:pt x="1043049" y="132677"/>
                      <a:pt x="1008679" y="167036"/>
                      <a:pt x="965848" y="1670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FDA17A8-948D-1AF4-2D06-84B6ABD674A9}"/>
                  </a:ext>
                </a:extLst>
              </p:cNvPr>
              <p:cNvSpPr/>
              <p:nvPr/>
            </p:nvSpPr>
            <p:spPr>
              <a:xfrm>
                <a:off x="3706990" y="3857090"/>
                <a:ext cx="1187906" cy="1181638"/>
              </a:xfrm>
              <a:custGeom>
                <a:avLst/>
                <a:gdLst>
                  <a:gd name="connsiteX0" fmla="*/ 214153 w 214153"/>
                  <a:gd name="connsiteY0" fmla="*/ 213023 h 213023"/>
                  <a:gd name="connsiteX1" fmla="*/ 0 w 214153"/>
                  <a:gd name="connsiteY1" fmla="*/ 96204 h 213023"/>
                  <a:gd name="connsiteX2" fmla="*/ 96766 w 214153"/>
                  <a:gd name="connsiteY2" fmla="*/ 0 h 213023"/>
                  <a:gd name="connsiteX3" fmla="*/ 214153 w 214153"/>
                  <a:gd name="connsiteY3" fmla="*/ 32773 h 213023"/>
                  <a:gd name="connsiteX4" fmla="*/ 214153 w 214153"/>
                  <a:gd name="connsiteY4" fmla="*/ 213023 h 21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153" h="213023">
                    <a:moveTo>
                      <a:pt x="214153" y="213023"/>
                    </a:moveTo>
                    <a:lnTo>
                      <a:pt x="0" y="96204"/>
                    </a:lnTo>
                    <a:lnTo>
                      <a:pt x="96766" y="0"/>
                    </a:lnTo>
                    <a:lnTo>
                      <a:pt x="214153" y="32773"/>
                    </a:lnTo>
                    <a:lnTo>
                      <a:pt x="214153" y="21302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ED117A2-0D42-C188-6948-5C3E711CDFF0}"/>
                  </a:ext>
                </a:extLst>
              </p:cNvPr>
              <p:cNvGrpSpPr/>
              <p:nvPr/>
            </p:nvGrpSpPr>
            <p:grpSpPr>
              <a:xfrm>
                <a:off x="5098813" y="4049819"/>
                <a:ext cx="3761102" cy="736155"/>
                <a:chOff x="8921977" y="1466725"/>
                <a:chExt cx="2926080" cy="736155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465865-0C8C-7FD5-404F-24C63A055703}"/>
                    </a:ext>
                  </a:extLst>
                </p:cNvPr>
                <p:cNvSpPr txBox="1"/>
                <p:nvPr/>
              </p:nvSpPr>
              <p:spPr>
                <a:xfrm>
                  <a:off x="8921977" y="1466725"/>
                  <a:ext cx="2926080" cy="461665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Contributed meters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31248A3-2A3B-FFE4-0613-CE1ADEDAB721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200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of household meters at particular timestamp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424D69-B353-5370-27BE-800E7FD186A6}"/>
                </a:ext>
              </a:extLst>
            </p:cNvPr>
            <p:cNvGrpSpPr/>
            <p:nvPr/>
          </p:nvGrpSpPr>
          <p:grpSpPr>
            <a:xfrm>
              <a:off x="3655923" y="2952716"/>
              <a:ext cx="5631557" cy="999853"/>
              <a:chOff x="4243751" y="2930541"/>
              <a:chExt cx="5631557" cy="999853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BFBF5CF-1BFA-5CD2-C13F-CE6198941481}"/>
                  </a:ext>
                </a:extLst>
              </p:cNvPr>
              <p:cNvSpPr/>
              <p:nvPr/>
            </p:nvSpPr>
            <p:spPr>
              <a:xfrm>
                <a:off x="4298315" y="2930541"/>
                <a:ext cx="5576993" cy="999853"/>
              </a:xfrm>
              <a:custGeom>
                <a:avLst/>
                <a:gdLst>
                  <a:gd name="connsiteX0" fmla="*/ 807966 w 897856"/>
                  <a:gd name="connsiteY0" fmla="*/ 0 h 180250"/>
                  <a:gd name="connsiteX1" fmla="*/ 0 w 897856"/>
                  <a:gd name="connsiteY1" fmla="*/ 0 h 180250"/>
                  <a:gd name="connsiteX2" fmla="*/ 0 w 897856"/>
                  <a:gd name="connsiteY2" fmla="*/ 180251 h 180250"/>
                  <a:gd name="connsiteX3" fmla="*/ 807966 w 897856"/>
                  <a:gd name="connsiteY3" fmla="*/ 180251 h 180250"/>
                  <a:gd name="connsiteX4" fmla="*/ 897857 w 897856"/>
                  <a:gd name="connsiteY4" fmla="*/ 90390 h 180250"/>
                  <a:gd name="connsiteX5" fmla="*/ 807966 w 897856"/>
                  <a:gd name="connsiteY5" fmla="*/ 529 h 180250"/>
                  <a:gd name="connsiteX6" fmla="*/ 804264 w 897856"/>
                  <a:gd name="connsiteY6" fmla="*/ 167036 h 180250"/>
                  <a:gd name="connsiteX7" fmla="*/ 727063 w 897856"/>
                  <a:gd name="connsiteY7" fmla="*/ 89861 h 180250"/>
                  <a:gd name="connsiteX8" fmla="*/ 804264 w 897856"/>
                  <a:gd name="connsiteY8" fmla="*/ 12686 h 180250"/>
                  <a:gd name="connsiteX9" fmla="*/ 881465 w 897856"/>
                  <a:gd name="connsiteY9" fmla="*/ 89861 h 180250"/>
                  <a:gd name="connsiteX10" fmla="*/ 804264 w 897856"/>
                  <a:gd name="connsiteY10" fmla="*/ 167036 h 180250"/>
                  <a:gd name="connsiteX0" fmla="*/ 807966 w 897857"/>
                  <a:gd name="connsiteY0" fmla="*/ 0 h 180251"/>
                  <a:gd name="connsiteX1" fmla="*/ 0 w 897857"/>
                  <a:gd name="connsiteY1" fmla="*/ 0 h 180251"/>
                  <a:gd name="connsiteX2" fmla="*/ 172 w 897857"/>
                  <a:gd name="connsiteY2" fmla="*/ 94154 h 180251"/>
                  <a:gd name="connsiteX3" fmla="*/ 0 w 897857"/>
                  <a:gd name="connsiteY3" fmla="*/ 180251 h 180251"/>
                  <a:gd name="connsiteX4" fmla="*/ 807966 w 897857"/>
                  <a:gd name="connsiteY4" fmla="*/ 180251 h 180251"/>
                  <a:gd name="connsiteX5" fmla="*/ 897857 w 897857"/>
                  <a:gd name="connsiteY5" fmla="*/ 90390 h 180251"/>
                  <a:gd name="connsiteX6" fmla="*/ 807966 w 897857"/>
                  <a:gd name="connsiteY6" fmla="*/ 529 h 180251"/>
                  <a:gd name="connsiteX7" fmla="*/ 807966 w 897857"/>
                  <a:gd name="connsiteY7" fmla="*/ 0 h 180251"/>
                  <a:gd name="connsiteX8" fmla="*/ 804264 w 897857"/>
                  <a:gd name="connsiteY8" fmla="*/ 167036 h 180251"/>
                  <a:gd name="connsiteX9" fmla="*/ 727063 w 897857"/>
                  <a:gd name="connsiteY9" fmla="*/ 89861 h 180251"/>
                  <a:gd name="connsiteX10" fmla="*/ 804264 w 897857"/>
                  <a:gd name="connsiteY10" fmla="*/ 12686 h 180251"/>
                  <a:gd name="connsiteX11" fmla="*/ 881465 w 897857"/>
                  <a:gd name="connsiteY11" fmla="*/ 89861 h 180251"/>
                  <a:gd name="connsiteX12" fmla="*/ 804264 w 897857"/>
                  <a:gd name="connsiteY12" fmla="*/ 167036 h 180251"/>
                  <a:gd name="connsiteX0" fmla="*/ 819814 w 909705"/>
                  <a:gd name="connsiteY0" fmla="*/ 0 h 180251"/>
                  <a:gd name="connsiteX1" fmla="*/ 11848 w 909705"/>
                  <a:gd name="connsiteY1" fmla="*/ 0 h 180251"/>
                  <a:gd name="connsiteX2" fmla="*/ 0 w 909705"/>
                  <a:gd name="connsiteY2" fmla="*/ 93295 h 180251"/>
                  <a:gd name="connsiteX3" fmla="*/ 11848 w 909705"/>
                  <a:gd name="connsiteY3" fmla="*/ 180251 h 180251"/>
                  <a:gd name="connsiteX4" fmla="*/ 819814 w 909705"/>
                  <a:gd name="connsiteY4" fmla="*/ 180251 h 180251"/>
                  <a:gd name="connsiteX5" fmla="*/ 909705 w 909705"/>
                  <a:gd name="connsiteY5" fmla="*/ 90390 h 180251"/>
                  <a:gd name="connsiteX6" fmla="*/ 819814 w 909705"/>
                  <a:gd name="connsiteY6" fmla="*/ 529 h 180251"/>
                  <a:gd name="connsiteX7" fmla="*/ 819814 w 909705"/>
                  <a:gd name="connsiteY7" fmla="*/ 0 h 180251"/>
                  <a:gd name="connsiteX8" fmla="*/ 816112 w 909705"/>
                  <a:gd name="connsiteY8" fmla="*/ 167036 h 180251"/>
                  <a:gd name="connsiteX9" fmla="*/ 738911 w 909705"/>
                  <a:gd name="connsiteY9" fmla="*/ 89861 h 180251"/>
                  <a:gd name="connsiteX10" fmla="*/ 816112 w 909705"/>
                  <a:gd name="connsiteY10" fmla="*/ 12686 h 180251"/>
                  <a:gd name="connsiteX11" fmla="*/ 893313 w 909705"/>
                  <a:gd name="connsiteY11" fmla="*/ 89861 h 180251"/>
                  <a:gd name="connsiteX12" fmla="*/ 816112 w 909705"/>
                  <a:gd name="connsiteY12" fmla="*/ 167036 h 180251"/>
                  <a:gd name="connsiteX0" fmla="*/ 835841 w 925732"/>
                  <a:gd name="connsiteY0" fmla="*/ 0 h 180251"/>
                  <a:gd name="connsiteX1" fmla="*/ 27875 w 925732"/>
                  <a:gd name="connsiteY1" fmla="*/ 0 h 180251"/>
                  <a:gd name="connsiteX2" fmla="*/ 0 w 925732"/>
                  <a:gd name="connsiteY2" fmla="*/ 92150 h 180251"/>
                  <a:gd name="connsiteX3" fmla="*/ 27875 w 925732"/>
                  <a:gd name="connsiteY3" fmla="*/ 180251 h 180251"/>
                  <a:gd name="connsiteX4" fmla="*/ 835841 w 925732"/>
                  <a:gd name="connsiteY4" fmla="*/ 180251 h 180251"/>
                  <a:gd name="connsiteX5" fmla="*/ 925732 w 925732"/>
                  <a:gd name="connsiteY5" fmla="*/ 90390 h 180251"/>
                  <a:gd name="connsiteX6" fmla="*/ 835841 w 925732"/>
                  <a:gd name="connsiteY6" fmla="*/ 529 h 180251"/>
                  <a:gd name="connsiteX7" fmla="*/ 835841 w 925732"/>
                  <a:gd name="connsiteY7" fmla="*/ 0 h 180251"/>
                  <a:gd name="connsiteX8" fmla="*/ 832139 w 925732"/>
                  <a:gd name="connsiteY8" fmla="*/ 167036 h 180251"/>
                  <a:gd name="connsiteX9" fmla="*/ 754938 w 925732"/>
                  <a:gd name="connsiteY9" fmla="*/ 89861 h 180251"/>
                  <a:gd name="connsiteX10" fmla="*/ 832139 w 925732"/>
                  <a:gd name="connsiteY10" fmla="*/ 12686 h 180251"/>
                  <a:gd name="connsiteX11" fmla="*/ 909340 w 925732"/>
                  <a:gd name="connsiteY11" fmla="*/ 89861 h 180251"/>
                  <a:gd name="connsiteX12" fmla="*/ 832139 w 925732"/>
                  <a:gd name="connsiteY12" fmla="*/ 167036 h 180251"/>
                  <a:gd name="connsiteX0" fmla="*/ 835841 w 925732"/>
                  <a:gd name="connsiteY0" fmla="*/ 0 h 180251"/>
                  <a:gd name="connsiteX1" fmla="*/ 27875 w 925732"/>
                  <a:gd name="connsiteY1" fmla="*/ 0 h 180251"/>
                  <a:gd name="connsiteX2" fmla="*/ 0 w 925732"/>
                  <a:gd name="connsiteY2" fmla="*/ 92150 h 180251"/>
                  <a:gd name="connsiteX3" fmla="*/ 27875 w 925732"/>
                  <a:gd name="connsiteY3" fmla="*/ 180251 h 180251"/>
                  <a:gd name="connsiteX4" fmla="*/ 835841 w 925732"/>
                  <a:gd name="connsiteY4" fmla="*/ 180251 h 180251"/>
                  <a:gd name="connsiteX5" fmla="*/ 925732 w 925732"/>
                  <a:gd name="connsiteY5" fmla="*/ 90390 h 180251"/>
                  <a:gd name="connsiteX6" fmla="*/ 835841 w 925732"/>
                  <a:gd name="connsiteY6" fmla="*/ 529 h 180251"/>
                  <a:gd name="connsiteX7" fmla="*/ 835841 w 925732"/>
                  <a:gd name="connsiteY7" fmla="*/ 0 h 180251"/>
                  <a:gd name="connsiteX8" fmla="*/ 832139 w 925732"/>
                  <a:gd name="connsiteY8" fmla="*/ 167036 h 180251"/>
                  <a:gd name="connsiteX9" fmla="*/ 754938 w 925732"/>
                  <a:gd name="connsiteY9" fmla="*/ 89861 h 180251"/>
                  <a:gd name="connsiteX10" fmla="*/ 832139 w 925732"/>
                  <a:gd name="connsiteY10" fmla="*/ 12686 h 180251"/>
                  <a:gd name="connsiteX11" fmla="*/ 909340 w 925732"/>
                  <a:gd name="connsiteY11" fmla="*/ 89861 h 180251"/>
                  <a:gd name="connsiteX12" fmla="*/ 832139 w 925732"/>
                  <a:gd name="connsiteY12" fmla="*/ 167036 h 180251"/>
                  <a:gd name="connsiteX0" fmla="*/ 835841 w 925732"/>
                  <a:gd name="connsiteY0" fmla="*/ 0 h 180251"/>
                  <a:gd name="connsiteX1" fmla="*/ 27875 w 925732"/>
                  <a:gd name="connsiteY1" fmla="*/ 0 h 180251"/>
                  <a:gd name="connsiteX2" fmla="*/ 0 w 925732"/>
                  <a:gd name="connsiteY2" fmla="*/ 92150 h 180251"/>
                  <a:gd name="connsiteX3" fmla="*/ 27875 w 925732"/>
                  <a:gd name="connsiteY3" fmla="*/ 180251 h 180251"/>
                  <a:gd name="connsiteX4" fmla="*/ 835841 w 925732"/>
                  <a:gd name="connsiteY4" fmla="*/ 180251 h 180251"/>
                  <a:gd name="connsiteX5" fmla="*/ 925732 w 925732"/>
                  <a:gd name="connsiteY5" fmla="*/ 90390 h 180251"/>
                  <a:gd name="connsiteX6" fmla="*/ 835841 w 925732"/>
                  <a:gd name="connsiteY6" fmla="*/ 529 h 180251"/>
                  <a:gd name="connsiteX7" fmla="*/ 835841 w 925732"/>
                  <a:gd name="connsiteY7" fmla="*/ 0 h 180251"/>
                  <a:gd name="connsiteX8" fmla="*/ 832139 w 925732"/>
                  <a:gd name="connsiteY8" fmla="*/ 167036 h 180251"/>
                  <a:gd name="connsiteX9" fmla="*/ 754938 w 925732"/>
                  <a:gd name="connsiteY9" fmla="*/ 89861 h 180251"/>
                  <a:gd name="connsiteX10" fmla="*/ 832139 w 925732"/>
                  <a:gd name="connsiteY10" fmla="*/ 12686 h 180251"/>
                  <a:gd name="connsiteX11" fmla="*/ 909340 w 925732"/>
                  <a:gd name="connsiteY11" fmla="*/ 89861 h 180251"/>
                  <a:gd name="connsiteX12" fmla="*/ 832139 w 925732"/>
                  <a:gd name="connsiteY12" fmla="*/ 167036 h 180251"/>
                  <a:gd name="connsiteX0" fmla="*/ 878019 w 967910"/>
                  <a:gd name="connsiteY0" fmla="*/ 0 h 180251"/>
                  <a:gd name="connsiteX1" fmla="*/ 70053 w 967910"/>
                  <a:gd name="connsiteY1" fmla="*/ 0 h 180251"/>
                  <a:gd name="connsiteX2" fmla="*/ 42178 w 967910"/>
                  <a:gd name="connsiteY2" fmla="*/ 92150 h 180251"/>
                  <a:gd name="connsiteX3" fmla="*/ 70053 w 967910"/>
                  <a:gd name="connsiteY3" fmla="*/ 180251 h 180251"/>
                  <a:gd name="connsiteX4" fmla="*/ 878019 w 967910"/>
                  <a:gd name="connsiteY4" fmla="*/ 180251 h 180251"/>
                  <a:gd name="connsiteX5" fmla="*/ 967910 w 967910"/>
                  <a:gd name="connsiteY5" fmla="*/ 90390 h 180251"/>
                  <a:gd name="connsiteX6" fmla="*/ 878019 w 967910"/>
                  <a:gd name="connsiteY6" fmla="*/ 529 h 180251"/>
                  <a:gd name="connsiteX7" fmla="*/ 878019 w 967910"/>
                  <a:gd name="connsiteY7" fmla="*/ 0 h 180251"/>
                  <a:gd name="connsiteX8" fmla="*/ 874317 w 967910"/>
                  <a:gd name="connsiteY8" fmla="*/ 167036 h 180251"/>
                  <a:gd name="connsiteX9" fmla="*/ 797116 w 967910"/>
                  <a:gd name="connsiteY9" fmla="*/ 89861 h 180251"/>
                  <a:gd name="connsiteX10" fmla="*/ 874317 w 967910"/>
                  <a:gd name="connsiteY10" fmla="*/ 12686 h 180251"/>
                  <a:gd name="connsiteX11" fmla="*/ 951518 w 967910"/>
                  <a:gd name="connsiteY11" fmla="*/ 89861 h 180251"/>
                  <a:gd name="connsiteX12" fmla="*/ 874317 w 967910"/>
                  <a:gd name="connsiteY12" fmla="*/ 167036 h 180251"/>
                  <a:gd name="connsiteX0" fmla="*/ 878404 w 968295"/>
                  <a:gd name="connsiteY0" fmla="*/ 0 h 180251"/>
                  <a:gd name="connsiteX1" fmla="*/ 70438 w 968295"/>
                  <a:gd name="connsiteY1" fmla="*/ 0 h 180251"/>
                  <a:gd name="connsiteX2" fmla="*/ 42563 w 968295"/>
                  <a:gd name="connsiteY2" fmla="*/ 92150 h 180251"/>
                  <a:gd name="connsiteX3" fmla="*/ 70438 w 968295"/>
                  <a:gd name="connsiteY3" fmla="*/ 180251 h 180251"/>
                  <a:gd name="connsiteX4" fmla="*/ 878404 w 968295"/>
                  <a:gd name="connsiteY4" fmla="*/ 180251 h 180251"/>
                  <a:gd name="connsiteX5" fmla="*/ 968295 w 968295"/>
                  <a:gd name="connsiteY5" fmla="*/ 90390 h 180251"/>
                  <a:gd name="connsiteX6" fmla="*/ 878404 w 968295"/>
                  <a:gd name="connsiteY6" fmla="*/ 529 h 180251"/>
                  <a:gd name="connsiteX7" fmla="*/ 878404 w 968295"/>
                  <a:gd name="connsiteY7" fmla="*/ 0 h 180251"/>
                  <a:gd name="connsiteX8" fmla="*/ 874702 w 968295"/>
                  <a:gd name="connsiteY8" fmla="*/ 167036 h 180251"/>
                  <a:gd name="connsiteX9" fmla="*/ 797501 w 968295"/>
                  <a:gd name="connsiteY9" fmla="*/ 89861 h 180251"/>
                  <a:gd name="connsiteX10" fmla="*/ 874702 w 968295"/>
                  <a:gd name="connsiteY10" fmla="*/ 12686 h 180251"/>
                  <a:gd name="connsiteX11" fmla="*/ 951903 w 968295"/>
                  <a:gd name="connsiteY11" fmla="*/ 89861 h 180251"/>
                  <a:gd name="connsiteX12" fmla="*/ 874702 w 968295"/>
                  <a:gd name="connsiteY12" fmla="*/ 167036 h 180251"/>
                  <a:gd name="connsiteX0" fmla="*/ 835842 w 925733"/>
                  <a:gd name="connsiteY0" fmla="*/ 0 h 180251"/>
                  <a:gd name="connsiteX1" fmla="*/ 27876 w 925733"/>
                  <a:gd name="connsiteY1" fmla="*/ 0 h 180251"/>
                  <a:gd name="connsiteX2" fmla="*/ 1 w 925733"/>
                  <a:gd name="connsiteY2" fmla="*/ 92150 h 180251"/>
                  <a:gd name="connsiteX3" fmla="*/ 27876 w 925733"/>
                  <a:gd name="connsiteY3" fmla="*/ 180251 h 180251"/>
                  <a:gd name="connsiteX4" fmla="*/ 835842 w 925733"/>
                  <a:gd name="connsiteY4" fmla="*/ 180251 h 180251"/>
                  <a:gd name="connsiteX5" fmla="*/ 925733 w 925733"/>
                  <a:gd name="connsiteY5" fmla="*/ 90390 h 180251"/>
                  <a:gd name="connsiteX6" fmla="*/ 835842 w 925733"/>
                  <a:gd name="connsiteY6" fmla="*/ 529 h 180251"/>
                  <a:gd name="connsiteX7" fmla="*/ 835842 w 925733"/>
                  <a:gd name="connsiteY7" fmla="*/ 0 h 180251"/>
                  <a:gd name="connsiteX8" fmla="*/ 832140 w 925733"/>
                  <a:gd name="connsiteY8" fmla="*/ 167036 h 180251"/>
                  <a:gd name="connsiteX9" fmla="*/ 754939 w 925733"/>
                  <a:gd name="connsiteY9" fmla="*/ 89861 h 180251"/>
                  <a:gd name="connsiteX10" fmla="*/ 832140 w 925733"/>
                  <a:gd name="connsiteY10" fmla="*/ 12686 h 180251"/>
                  <a:gd name="connsiteX11" fmla="*/ 909341 w 925733"/>
                  <a:gd name="connsiteY11" fmla="*/ 89861 h 180251"/>
                  <a:gd name="connsiteX12" fmla="*/ 832140 w 925733"/>
                  <a:gd name="connsiteY12" fmla="*/ 167036 h 180251"/>
                  <a:gd name="connsiteX0" fmla="*/ 835842 w 925733"/>
                  <a:gd name="connsiteY0" fmla="*/ 0 h 180251"/>
                  <a:gd name="connsiteX1" fmla="*/ 27876 w 925733"/>
                  <a:gd name="connsiteY1" fmla="*/ 0 h 180251"/>
                  <a:gd name="connsiteX2" fmla="*/ 1 w 925733"/>
                  <a:gd name="connsiteY2" fmla="*/ 92150 h 180251"/>
                  <a:gd name="connsiteX3" fmla="*/ 27876 w 925733"/>
                  <a:gd name="connsiteY3" fmla="*/ 180251 h 180251"/>
                  <a:gd name="connsiteX4" fmla="*/ 835842 w 925733"/>
                  <a:gd name="connsiteY4" fmla="*/ 180251 h 180251"/>
                  <a:gd name="connsiteX5" fmla="*/ 925733 w 925733"/>
                  <a:gd name="connsiteY5" fmla="*/ 90390 h 180251"/>
                  <a:gd name="connsiteX6" fmla="*/ 835842 w 925733"/>
                  <a:gd name="connsiteY6" fmla="*/ 529 h 180251"/>
                  <a:gd name="connsiteX7" fmla="*/ 835842 w 925733"/>
                  <a:gd name="connsiteY7" fmla="*/ 0 h 180251"/>
                  <a:gd name="connsiteX8" fmla="*/ 832140 w 925733"/>
                  <a:gd name="connsiteY8" fmla="*/ 167036 h 180251"/>
                  <a:gd name="connsiteX9" fmla="*/ 754939 w 925733"/>
                  <a:gd name="connsiteY9" fmla="*/ 89861 h 180251"/>
                  <a:gd name="connsiteX10" fmla="*/ 832140 w 925733"/>
                  <a:gd name="connsiteY10" fmla="*/ 12686 h 180251"/>
                  <a:gd name="connsiteX11" fmla="*/ 909341 w 925733"/>
                  <a:gd name="connsiteY11" fmla="*/ 89861 h 180251"/>
                  <a:gd name="connsiteX12" fmla="*/ 832140 w 925733"/>
                  <a:gd name="connsiteY12" fmla="*/ 167036 h 180251"/>
                  <a:gd name="connsiteX0" fmla="*/ 835842 w 925733"/>
                  <a:gd name="connsiteY0" fmla="*/ 0 h 180251"/>
                  <a:gd name="connsiteX1" fmla="*/ 27876 w 925733"/>
                  <a:gd name="connsiteY1" fmla="*/ 0 h 180251"/>
                  <a:gd name="connsiteX2" fmla="*/ 1 w 925733"/>
                  <a:gd name="connsiteY2" fmla="*/ 92150 h 180251"/>
                  <a:gd name="connsiteX3" fmla="*/ 27876 w 925733"/>
                  <a:gd name="connsiteY3" fmla="*/ 180251 h 180251"/>
                  <a:gd name="connsiteX4" fmla="*/ 835842 w 925733"/>
                  <a:gd name="connsiteY4" fmla="*/ 180251 h 180251"/>
                  <a:gd name="connsiteX5" fmla="*/ 925733 w 925733"/>
                  <a:gd name="connsiteY5" fmla="*/ 90390 h 180251"/>
                  <a:gd name="connsiteX6" fmla="*/ 835842 w 925733"/>
                  <a:gd name="connsiteY6" fmla="*/ 529 h 180251"/>
                  <a:gd name="connsiteX7" fmla="*/ 835842 w 925733"/>
                  <a:gd name="connsiteY7" fmla="*/ 0 h 180251"/>
                  <a:gd name="connsiteX8" fmla="*/ 832140 w 925733"/>
                  <a:gd name="connsiteY8" fmla="*/ 167036 h 180251"/>
                  <a:gd name="connsiteX9" fmla="*/ 754939 w 925733"/>
                  <a:gd name="connsiteY9" fmla="*/ 89861 h 180251"/>
                  <a:gd name="connsiteX10" fmla="*/ 832140 w 925733"/>
                  <a:gd name="connsiteY10" fmla="*/ 12686 h 180251"/>
                  <a:gd name="connsiteX11" fmla="*/ 909341 w 925733"/>
                  <a:gd name="connsiteY11" fmla="*/ 89861 h 180251"/>
                  <a:gd name="connsiteX12" fmla="*/ 832140 w 925733"/>
                  <a:gd name="connsiteY12" fmla="*/ 167036 h 180251"/>
                  <a:gd name="connsiteX0" fmla="*/ 835842 w 925733"/>
                  <a:gd name="connsiteY0" fmla="*/ 0 h 180251"/>
                  <a:gd name="connsiteX1" fmla="*/ 27876 w 925733"/>
                  <a:gd name="connsiteY1" fmla="*/ 0 h 180251"/>
                  <a:gd name="connsiteX2" fmla="*/ 1 w 925733"/>
                  <a:gd name="connsiteY2" fmla="*/ 92150 h 180251"/>
                  <a:gd name="connsiteX3" fmla="*/ 27876 w 925733"/>
                  <a:gd name="connsiteY3" fmla="*/ 180251 h 180251"/>
                  <a:gd name="connsiteX4" fmla="*/ 835842 w 925733"/>
                  <a:gd name="connsiteY4" fmla="*/ 180251 h 180251"/>
                  <a:gd name="connsiteX5" fmla="*/ 925733 w 925733"/>
                  <a:gd name="connsiteY5" fmla="*/ 90390 h 180251"/>
                  <a:gd name="connsiteX6" fmla="*/ 835842 w 925733"/>
                  <a:gd name="connsiteY6" fmla="*/ 529 h 180251"/>
                  <a:gd name="connsiteX7" fmla="*/ 835842 w 925733"/>
                  <a:gd name="connsiteY7" fmla="*/ 0 h 180251"/>
                  <a:gd name="connsiteX8" fmla="*/ 832140 w 925733"/>
                  <a:gd name="connsiteY8" fmla="*/ 167036 h 180251"/>
                  <a:gd name="connsiteX9" fmla="*/ 754939 w 925733"/>
                  <a:gd name="connsiteY9" fmla="*/ 89861 h 180251"/>
                  <a:gd name="connsiteX10" fmla="*/ 832140 w 925733"/>
                  <a:gd name="connsiteY10" fmla="*/ 12686 h 180251"/>
                  <a:gd name="connsiteX11" fmla="*/ 909341 w 925733"/>
                  <a:gd name="connsiteY11" fmla="*/ 89861 h 180251"/>
                  <a:gd name="connsiteX12" fmla="*/ 832140 w 925733"/>
                  <a:gd name="connsiteY12" fmla="*/ 167036 h 180251"/>
                  <a:gd name="connsiteX0" fmla="*/ 915516 w 1005407"/>
                  <a:gd name="connsiteY0" fmla="*/ 0 h 180251"/>
                  <a:gd name="connsiteX1" fmla="*/ 107550 w 1005407"/>
                  <a:gd name="connsiteY1" fmla="*/ 0 h 180251"/>
                  <a:gd name="connsiteX2" fmla="*/ 0 w 1005407"/>
                  <a:gd name="connsiteY2" fmla="*/ 96271 h 180251"/>
                  <a:gd name="connsiteX3" fmla="*/ 107550 w 1005407"/>
                  <a:gd name="connsiteY3" fmla="*/ 180251 h 180251"/>
                  <a:gd name="connsiteX4" fmla="*/ 915516 w 1005407"/>
                  <a:gd name="connsiteY4" fmla="*/ 180251 h 180251"/>
                  <a:gd name="connsiteX5" fmla="*/ 1005407 w 1005407"/>
                  <a:gd name="connsiteY5" fmla="*/ 90390 h 180251"/>
                  <a:gd name="connsiteX6" fmla="*/ 915516 w 1005407"/>
                  <a:gd name="connsiteY6" fmla="*/ 529 h 180251"/>
                  <a:gd name="connsiteX7" fmla="*/ 915516 w 1005407"/>
                  <a:gd name="connsiteY7" fmla="*/ 0 h 180251"/>
                  <a:gd name="connsiteX8" fmla="*/ 911814 w 1005407"/>
                  <a:gd name="connsiteY8" fmla="*/ 167036 h 180251"/>
                  <a:gd name="connsiteX9" fmla="*/ 834613 w 1005407"/>
                  <a:gd name="connsiteY9" fmla="*/ 89861 h 180251"/>
                  <a:gd name="connsiteX10" fmla="*/ 911814 w 1005407"/>
                  <a:gd name="connsiteY10" fmla="*/ 12686 h 180251"/>
                  <a:gd name="connsiteX11" fmla="*/ 989015 w 1005407"/>
                  <a:gd name="connsiteY11" fmla="*/ 89861 h 180251"/>
                  <a:gd name="connsiteX12" fmla="*/ 911814 w 1005407"/>
                  <a:gd name="connsiteY12" fmla="*/ 167036 h 18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5407" h="180251">
                    <a:moveTo>
                      <a:pt x="915516" y="0"/>
                    </a:moveTo>
                    <a:lnTo>
                      <a:pt x="107550" y="0"/>
                    </a:lnTo>
                    <a:cubicBezTo>
                      <a:pt x="106777" y="51799"/>
                      <a:pt x="7641" y="49051"/>
                      <a:pt x="0" y="96271"/>
                    </a:cubicBezTo>
                    <a:cubicBezTo>
                      <a:pt x="-57" y="124970"/>
                      <a:pt x="107607" y="151552"/>
                      <a:pt x="107550" y="180251"/>
                    </a:cubicBezTo>
                    <a:lnTo>
                      <a:pt x="915516" y="180251"/>
                    </a:lnTo>
                    <a:cubicBezTo>
                      <a:pt x="965220" y="180251"/>
                      <a:pt x="1005407" y="140078"/>
                      <a:pt x="1005407" y="90390"/>
                    </a:cubicBezTo>
                    <a:cubicBezTo>
                      <a:pt x="1005407" y="40702"/>
                      <a:pt x="965220" y="529"/>
                      <a:pt x="915516" y="529"/>
                    </a:cubicBezTo>
                    <a:lnTo>
                      <a:pt x="915516" y="0"/>
                    </a:lnTo>
                    <a:close/>
                    <a:moveTo>
                      <a:pt x="911814" y="167036"/>
                    </a:moveTo>
                    <a:cubicBezTo>
                      <a:pt x="869512" y="167036"/>
                      <a:pt x="834613" y="132677"/>
                      <a:pt x="834613" y="89861"/>
                    </a:cubicBezTo>
                    <a:cubicBezTo>
                      <a:pt x="834613" y="47045"/>
                      <a:pt x="868983" y="12686"/>
                      <a:pt x="911814" y="12686"/>
                    </a:cubicBezTo>
                    <a:cubicBezTo>
                      <a:pt x="954645" y="12686"/>
                      <a:pt x="989015" y="47045"/>
                      <a:pt x="989015" y="89861"/>
                    </a:cubicBezTo>
                    <a:cubicBezTo>
                      <a:pt x="989015" y="132677"/>
                      <a:pt x="954645" y="167036"/>
                      <a:pt x="911814" y="167036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D2EDA44-AFDD-A1E6-678F-DA240B8486C3}"/>
                  </a:ext>
                </a:extLst>
              </p:cNvPr>
              <p:cNvSpPr/>
              <p:nvPr/>
            </p:nvSpPr>
            <p:spPr>
              <a:xfrm>
                <a:off x="4243751" y="2930541"/>
                <a:ext cx="651146" cy="999847"/>
              </a:xfrm>
              <a:custGeom>
                <a:avLst/>
                <a:gdLst>
                  <a:gd name="connsiteX0" fmla="*/ 117387 w 117387"/>
                  <a:gd name="connsiteY0" fmla="*/ 0 h 180250"/>
                  <a:gd name="connsiteX1" fmla="*/ 117387 w 117387"/>
                  <a:gd name="connsiteY1" fmla="*/ 180251 h 180250"/>
                  <a:gd name="connsiteX2" fmla="*/ 0 w 117387"/>
                  <a:gd name="connsiteY2" fmla="*/ 158050 h 180250"/>
                  <a:gd name="connsiteX3" fmla="*/ 0 w 117387"/>
                  <a:gd name="connsiteY3" fmla="*/ 21672 h 180250"/>
                  <a:gd name="connsiteX4" fmla="*/ 117387 w 117387"/>
                  <a:gd name="connsiteY4" fmla="*/ 0 h 18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387" h="180250">
                    <a:moveTo>
                      <a:pt x="117387" y="0"/>
                    </a:moveTo>
                    <a:lnTo>
                      <a:pt x="117387" y="180251"/>
                    </a:lnTo>
                    <a:lnTo>
                      <a:pt x="0" y="158050"/>
                    </a:lnTo>
                    <a:lnTo>
                      <a:pt x="0" y="21672"/>
                    </a:lnTo>
                    <a:lnTo>
                      <a:pt x="11738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E2479C2-E541-DCD1-6D40-513CBEEB2F8E}"/>
                  </a:ext>
                </a:extLst>
              </p:cNvPr>
              <p:cNvGrpSpPr/>
              <p:nvPr/>
            </p:nvGrpSpPr>
            <p:grpSpPr>
              <a:xfrm>
                <a:off x="5098813" y="2941479"/>
                <a:ext cx="3761102" cy="736155"/>
                <a:chOff x="8921977" y="1466725"/>
                <a:chExt cx="2926080" cy="736155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F14E5-3A9C-AFD7-2526-40491A2D2223}"/>
                    </a:ext>
                  </a:extLst>
                </p:cNvPr>
                <p:cNvSpPr txBox="1"/>
                <p:nvPr/>
              </p:nvSpPr>
              <p:spPr>
                <a:xfrm>
                  <a:off x="8921977" y="1466725"/>
                  <a:ext cx="2926080" cy="461665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Testing data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B08057-6593-470A-5C3C-6D558B6528E7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200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Consumption data with 24 ahead missing forecasting values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AD54A4-FAFC-CA07-607A-61B2E54934E4}"/>
                </a:ext>
              </a:extLst>
            </p:cNvPr>
            <p:cNvGrpSpPr/>
            <p:nvPr/>
          </p:nvGrpSpPr>
          <p:grpSpPr>
            <a:xfrm>
              <a:off x="3119162" y="1841447"/>
              <a:ext cx="6168317" cy="1184573"/>
              <a:chOff x="3706990" y="1819272"/>
              <a:chExt cx="6168317" cy="1184573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F3436EC-EA79-DDE1-85BE-A8E69B526011}"/>
                  </a:ext>
                </a:extLst>
              </p:cNvPr>
              <p:cNvSpPr/>
              <p:nvPr/>
            </p:nvSpPr>
            <p:spPr>
              <a:xfrm>
                <a:off x="4060504" y="1819272"/>
                <a:ext cx="5814803" cy="999853"/>
              </a:xfrm>
              <a:custGeom>
                <a:avLst/>
                <a:gdLst>
                  <a:gd name="connsiteX0" fmla="*/ 807966 w 897856"/>
                  <a:gd name="connsiteY0" fmla="*/ 0 h 180250"/>
                  <a:gd name="connsiteX1" fmla="*/ 0 w 897856"/>
                  <a:gd name="connsiteY1" fmla="*/ 0 h 180250"/>
                  <a:gd name="connsiteX2" fmla="*/ 0 w 897856"/>
                  <a:gd name="connsiteY2" fmla="*/ 180251 h 180250"/>
                  <a:gd name="connsiteX3" fmla="*/ 807966 w 897856"/>
                  <a:gd name="connsiteY3" fmla="*/ 180251 h 180250"/>
                  <a:gd name="connsiteX4" fmla="*/ 897857 w 897856"/>
                  <a:gd name="connsiteY4" fmla="*/ 90390 h 180250"/>
                  <a:gd name="connsiteX5" fmla="*/ 897857 w 897856"/>
                  <a:gd name="connsiteY5" fmla="*/ 90390 h 180250"/>
                  <a:gd name="connsiteX6" fmla="*/ 807966 w 897856"/>
                  <a:gd name="connsiteY6" fmla="*/ 529 h 180250"/>
                  <a:gd name="connsiteX7" fmla="*/ 804264 w 897856"/>
                  <a:gd name="connsiteY7" fmla="*/ 167036 h 180250"/>
                  <a:gd name="connsiteX8" fmla="*/ 727063 w 897856"/>
                  <a:gd name="connsiteY8" fmla="*/ 89861 h 180250"/>
                  <a:gd name="connsiteX9" fmla="*/ 804264 w 897856"/>
                  <a:gd name="connsiteY9" fmla="*/ 12686 h 180250"/>
                  <a:gd name="connsiteX10" fmla="*/ 881465 w 897856"/>
                  <a:gd name="connsiteY10" fmla="*/ 89861 h 180250"/>
                  <a:gd name="connsiteX11" fmla="*/ 804264 w 897856"/>
                  <a:gd name="connsiteY11" fmla="*/ 167036 h 180250"/>
                  <a:gd name="connsiteX0" fmla="*/ 808653 w 898544"/>
                  <a:gd name="connsiteY0" fmla="*/ 0 h 180251"/>
                  <a:gd name="connsiteX1" fmla="*/ 687 w 898544"/>
                  <a:gd name="connsiteY1" fmla="*/ 0 h 180251"/>
                  <a:gd name="connsiteX2" fmla="*/ 0 w 898544"/>
                  <a:gd name="connsiteY2" fmla="*/ 90151 h 180251"/>
                  <a:gd name="connsiteX3" fmla="*/ 687 w 898544"/>
                  <a:gd name="connsiteY3" fmla="*/ 180251 h 180251"/>
                  <a:gd name="connsiteX4" fmla="*/ 808653 w 898544"/>
                  <a:gd name="connsiteY4" fmla="*/ 180251 h 180251"/>
                  <a:gd name="connsiteX5" fmla="*/ 898544 w 898544"/>
                  <a:gd name="connsiteY5" fmla="*/ 90390 h 180251"/>
                  <a:gd name="connsiteX6" fmla="*/ 898544 w 898544"/>
                  <a:gd name="connsiteY6" fmla="*/ 90390 h 180251"/>
                  <a:gd name="connsiteX7" fmla="*/ 808653 w 898544"/>
                  <a:gd name="connsiteY7" fmla="*/ 529 h 180251"/>
                  <a:gd name="connsiteX8" fmla="*/ 808653 w 898544"/>
                  <a:gd name="connsiteY8" fmla="*/ 0 h 180251"/>
                  <a:gd name="connsiteX9" fmla="*/ 804951 w 898544"/>
                  <a:gd name="connsiteY9" fmla="*/ 167036 h 180251"/>
                  <a:gd name="connsiteX10" fmla="*/ 727750 w 898544"/>
                  <a:gd name="connsiteY10" fmla="*/ 89861 h 180251"/>
                  <a:gd name="connsiteX11" fmla="*/ 804951 w 898544"/>
                  <a:gd name="connsiteY11" fmla="*/ 12686 h 180251"/>
                  <a:gd name="connsiteX12" fmla="*/ 882152 w 898544"/>
                  <a:gd name="connsiteY12" fmla="*/ 89861 h 180251"/>
                  <a:gd name="connsiteX13" fmla="*/ 804951 w 898544"/>
                  <a:gd name="connsiteY13" fmla="*/ 167036 h 180251"/>
                  <a:gd name="connsiteX0" fmla="*/ 822390 w 912281"/>
                  <a:gd name="connsiteY0" fmla="*/ 0 h 180251"/>
                  <a:gd name="connsiteX1" fmla="*/ 14424 w 912281"/>
                  <a:gd name="connsiteY1" fmla="*/ 0 h 180251"/>
                  <a:gd name="connsiteX2" fmla="*/ 0 w 912281"/>
                  <a:gd name="connsiteY2" fmla="*/ 91868 h 180251"/>
                  <a:gd name="connsiteX3" fmla="*/ 14424 w 912281"/>
                  <a:gd name="connsiteY3" fmla="*/ 180251 h 180251"/>
                  <a:gd name="connsiteX4" fmla="*/ 822390 w 912281"/>
                  <a:gd name="connsiteY4" fmla="*/ 180251 h 180251"/>
                  <a:gd name="connsiteX5" fmla="*/ 912281 w 912281"/>
                  <a:gd name="connsiteY5" fmla="*/ 90390 h 180251"/>
                  <a:gd name="connsiteX6" fmla="*/ 912281 w 912281"/>
                  <a:gd name="connsiteY6" fmla="*/ 90390 h 180251"/>
                  <a:gd name="connsiteX7" fmla="*/ 822390 w 912281"/>
                  <a:gd name="connsiteY7" fmla="*/ 529 h 180251"/>
                  <a:gd name="connsiteX8" fmla="*/ 822390 w 912281"/>
                  <a:gd name="connsiteY8" fmla="*/ 0 h 180251"/>
                  <a:gd name="connsiteX9" fmla="*/ 818688 w 912281"/>
                  <a:gd name="connsiteY9" fmla="*/ 167036 h 180251"/>
                  <a:gd name="connsiteX10" fmla="*/ 741487 w 912281"/>
                  <a:gd name="connsiteY10" fmla="*/ 89861 h 180251"/>
                  <a:gd name="connsiteX11" fmla="*/ 818688 w 912281"/>
                  <a:gd name="connsiteY11" fmla="*/ 12686 h 180251"/>
                  <a:gd name="connsiteX12" fmla="*/ 895889 w 912281"/>
                  <a:gd name="connsiteY12" fmla="*/ 89861 h 180251"/>
                  <a:gd name="connsiteX13" fmla="*/ 818688 w 912281"/>
                  <a:gd name="connsiteY13" fmla="*/ 167036 h 180251"/>
                  <a:gd name="connsiteX0" fmla="*/ 958388 w 1048279"/>
                  <a:gd name="connsiteY0" fmla="*/ 0 h 180251"/>
                  <a:gd name="connsiteX1" fmla="*/ 150422 w 1048279"/>
                  <a:gd name="connsiteY1" fmla="*/ 0 h 180251"/>
                  <a:gd name="connsiteX2" fmla="*/ 0 w 1048279"/>
                  <a:gd name="connsiteY2" fmla="*/ 128958 h 180251"/>
                  <a:gd name="connsiteX3" fmla="*/ 150422 w 1048279"/>
                  <a:gd name="connsiteY3" fmla="*/ 180251 h 180251"/>
                  <a:gd name="connsiteX4" fmla="*/ 958388 w 1048279"/>
                  <a:gd name="connsiteY4" fmla="*/ 180251 h 180251"/>
                  <a:gd name="connsiteX5" fmla="*/ 1048279 w 1048279"/>
                  <a:gd name="connsiteY5" fmla="*/ 90390 h 180251"/>
                  <a:gd name="connsiteX6" fmla="*/ 1048279 w 1048279"/>
                  <a:gd name="connsiteY6" fmla="*/ 90390 h 180251"/>
                  <a:gd name="connsiteX7" fmla="*/ 958388 w 1048279"/>
                  <a:gd name="connsiteY7" fmla="*/ 529 h 180251"/>
                  <a:gd name="connsiteX8" fmla="*/ 958388 w 1048279"/>
                  <a:gd name="connsiteY8" fmla="*/ 0 h 180251"/>
                  <a:gd name="connsiteX9" fmla="*/ 954686 w 1048279"/>
                  <a:gd name="connsiteY9" fmla="*/ 167036 h 180251"/>
                  <a:gd name="connsiteX10" fmla="*/ 877485 w 1048279"/>
                  <a:gd name="connsiteY10" fmla="*/ 89861 h 180251"/>
                  <a:gd name="connsiteX11" fmla="*/ 954686 w 1048279"/>
                  <a:gd name="connsiteY11" fmla="*/ 12686 h 180251"/>
                  <a:gd name="connsiteX12" fmla="*/ 1031887 w 1048279"/>
                  <a:gd name="connsiteY12" fmla="*/ 89861 h 180251"/>
                  <a:gd name="connsiteX13" fmla="*/ 954686 w 1048279"/>
                  <a:gd name="connsiteY13" fmla="*/ 167036 h 18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8279" h="180251">
                    <a:moveTo>
                      <a:pt x="958388" y="0"/>
                    </a:moveTo>
                    <a:lnTo>
                      <a:pt x="150422" y="0"/>
                    </a:lnTo>
                    <a:lnTo>
                      <a:pt x="0" y="128958"/>
                    </a:lnTo>
                    <a:lnTo>
                      <a:pt x="150422" y="180251"/>
                    </a:lnTo>
                    <a:lnTo>
                      <a:pt x="958388" y="180251"/>
                    </a:lnTo>
                    <a:cubicBezTo>
                      <a:pt x="1008092" y="180251"/>
                      <a:pt x="1048279" y="140077"/>
                      <a:pt x="1048279" y="90390"/>
                    </a:cubicBezTo>
                    <a:lnTo>
                      <a:pt x="1048279" y="90390"/>
                    </a:lnTo>
                    <a:cubicBezTo>
                      <a:pt x="1048279" y="40702"/>
                      <a:pt x="1008092" y="529"/>
                      <a:pt x="958388" y="529"/>
                    </a:cubicBezTo>
                    <a:lnTo>
                      <a:pt x="958388" y="0"/>
                    </a:lnTo>
                    <a:close/>
                    <a:moveTo>
                      <a:pt x="954686" y="167036"/>
                    </a:moveTo>
                    <a:cubicBezTo>
                      <a:pt x="912384" y="167036"/>
                      <a:pt x="877485" y="132677"/>
                      <a:pt x="877485" y="89861"/>
                    </a:cubicBezTo>
                    <a:cubicBezTo>
                      <a:pt x="877485" y="47045"/>
                      <a:pt x="911855" y="12686"/>
                      <a:pt x="954686" y="12686"/>
                    </a:cubicBezTo>
                    <a:cubicBezTo>
                      <a:pt x="997517" y="12686"/>
                      <a:pt x="1031887" y="47045"/>
                      <a:pt x="1031887" y="89861"/>
                    </a:cubicBezTo>
                    <a:cubicBezTo>
                      <a:pt x="1031887" y="132677"/>
                      <a:pt x="997517" y="167036"/>
                      <a:pt x="954686" y="16703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349EDD4-30F8-9E53-6B06-933461B41FA8}"/>
                  </a:ext>
                </a:extLst>
              </p:cNvPr>
              <p:cNvSpPr/>
              <p:nvPr/>
            </p:nvSpPr>
            <p:spPr>
              <a:xfrm>
                <a:off x="3706990" y="1819272"/>
                <a:ext cx="1187906" cy="1184573"/>
              </a:xfrm>
              <a:custGeom>
                <a:avLst/>
                <a:gdLst>
                  <a:gd name="connsiteX0" fmla="*/ 214153 w 214153"/>
                  <a:gd name="connsiteY0" fmla="*/ 0 h 213552"/>
                  <a:gd name="connsiteX1" fmla="*/ 0 w 214153"/>
                  <a:gd name="connsiteY1" fmla="*/ 116819 h 213552"/>
                  <a:gd name="connsiteX2" fmla="*/ 96766 w 214153"/>
                  <a:gd name="connsiteY2" fmla="*/ 213552 h 213552"/>
                  <a:gd name="connsiteX3" fmla="*/ 214153 w 214153"/>
                  <a:gd name="connsiteY3" fmla="*/ 180251 h 213552"/>
                  <a:gd name="connsiteX4" fmla="*/ 214153 w 214153"/>
                  <a:gd name="connsiteY4" fmla="*/ 0 h 21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153" h="213552">
                    <a:moveTo>
                      <a:pt x="214153" y="0"/>
                    </a:moveTo>
                    <a:lnTo>
                      <a:pt x="0" y="116819"/>
                    </a:lnTo>
                    <a:lnTo>
                      <a:pt x="96766" y="213552"/>
                    </a:lnTo>
                    <a:lnTo>
                      <a:pt x="214153" y="180251"/>
                    </a:lnTo>
                    <a:lnTo>
                      <a:pt x="21415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15DF885-2EDE-3F52-6D15-4A07F384270E}"/>
                  </a:ext>
                </a:extLst>
              </p:cNvPr>
              <p:cNvGrpSpPr/>
              <p:nvPr/>
            </p:nvGrpSpPr>
            <p:grpSpPr>
              <a:xfrm>
                <a:off x="5098813" y="1830210"/>
                <a:ext cx="3761102" cy="736155"/>
                <a:chOff x="8921977" y="1466725"/>
                <a:chExt cx="2926080" cy="73615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F2D3D4-4E19-5371-8457-0C31C627AC87}"/>
                    </a:ext>
                  </a:extLst>
                </p:cNvPr>
                <p:cNvSpPr txBox="1"/>
                <p:nvPr/>
              </p:nvSpPr>
              <p:spPr>
                <a:xfrm>
                  <a:off x="8921977" y="1466725"/>
                  <a:ext cx="2926080" cy="461665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Training data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307243B-2695-D561-A3E0-204641D8BE31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200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Hourly heat demand data (kWh)</a:t>
                  </a:r>
                </a:p>
              </p:txBody>
            </p:sp>
          </p:grpSp>
        </p:grpSp>
        <p:pic>
          <p:nvPicPr>
            <p:cNvPr id="17" name="Graphic 16" descr="Bullseye with solid fill">
              <a:extLst>
                <a:ext uri="{FF2B5EF4-FFF2-40B4-BE49-F238E27FC236}">
                  <a16:creationId xmlns:a16="http://schemas.microsoft.com/office/drawing/2014/main" id="{20326C66-4892-DA38-22C7-08AB6D62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66096" y="3137487"/>
              <a:ext cx="627373" cy="627373"/>
            </a:xfrm>
            <a:prstGeom prst="rect">
              <a:avLst/>
            </a:prstGeom>
          </p:spPr>
        </p:pic>
        <p:pic>
          <p:nvPicPr>
            <p:cNvPr id="18" name="Graphic 17" descr="Hourglass 30% with solid fill">
              <a:extLst>
                <a:ext uri="{FF2B5EF4-FFF2-40B4-BE49-F238E27FC236}">
                  <a16:creationId xmlns:a16="http://schemas.microsoft.com/office/drawing/2014/main" id="{E8950472-2884-F5A4-82EA-B61C8841D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66096" y="2120046"/>
              <a:ext cx="627373" cy="627373"/>
            </a:xfrm>
            <a:prstGeom prst="rect">
              <a:avLst/>
            </a:prstGeom>
          </p:spPr>
        </p:pic>
        <p:pic>
          <p:nvPicPr>
            <p:cNvPr id="19" name="Graphic 18" descr="Research with solid fill">
              <a:extLst>
                <a:ext uri="{FF2B5EF4-FFF2-40B4-BE49-F238E27FC236}">
                  <a16:creationId xmlns:a16="http://schemas.microsoft.com/office/drawing/2014/main" id="{CEBA5398-8B0B-776D-B836-50B3CEB6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83294" y="4238052"/>
              <a:ext cx="627373" cy="62737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D02551-02D3-D1F6-987F-BF67DD23B02C}"/>
                </a:ext>
              </a:extLst>
            </p:cNvPr>
            <p:cNvSpPr txBox="1"/>
            <p:nvPr/>
          </p:nvSpPr>
          <p:spPr>
            <a:xfrm>
              <a:off x="8194928" y="54069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DE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D5F7AF-2E9A-8CC9-F298-F85644FC9AF6}"/>
              </a:ext>
            </a:extLst>
          </p:cNvPr>
          <p:cNvSpPr txBox="1"/>
          <p:nvPr/>
        </p:nvSpPr>
        <p:spPr>
          <a:xfrm>
            <a:off x="529425" y="1525577"/>
            <a:ext cx="10312722" cy="2825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800">
              <a:lnSpc>
                <a:spcPct val="110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Demand Data for urban population</a:t>
            </a:r>
            <a:endParaRPr lang="en-US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8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Overview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937841-1A51-6747-144C-9B040FE62239}"/>
              </a:ext>
            </a:extLst>
          </p:cNvPr>
          <p:cNvGrpSpPr/>
          <p:nvPr/>
        </p:nvGrpSpPr>
        <p:grpSpPr>
          <a:xfrm>
            <a:off x="1728868" y="2198280"/>
            <a:ext cx="7558612" cy="3934860"/>
            <a:chOff x="1728868" y="1841447"/>
            <a:chExt cx="7558612" cy="393486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885B2B-837B-04DD-30E4-EA04BC023C03}"/>
                </a:ext>
              </a:extLst>
            </p:cNvPr>
            <p:cNvSpPr/>
            <p:nvPr/>
          </p:nvSpPr>
          <p:spPr>
            <a:xfrm>
              <a:off x="1728868" y="2536358"/>
              <a:ext cx="1830254" cy="1829633"/>
            </a:xfrm>
            <a:custGeom>
              <a:avLst/>
              <a:gdLst>
                <a:gd name="connsiteX0" fmla="*/ 96766 w 329954"/>
                <a:gd name="connsiteY0" fmla="*/ 329843 h 329842"/>
                <a:gd name="connsiteX1" fmla="*/ 233718 w 329954"/>
                <a:gd name="connsiteY1" fmla="*/ 329843 h 329842"/>
                <a:gd name="connsiteX2" fmla="*/ 329955 w 329954"/>
                <a:gd name="connsiteY2" fmla="*/ 233110 h 329842"/>
                <a:gd name="connsiteX3" fmla="*/ 329955 w 329954"/>
                <a:gd name="connsiteY3" fmla="*/ 96733 h 329842"/>
                <a:gd name="connsiteX4" fmla="*/ 233718 w 329954"/>
                <a:gd name="connsiteY4" fmla="*/ 0 h 329842"/>
                <a:gd name="connsiteX5" fmla="*/ 96766 w 329954"/>
                <a:gd name="connsiteY5" fmla="*/ 0 h 329842"/>
                <a:gd name="connsiteX6" fmla="*/ 0 w 329954"/>
                <a:gd name="connsiteY6" fmla="*/ 96733 h 329842"/>
                <a:gd name="connsiteX7" fmla="*/ 0 w 329954"/>
                <a:gd name="connsiteY7" fmla="*/ 233110 h 329842"/>
                <a:gd name="connsiteX8" fmla="*/ 96766 w 329954"/>
                <a:gd name="connsiteY8" fmla="*/ 329843 h 32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954" h="329842">
                  <a:moveTo>
                    <a:pt x="96766" y="329843"/>
                  </a:moveTo>
                  <a:lnTo>
                    <a:pt x="233718" y="329843"/>
                  </a:lnTo>
                  <a:lnTo>
                    <a:pt x="329955" y="233110"/>
                  </a:lnTo>
                  <a:lnTo>
                    <a:pt x="329955" y="96733"/>
                  </a:lnTo>
                  <a:lnTo>
                    <a:pt x="233718" y="0"/>
                  </a:lnTo>
                  <a:lnTo>
                    <a:pt x="96766" y="0"/>
                  </a:lnTo>
                  <a:lnTo>
                    <a:pt x="0" y="96733"/>
                  </a:lnTo>
                  <a:lnTo>
                    <a:pt x="0" y="233110"/>
                  </a:lnTo>
                  <a:lnTo>
                    <a:pt x="96766" y="329843"/>
                  </a:lnTo>
                  <a:close/>
                </a:path>
              </a:pathLst>
            </a:custGeom>
            <a:solidFill>
              <a:srgbClr val="FFC5A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D5E66C-D443-D401-CDBC-8E0F74B30C7F}"/>
                </a:ext>
              </a:extLst>
            </p:cNvPr>
            <p:cNvSpPr txBox="1"/>
            <p:nvPr/>
          </p:nvSpPr>
          <p:spPr>
            <a:xfrm>
              <a:off x="2122922" y="2980999"/>
              <a:ext cx="1052407" cy="92333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Demand</a:t>
              </a:r>
            </a:p>
            <a:p>
              <a:pPr algn="ctr"/>
              <a:r>
                <a:rPr lang="en-US" b="1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1FDEF3-E692-DD54-2159-F063B49A757E}"/>
                </a:ext>
              </a:extLst>
            </p:cNvPr>
            <p:cNvGrpSpPr/>
            <p:nvPr/>
          </p:nvGrpSpPr>
          <p:grpSpPr>
            <a:xfrm>
              <a:off x="3119162" y="3879265"/>
              <a:ext cx="6168318" cy="1181644"/>
              <a:chOff x="3706990" y="3857090"/>
              <a:chExt cx="6168318" cy="1181644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D89C0F2-64FB-21DB-458D-1614CF7BACE6}"/>
                  </a:ext>
                </a:extLst>
              </p:cNvPr>
              <p:cNvSpPr/>
              <p:nvPr/>
            </p:nvSpPr>
            <p:spPr>
              <a:xfrm>
                <a:off x="3998589" y="4038881"/>
                <a:ext cx="5876719" cy="999853"/>
              </a:xfrm>
              <a:custGeom>
                <a:avLst/>
                <a:gdLst>
                  <a:gd name="connsiteX0" fmla="*/ 807966 w 897856"/>
                  <a:gd name="connsiteY0" fmla="*/ 0 h 180250"/>
                  <a:gd name="connsiteX1" fmla="*/ 0 w 897856"/>
                  <a:gd name="connsiteY1" fmla="*/ 0 h 180250"/>
                  <a:gd name="connsiteX2" fmla="*/ 0 w 897856"/>
                  <a:gd name="connsiteY2" fmla="*/ 180251 h 180250"/>
                  <a:gd name="connsiteX3" fmla="*/ 807966 w 897856"/>
                  <a:gd name="connsiteY3" fmla="*/ 180251 h 180250"/>
                  <a:gd name="connsiteX4" fmla="*/ 897857 w 897856"/>
                  <a:gd name="connsiteY4" fmla="*/ 90389 h 180250"/>
                  <a:gd name="connsiteX5" fmla="*/ 897857 w 897856"/>
                  <a:gd name="connsiteY5" fmla="*/ 90389 h 180250"/>
                  <a:gd name="connsiteX6" fmla="*/ 807966 w 897856"/>
                  <a:gd name="connsiteY6" fmla="*/ 528 h 180250"/>
                  <a:gd name="connsiteX7" fmla="*/ 804264 w 897856"/>
                  <a:gd name="connsiteY7" fmla="*/ 167036 h 180250"/>
                  <a:gd name="connsiteX8" fmla="*/ 727063 w 897856"/>
                  <a:gd name="connsiteY8" fmla="*/ 89861 h 180250"/>
                  <a:gd name="connsiteX9" fmla="*/ 804264 w 897856"/>
                  <a:gd name="connsiteY9" fmla="*/ 12686 h 180250"/>
                  <a:gd name="connsiteX10" fmla="*/ 881465 w 897856"/>
                  <a:gd name="connsiteY10" fmla="*/ 89861 h 180250"/>
                  <a:gd name="connsiteX11" fmla="*/ 804264 w 897856"/>
                  <a:gd name="connsiteY11" fmla="*/ 167036 h 180250"/>
                  <a:gd name="connsiteX0" fmla="*/ 808653 w 898544"/>
                  <a:gd name="connsiteY0" fmla="*/ 0 h 180251"/>
                  <a:gd name="connsiteX1" fmla="*/ 687 w 898544"/>
                  <a:gd name="connsiteY1" fmla="*/ 0 h 180251"/>
                  <a:gd name="connsiteX2" fmla="*/ 0 w 898544"/>
                  <a:gd name="connsiteY2" fmla="*/ 80655 h 180251"/>
                  <a:gd name="connsiteX3" fmla="*/ 687 w 898544"/>
                  <a:gd name="connsiteY3" fmla="*/ 180251 h 180251"/>
                  <a:gd name="connsiteX4" fmla="*/ 808653 w 898544"/>
                  <a:gd name="connsiteY4" fmla="*/ 180251 h 180251"/>
                  <a:gd name="connsiteX5" fmla="*/ 898544 w 898544"/>
                  <a:gd name="connsiteY5" fmla="*/ 90389 h 180251"/>
                  <a:gd name="connsiteX6" fmla="*/ 898544 w 898544"/>
                  <a:gd name="connsiteY6" fmla="*/ 90389 h 180251"/>
                  <a:gd name="connsiteX7" fmla="*/ 808653 w 898544"/>
                  <a:gd name="connsiteY7" fmla="*/ 528 h 180251"/>
                  <a:gd name="connsiteX8" fmla="*/ 808653 w 898544"/>
                  <a:gd name="connsiteY8" fmla="*/ 0 h 180251"/>
                  <a:gd name="connsiteX9" fmla="*/ 804951 w 898544"/>
                  <a:gd name="connsiteY9" fmla="*/ 167036 h 180251"/>
                  <a:gd name="connsiteX10" fmla="*/ 727750 w 898544"/>
                  <a:gd name="connsiteY10" fmla="*/ 89861 h 180251"/>
                  <a:gd name="connsiteX11" fmla="*/ 804951 w 898544"/>
                  <a:gd name="connsiteY11" fmla="*/ 12686 h 180251"/>
                  <a:gd name="connsiteX12" fmla="*/ 882152 w 898544"/>
                  <a:gd name="connsiteY12" fmla="*/ 89861 h 180251"/>
                  <a:gd name="connsiteX13" fmla="*/ 804951 w 898544"/>
                  <a:gd name="connsiteY13" fmla="*/ 167036 h 180251"/>
                  <a:gd name="connsiteX0" fmla="*/ 819815 w 909706"/>
                  <a:gd name="connsiteY0" fmla="*/ 0 h 180251"/>
                  <a:gd name="connsiteX1" fmla="*/ 11849 w 909706"/>
                  <a:gd name="connsiteY1" fmla="*/ 0 h 180251"/>
                  <a:gd name="connsiteX2" fmla="*/ 0 w 909706"/>
                  <a:gd name="connsiteY2" fmla="*/ 82372 h 180251"/>
                  <a:gd name="connsiteX3" fmla="*/ 11849 w 909706"/>
                  <a:gd name="connsiteY3" fmla="*/ 180251 h 180251"/>
                  <a:gd name="connsiteX4" fmla="*/ 819815 w 909706"/>
                  <a:gd name="connsiteY4" fmla="*/ 180251 h 180251"/>
                  <a:gd name="connsiteX5" fmla="*/ 909706 w 909706"/>
                  <a:gd name="connsiteY5" fmla="*/ 90389 h 180251"/>
                  <a:gd name="connsiteX6" fmla="*/ 909706 w 909706"/>
                  <a:gd name="connsiteY6" fmla="*/ 90389 h 180251"/>
                  <a:gd name="connsiteX7" fmla="*/ 819815 w 909706"/>
                  <a:gd name="connsiteY7" fmla="*/ 528 h 180251"/>
                  <a:gd name="connsiteX8" fmla="*/ 819815 w 909706"/>
                  <a:gd name="connsiteY8" fmla="*/ 0 h 180251"/>
                  <a:gd name="connsiteX9" fmla="*/ 816113 w 909706"/>
                  <a:gd name="connsiteY9" fmla="*/ 167036 h 180251"/>
                  <a:gd name="connsiteX10" fmla="*/ 738912 w 909706"/>
                  <a:gd name="connsiteY10" fmla="*/ 89861 h 180251"/>
                  <a:gd name="connsiteX11" fmla="*/ 816113 w 909706"/>
                  <a:gd name="connsiteY11" fmla="*/ 12686 h 180251"/>
                  <a:gd name="connsiteX12" fmla="*/ 893314 w 909706"/>
                  <a:gd name="connsiteY12" fmla="*/ 89861 h 180251"/>
                  <a:gd name="connsiteX13" fmla="*/ 816113 w 909706"/>
                  <a:gd name="connsiteY13" fmla="*/ 167036 h 180251"/>
                  <a:gd name="connsiteX0" fmla="*/ 969550 w 1059441"/>
                  <a:gd name="connsiteY0" fmla="*/ 0 h 180251"/>
                  <a:gd name="connsiteX1" fmla="*/ 161584 w 1059441"/>
                  <a:gd name="connsiteY1" fmla="*/ 0 h 180251"/>
                  <a:gd name="connsiteX2" fmla="*/ 0 w 1059441"/>
                  <a:gd name="connsiteY2" fmla="*/ 67261 h 180251"/>
                  <a:gd name="connsiteX3" fmla="*/ 161584 w 1059441"/>
                  <a:gd name="connsiteY3" fmla="*/ 180251 h 180251"/>
                  <a:gd name="connsiteX4" fmla="*/ 969550 w 1059441"/>
                  <a:gd name="connsiteY4" fmla="*/ 180251 h 180251"/>
                  <a:gd name="connsiteX5" fmla="*/ 1059441 w 1059441"/>
                  <a:gd name="connsiteY5" fmla="*/ 90389 h 180251"/>
                  <a:gd name="connsiteX6" fmla="*/ 1059441 w 1059441"/>
                  <a:gd name="connsiteY6" fmla="*/ 90389 h 180251"/>
                  <a:gd name="connsiteX7" fmla="*/ 969550 w 1059441"/>
                  <a:gd name="connsiteY7" fmla="*/ 528 h 180251"/>
                  <a:gd name="connsiteX8" fmla="*/ 969550 w 1059441"/>
                  <a:gd name="connsiteY8" fmla="*/ 0 h 180251"/>
                  <a:gd name="connsiteX9" fmla="*/ 965848 w 1059441"/>
                  <a:gd name="connsiteY9" fmla="*/ 167036 h 180251"/>
                  <a:gd name="connsiteX10" fmla="*/ 888647 w 1059441"/>
                  <a:gd name="connsiteY10" fmla="*/ 89861 h 180251"/>
                  <a:gd name="connsiteX11" fmla="*/ 965848 w 1059441"/>
                  <a:gd name="connsiteY11" fmla="*/ 12686 h 180251"/>
                  <a:gd name="connsiteX12" fmla="*/ 1043049 w 1059441"/>
                  <a:gd name="connsiteY12" fmla="*/ 89861 h 180251"/>
                  <a:gd name="connsiteX13" fmla="*/ 965848 w 1059441"/>
                  <a:gd name="connsiteY13" fmla="*/ 167036 h 18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9441" h="180251">
                    <a:moveTo>
                      <a:pt x="969550" y="0"/>
                    </a:moveTo>
                    <a:lnTo>
                      <a:pt x="161584" y="0"/>
                    </a:lnTo>
                    <a:lnTo>
                      <a:pt x="0" y="67261"/>
                    </a:lnTo>
                    <a:lnTo>
                      <a:pt x="161584" y="180251"/>
                    </a:lnTo>
                    <a:lnTo>
                      <a:pt x="969550" y="180251"/>
                    </a:lnTo>
                    <a:cubicBezTo>
                      <a:pt x="1019254" y="180251"/>
                      <a:pt x="1059441" y="140077"/>
                      <a:pt x="1059441" y="90389"/>
                    </a:cubicBezTo>
                    <a:lnTo>
                      <a:pt x="1059441" y="90389"/>
                    </a:lnTo>
                    <a:cubicBezTo>
                      <a:pt x="1059441" y="40702"/>
                      <a:pt x="1019254" y="528"/>
                      <a:pt x="969550" y="528"/>
                    </a:cubicBezTo>
                    <a:lnTo>
                      <a:pt x="969550" y="0"/>
                    </a:lnTo>
                    <a:close/>
                    <a:moveTo>
                      <a:pt x="965848" y="167036"/>
                    </a:moveTo>
                    <a:cubicBezTo>
                      <a:pt x="923546" y="167036"/>
                      <a:pt x="888647" y="132677"/>
                      <a:pt x="888647" y="89861"/>
                    </a:cubicBezTo>
                    <a:cubicBezTo>
                      <a:pt x="888647" y="47045"/>
                      <a:pt x="923017" y="12686"/>
                      <a:pt x="965848" y="12686"/>
                    </a:cubicBezTo>
                    <a:cubicBezTo>
                      <a:pt x="1008679" y="12686"/>
                      <a:pt x="1043049" y="47045"/>
                      <a:pt x="1043049" y="89861"/>
                    </a:cubicBezTo>
                    <a:cubicBezTo>
                      <a:pt x="1043049" y="132677"/>
                      <a:pt x="1008679" y="167036"/>
                      <a:pt x="965848" y="1670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FDA17A8-948D-1AF4-2D06-84B6ABD674A9}"/>
                  </a:ext>
                </a:extLst>
              </p:cNvPr>
              <p:cNvSpPr/>
              <p:nvPr/>
            </p:nvSpPr>
            <p:spPr>
              <a:xfrm>
                <a:off x="3706990" y="3857090"/>
                <a:ext cx="1187906" cy="1181638"/>
              </a:xfrm>
              <a:custGeom>
                <a:avLst/>
                <a:gdLst>
                  <a:gd name="connsiteX0" fmla="*/ 214153 w 214153"/>
                  <a:gd name="connsiteY0" fmla="*/ 213023 h 213023"/>
                  <a:gd name="connsiteX1" fmla="*/ 0 w 214153"/>
                  <a:gd name="connsiteY1" fmla="*/ 96204 h 213023"/>
                  <a:gd name="connsiteX2" fmla="*/ 96766 w 214153"/>
                  <a:gd name="connsiteY2" fmla="*/ 0 h 213023"/>
                  <a:gd name="connsiteX3" fmla="*/ 214153 w 214153"/>
                  <a:gd name="connsiteY3" fmla="*/ 32773 h 213023"/>
                  <a:gd name="connsiteX4" fmla="*/ 214153 w 214153"/>
                  <a:gd name="connsiteY4" fmla="*/ 213023 h 21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153" h="213023">
                    <a:moveTo>
                      <a:pt x="214153" y="213023"/>
                    </a:moveTo>
                    <a:lnTo>
                      <a:pt x="0" y="96204"/>
                    </a:lnTo>
                    <a:lnTo>
                      <a:pt x="96766" y="0"/>
                    </a:lnTo>
                    <a:lnTo>
                      <a:pt x="214153" y="32773"/>
                    </a:lnTo>
                    <a:lnTo>
                      <a:pt x="214153" y="21302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ED117A2-0D42-C188-6948-5C3E711CDFF0}"/>
                  </a:ext>
                </a:extLst>
              </p:cNvPr>
              <p:cNvGrpSpPr/>
              <p:nvPr/>
            </p:nvGrpSpPr>
            <p:grpSpPr>
              <a:xfrm>
                <a:off x="5098813" y="4049819"/>
                <a:ext cx="3761102" cy="736155"/>
                <a:chOff x="8921977" y="1466725"/>
                <a:chExt cx="2926080" cy="736155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465865-0C8C-7FD5-404F-24C63A055703}"/>
                    </a:ext>
                  </a:extLst>
                </p:cNvPr>
                <p:cNvSpPr txBox="1"/>
                <p:nvPr/>
              </p:nvSpPr>
              <p:spPr>
                <a:xfrm>
                  <a:off x="8921977" y="1466725"/>
                  <a:ext cx="2926080" cy="461665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Contributed meters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31248A3-2A3B-FFE4-0613-CE1ADEDAB721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200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of household meters at particular  timestamp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424D69-B353-5370-27BE-800E7FD186A6}"/>
                </a:ext>
              </a:extLst>
            </p:cNvPr>
            <p:cNvGrpSpPr/>
            <p:nvPr/>
          </p:nvGrpSpPr>
          <p:grpSpPr>
            <a:xfrm>
              <a:off x="3655923" y="2952716"/>
              <a:ext cx="5631557" cy="999853"/>
              <a:chOff x="4243751" y="2930541"/>
              <a:chExt cx="5631557" cy="999853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BFBF5CF-1BFA-5CD2-C13F-CE6198941481}"/>
                  </a:ext>
                </a:extLst>
              </p:cNvPr>
              <p:cNvSpPr/>
              <p:nvPr/>
            </p:nvSpPr>
            <p:spPr>
              <a:xfrm>
                <a:off x="4298315" y="2930541"/>
                <a:ext cx="5576993" cy="999853"/>
              </a:xfrm>
              <a:custGeom>
                <a:avLst/>
                <a:gdLst>
                  <a:gd name="connsiteX0" fmla="*/ 807966 w 897856"/>
                  <a:gd name="connsiteY0" fmla="*/ 0 h 180250"/>
                  <a:gd name="connsiteX1" fmla="*/ 0 w 897856"/>
                  <a:gd name="connsiteY1" fmla="*/ 0 h 180250"/>
                  <a:gd name="connsiteX2" fmla="*/ 0 w 897856"/>
                  <a:gd name="connsiteY2" fmla="*/ 180251 h 180250"/>
                  <a:gd name="connsiteX3" fmla="*/ 807966 w 897856"/>
                  <a:gd name="connsiteY3" fmla="*/ 180251 h 180250"/>
                  <a:gd name="connsiteX4" fmla="*/ 897857 w 897856"/>
                  <a:gd name="connsiteY4" fmla="*/ 90390 h 180250"/>
                  <a:gd name="connsiteX5" fmla="*/ 807966 w 897856"/>
                  <a:gd name="connsiteY5" fmla="*/ 529 h 180250"/>
                  <a:gd name="connsiteX6" fmla="*/ 804264 w 897856"/>
                  <a:gd name="connsiteY6" fmla="*/ 167036 h 180250"/>
                  <a:gd name="connsiteX7" fmla="*/ 727063 w 897856"/>
                  <a:gd name="connsiteY7" fmla="*/ 89861 h 180250"/>
                  <a:gd name="connsiteX8" fmla="*/ 804264 w 897856"/>
                  <a:gd name="connsiteY8" fmla="*/ 12686 h 180250"/>
                  <a:gd name="connsiteX9" fmla="*/ 881465 w 897856"/>
                  <a:gd name="connsiteY9" fmla="*/ 89861 h 180250"/>
                  <a:gd name="connsiteX10" fmla="*/ 804264 w 897856"/>
                  <a:gd name="connsiteY10" fmla="*/ 167036 h 180250"/>
                  <a:gd name="connsiteX0" fmla="*/ 807966 w 897857"/>
                  <a:gd name="connsiteY0" fmla="*/ 0 h 180251"/>
                  <a:gd name="connsiteX1" fmla="*/ 0 w 897857"/>
                  <a:gd name="connsiteY1" fmla="*/ 0 h 180251"/>
                  <a:gd name="connsiteX2" fmla="*/ 172 w 897857"/>
                  <a:gd name="connsiteY2" fmla="*/ 94154 h 180251"/>
                  <a:gd name="connsiteX3" fmla="*/ 0 w 897857"/>
                  <a:gd name="connsiteY3" fmla="*/ 180251 h 180251"/>
                  <a:gd name="connsiteX4" fmla="*/ 807966 w 897857"/>
                  <a:gd name="connsiteY4" fmla="*/ 180251 h 180251"/>
                  <a:gd name="connsiteX5" fmla="*/ 897857 w 897857"/>
                  <a:gd name="connsiteY5" fmla="*/ 90390 h 180251"/>
                  <a:gd name="connsiteX6" fmla="*/ 807966 w 897857"/>
                  <a:gd name="connsiteY6" fmla="*/ 529 h 180251"/>
                  <a:gd name="connsiteX7" fmla="*/ 807966 w 897857"/>
                  <a:gd name="connsiteY7" fmla="*/ 0 h 180251"/>
                  <a:gd name="connsiteX8" fmla="*/ 804264 w 897857"/>
                  <a:gd name="connsiteY8" fmla="*/ 167036 h 180251"/>
                  <a:gd name="connsiteX9" fmla="*/ 727063 w 897857"/>
                  <a:gd name="connsiteY9" fmla="*/ 89861 h 180251"/>
                  <a:gd name="connsiteX10" fmla="*/ 804264 w 897857"/>
                  <a:gd name="connsiteY10" fmla="*/ 12686 h 180251"/>
                  <a:gd name="connsiteX11" fmla="*/ 881465 w 897857"/>
                  <a:gd name="connsiteY11" fmla="*/ 89861 h 180251"/>
                  <a:gd name="connsiteX12" fmla="*/ 804264 w 897857"/>
                  <a:gd name="connsiteY12" fmla="*/ 167036 h 180251"/>
                  <a:gd name="connsiteX0" fmla="*/ 819814 w 909705"/>
                  <a:gd name="connsiteY0" fmla="*/ 0 h 180251"/>
                  <a:gd name="connsiteX1" fmla="*/ 11848 w 909705"/>
                  <a:gd name="connsiteY1" fmla="*/ 0 h 180251"/>
                  <a:gd name="connsiteX2" fmla="*/ 0 w 909705"/>
                  <a:gd name="connsiteY2" fmla="*/ 93295 h 180251"/>
                  <a:gd name="connsiteX3" fmla="*/ 11848 w 909705"/>
                  <a:gd name="connsiteY3" fmla="*/ 180251 h 180251"/>
                  <a:gd name="connsiteX4" fmla="*/ 819814 w 909705"/>
                  <a:gd name="connsiteY4" fmla="*/ 180251 h 180251"/>
                  <a:gd name="connsiteX5" fmla="*/ 909705 w 909705"/>
                  <a:gd name="connsiteY5" fmla="*/ 90390 h 180251"/>
                  <a:gd name="connsiteX6" fmla="*/ 819814 w 909705"/>
                  <a:gd name="connsiteY6" fmla="*/ 529 h 180251"/>
                  <a:gd name="connsiteX7" fmla="*/ 819814 w 909705"/>
                  <a:gd name="connsiteY7" fmla="*/ 0 h 180251"/>
                  <a:gd name="connsiteX8" fmla="*/ 816112 w 909705"/>
                  <a:gd name="connsiteY8" fmla="*/ 167036 h 180251"/>
                  <a:gd name="connsiteX9" fmla="*/ 738911 w 909705"/>
                  <a:gd name="connsiteY9" fmla="*/ 89861 h 180251"/>
                  <a:gd name="connsiteX10" fmla="*/ 816112 w 909705"/>
                  <a:gd name="connsiteY10" fmla="*/ 12686 h 180251"/>
                  <a:gd name="connsiteX11" fmla="*/ 893313 w 909705"/>
                  <a:gd name="connsiteY11" fmla="*/ 89861 h 180251"/>
                  <a:gd name="connsiteX12" fmla="*/ 816112 w 909705"/>
                  <a:gd name="connsiteY12" fmla="*/ 167036 h 180251"/>
                  <a:gd name="connsiteX0" fmla="*/ 835841 w 925732"/>
                  <a:gd name="connsiteY0" fmla="*/ 0 h 180251"/>
                  <a:gd name="connsiteX1" fmla="*/ 27875 w 925732"/>
                  <a:gd name="connsiteY1" fmla="*/ 0 h 180251"/>
                  <a:gd name="connsiteX2" fmla="*/ 0 w 925732"/>
                  <a:gd name="connsiteY2" fmla="*/ 92150 h 180251"/>
                  <a:gd name="connsiteX3" fmla="*/ 27875 w 925732"/>
                  <a:gd name="connsiteY3" fmla="*/ 180251 h 180251"/>
                  <a:gd name="connsiteX4" fmla="*/ 835841 w 925732"/>
                  <a:gd name="connsiteY4" fmla="*/ 180251 h 180251"/>
                  <a:gd name="connsiteX5" fmla="*/ 925732 w 925732"/>
                  <a:gd name="connsiteY5" fmla="*/ 90390 h 180251"/>
                  <a:gd name="connsiteX6" fmla="*/ 835841 w 925732"/>
                  <a:gd name="connsiteY6" fmla="*/ 529 h 180251"/>
                  <a:gd name="connsiteX7" fmla="*/ 835841 w 925732"/>
                  <a:gd name="connsiteY7" fmla="*/ 0 h 180251"/>
                  <a:gd name="connsiteX8" fmla="*/ 832139 w 925732"/>
                  <a:gd name="connsiteY8" fmla="*/ 167036 h 180251"/>
                  <a:gd name="connsiteX9" fmla="*/ 754938 w 925732"/>
                  <a:gd name="connsiteY9" fmla="*/ 89861 h 180251"/>
                  <a:gd name="connsiteX10" fmla="*/ 832139 w 925732"/>
                  <a:gd name="connsiteY10" fmla="*/ 12686 h 180251"/>
                  <a:gd name="connsiteX11" fmla="*/ 909340 w 925732"/>
                  <a:gd name="connsiteY11" fmla="*/ 89861 h 180251"/>
                  <a:gd name="connsiteX12" fmla="*/ 832139 w 925732"/>
                  <a:gd name="connsiteY12" fmla="*/ 167036 h 180251"/>
                  <a:gd name="connsiteX0" fmla="*/ 835841 w 925732"/>
                  <a:gd name="connsiteY0" fmla="*/ 0 h 180251"/>
                  <a:gd name="connsiteX1" fmla="*/ 27875 w 925732"/>
                  <a:gd name="connsiteY1" fmla="*/ 0 h 180251"/>
                  <a:gd name="connsiteX2" fmla="*/ 0 w 925732"/>
                  <a:gd name="connsiteY2" fmla="*/ 92150 h 180251"/>
                  <a:gd name="connsiteX3" fmla="*/ 27875 w 925732"/>
                  <a:gd name="connsiteY3" fmla="*/ 180251 h 180251"/>
                  <a:gd name="connsiteX4" fmla="*/ 835841 w 925732"/>
                  <a:gd name="connsiteY4" fmla="*/ 180251 h 180251"/>
                  <a:gd name="connsiteX5" fmla="*/ 925732 w 925732"/>
                  <a:gd name="connsiteY5" fmla="*/ 90390 h 180251"/>
                  <a:gd name="connsiteX6" fmla="*/ 835841 w 925732"/>
                  <a:gd name="connsiteY6" fmla="*/ 529 h 180251"/>
                  <a:gd name="connsiteX7" fmla="*/ 835841 w 925732"/>
                  <a:gd name="connsiteY7" fmla="*/ 0 h 180251"/>
                  <a:gd name="connsiteX8" fmla="*/ 832139 w 925732"/>
                  <a:gd name="connsiteY8" fmla="*/ 167036 h 180251"/>
                  <a:gd name="connsiteX9" fmla="*/ 754938 w 925732"/>
                  <a:gd name="connsiteY9" fmla="*/ 89861 h 180251"/>
                  <a:gd name="connsiteX10" fmla="*/ 832139 w 925732"/>
                  <a:gd name="connsiteY10" fmla="*/ 12686 h 180251"/>
                  <a:gd name="connsiteX11" fmla="*/ 909340 w 925732"/>
                  <a:gd name="connsiteY11" fmla="*/ 89861 h 180251"/>
                  <a:gd name="connsiteX12" fmla="*/ 832139 w 925732"/>
                  <a:gd name="connsiteY12" fmla="*/ 167036 h 180251"/>
                  <a:gd name="connsiteX0" fmla="*/ 835841 w 925732"/>
                  <a:gd name="connsiteY0" fmla="*/ 0 h 180251"/>
                  <a:gd name="connsiteX1" fmla="*/ 27875 w 925732"/>
                  <a:gd name="connsiteY1" fmla="*/ 0 h 180251"/>
                  <a:gd name="connsiteX2" fmla="*/ 0 w 925732"/>
                  <a:gd name="connsiteY2" fmla="*/ 92150 h 180251"/>
                  <a:gd name="connsiteX3" fmla="*/ 27875 w 925732"/>
                  <a:gd name="connsiteY3" fmla="*/ 180251 h 180251"/>
                  <a:gd name="connsiteX4" fmla="*/ 835841 w 925732"/>
                  <a:gd name="connsiteY4" fmla="*/ 180251 h 180251"/>
                  <a:gd name="connsiteX5" fmla="*/ 925732 w 925732"/>
                  <a:gd name="connsiteY5" fmla="*/ 90390 h 180251"/>
                  <a:gd name="connsiteX6" fmla="*/ 835841 w 925732"/>
                  <a:gd name="connsiteY6" fmla="*/ 529 h 180251"/>
                  <a:gd name="connsiteX7" fmla="*/ 835841 w 925732"/>
                  <a:gd name="connsiteY7" fmla="*/ 0 h 180251"/>
                  <a:gd name="connsiteX8" fmla="*/ 832139 w 925732"/>
                  <a:gd name="connsiteY8" fmla="*/ 167036 h 180251"/>
                  <a:gd name="connsiteX9" fmla="*/ 754938 w 925732"/>
                  <a:gd name="connsiteY9" fmla="*/ 89861 h 180251"/>
                  <a:gd name="connsiteX10" fmla="*/ 832139 w 925732"/>
                  <a:gd name="connsiteY10" fmla="*/ 12686 h 180251"/>
                  <a:gd name="connsiteX11" fmla="*/ 909340 w 925732"/>
                  <a:gd name="connsiteY11" fmla="*/ 89861 h 180251"/>
                  <a:gd name="connsiteX12" fmla="*/ 832139 w 925732"/>
                  <a:gd name="connsiteY12" fmla="*/ 167036 h 180251"/>
                  <a:gd name="connsiteX0" fmla="*/ 878019 w 967910"/>
                  <a:gd name="connsiteY0" fmla="*/ 0 h 180251"/>
                  <a:gd name="connsiteX1" fmla="*/ 70053 w 967910"/>
                  <a:gd name="connsiteY1" fmla="*/ 0 h 180251"/>
                  <a:gd name="connsiteX2" fmla="*/ 42178 w 967910"/>
                  <a:gd name="connsiteY2" fmla="*/ 92150 h 180251"/>
                  <a:gd name="connsiteX3" fmla="*/ 70053 w 967910"/>
                  <a:gd name="connsiteY3" fmla="*/ 180251 h 180251"/>
                  <a:gd name="connsiteX4" fmla="*/ 878019 w 967910"/>
                  <a:gd name="connsiteY4" fmla="*/ 180251 h 180251"/>
                  <a:gd name="connsiteX5" fmla="*/ 967910 w 967910"/>
                  <a:gd name="connsiteY5" fmla="*/ 90390 h 180251"/>
                  <a:gd name="connsiteX6" fmla="*/ 878019 w 967910"/>
                  <a:gd name="connsiteY6" fmla="*/ 529 h 180251"/>
                  <a:gd name="connsiteX7" fmla="*/ 878019 w 967910"/>
                  <a:gd name="connsiteY7" fmla="*/ 0 h 180251"/>
                  <a:gd name="connsiteX8" fmla="*/ 874317 w 967910"/>
                  <a:gd name="connsiteY8" fmla="*/ 167036 h 180251"/>
                  <a:gd name="connsiteX9" fmla="*/ 797116 w 967910"/>
                  <a:gd name="connsiteY9" fmla="*/ 89861 h 180251"/>
                  <a:gd name="connsiteX10" fmla="*/ 874317 w 967910"/>
                  <a:gd name="connsiteY10" fmla="*/ 12686 h 180251"/>
                  <a:gd name="connsiteX11" fmla="*/ 951518 w 967910"/>
                  <a:gd name="connsiteY11" fmla="*/ 89861 h 180251"/>
                  <a:gd name="connsiteX12" fmla="*/ 874317 w 967910"/>
                  <a:gd name="connsiteY12" fmla="*/ 167036 h 180251"/>
                  <a:gd name="connsiteX0" fmla="*/ 878404 w 968295"/>
                  <a:gd name="connsiteY0" fmla="*/ 0 h 180251"/>
                  <a:gd name="connsiteX1" fmla="*/ 70438 w 968295"/>
                  <a:gd name="connsiteY1" fmla="*/ 0 h 180251"/>
                  <a:gd name="connsiteX2" fmla="*/ 42563 w 968295"/>
                  <a:gd name="connsiteY2" fmla="*/ 92150 h 180251"/>
                  <a:gd name="connsiteX3" fmla="*/ 70438 w 968295"/>
                  <a:gd name="connsiteY3" fmla="*/ 180251 h 180251"/>
                  <a:gd name="connsiteX4" fmla="*/ 878404 w 968295"/>
                  <a:gd name="connsiteY4" fmla="*/ 180251 h 180251"/>
                  <a:gd name="connsiteX5" fmla="*/ 968295 w 968295"/>
                  <a:gd name="connsiteY5" fmla="*/ 90390 h 180251"/>
                  <a:gd name="connsiteX6" fmla="*/ 878404 w 968295"/>
                  <a:gd name="connsiteY6" fmla="*/ 529 h 180251"/>
                  <a:gd name="connsiteX7" fmla="*/ 878404 w 968295"/>
                  <a:gd name="connsiteY7" fmla="*/ 0 h 180251"/>
                  <a:gd name="connsiteX8" fmla="*/ 874702 w 968295"/>
                  <a:gd name="connsiteY8" fmla="*/ 167036 h 180251"/>
                  <a:gd name="connsiteX9" fmla="*/ 797501 w 968295"/>
                  <a:gd name="connsiteY9" fmla="*/ 89861 h 180251"/>
                  <a:gd name="connsiteX10" fmla="*/ 874702 w 968295"/>
                  <a:gd name="connsiteY10" fmla="*/ 12686 h 180251"/>
                  <a:gd name="connsiteX11" fmla="*/ 951903 w 968295"/>
                  <a:gd name="connsiteY11" fmla="*/ 89861 h 180251"/>
                  <a:gd name="connsiteX12" fmla="*/ 874702 w 968295"/>
                  <a:gd name="connsiteY12" fmla="*/ 167036 h 180251"/>
                  <a:gd name="connsiteX0" fmla="*/ 835842 w 925733"/>
                  <a:gd name="connsiteY0" fmla="*/ 0 h 180251"/>
                  <a:gd name="connsiteX1" fmla="*/ 27876 w 925733"/>
                  <a:gd name="connsiteY1" fmla="*/ 0 h 180251"/>
                  <a:gd name="connsiteX2" fmla="*/ 1 w 925733"/>
                  <a:gd name="connsiteY2" fmla="*/ 92150 h 180251"/>
                  <a:gd name="connsiteX3" fmla="*/ 27876 w 925733"/>
                  <a:gd name="connsiteY3" fmla="*/ 180251 h 180251"/>
                  <a:gd name="connsiteX4" fmla="*/ 835842 w 925733"/>
                  <a:gd name="connsiteY4" fmla="*/ 180251 h 180251"/>
                  <a:gd name="connsiteX5" fmla="*/ 925733 w 925733"/>
                  <a:gd name="connsiteY5" fmla="*/ 90390 h 180251"/>
                  <a:gd name="connsiteX6" fmla="*/ 835842 w 925733"/>
                  <a:gd name="connsiteY6" fmla="*/ 529 h 180251"/>
                  <a:gd name="connsiteX7" fmla="*/ 835842 w 925733"/>
                  <a:gd name="connsiteY7" fmla="*/ 0 h 180251"/>
                  <a:gd name="connsiteX8" fmla="*/ 832140 w 925733"/>
                  <a:gd name="connsiteY8" fmla="*/ 167036 h 180251"/>
                  <a:gd name="connsiteX9" fmla="*/ 754939 w 925733"/>
                  <a:gd name="connsiteY9" fmla="*/ 89861 h 180251"/>
                  <a:gd name="connsiteX10" fmla="*/ 832140 w 925733"/>
                  <a:gd name="connsiteY10" fmla="*/ 12686 h 180251"/>
                  <a:gd name="connsiteX11" fmla="*/ 909341 w 925733"/>
                  <a:gd name="connsiteY11" fmla="*/ 89861 h 180251"/>
                  <a:gd name="connsiteX12" fmla="*/ 832140 w 925733"/>
                  <a:gd name="connsiteY12" fmla="*/ 167036 h 180251"/>
                  <a:gd name="connsiteX0" fmla="*/ 835842 w 925733"/>
                  <a:gd name="connsiteY0" fmla="*/ 0 h 180251"/>
                  <a:gd name="connsiteX1" fmla="*/ 27876 w 925733"/>
                  <a:gd name="connsiteY1" fmla="*/ 0 h 180251"/>
                  <a:gd name="connsiteX2" fmla="*/ 1 w 925733"/>
                  <a:gd name="connsiteY2" fmla="*/ 92150 h 180251"/>
                  <a:gd name="connsiteX3" fmla="*/ 27876 w 925733"/>
                  <a:gd name="connsiteY3" fmla="*/ 180251 h 180251"/>
                  <a:gd name="connsiteX4" fmla="*/ 835842 w 925733"/>
                  <a:gd name="connsiteY4" fmla="*/ 180251 h 180251"/>
                  <a:gd name="connsiteX5" fmla="*/ 925733 w 925733"/>
                  <a:gd name="connsiteY5" fmla="*/ 90390 h 180251"/>
                  <a:gd name="connsiteX6" fmla="*/ 835842 w 925733"/>
                  <a:gd name="connsiteY6" fmla="*/ 529 h 180251"/>
                  <a:gd name="connsiteX7" fmla="*/ 835842 w 925733"/>
                  <a:gd name="connsiteY7" fmla="*/ 0 h 180251"/>
                  <a:gd name="connsiteX8" fmla="*/ 832140 w 925733"/>
                  <a:gd name="connsiteY8" fmla="*/ 167036 h 180251"/>
                  <a:gd name="connsiteX9" fmla="*/ 754939 w 925733"/>
                  <a:gd name="connsiteY9" fmla="*/ 89861 h 180251"/>
                  <a:gd name="connsiteX10" fmla="*/ 832140 w 925733"/>
                  <a:gd name="connsiteY10" fmla="*/ 12686 h 180251"/>
                  <a:gd name="connsiteX11" fmla="*/ 909341 w 925733"/>
                  <a:gd name="connsiteY11" fmla="*/ 89861 h 180251"/>
                  <a:gd name="connsiteX12" fmla="*/ 832140 w 925733"/>
                  <a:gd name="connsiteY12" fmla="*/ 167036 h 180251"/>
                  <a:gd name="connsiteX0" fmla="*/ 835842 w 925733"/>
                  <a:gd name="connsiteY0" fmla="*/ 0 h 180251"/>
                  <a:gd name="connsiteX1" fmla="*/ 27876 w 925733"/>
                  <a:gd name="connsiteY1" fmla="*/ 0 h 180251"/>
                  <a:gd name="connsiteX2" fmla="*/ 1 w 925733"/>
                  <a:gd name="connsiteY2" fmla="*/ 92150 h 180251"/>
                  <a:gd name="connsiteX3" fmla="*/ 27876 w 925733"/>
                  <a:gd name="connsiteY3" fmla="*/ 180251 h 180251"/>
                  <a:gd name="connsiteX4" fmla="*/ 835842 w 925733"/>
                  <a:gd name="connsiteY4" fmla="*/ 180251 h 180251"/>
                  <a:gd name="connsiteX5" fmla="*/ 925733 w 925733"/>
                  <a:gd name="connsiteY5" fmla="*/ 90390 h 180251"/>
                  <a:gd name="connsiteX6" fmla="*/ 835842 w 925733"/>
                  <a:gd name="connsiteY6" fmla="*/ 529 h 180251"/>
                  <a:gd name="connsiteX7" fmla="*/ 835842 w 925733"/>
                  <a:gd name="connsiteY7" fmla="*/ 0 h 180251"/>
                  <a:gd name="connsiteX8" fmla="*/ 832140 w 925733"/>
                  <a:gd name="connsiteY8" fmla="*/ 167036 h 180251"/>
                  <a:gd name="connsiteX9" fmla="*/ 754939 w 925733"/>
                  <a:gd name="connsiteY9" fmla="*/ 89861 h 180251"/>
                  <a:gd name="connsiteX10" fmla="*/ 832140 w 925733"/>
                  <a:gd name="connsiteY10" fmla="*/ 12686 h 180251"/>
                  <a:gd name="connsiteX11" fmla="*/ 909341 w 925733"/>
                  <a:gd name="connsiteY11" fmla="*/ 89861 h 180251"/>
                  <a:gd name="connsiteX12" fmla="*/ 832140 w 925733"/>
                  <a:gd name="connsiteY12" fmla="*/ 167036 h 180251"/>
                  <a:gd name="connsiteX0" fmla="*/ 835842 w 925733"/>
                  <a:gd name="connsiteY0" fmla="*/ 0 h 180251"/>
                  <a:gd name="connsiteX1" fmla="*/ 27876 w 925733"/>
                  <a:gd name="connsiteY1" fmla="*/ 0 h 180251"/>
                  <a:gd name="connsiteX2" fmla="*/ 1 w 925733"/>
                  <a:gd name="connsiteY2" fmla="*/ 92150 h 180251"/>
                  <a:gd name="connsiteX3" fmla="*/ 27876 w 925733"/>
                  <a:gd name="connsiteY3" fmla="*/ 180251 h 180251"/>
                  <a:gd name="connsiteX4" fmla="*/ 835842 w 925733"/>
                  <a:gd name="connsiteY4" fmla="*/ 180251 h 180251"/>
                  <a:gd name="connsiteX5" fmla="*/ 925733 w 925733"/>
                  <a:gd name="connsiteY5" fmla="*/ 90390 h 180251"/>
                  <a:gd name="connsiteX6" fmla="*/ 835842 w 925733"/>
                  <a:gd name="connsiteY6" fmla="*/ 529 h 180251"/>
                  <a:gd name="connsiteX7" fmla="*/ 835842 w 925733"/>
                  <a:gd name="connsiteY7" fmla="*/ 0 h 180251"/>
                  <a:gd name="connsiteX8" fmla="*/ 832140 w 925733"/>
                  <a:gd name="connsiteY8" fmla="*/ 167036 h 180251"/>
                  <a:gd name="connsiteX9" fmla="*/ 754939 w 925733"/>
                  <a:gd name="connsiteY9" fmla="*/ 89861 h 180251"/>
                  <a:gd name="connsiteX10" fmla="*/ 832140 w 925733"/>
                  <a:gd name="connsiteY10" fmla="*/ 12686 h 180251"/>
                  <a:gd name="connsiteX11" fmla="*/ 909341 w 925733"/>
                  <a:gd name="connsiteY11" fmla="*/ 89861 h 180251"/>
                  <a:gd name="connsiteX12" fmla="*/ 832140 w 925733"/>
                  <a:gd name="connsiteY12" fmla="*/ 167036 h 180251"/>
                  <a:gd name="connsiteX0" fmla="*/ 915516 w 1005407"/>
                  <a:gd name="connsiteY0" fmla="*/ 0 h 180251"/>
                  <a:gd name="connsiteX1" fmla="*/ 107550 w 1005407"/>
                  <a:gd name="connsiteY1" fmla="*/ 0 h 180251"/>
                  <a:gd name="connsiteX2" fmla="*/ 0 w 1005407"/>
                  <a:gd name="connsiteY2" fmla="*/ 96271 h 180251"/>
                  <a:gd name="connsiteX3" fmla="*/ 107550 w 1005407"/>
                  <a:gd name="connsiteY3" fmla="*/ 180251 h 180251"/>
                  <a:gd name="connsiteX4" fmla="*/ 915516 w 1005407"/>
                  <a:gd name="connsiteY4" fmla="*/ 180251 h 180251"/>
                  <a:gd name="connsiteX5" fmla="*/ 1005407 w 1005407"/>
                  <a:gd name="connsiteY5" fmla="*/ 90390 h 180251"/>
                  <a:gd name="connsiteX6" fmla="*/ 915516 w 1005407"/>
                  <a:gd name="connsiteY6" fmla="*/ 529 h 180251"/>
                  <a:gd name="connsiteX7" fmla="*/ 915516 w 1005407"/>
                  <a:gd name="connsiteY7" fmla="*/ 0 h 180251"/>
                  <a:gd name="connsiteX8" fmla="*/ 911814 w 1005407"/>
                  <a:gd name="connsiteY8" fmla="*/ 167036 h 180251"/>
                  <a:gd name="connsiteX9" fmla="*/ 834613 w 1005407"/>
                  <a:gd name="connsiteY9" fmla="*/ 89861 h 180251"/>
                  <a:gd name="connsiteX10" fmla="*/ 911814 w 1005407"/>
                  <a:gd name="connsiteY10" fmla="*/ 12686 h 180251"/>
                  <a:gd name="connsiteX11" fmla="*/ 989015 w 1005407"/>
                  <a:gd name="connsiteY11" fmla="*/ 89861 h 180251"/>
                  <a:gd name="connsiteX12" fmla="*/ 911814 w 1005407"/>
                  <a:gd name="connsiteY12" fmla="*/ 167036 h 18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5407" h="180251">
                    <a:moveTo>
                      <a:pt x="915516" y="0"/>
                    </a:moveTo>
                    <a:lnTo>
                      <a:pt x="107550" y="0"/>
                    </a:lnTo>
                    <a:cubicBezTo>
                      <a:pt x="106777" y="51799"/>
                      <a:pt x="7641" y="49051"/>
                      <a:pt x="0" y="96271"/>
                    </a:cubicBezTo>
                    <a:cubicBezTo>
                      <a:pt x="-57" y="124970"/>
                      <a:pt x="107607" y="151552"/>
                      <a:pt x="107550" y="180251"/>
                    </a:cubicBezTo>
                    <a:lnTo>
                      <a:pt x="915516" y="180251"/>
                    </a:lnTo>
                    <a:cubicBezTo>
                      <a:pt x="965220" y="180251"/>
                      <a:pt x="1005407" y="140078"/>
                      <a:pt x="1005407" y="90390"/>
                    </a:cubicBezTo>
                    <a:cubicBezTo>
                      <a:pt x="1005407" y="40702"/>
                      <a:pt x="965220" y="529"/>
                      <a:pt x="915516" y="529"/>
                    </a:cubicBezTo>
                    <a:lnTo>
                      <a:pt x="915516" y="0"/>
                    </a:lnTo>
                    <a:close/>
                    <a:moveTo>
                      <a:pt x="911814" y="167036"/>
                    </a:moveTo>
                    <a:cubicBezTo>
                      <a:pt x="869512" y="167036"/>
                      <a:pt x="834613" y="132677"/>
                      <a:pt x="834613" y="89861"/>
                    </a:cubicBezTo>
                    <a:cubicBezTo>
                      <a:pt x="834613" y="47045"/>
                      <a:pt x="868983" y="12686"/>
                      <a:pt x="911814" y="12686"/>
                    </a:cubicBezTo>
                    <a:cubicBezTo>
                      <a:pt x="954645" y="12686"/>
                      <a:pt x="989015" y="47045"/>
                      <a:pt x="989015" y="89861"/>
                    </a:cubicBezTo>
                    <a:cubicBezTo>
                      <a:pt x="989015" y="132677"/>
                      <a:pt x="954645" y="167036"/>
                      <a:pt x="911814" y="167036"/>
                    </a:cubicBez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D2EDA44-AFDD-A1E6-678F-DA240B8486C3}"/>
                  </a:ext>
                </a:extLst>
              </p:cNvPr>
              <p:cNvSpPr/>
              <p:nvPr/>
            </p:nvSpPr>
            <p:spPr>
              <a:xfrm>
                <a:off x="4243751" y="2930541"/>
                <a:ext cx="651146" cy="999847"/>
              </a:xfrm>
              <a:custGeom>
                <a:avLst/>
                <a:gdLst>
                  <a:gd name="connsiteX0" fmla="*/ 117387 w 117387"/>
                  <a:gd name="connsiteY0" fmla="*/ 0 h 180250"/>
                  <a:gd name="connsiteX1" fmla="*/ 117387 w 117387"/>
                  <a:gd name="connsiteY1" fmla="*/ 180251 h 180250"/>
                  <a:gd name="connsiteX2" fmla="*/ 0 w 117387"/>
                  <a:gd name="connsiteY2" fmla="*/ 158050 h 180250"/>
                  <a:gd name="connsiteX3" fmla="*/ 0 w 117387"/>
                  <a:gd name="connsiteY3" fmla="*/ 21672 h 180250"/>
                  <a:gd name="connsiteX4" fmla="*/ 117387 w 117387"/>
                  <a:gd name="connsiteY4" fmla="*/ 0 h 18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387" h="180250">
                    <a:moveTo>
                      <a:pt x="117387" y="0"/>
                    </a:moveTo>
                    <a:lnTo>
                      <a:pt x="117387" y="180251"/>
                    </a:lnTo>
                    <a:lnTo>
                      <a:pt x="0" y="158050"/>
                    </a:lnTo>
                    <a:lnTo>
                      <a:pt x="0" y="21672"/>
                    </a:lnTo>
                    <a:lnTo>
                      <a:pt x="11738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E2479C2-E541-DCD1-6D40-513CBEEB2F8E}"/>
                  </a:ext>
                </a:extLst>
              </p:cNvPr>
              <p:cNvGrpSpPr/>
              <p:nvPr/>
            </p:nvGrpSpPr>
            <p:grpSpPr>
              <a:xfrm>
                <a:off x="5098813" y="2941479"/>
                <a:ext cx="3761102" cy="736155"/>
                <a:chOff x="8921977" y="1466725"/>
                <a:chExt cx="2926080" cy="736155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3F14E5-3A9C-AFD7-2526-40491A2D2223}"/>
                    </a:ext>
                  </a:extLst>
                </p:cNvPr>
                <p:cNvSpPr txBox="1"/>
                <p:nvPr/>
              </p:nvSpPr>
              <p:spPr>
                <a:xfrm>
                  <a:off x="8921977" y="1466725"/>
                  <a:ext cx="2926080" cy="461665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Testing data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B08057-6593-470A-5C3C-6D558B6528E7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200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Consumption data with 24 ahead missing forecasting values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AD54A4-FAFC-CA07-607A-61B2E54934E4}"/>
                </a:ext>
              </a:extLst>
            </p:cNvPr>
            <p:cNvGrpSpPr/>
            <p:nvPr/>
          </p:nvGrpSpPr>
          <p:grpSpPr>
            <a:xfrm>
              <a:off x="3119162" y="1841447"/>
              <a:ext cx="6168317" cy="1184573"/>
              <a:chOff x="3706990" y="1819272"/>
              <a:chExt cx="6168317" cy="1184573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F3436EC-EA79-DDE1-85BE-A8E69B526011}"/>
                  </a:ext>
                </a:extLst>
              </p:cNvPr>
              <p:cNvSpPr/>
              <p:nvPr/>
            </p:nvSpPr>
            <p:spPr>
              <a:xfrm>
                <a:off x="4060504" y="1819272"/>
                <a:ext cx="5814803" cy="999853"/>
              </a:xfrm>
              <a:custGeom>
                <a:avLst/>
                <a:gdLst>
                  <a:gd name="connsiteX0" fmla="*/ 807966 w 897856"/>
                  <a:gd name="connsiteY0" fmla="*/ 0 h 180250"/>
                  <a:gd name="connsiteX1" fmla="*/ 0 w 897856"/>
                  <a:gd name="connsiteY1" fmla="*/ 0 h 180250"/>
                  <a:gd name="connsiteX2" fmla="*/ 0 w 897856"/>
                  <a:gd name="connsiteY2" fmla="*/ 180251 h 180250"/>
                  <a:gd name="connsiteX3" fmla="*/ 807966 w 897856"/>
                  <a:gd name="connsiteY3" fmla="*/ 180251 h 180250"/>
                  <a:gd name="connsiteX4" fmla="*/ 897857 w 897856"/>
                  <a:gd name="connsiteY4" fmla="*/ 90390 h 180250"/>
                  <a:gd name="connsiteX5" fmla="*/ 897857 w 897856"/>
                  <a:gd name="connsiteY5" fmla="*/ 90390 h 180250"/>
                  <a:gd name="connsiteX6" fmla="*/ 807966 w 897856"/>
                  <a:gd name="connsiteY6" fmla="*/ 529 h 180250"/>
                  <a:gd name="connsiteX7" fmla="*/ 804264 w 897856"/>
                  <a:gd name="connsiteY7" fmla="*/ 167036 h 180250"/>
                  <a:gd name="connsiteX8" fmla="*/ 727063 w 897856"/>
                  <a:gd name="connsiteY8" fmla="*/ 89861 h 180250"/>
                  <a:gd name="connsiteX9" fmla="*/ 804264 w 897856"/>
                  <a:gd name="connsiteY9" fmla="*/ 12686 h 180250"/>
                  <a:gd name="connsiteX10" fmla="*/ 881465 w 897856"/>
                  <a:gd name="connsiteY10" fmla="*/ 89861 h 180250"/>
                  <a:gd name="connsiteX11" fmla="*/ 804264 w 897856"/>
                  <a:gd name="connsiteY11" fmla="*/ 167036 h 180250"/>
                  <a:gd name="connsiteX0" fmla="*/ 808653 w 898544"/>
                  <a:gd name="connsiteY0" fmla="*/ 0 h 180251"/>
                  <a:gd name="connsiteX1" fmla="*/ 687 w 898544"/>
                  <a:gd name="connsiteY1" fmla="*/ 0 h 180251"/>
                  <a:gd name="connsiteX2" fmla="*/ 0 w 898544"/>
                  <a:gd name="connsiteY2" fmla="*/ 90151 h 180251"/>
                  <a:gd name="connsiteX3" fmla="*/ 687 w 898544"/>
                  <a:gd name="connsiteY3" fmla="*/ 180251 h 180251"/>
                  <a:gd name="connsiteX4" fmla="*/ 808653 w 898544"/>
                  <a:gd name="connsiteY4" fmla="*/ 180251 h 180251"/>
                  <a:gd name="connsiteX5" fmla="*/ 898544 w 898544"/>
                  <a:gd name="connsiteY5" fmla="*/ 90390 h 180251"/>
                  <a:gd name="connsiteX6" fmla="*/ 898544 w 898544"/>
                  <a:gd name="connsiteY6" fmla="*/ 90390 h 180251"/>
                  <a:gd name="connsiteX7" fmla="*/ 808653 w 898544"/>
                  <a:gd name="connsiteY7" fmla="*/ 529 h 180251"/>
                  <a:gd name="connsiteX8" fmla="*/ 808653 w 898544"/>
                  <a:gd name="connsiteY8" fmla="*/ 0 h 180251"/>
                  <a:gd name="connsiteX9" fmla="*/ 804951 w 898544"/>
                  <a:gd name="connsiteY9" fmla="*/ 167036 h 180251"/>
                  <a:gd name="connsiteX10" fmla="*/ 727750 w 898544"/>
                  <a:gd name="connsiteY10" fmla="*/ 89861 h 180251"/>
                  <a:gd name="connsiteX11" fmla="*/ 804951 w 898544"/>
                  <a:gd name="connsiteY11" fmla="*/ 12686 h 180251"/>
                  <a:gd name="connsiteX12" fmla="*/ 882152 w 898544"/>
                  <a:gd name="connsiteY12" fmla="*/ 89861 h 180251"/>
                  <a:gd name="connsiteX13" fmla="*/ 804951 w 898544"/>
                  <a:gd name="connsiteY13" fmla="*/ 167036 h 180251"/>
                  <a:gd name="connsiteX0" fmla="*/ 822390 w 912281"/>
                  <a:gd name="connsiteY0" fmla="*/ 0 h 180251"/>
                  <a:gd name="connsiteX1" fmla="*/ 14424 w 912281"/>
                  <a:gd name="connsiteY1" fmla="*/ 0 h 180251"/>
                  <a:gd name="connsiteX2" fmla="*/ 0 w 912281"/>
                  <a:gd name="connsiteY2" fmla="*/ 91868 h 180251"/>
                  <a:gd name="connsiteX3" fmla="*/ 14424 w 912281"/>
                  <a:gd name="connsiteY3" fmla="*/ 180251 h 180251"/>
                  <a:gd name="connsiteX4" fmla="*/ 822390 w 912281"/>
                  <a:gd name="connsiteY4" fmla="*/ 180251 h 180251"/>
                  <a:gd name="connsiteX5" fmla="*/ 912281 w 912281"/>
                  <a:gd name="connsiteY5" fmla="*/ 90390 h 180251"/>
                  <a:gd name="connsiteX6" fmla="*/ 912281 w 912281"/>
                  <a:gd name="connsiteY6" fmla="*/ 90390 h 180251"/>
                  <a:gd name="connsiteX7" fmla="*/ 822390 w 912281"/>
                  <a:gd name="connsiteY7" fmla="*/ 529 h 180251"/>
                  <a:gd name="connsiteX8" fmla="*/ 822390 w 912281"/>
                  <a:gd name="connsiteY8" fmla="*/ 0 h 180251"/>
                  <a:gd name="connsiteX9" fmla="*/ 818688 w 912281"/>
                  <a:gd name="connsiteY9" fmla="*/ 167036 h 180251"/>
                  <a:gd name="connsiteX10" fmla="*/ 741487 w 912281"/>
                  <a:gd name="connsiteY10" fmla="*/ 89861 h 180251"/>
                  <a:gd name="connsiteX11" fmla="*/ 818688 w 912281"/>
                  <a:gd name="connsiteY11" fmla="*/ 12686 h 180251"/>
                  <a:gd name="connsiteX12" fmla="*/ 895889 w 912281"/>
                  <a:gd name="connsiteY12" fmla="*/ 89861 h 180251"/>
                  <a:gd name="connsiteX13" fmla="*/ 818688 w 912281"/>
                  <a:gd name="connsiteY13" fmla="*/ 167036 h 180251"/>
                  <a:gd name="connsiteX0" fmla="*/ 958388 w 1048279"/>
                  <a:gd name="connsiteY0" fmla="*/ 0 h 180251"/>
                  <a:gd name="connsiteX1" fmla="*/ 150422 w 1048279"/>
                  <a:gd name="connsiteY1" fmla="*/ 0 h 180251"/>
                  <a:gd name="connsiteX2" fmla="*/ 0 w 1048279"/>
                  <a:gd name="connsiteY2" fmla="*/ 128958 h 180251"/>
                  <a:gd name="connsiteX3" fmla="*/ 150422 w 1048279"/>
                  <a:gd name="connsiteY3" fmla="*/ 180251 h 180251"/>
                  <a:gd name="connsiteX4" fmla="*/ 958388 w 1048279"/>
                  <a:gd name="connsiteY4" fmla="*/ 180251 h 180251"/>
                  <a:gd name="connsiteX5" fmla="*/ 1048279 w 1048279"/>
                  <a:gd name="connsiteY5" fmla="*/ 90390 h 180251"/>
                  <a:gd name="connsiteX6" fmla="*/ 1048279 w 1048279"/>
                  <a:gd name="connsiteY6" fmla="*/ 90390 h 180251"/>
                  <a:gd name="connsiteX7" fmla="*/ 958388 w 1048279"/>
                  <a:gd name="connsiteY7" fmla="*/ 529 h 180251"/>
                  <a:gd name="connsiteX8" fmla="*/ 958388 w 1048279"/>
                  <a:gd name="connsiteY8" fmla="*/ 0 h 180251"/>
                  <a:gd name="connsiteX9" fmla="*/ 954686 w 1048279"/>
                  <a:gd name="connsiteY9" fmla="*/ 167036 h 180251"/>
                  <a:gd name="connsiteX10" fmla="*/ 877485 w 1048279"/>
                  <a:gd name="connsiteY10" fmla="*/ 89861 h 180251"/>
                  <a:gd name="connsiteX11" fmla="*/ 954686 w 1048279"/>
                  <a:gd name="connsiteY11" fmla="*/ 12686 h 180251"/>
                  <a:gd name="connsiteX12" fmla="*/ 1031887 w 1048279"/>
                  <a:gd name="connsiteY12" fmla="*/ 89861 h 180251"/>
                  <a:gd name="connsiteX13" fmla="*/ 954686 w 1048279"/>
                  <a:gd name="connsiteY13" fmla="*/ 167036 h 18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8279" h="180251">
                    <a:moveTo>
                      <a:pt x="958388" y="0"/>
                    </a:moveTo>
                    <a:lnTo>
                      <a:pt x="150422" y="0"/>
                    </a:lnTo>
                    <a:lnTo>
                      <a:pt x="0" y="128958"/>
                    </a:lnTo>
                    <a:lnTo>
                      <a:pt x="150422" y="180251"/>
                    </a:lnTo>
                    <a:lnTo>
                      <a:pt x="958388" y="180251"/>
                    </a:lnTo>
                    <a:cubicBezTo>
                      <a:pt x="1008092" y="180251"/>
                      <a:pt x="1048279" y="140077"/>
                      <a:pt x="1048279" y="90390"/>
                    </a:cubicBezTo>
                    <a:lnTo>
                      <a:pt x="1048279" y="90390"/>
                    </a:lnTo>
                    <a:cubicBezTo>
                      <a:pt x="1048279" y="40702"/>
                      <a:pt x="1008092" y="529"/>
                      <a:pt x="958388" y="529"/>
                    </a:cubicBezTo>
                    <a:lnTo>
                      <a:pt x="958388" y="0"/>
                    </a:lnTo>
                    <a:close/>
                    <a:moveTo>
                      <a:pt x="954686" y="167036"/>
                    </a:moveTo>
                    <a:cubicBezTo>
                      <a:pt x="912384" y="167036"/>
                      <a:pt x="877485" y="132677"/>
                      <a:pt x="877485" y="89861"/>
                    </a:cubicBezTo>
                    <a:cubicBezTo>
                      <a:pt x="877485" y="47045"/>
                      <a:pt x="911855" y="12686"/>
                      <a:pt x="954686" y="12686"/>
                    </a:cubicBezTo>
                    <a:cubicBezTo>
                      <a:pt x="997517" y="12686"/>
                      <a:pt x="1031887" y="47045"/>
                      <a:pt x="1031887" y="89861"/>
                    </a:cubicBezTo>
                    <a:cubicBezTo>
                      <a:pt x="1031887" y="132677"/>
                      <a:pt x="997517" y="167036"/>
                      <a:pt x="954686" y="16703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349EDD4-30F8-9E53-6B06-933461B41FA8}"/>
                  </a:ext>
                </a:extLst>
              </p:cNvPr>
              <p:cNvSpPr/>
              <p:nvPr/>
            </p:nvSpPr>
            <p:spPr>
              <a:xfrm>
                <a:off x="3706990" y="1819272"/>
                <a:ext cx="1187906" cy="1184573"/>
              </a:xfrm>
              <a:custGeom>
                <a:avLst/>
                <a:gdLst>
                  <a:gd name="connsiteX0" fmla="*/ 214153 w 214153"/>
                  <a:gd name="connsiteY0" fmla="*/ 0 h 213552"/>
                  <a:gd name="connsiteX1" fmla="*/ 0 w 214153"/>
                  <a:gd name="connsiteY1" fmla="*/ 116819 h 213552"/>
                  <a:gd name="connsiteX2" fmla="*/ 96766 w 214153"/>
                  <a:gd name="connsiteY2" fmla="*/ 213552 h 213552"/>
                  <a:gd name="connsiteX3" fmla="*/ 214153 w 214153"/>
                  <a:gd name="connsiteY3" fmla="*/ 180251 h 213552"/>
                  <a:gd name="connsiteX4" fmla="*/ 214153 w 214153"/>
                  <a:gd name="connsiteY4" fmla="*/ 0 h 21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153" h="213552">
                    <a:moveTo>
                      <a:pt x="214153" y="0"/>
                    </a:moveTo>
                    <a:lnTo>
                      <a:pt x="0" y="116819"/>
                    </a:lnTo>
                    <a:lnTo>
                      <a:pt x="96766" y="213552"/>
                    </a:lnTo>
                    <a:lnTo>
                      <a:pt x="214153" y="180251"/>
                    </a:lnTo>
                    <a:lnTo>
                      <a:pt x="21415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15DF885-2EDE-3F52-6D15-4A07F384270E}"/>
                  </a:ext>
                </a:extLst>
              </p:cNvPr>
              <p:cNvGrpSpPr/>
              <p:nvPr/>
            </p:nvGrpSpPr>
            <p:grpSpPr>
              <a:xfrm>
                <a:off x="5098813" y="1830210"/>
                <a:ext cx="3761102" cy="736155"/>
                <a:chOff x="8921977" y="1466725"/>
                <a:chExt cx="2926080" cy="73615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F2D3D4-4E19-5371-8457-0C31C627AC87}"/>
                    </a:ext>
                  </a:extLst>
                </p:cNvPr>
                <p:cNvSpPr txBox="1"/>
                <p:nvPr/>
              </p:nvSpPr>
              <p:spPr>
                <a:xfrm>
                  <a:off x="8921977" y="1466725"/>
                  <a:ext cx="2926080" cy="461665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Training data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307243B-2695-D561-A3E0-204641D8BE31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200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Hourly water demand data </a:t>
                  </a:r>
                </a:p>
              </p:txBody>
            </p:sp>
          </p:grpSp>
        </p:grpSp>
        <p:pic>
          <p:nvPicPr>
            <p:cNvPr id="17" name="Graphic 16" descr="Bullseye with solid fill">
              <a:extLst>
                <a:ext uri="{FF2B5EF4-FFF2-40B4-BE49-F238E27FC236}">
                  <a16:creationId xmlns:a16="http://schemas.microsoft.com/office/drawing/2014/main" id="{20326C66-4892-DA38-22C7-08AB6D62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66096" y="3137487"/>
              <a:ext cx="627373" cy="627373"/>
            </a:xfrm>
            <a:prstGeom prst="rect">
              <a:avLst/>
            </a:prstGeom>
          </p:spPr>
        </p:pic>
        <p:pic>
          <p:nvPicPr>
            <p:cNvPr id="18" name="Graphic 17" descr="Hourglass 30% with solid fill">
              <a:extLst>
                <a:ext uri="{FF2B5EF4-FFF2-40B4-BE49-F238E27FC236}">
                  <a16:creationId xmlns:a16="http://schemas.microsoft.com/office/drawing/2014/main" id="{E8950472-2884-F5A4-82EA-B61C8841D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66096" y="2120046"/>
              <a:ext cx="627373" cy="627373"/>
            </a:xfrm>
            <a:prstGeom prst="rect">
              <a:avLst/>
            </a:prstGeom>
          </p:spPr>
        </p:pic>
        <p:pic>
          <p:nvPicPr>
            <p:cNvPr id="19" name="Graphic 18" descr="Research with solid fill">
              <a:extLst>
                <a:ext uri="{FF2B5EF4-FFF2-40B4-BE49-F238E27FC236}">
                  <a16:creationId xmlns:a16="http://schemas.microsoft.com/office/drawing/2014/main" id="{CEBA5398-8B0B-776D-B836-50B3CEB6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83294" y="4238052"/>
              <a:ext cx="627373" cy="62737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D02551-02D3-D1F6-987F-BF67DD23B02C}"/>
                </a:ext>
              </a:extLst>
            </p:cNvPr>
            <p:cNvSpPr txBox="1"/>
            <p:nvPr/>
          </p:nvSpPr>
          <p:spPr>
            <a:xfrm>
              <a:off x="8194928" y="54069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DE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D5F7AF-2E9A-8CC9-F298-F85644FC9AF6}"/>
              </a:ext>
            </a:extLst>
          </p:cNvPr>
          <p:cNvSpPr txBox="1"/>
          <p:nvPr/>
        </p:nvSpPr>
        <p:spPr>
          <a:xfrm>
            <a:off x="529425" y="1525577"/>
            <a:ext cx="10312722" cy="2825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800">
              <a:lnSpc>
                <a:spcPct val="110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Demand Data for urban and rural population</a:t>
            </a:r>
            <a:endParaRPr lang="en-US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8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Overview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81E8-4348-2B1B-5120-E7033214C9A6}"/>
              </a:ext>
            </a:extLst>
          </p:cNvPr>
          <p:cNvSpPr txBox="1"/>
          <p:nvPr/>
        </p:nvSpPr>
        <p:spPr>
          <a:xfrm>
            <a:off x="518317" y="2224973"/>
            <a:ext cx="5910192" cy="23190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10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Data:</a:t>
            </a:r>
          </a:p>
          <a:p>
            <a:pPr defTabSz="685800">
              <a:lnSpc>
                <a:spcPct val="110000"/>
              </a:lnSpc>
              <a:spcAft>
                <a:spcPts val="800"/>
              </a:spcAft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Timestamp, Temperature, Feels like, Weather Description, </a:t>
            </a:r>
          </a:p>
          <a:p>
            <a:pPr defTabSz="685800">
              <a:lnSpc>
                <a:spcPct val="110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Latitude, Longitude….. etc. </a:t>
            </a:r>
          </a:p>
          <a:p>
            <a:pPr marL="285750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ree weather weather forecast weather condition illustration">
            <a:extLst>
              <a:ext uri="{FF2B5EF4-FFF2-40B4-BE49-F238E27FC236}">
                <a16:creationId xmlns:a16="http://schemas.microsoft.com/office/drawing/2014/main" id="{BCE5192E-ECFE-CD24-DA6D-0C7FFCE99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90" y="1562311"/>
            <a:ext cx="3503114" cy="4533689"/>
          </a:xfrm>
          <a:prstGeom prst="rect">
            <a:avLst/>
          </a:prstGeom>
          <a:noFill/>
          <a:effectLst>
            <a:softEdge rad="107773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Pre-Processing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8FD144-BBB3-5528-6AA1-C99A5F1F1763}"/>
              </a:ext>
            </a:extLst>
          </p:cNvPr>
          <p:cNvGrpSpPr/>
          <p:nvPr/>
        </p:nvGrpSpPr>
        <p:grpSpPr>
          <a:xfrm>
            <a:off x="0" y="1568174"/>
            <a:ext cx="12192000" cy="3886874"/>
            <a:chOff x="0" y="1568174"/>
            <a:chExt cx="12192000" cy="3886874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0177B97D-7B62-90D4-A6F1-0ABF44BC92FF}"/>
                </a:ext>
              </a:extLst>
            </p:cNvPr>
            <p:cNvSpPr/>
            <p:nvPr/>
          </p:nvSpPr>
          <p:spPr>
            <a:xfrm>
              <a:off x="0" y="2172783"/>
              <a:ext cx="12192000" cy="273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06" y="21600"/>
                  </a:moveTo>
                  <a:cubicBezTo>
                    <a:pt x="13965" y="21600"/>
                    <a:pt x="13736" y="21010"/>
                    <a:pt x="13617" y="20080"/>
                  </a:cubicBezTo>
                  <a:lnTo>
                    <a:pt x="11250" y="1889"/>
                  </a:lnTo>
                  <a:cubicBezTo>
                    <a:pt x="11157" y="1180"/>
                    <a:pt x="10985" y="738"/>
                    <a:pt x="10803" y="738"/>
                  </a:cubicBezTo>
                  <a:cubicBezTo>
                    <a:pt x="10621" y="738"/>
                    <a:pt x="10449" y="1180"/>
                    <a:pt x="10357" y="1889"/>
                  </a:cubicBezTo>
                  <a:lnTo>
                    <a:pt x="7989" y="20080"/>
                  </a:lnTo>
                  <a:cubicBezTo>
                    <a:pt x="7867" y="21025"/>
                    <a:pt x="7642" y="21600"/>
                    <a:pt x="7401" y="21600"/>
                  </a:cubicBezTo>
                  <a:cubicBezTo>
                    <a:pt x="7159" y="21600"/>
                    <a:pt x="6931" y="21010"/>
                    <a:pt x="6812" y="20080"/>
                  </a:cubicBezTo>
                  <a:lnTo>
                    <a:pt x="4444" y="1889"/>
                  </a:lnTo>
                  <a:cubicBezTo>
                    <a:pt x="4352" y="1180"/>
                    <a:pt x="4180" y="738"/>
                    <a:pt x="3998" y="738"/>
                  </a:cubicBezTo>
                  <a:cubicBezTo>
                    <a:pt x="3813" y="738"/>
                    <a:pt x="3644" y="1180"/>
                    <a:pt x="3551" y="1889"/>
                  </a:cubicBezTo>
                  <a:lnTo>
                    <a:pt x="2576" y="9443"/>
                  </a:lnTo>
                  <a:cubicBezTo>
                    <a:pt x="2437" y="10505"/>
                    <a:pt x="2182" y="11169"/>
                    <a:pt x="1905" y="11169"/>
                  </a:cubicBezTo>
                  <a:lnTo>
                    <a:pt x="0" y="11169"/>
                  </a:lnTo>
                  <a:lnTo>
                    <a:pt x="0" y="10431"/>
                  </a:lnTo>
                  <a:lnTo>
                    <a:pt x="1898" y="10431"/>
                  </a:lnTo>
                  <a:cubicBezTo>
                    <a:pt x="2116" y="10431"/>
                    <a:pt x="2318" y="9915"/>
                    <a:pt x="2424" y="9074"/>
                  </a:cubicBezTo>
                  <a:lnTo>
                    <a:pt x="3399" y="1520"/>
                  </a:lnTo>
                  <a:cubicBezTo>
                    <a:pt x="3522" y="575"/>
                    <a:pt x="3747" y="0"/>
                    <a:pt x="3988" y="0"/>
                  </a:cubicBezTo>
                  <a:cubicBezTo>
                    <a:pt x="4229" y="0"/>
                    <a:pt x="4458" y="590"/>
                    <a:pt x="4577" y="1520"/>
                  </a:cubicBezTo>
                  <a:lnTo>
                    <a:pt x="6944" y="19711"/>
                  </a:lnTo>
                  <a:cubicBezTo>
                    <a:pt x="7037" y="20420"/>
                    <a:pt x="7209" y="20862"/>
                    <a:pt x="7391" y="20862"/>
                  </a:cubicBezTo>
                  <a:cubicBezTo>
                    <a:pt x="7573" y="20862"/>
                    <a:pt x="7745" y="20420"/>
                    <a:pt x="7837" y="19711"/>
                  </a:cubicBezTo>
                  <a:lnTo>
                    <a:pt x="10205" y="1520"/>
                  </a:lnTo>
                  <a:cubicBezTo>
                    <a:pt x="10327" y="575"/>
                    <a:pt x="10552" y="0"/>
                    <a:pt x="10793" y="0"/>
                  </a:cubicBezTo>
                  <a:cubicBezTo>
                    <a:pt x="11035" y="0"/>
                    <a:pt x="11263" y="590"/>
                    <a:pt x="11382" y="1520"/>
                  </a:cubicBezTo>
                  <a:lnTo>
                    <a:pt x="13750" y="19711"/>
                  </a:lnTo>
                  <a:cubicBezTo>
                    <a:pt x="13842" y="20420"/>
                    <a:pt x="14014" y="20862"/>
                    <a:pt x="14196" y="20862"/>
                  </a:cubicBezTo>
                  <a:cubicBezTo>
                    <a:pt x="14381" y="20862"/>
                    <a:pt x="14550" y="20420"/>
                    <a:pt x="14642" y="19711"/>
                  </a:cubicBezTo>
                  <a:lnTo>
                    <a:pt x="17010" y="1520"/>
                  </a:lnTo>
                  <a:cubicBezTo>
                    <a:pt x="17133" y="575"/>
                    <a:pt x="17357" y="0"/>
                    <a:pt x="17599" y="0"/>
                  </a:cubicBezTo>
                  <a:cubicBezTo>
                    <a:pt x="17840" y="0"/>
                    <a:pt x="18068" y="590"/>
                    <a:pt x="18187" y="1520"/>
                  </a:cubicBezTo>
                  <a:lnTo>
                    <a:pt x="19170" y="9074"/>
                  </a:lnTo>
                  <a:cubicBezTo>
                    <a:pt x="19279" y="9915"/>
                    <a:pt x="19480" y="10431"/>
                    <a:pt x="19695" y="10431"/>
                  </a:cubicBezTo>
                  <a:lnTo>
                    <a:pt x="21600" y="10431"/>
                  </a:lnTo>
                  <a:lnTo>
                    <a:pt x="21600" y="11169"/>
                  </a:lnTo>
                  <a:lnTo>
                    <a:pt x="19695" y="11169"/>
                  </a:lnTo>
                  <a:cubicBezTo>
                    <a:pt x="19421" y="11169"/>
                    <a:pt x="19163" y="10505"/>
                    <a:pt x="19027" y="9443"/>
                  </a:cubicBezTo>
                  <a:lnTo>
                    <a:pt x="18045" y="1889"/>
                  </a:lnTo>
                  <a:cubicBezTo>
                    <a:pt x="17953" y="1180"/>
                    <a:pt x="17781" y="738"/>
                    <a:pt x="17599" y="738"/>
                  </a:cubicBezTo>
                  <a:cubicBezTo>
                    <a:pt x="17414" y="738"/>
                    <a:pt x="17245" y="1180"/>
                    <a:pt x="17152" y="1889"/>
                  </a:cubicBezTo>
                  <a:lnTo>
                    <a:pt x="14785" y="20080"/>
                  </a:lnTo>
                  <a:cubicBezTo>
                    <a:pt x="14676" y="21010"/>
                    <a:pt x="14447" y="21600"/>
                    <a:pt x="14206" y="21600"/>
                  </a:cubicBezTo>
                  <a:close/>
                </a:path>
              </a:pathLst>
            </a:custGeom>
            <a:gradFill>
              <a:gsLst>
                <a:gs pos="79004">
                  <a:srgbClr val="FF0000"/>
                </a:gs>
                <a:gs pos="10000">
                  <a:srgbClr val="FF0000"/>
                </a:gs>
                <a:gs pos="33000">
                  <a:srgbClr val="727033"/>
                </a:gs>
                <a:gs pos="34000">
                  <a:srgbClr val="FFC000"/>
                </a:gs>
                <a:gs pos="42000">
                  <a:schemeClr val="accent4"/>
                </a:gs>
                <a:gs pos="92000">
                  <a:srgbClr val="FFFF00"/>
                </a:gs>
                <a:gs pos="80005">
                  <a:srgbClr val="FFC000"/>
                </a:gs>
                <a:gs pos="53000">
                  <a:srgbClr val="FF0000"/>
                </a:gs>
                <a:gs pos="84000">
                  <a:schemeClr val="accent6"/>
                </a:gs>
                <a:gs pos="67000">
                  <a:schemeClr val="accent5"/>
                </a:gs>
              </a:gsLst>
              <a:lin ang="27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3000" dirty="0">
                <a:solidFill>
                  <a:srgbClr val="FFFFFF"/>
                </a:solidFill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767F0094-344C-C3F4-B212-73A984EEFB4A}"/>
                </a:ext>
              </a:extLst>
            </p:cNvPr>
            <p:cNvSpPr/>
            <p:nvPr/>
          </p:nvSpPr>
          <p:spPr>
            <a:xfrm>
              <a:off x="2893080" y="2415428"/>
              <a:ext cx="2529182" cy="222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389" extrusionOk="0">
                  <a:moveTo>
                    <a:pt x="19939" y="0"/>
                  </a:moveTo>
                  <a:lnTo>
                    <a:pt x="1103" y="0"/>
                  </a:lnTo>
                  <a:cubicBezTo>
                    <a:pt x="249" y="0"/>
                    <a:pt x="-279" y="1058"/>
                    <a:pt x="156" y="1900"/>
                  </a:cubicBezTo>
                  <a:lnTo>
                    <a:pt x="9566" y="20758"/>
                  </a:lnTo>
                  <a:cubicBezTo>
                    <a:pt x="9985" y="21600"/>
                    <a:pt x="11057" y="21600"/>
                    <a:pt x="11476" y="20758"/>
                  </a:cubicBezTo>
                  <a:lnTo>
                    <a:pt x="20886" y="1900"/>
                  </a:lnTo>
                  <a:cubicBezTo>
                    <a:pt x="21321" y="1058"/>
                    <a:pt x="20793" y="0"/>
                    <a:pt x="19939" y="0"/>
                  </a:cubicBezTo>
                  <a:close/>
                </a:path>
              </a:pathLst>
            </a:custGeom>
            <a:gradFill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0"/>
            </a:gradFill>
            <a:ln w="12700">
              <a:miter lim="400000"/>
            </a:ln>
            <a:effectLst>
              <a:innerShdw blurRad="254000" dist="190500" dir="13500000">
                <a:schemeClr val="bg1">
                  <a:lumMod val="75000"/>
                  <a:alpha val="40000"/>
                </a:schemeClr>
              </a:inn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865D729B-1184-73F9-ED5E-86474C22C74C}"/>
                </a:ext>
              </a:extLst>
            </p:cNvPr>
            <p:cNvSpPr/>
            <p:nvPr/>
          </p:nvSpPr>
          <p:spPr>
            <a:xfrm>
              <a:off x="989247" y="2434095"/>
              <a:ext cx="2529179" cy="222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389" extrusionOk="0">
                  <a:moveTo>
                    <a:pt x="1103" y="21389"/>
                  </a:moveTo>
                  <a:lnTo>
                    <a:pt x="19939" y="21389"/>
                  </a:lnTo>
                  <a:cubicBezTo>
                    <a:pt x="20793" y="21389"/>
                    <a:pt x="21321" y="20331"/>
                    <a:pt x="20886" y="19489"/>
                  </a:cubicBezTo>
                  <a:lnTo>
                    <a:pt x="11476" y="631"/>
                  </a:lnTo>
                  <a:cubicBezTo>
                    <a:pt x="11057" y="-211"/>
                    <a:pt x="9985" y="-211"/>
                    <a:pt x="9566" y="631"/>
                  </a:cubicBezTo>
                  <a:lnTo>
                    <a:pt x="156" y="19489"/>
                  </a:lnTo>
                  <a:cubicBezTo>
                    <a:pt x="-279" y="20313"/>
                    <a:pt x="249" y="21389"/>
                    <a:pt x="1103" y="21389"/>
                  </a:cubicBezTo>
                  <a:close/>
                </a:path>
              </a:pathLst>
            </a:custGeom>
            <a:gradFill>
              <a:gsLst>
                <a:gs pos="1200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lin ang="2700000" scaled="0"/>
            </a:gradFill>
            <a:ln w="12700">
              <a:miter lim="400000"/>
            </a:ln>
            <a:effectLst>
              <a:innerShdw blurRad="254000" dist="190500" dir="13500000">
                <a:schemeClr val="bg1">
                  <a:lumMod val="75000"/>
                  <a:alpha val="55000"/>
                </a:schemeClr>
              </a:inn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81317EF2-CBC1-7A56-BA13-3C670D0AD52A}"/>
                </a:ext>
              </a:extLst>
            </p:cNvPr>
            <p:cNvSpPr/>
            <p:nvPr/>
          </p:nvSpPr>
          <p:spPr>
            <a:xfrm>
              <a:off x="8660575" y="2434095"/>
              <a:ext cx="2528152" cy="222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389" extrusionOk="0">
                  <a:moveTo>
                    <a:pt x="1095" y="21389"/>
                  </a:moveTo>
                  <a:lnTo>
                    <a:pt x="19945" y="21389"/>
                  </a:lnTo>
                  <a:cubicBezTo>
                    <a:pt x="20800" y="21389"/>
                    <a:pt x="21328" y="20331"/>
                    <a:pt x="20893" y="19489"/>
                  </a:cubicBezTo>
                  <a:lnTo>
                    <a:pt x="11476" y="631"/>
                  </a:lnTo>
                  <a:cubicBezTo>
                    <a:pt x="11056" y="-211"/>
                    <a:pt x="9984" y="-211"/>
                    <a:pt x="9565" y="631"/>
                  </a:cubicBezTo>
                  <a:lnTo>
                    <a:pt x="148" y="19489"/>
                  </a:lnTo>
                  <a:cubicBezTo>
                    <a:pt x="-272" y="20313"/>
                    <a:pt x="256" y="21389"/>
                    <a:pt x="1095" y="21389"/>
                  </a:cubicBezTo>
                  <a:close/>
                </a:path>
              </a:pathLst>
            </a:custGeom>
            <a:gradFill>
              <a:gsLst>
                <a:gs pos="5000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lin ang="2700000" scaled="0"/>
            </a:gradFill>
            <a:ln w="12700">
              <a:miter lim="400000"/>
            </a:ln>
            <a:effectLst>
              <a:innerShdw blurRad="254000" dist="190500" dir="13500000">
                <a:schemeClr val="bg1">
                  <a:lumMod val="75000"/>
                  <a:alpha val="55000"/>
                </a:schemeClr>
              </a:inn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CBC51838-242D-B959-C6C8-82C027A8D88F}"/>
                </a:ext>
              </a:extLst>
            </p:cNvPr>
            <p:cNvSpPr/>
            <p:nvPr/>
          </p:nvSpPr>
          <p:spPr>
            <a:xfrm>
              <a:off x="6738076" y="2415428"/>
              <a:ext cx="2529181" cy="222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389" extrusionOk="0">
                  <a:moveTo>
                    <a:pt x="19939" y="0"/>
                  </a:moveTo>
                  <a:lnTo>
                    <a:pt x="1103" y="0"/>
                  </a:lnTo>
                  <a:cubicBezTo>
                    <a:pt x="249" y="0"/>
                    <a:pt x="-279" y="1058"/>
                    <a:pt x="156" y="1900"/>
                  </a:cubicBezTo>
                  <a:lnTo>
                    <a:pt x="9566" y="20758"/>
                  </a:lnTo>
                  <a:cubicBezTo>
                    <a:pt x="9985" y="21600"/>
                    <a:pt x="11057" y="21600"/>
                    <a:pt x="11476" y="20758"/>
                  </a:cubicBezTo>
                  <a:lnTo>
                    <a:pt x="20886" y="1900"/>
                  </a:lnTo>
                  <a:cubicBezTo>
                    <a:pt x="21321" y="1058"/>
                    <a:pt x="20793" y="0"/>
                    <a:pt x="19939" y="0"/>
                  </a:cubicBezTo>
                  <a:close/>
                </a:path>
              </a:pathLst>
            </a:custGeom>
            <a:gradFill>
              <a:gsLst>
                <a:gs pos="5000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lin ang="2700000" scaled="0"/>
            </a:gradFill>
            <a:ln w="12700">
              <a:miter lim="400000"/>
            </a:ln>
            <a:effectLst>
              <a:innerShdw blurRad="254000" dist="190500" dir="13500000">
                <a:schemeClr val="bg1">
                  <a:lumMod val="75000"/>
                  <a:alpha val="55000"/>
                </a:schemeClr>
              </a:inn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D0EE3712-710D-F884-E81E-8966D89C4480}"/>
                </a:ext>
              </a:extLst>
            </p:cNvPr>
            <p:cNvSpPr/>
            <p:nvPr/>
          </p:nvSpPr>
          <p:spPr>
            <a:xfrm>
              <a:off x="4815577" y="2434095"/>
              <a:ext cx="2529184" cy="222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389" extrusionOk="0">
                  <a:moveTo>
                    <a:pt x="1103" y="21389"/>
                  </a:moveTo>
                  <a:lnTo>
                    <a:pt x="19939" y="21389"/>
                  </a:lnTo>
                  <a:cubicBezTo>
                    <a:pt x="20793" y="21389"/>
                    <a:pt x="21321" y="20331"/>
                    <a:pt x="20886" y="19489"/>
                  </a:cubicBezTo>
                  <a:lnTo>
                    <a:pt x="11476" y="631"/>
                  </a:lnTo>
                  <a:cubicBezTo>
                    <a:pt x="11057" y="-211"/>
                    <a:pt x="9985" y="-211"/>
                    <a:pt x="9566" y="631"/>
                  </a:cubicBezTo>
                  <a:lnTo>
                    <a:pt x="156" y="19489"/>
                  </a:lnTo>
                  <a:cubicBezTo>
                    <a:pt x="-279" y="20313"/>
                    <a:pt x="249" y="21389"/>
                    <a:pt x="1103" y="21389"/>
                  </a:cubicBezTo>
                  <a:close/>
                </a:path>
              </a:pathLst>
            </a:custGeom>
            <a:gradFill>
              <a:gsLst>
                <a:gs pos="5000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lin ang="2700000" scaled="0"/>
            </a:gradFill>
            <a:ln w="12700">
              <a:miter lim="400000"/>
            </a:ln>
            <a:effectLst>
              <a:innerShdw blurRad="254000" dist="190500" dir="13500000">
                <a:schemeClr val="bg1">
                  <a:lumMod val="75000"/>
                  <a:alpha val="55000"/>
                </a:schemeClr>
              </a:innerShdw>
            </a:effectLst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95B324-A681-935E-E1F4-B42DFB28450D}"/>
                </a:ext>
              </a:extLst>
            </p:cNvPr>
            <p:cNvSpPr/>
            <p:nvPr/>
          </p:nvSpPr>
          <p:spPr>
            <a:xfrm>
              <a:off x="989247" y="4931828"/>
              <a:ext cx="2529179" cy="52322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to estimate and fill missing heat consumption data.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455EC4-45B5-832E-6650-B88A145834B8}"/>
                </a:ext>
              </a:extLst>
            </p:cNvPr>
            <p:cNvSpPr/>
            <p:nvPr/>
          </p:nvSpPr>
          <p:spPr>
            <a:xfrm>
              <a:off x="4815577" y="4859264"/>
              <a:ext cx="2693539" cy="52322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Converts categorical variables into a binary matrix.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0D2FE2-6939-A519-32EE-C48D7F98AA33}"/>
                </a:ext>
              </a:extLst>
            </p:cNvPr>
            <p:cNvSpPr/>
            <p:nvPr/>
          </p:nvSpPr>
          <p:spPr>
            <a:xfrm>
              <a:off x="8334003" y="4922611"/>
              <a:ext cx="3812943" cy="307777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Dropping Irrelevant Features.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B61C91-1A6D-3FAD-F785-9B0710F494C4}"/>
                </a:ext>
              </a:extLst>
            </p:cNvPr>
            <p:cNvSpPr/>
            <p:nvPr/>
          </p:nvSpPr>
          <p:spPr>
            <a:xfrm>
              <a:off x="6118029" y="1639375"/>
              <a:ext cx="3533314" cy="52322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Introduces a new feature Consumption per Meter.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8D840-2C5B-6512-2754-CCB0452172A3}"/>
                </a:ext>
              </a:extLst>
            </p:cNvPr>
            <p:cNvSpPr/>
            <p:nvPr/>
          </p:nvSpPr>
          <p:spPr>
            <a:xfrm>
              <a:off x="2893080" y="1568174"/>
              <a:ext cx="3001505" cy="52322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Applied to numerical features to normalize the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F8F17F-F8D3-2338-C166-C53E1BF6A2C5}"/>
                </a:ext>
              </a:extLst>
            </p:cNvPr>
            <p:cNvSpPr txBox="1"/>
            <p:nvPr/>
          </p:nvSpPr>
          <p:spPr>
            <a:xfrm>
              <a:off x="1370989" y="3607478"/>
              <a:ext cx="1728368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noProof="1"/>
                <a:t>Linear Interpolation</a:t>
              </a:r>
            </a:p>
          </p:txBody>
        </p:sp>
        <p:pic>
          <p:nvPicPr>
            <p:cNvPr id="47" name="Graphic 46" descr="Head with gears">
              <a:extLst>
                <a:ext uri="{FF2B5EF4-FFF2-40B4-BE49-F238E27FC236}">
                  <a16:creationId xmlns:a16="http://schemas.microsoft.com/office/drawing/2014/main" id="{3447B2D9-5190-C12C-A34A-8A23AE69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57400" y="2939762"/>
              <a:ext cx="592873" cy="592873"/>
            </a:xfrm>
            <a:prstGeom prst="rect">
              <a:avLst/>
            </a:prstGeom>
          </p:spPr>
        </p:pic>
        <p:pic>
          <p:nvPicPr>
            <p:cNvPr id="48" name="Graphic 47" descr="Eye">
              <a:extLst>
                <a:ext uri="{FF2B5EF4-FFF2-40B4-BE49-F238E27FC236}">
                  <a16:creationId xmlns:a16="http://schemas.microsoft.com/office/drawing/2014/main" id="{F1BAA40A-BA1E-2A3D-0053-C537348C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1235" y="3522436"/>
              <a:ext cx="592873" cy="592873"/>
            </a:xfrm>
            <a:prstGeom prst="rect">
              <a:avLst/>
            </a:prstGeom>
          </p:spPr>
        </p:pic>
        <p:pic>
          <p:nvPicPr>
            <p:cNvPr id="49" name="Graphic 48" descr="Bullseye">
              <a:extLst>
                <a:ext uri="{FF2B5EF4-FFF2-40B4-BE49-F238E27FC236}">
                  <a16:creationId xmlns:a16="http://schemas.microsoft.com/office/drawing/2014/main" id="{E3ED71E2-F13B-5D2F-AF58-80B76B885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06230" y="3522436"/>
              <a:ext cx="592873" cy="592873"/>
            </a:xfrm>
            <a:prstGeom prst="rect">
              <a:avLst/>
            </a:prstGeom>
          </p:spPr>
        </p:pic>
        <p:pic>
          <p:nvPicPr>
            <p:cNvPr id="50" name="Graphic 49" descr="Lights On">
              <a:extLst>
                <a:ext uri="{FF2B5EF4-FFF2-40B4-BE49-F238E27FC236}">
                  <a16:creationId xmlns:a16="http://schemas.microsoft.com/office/drawing/2014/main" id="{975CCAF6-FC3D-7C02-1E74-15E338734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28215" y="2939762"/>
              <a:ext cx="592873" cy="592873"/>
            </a:xfrm>
            <a:prstGeom prst="rect">
              <a:avLst/>
            </a:prstGeom>
          </p:spPr>
        </p:pic>
        <p:pic>
          <p:nvPicPr>
            <p:cNvPr id="51" name="Graphic 50" descr="Stopwatch 33%">
              <a:extLst>
                <a:ext uri="{FF2B5EF4-FFF2-40B4-BE49-F238E27FC236}">
                  <a16:creationId xmlns:a16="http://schemas.microsoft.com/office/drawing/2014/main" id="{B052C489-AE66-D1D8-0CA0-40AE55400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65505" y="2903307"/>
              <a:ext cx="629328" cy="62932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B833CB-526E-320A-2A60-1681D7694361}"/>
              </a:ext>
            </a:extLst>
          </p:cNvPr>
          <p:cNvSpPr txBox="1"/>
          <p:nvPr/>
        </p:nvSpPr>
        <p:spPr>
          <a:xfrm>
            <a:off x="3302818" y="2614989"/>
            <a:ext cx="1728368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/>
              <a:t>Min-Max Scaling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1E2455-DB56-AF4A-7138-25D69969636B}"/>
              </a:ext>
            </a:extLst>
          </p:cNvPr>
          <p:cNvSpPr txBox="1"/>
          <p:nvPr/>
        </p:nvSpPr>
        <p:spPr>
          <a:xfrm>
            <a:off x="5253846" y="3667851"/>
            <a:ext cx="1728368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/>
              <a:t>One hot encoding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79D770-66F5-7C77-DB0B-6F8766953106}"/>
              </a:ext>
            </a:extLst>
          </p:cNvPr>
          <p:cNvSpPr txBox="1"/>
          <p:nvPr/>
        </p:nvSpPr>
        <p:spPr>
          <a:xfrm>
            <a:off x="7138482" y="2521509"/>
            <a:ext cx="1728368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/>
              <a:t>Feature Engineering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6F058D-E5DC-F252-3C49-5FB7CDFA12D1}"/>
              </a:ext>
            </a:extLst>
          </p:cNvPr>
          <p:cNvSpPr txBox="1"/>
          <p:nvPr/>
        </p:nvSpPr>
        <p:spPr>
          <a:xfrm>
            <a:off x="9173792" y="3667851"/>
            <a:ext cx="1728368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13746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: Heat Demand Forecasting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Time Series Challenge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8E40126-5956-0619-754D-80407F1A2BA6}"/>
              </a:ext>
            </a:extLst>
          </p:cNvPr>
          <p:cNvSpPr/>
          <p:nvPr/>
        </p:nvSpPr>
        <p:spPr>
          <a:xfrm>
            <a:off x="3082834" y="4207163"/>
            <a:ext cx="1645540" cy="809060"/>
          </a:xfrm>
          <a:custGeom>
            <a:avLst/>
            <a:gdLst>
              <a:gd name="connsiteX0" fmla="*/ 0 w 1645540"/>
              <a:gd name="connsiteY0" fmla="*/ 129706 h 809060"/>
              <a:gd name="connsiteX1" fmla="*/ 1541417 w 1645540"/>
              <a:gd name="connsiteY1" fmla="*/ 51328 h 809060"/>
              <a:gd name="connsiteX2" fmla="*/ 1515292 w 1645540"/>
              <a:gd name="connsiteY2" fmla="*/ 808974 h 809060"/>
              <a:gd name="connsiteX3" fmla="*/ 1593669 w 1645540"/>
              <a:gd name="connsiteY3" fmla="*/ 90517 h 80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540" h="809060">
                <a:moveTo>
                  <a:pt x="0" y="129706"/>
                </a:moveTo>
                <a:cubicBezTo>
                  <a:pt x="644434" y="33911"/>
                  <a:pt x="1288868" y="-61883"/>
                  <a:pt x="1541417" y="51328"/>
                </a:cubicBezTo>
                <a:cubicBezTo>
                  <a:pt x="1793966" y="164539"/>
                  <a:pt x="1506583" y="802443"/>
                  <a:pt x="1515292" y="808974"/>
                </a:cubicBezTo>
                <a:cubicBezTo>
                  <a:pt x="1524001" y="815506"/>
                  <a:pt x="1558835" y="453011"/>
                  <a:pt x="1593669" y="9051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5D7F7005-7612-8187-B9BA-638A2BD3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31" y="1840668"/>
            <a:ext cx="1251574" cy="715185"/>
          </a:xfrm>
          <a:prstGeom prst="rect">
            <a:avLst/>
          </a:prstGeom>
        </p:spPr>
      </p:pic>
      <p:pic>
        <p:nvPicPr>
          <p:cNvPr id="25" name="Picture 2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486A8739-85F7-537D-DFEA-AACAC27AF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65" y="2854740"/>
            <a:ext cx="1231140" cy="715185"/>
          </a:xfrm>
          <a:prstGeom prst="rect">
            <a:avLst/>
          </a:prstGeom>
        </p:spPr>
      </p:pic>
      <p:pic>
        <p:nvPicPr>
          <p:cNvPr id="32" name="Picture 31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6477B71D-A56E-5CB8-47F2-FD70E106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22731" y="3868812"/>
            <a:ext cx="1231140" cy="7151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E6001E2-BFED-FC8A-BA32-8C0421D022A5}"/>
              </a:ext>
            </a:extLst>
          </p:cNvPr>
          <p:cNvSpPr/>
          <p:nvPr/>
        </p:nvSpPr>
        <p:spPr>
          <a:xfrm>
            <a:off x="1345854" y="1619794"/>
            <a:ext cx="1645540" cy="31873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525021-A59B-2A97-A20D-8C6F16DAB6CB}"/>
              </a:ext>
            </a:extLst>
          </p:cNvPr>
          <p:cNvSpPr txBox="1"/>
          <p:nvPr/>
        </p:nvSpPr>
        <p:spPr>
          <a:xfrm>
            <a:off x="310784" y="1985353"/>
            <a:ext cx="943630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Heat consumption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A3E3A4-AA8D-356D-1E59-A103EEC869D4}"/>
              </a:ext>
            </a:extLst>
          </p:cNvPr>
          <p:cNvSpPr txBox="1"/>
          <p:nvPr/>
        </p:nvSpPr>
        <p:spPr>
          <a:xfrm>
            <a:off x="356504" y="2972208"/>
            <a:ext cx="943630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</a:t>
            </a: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60A7F3-EA90-A909-DD37-019D44DC4523}"/>
              </a:ext>
            </a:extLst>
          </p:cNvPr>
          <p:cNvSpPr txBox="1"/>
          <p:nvPr/>
        </p:nvSpPr>
        <p:spPr>
          <a:xfrm>
            <a:off x="310784" y="4060588"/>
            <a:ext cx="943630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8326232-1F6A-6D3C-6F29-DDEFA4BAC80C}"/>
              </a:ext>
            </a:extLst>
          </p:cNvPr>
          <p:cNvSpPr/>
          <p:nvPr/>
        </p:nvSpPr>
        <p:spPr>
          <a:xfrm>
            <a:off x="3298252" y="2944368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EA1BFA-A285-4622-84D4-A07B07F5282D}"/>
              </a:ext>
            </a:extLst>
          </p:cNvPr>
          <p:cNvSpPr/>
          <p:nvPr/>
        </p:nvSpPr>
        <p:spPr>
          <a:xfrm>
            <a:off x="4572000" y="2555853"/>
            <a:ext cx="1985554" cy="15047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 , 2 hidden </a:t>
            </a: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layers with 256 neurons in each layer, 1 linear and 1 output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053F9-DAC8-E393-F796-A30916DC9CE3}"/>
              </a:ext>
            </a:extLst>
          </p:cNvPr>
          <p:cNvSpPr txBox="1"/>
          <p:nvPr/>
        </p:nvSpPr>
        <p:spPr>
          <a:xfrm>
            <a:off x="4456592" y="2182537"/>
            <a:ext cx="2127088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LSTM Neural Network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7F84B28-9FEE-CAB7-A998-765A179FD740}"/>
              </a:ext>
            </a:extLst>
          </p:cNvPr>
          <p:cNvSpPr/>
          <p:nvPr/>
        </p:nvSpPr>
        <p:spPr>
          <a:xfrm>
            <a:off x="6921738" y="2895434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45700B3-21A7-1FEB-3102-5FD7698F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707" y="2493469"/>
            <a:ext cx="2306128" cy="142321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76AE9F-FC55-C3F1-66BE-65458DA301A3}"/>
              </a:ext>
            </a:extLst>
          </p:cNvPr>
          <p:cNvSpPr txBox="1"/>
          <p:nvPr/>
        </p:nvSpPr>
        <p:spPr>
          <a:xfrm>
            <a:off x="8297215" y="4170490"/>
            <a:ext cx="2491478" cy="456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Forecasted heat consumption for next 24 hours</a:t>
            </a:r>
            <a:endParaRPr kumimoji="0" lang="en-DE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9754FF-B1BB-8090-082E-93F33EC95424}"/>
              </a:ext>
            </a:extLst>
          </p:cNvPr>
          <p:cNvSpPr txBox="1"/>
          <p:nvPr/>
        </p:nvSpPr>
        <p:spPr>
          <a:xfrm>
            <a:off x="1074757" y="4960561"/>
            <a:ext cx="2127088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32755-2468-1221-4032-304D24CC3824}"/>
              </a:ext>
            </a:extLst>
          </p:cNvPr>
          <p:cNvSpPr txBox="1"/>
          <p:nvPr/>
        </p:nvSpPr>
        <p:spPr>
          <a:xfrm>
            <a:off x="4430465" y="4342741"/>
            <a:ext cx="2305985" cy="21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 Layer LSTM Neural Network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AA5A89-DA3C-41D9-BA13-0CBB1F7DB94B}"/>
              </a:ext>
            </a:extLst>
          </p:cNvPr>
          <p:cNvGrpSpPr/>
          <p:nvPr/>
        </p:nvGrpSpPr>
        <p:grpSpPr>
          <a:xfrm>
            <a:off x="189163" y="5684996"/>
            <a:ext cx="10459672" cy="282642"/>
            <a:chOff x="-132638" y="5757342"/>
            <a:chExt cx="10459672" cy="282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DAA2EA-5569-1918-ADCB-E017E691B889}"/>
                </a:ext>
              </a:extLst>
            </p:cNvPr>
            <p:cNvSpPr txBox="1"/>
            <p:nvPr/>
          </p:nvSpPr>
          <p:spPr>
            <a:xfrm>
              <a:off x="-132638" y="5757342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Optimizer: Adam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C43A3A-16EC-00B7-E1D3-3C421CAFC419}"/>
                </a:ext>
              </a:extLst>
            </p:cNvPr>
            <p:cNvSpPr txBox="1"/>
            <p:nvPr/>
          </p:nvSpPr>
          <p:spPr>
            <a:xfrm>
              <a:off x="2452504" y="5757343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Loss: MSE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DC405D-BB92-89E9-35C1-70182AF67EFD}"/>
                </a:ext>
              </a:extLst>
            </p:cNvPr>
            <p:cNvSpPr txBox="1"/>
            <p:nvPr/>
          </p:nvSpPr>
          <p:spPr>
            <a:xfrm>
              <a:off x="4848944" y="5757342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size: 32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5D7EDF-2C08-5A37-7516-C22FD0DFE4D9}"/>
                </a:ext>
              </a:extLst>
            </p:cNvPr>
            <p:cNvSpPr txBox="1"/>
            <p:nvPr/>
          </p:nvSpPr>
          <p:spPr>
            <a:xfrm>
              <a:off x="7682340" y="5757342"/>
              <a:ext cx="2644694" cy="2826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DE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rate</a:t>
              </a:r>
              <a:r>
                <a:rPr kumimoji="0" lang="en-DE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: 0.001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695979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e1a9e197-d112-4abb-aa0c-4ed035d690a3"/>
    <ds:schemaRef ds:uri="http://schemas.microsoft.com/office/infopath/2007/PartnerControls"/>
    <ds:schemaRef ds:uri="5d4c14f1-5e26-4315-944b-e10ebb29e5b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823</Words>
  <Application>Microsoft Macintosh PowerPoint</Application>
  <PresentationFormat>Widescreen</PresentationFormat>
  <Paragraphs>248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FAU - Technische Fakultät</vt:lpstr>
      <vt:lpstr>Time Series Challenge (Summer 2024)</vt:lpstr>
      <vt:lpstr>Agenda</vt:lpstr>
      <vt:lpstr>Motivation </vt:lpstr>
      <vt:lpstr>Introduction </vt:lpstr>
      <vt:lpstr>Dataset Overview</vt:lpstr>
      <vt:lpstr>Dataset Overview</vt:lpstr>
      <vt:lpstr>Dataset Overview</vt:lpstr>
      <vt:lpstr>Data Pre-Processing</vt:lpstr>
      <vt:lpstr>Architecture : Heat Demand Forecasting</vt:lpstr>
      <vt:lpstr>Architecture : Water Demand Forecasting (Urban)</vt:lpstr>
      <vt:lpstr>Architecture : Water Demand Forecasting (Rural)</vt:lpstr>
      <vt:lpstr>Model Evaluation</vt:lpstr>
      <vt:lpstr>Model Evaluation</vt:lpstr>
      <vt:lpstr>Model Evaluation</vt:lpstr>
      <vt:lpstr>Model Evaluation</vt:lpstr>
      <vt:lpstr>Conclusion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Godambe, Jagruti Sandesh</cp:lastModifiedBy>
  <cp:revision>149</cp:revision>
  <dcterms:created xsi:type="dcterms:W3CDTF">2021-11-18T07:49:57Z</dcterms:created>
  <dcterms:modified xsi:type="dcterms:W3CDTF">2024-09-24T08:31:00Z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