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3" r:id="rId4"/>
    <p:sldId id="264" r:id="rId5"/>
    <p:sldId id="265" r:id="rId6"/>
    <p:sldId id="266" r:id="rId7"/>
    <p:sldId id="267" r:id="rId8"/>
    <p:sldId id="268" r:id="rId9"/>
    <p:sldId id="269" r:id="rId10"/>
    <p:sldId id="261" r:id="rId11"/>
    <p:sldId id="262" r:id="rId12"/>
    <p:sldId id="270" r:id="rId13"/>
    <p:sldId id="271" r:id="rId14"/>
    <p:sldId id="27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9D1D7FA-3DA4-49E8-B9EF-4217B990EB84}" type="datetimeFigureOut">
              <a:rPr lang="en-IN" smtClean="0"/>
              <a:t>26-12-2022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C99390-666E-490C-ABA8-9302F042ECF0}" type="slidenum">
              <a:rPr lang="en-IN" smtClean="0"/>
              <a:t>‹#›</a:t>
            </a:fld>
            <a:endParaRPr lang="en-IN"/>
          </a:p>
        </p:txBody>
      </p:sp>
    </p:spTree>
    <p:extLst>
      <p:ext uri="{BB962C8B-B14F-4D97-AF65-F5344CB8AC3E}">
        <p14:creationId xmlns:p14="http://schemas.microsoft.com/office/powerpoint/2010/main" val="2669892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D1D7FA-3DA4-49E8-B9EF-4217B990EB84}" type="datetimeFigureOut">
              <a:rPr lang="en-IN" smtClean="0"/>
              <a:t>26-12-2022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C99390-666E-490C-ABA8-9302F042ECF0}" type="slidenum">
              <a:rPr lang="en-IN" smtClean="0"/>
              <a:t>‹#›</a:t>
            </a:fld>
            <a:endParaRPr lang="en-IN"/>
          </a:p>
        </p:txBody>
      </p:sp>
    </p:spTree>
    <p:extLst>
      <p:ext uri="{BB962C8B-B14F-4D97-AF65-F5344CB8AC3E}">
        <p14:creationId xmlns:p14="http://schemas.microsoft.com/office/powerpoint/2010/main" val="3177589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9D1D7FA-3DA4-49E8-B9EF-4217B990EB84}" type="datetimeFigureOut">
              <a:rPr lang="en-IN" smtClean="0"/>
              <a:t>26-12-2022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C99390-666E-490C-ABA8-9302F042ECF0}" type="slidenum">
              <a:rPr lang="en-IN" smtClean="0"/>
              <a:t>‹#›</a:t>
            </a:fld>
            <a:endParaRPr lang="en-IN"/>
          </a:p>
        </p:txBody>
      </p:sp>
    </p:spTree>
    <p:extLst>
      <p:ext uri="{BB962C8B-B14F-4D97-AF65-F5344CB8AC3E}">
        <p14:creationId xmlns:p14="http://schemas.microsoft.com/office/powerpoint/2010/main" val="12494365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9D1D7FA-3DA4-49E8-B9EF-4217B990EB84}" type="datetimeFigureOut">
              <a:rPr lang="en-IN" smtClean="0"/>
              <a:t>26-12-2022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C99390-666E-490C-ABA8-9302F042ECF0}"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8496816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D1D7FA-3DA4-49E8-B9EF-4217B990EB84}" type="datetimeFigureOut">
              <a:rPr lang="en-IN" smtClean="0"/>
              <a:t>26-12-2022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C99390-666E-490C-ABA8-9302F042ECF0}" type="slidenum">
              <a:rPr lang="en-IN" smtClean="0"/>
              <a:t>‹#›</a:t>
            </a:fld>
            <a:endParaRPr lang="en-IN"/>
          </a:p>
        </p:txBody>
      </p:sp>
    </p:spTree>
    <p:extLst>
      <p:ext uri="{BB962C8B-B14F-4D97-AF65-F5344CB8AC3E}">
        <p14:creationId xmlns:p14="http://schemas.microsoft.com/office/powerpoint/2010/main" val="24225199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9D1D7FA-3DA4-49E8-B9EF-4217B990EB84}" type="datetimeFigureOut">
              <a:rPr lang="en-IN" smtClean="0"/>
              <a:t>26-12-2022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C99390-666E-490C-ABA8-9302F042ECF0}" type="slidenum">
              <a:rPr lang="en-IN" smtClean="0"/>
              <a:t>‹#›</a:t>
            </a:fld>
            <a:endParaRPr lang="en-IN"/>
          </a:p>
        </p:txBody>
      </p:sp>
    </p:spTree>
    <p:extLst>
      <p:ext uri="{BB962C8B-B14F-4D97-AF65-F5344CB8AC3E}">
        <p14:creationId xmlns:p14="http://schemas.microsoft.com/office/powerpoint/2010/main" val="31253932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9D1D7FA-3DA4-49E8-B9EF-4217B990EB84}" type="datetimeFigureOut">
              <a:rPr lang="en-IN" smtClean="0"/>
              <a:t>26-12-2022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C99390-666E-490C-ABA8-9302F042ECF0}" type="slidenum">
              <a:rPr lang="en-IN" smtClean="0"/>
              <a:t>‹#›</a:t>
            </a:fld>
            <a:endParaRPr lang="en-IN"/>
          </a:p>
        </p:txBody>
      </p:sp>
    </p:spTree>
    <p:extLst>
      <p:ext uri="{BB962C8B-B14F-4D97-AF65-F5344CB8AC3E}">
        <p14:creationId xmlns:p14="http://schemas.microsoft.com/office/powerpoint/2010/main" val="28376227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D1D7FA-3DA4-49E8-B9EF-4217B990EB84}" type="datetimeFigureOut">
              <a:rPr lang="en-IN" smtClean="0"/>
              <a:t>26-12-2022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C99390-666E-490C-ABA8-9302F042ECF0}" type="slidenum">
              <a:rPr lang="en-IN" smtClean="0"/>
              <a:t>‹#›</a:t>
            </a:fld>
            <a:endParaRPr lang="en-IN"/>
          </a:p>
        </p:txBody>
      </p:sp>
    </p:spTree>
    <p:extLst>
      <p:ext uri="{BB962C8B-B14F-4D97-AF65-F5344CB8AC3E}">
        <p14:creationId xmlns:p14="http://schemas.microsoft.com/office/powerpoint/2010/main" val="37223471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D1D7FA-3DA4-49E8-B9EF-4217B990EB84}" type="datetimeFigureOut">
              <a:rPr lang="en-IN" smtClean="0"/>
              <a:t>26-12-2022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C99390-666E-490C-ABA8-9302F042ECF0}" type="slidenum">
              <a:rPr lang="en-IN" smtClean="0"/>
              <a:t>‹#›</a:t>
            </a:fld>
            <a:endParaRPr lang="en-IN"/>
          </a:p>
        </p:txBody>
      </p:sp>
    </p:spTree>
    <p:extLst>
      <p:ext uri="{BB962C8B-B14F-4D97-AF65-F5344CB8AC3E}">
        <p14:creationId xmlns:p14="http://schemas.microsoft.com/office/powerpoint/2010/main" val="264846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9D1D7FA-3DA4-49E8-B9EF-4217B990EB84}" type="datetimeFigureOut">
              <a:rPr lang="en-IN" smtClean="0"/>
              <a:t>26-12-2022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C99390-666E-490C-ABA8-9302F042ECF0}" type="slidenum">
              <a:rPr lang="en-IN" smtClean="0"/>
              <a:t>‹#›</a:t>
            </a:fld>
            <a:endParaRPr lang="en-IN"/>
          </a:p>
        </p:txBody>
      </p:sp>
    </p:spTree>
    <p:extLst>
      <p:ext uri="{BB962C8B-B14F-4D97-AF65-F5344CB8AC3E}">
        <p14:creationId xmlns:p14="http://schemas.microsoft.com/office/powerpoint/2010/main" val="1771939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D1D7FA-3DA4-49E8-B9EF-4217B990EB84}" type="datetimeFigureOut">
              <a:rPr lang="en-IN" smtClean="0"/>
              <a:t>26-12-2022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C99390-666E-490C-ABA8-9302F042ECF0}" type="slidenum">
              <a:rPr lang="en-IN" smtClean="0"/>
              <a:t>‹#›</a:t>
            </a:fld>
            <a:endParaRPr lang="en-IN"/>
          </a:p>
        </p:txBody>
      </p:sp>
    </p:spTree>
    <p:extLst>
      <p:ext uri="{BB962C8B-B14F-4D97-AF65-F5344CB8AC3E}">
        <p14:creationId xmlns:p14="http://schemas.microsoft.com/office/powerpoint/2010/main" val="1325146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9D1D7FA-3DA4-49E8-B9EF-4217B990EB84}" type="datetimeFigureOut">
              <a:rPr lang="en-IN" smtClean="0"/>
              <a:t>26-12-2022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C99390-666E-490C-ABA8-9302F042ECF0}" type="slidenum">
              <a:rPr lang="en-IN" smtClean="0"/>
              <a:t>‹#›</a:t>
            </a:fld>
            <a:endParaRPr lang="en-IN"/>
          </a:p>
        </p:txBody>
      </p:sp>
    </p:spTree>
    <p:extLst>
      <p:ext uri="{BB962C8B-B14F-4D97-AF65-F5344CB8AC3E}">
        <p14:creationId xmlns:p14="http://schemas.microsoft.com/office/powerpoint/2010/main" val="3719006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D1D7FA-3DA4-49E8-B9EF-4217B990EB84}" type="datetimeFigureOut">
              <a:rPr lang="en-IN" smtClean="0"/>
              <a:t>26-12-2022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5C99390-666E-490C-ABA8-9302F042ECF0}" type="slidenum">
              <a:rPr lang="en-IN" smtClean="0"/>
              <a:t>‹#›</a:t>
            </a:fld>
            <a:endParaRPr lang="en-IN"/>
          </a:p>
        </p:txBody>
      </p:sp>
    </p:spTree>
    <p:extLst>
      <p:ext uri="{BB962C8B-B14F-4D97-AF65-F5344CB8AC3E}">
        <p14:creationId xmlns:p14="http://schemas.microsoft.com/office/powerpoint/2010/main" val="2980408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9D1D7FA-3DA4-49E8-B9EF-4217B990EB84}" type="datetimeFigureOut">
              <a:rPr lang="en-IN" smtClean="0"/>
              <a:t>26-12-2022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55C99390-666E-490C-ABA8-9302F042ECF0}" type="slidenum">
              <a:rPr lang="en-IN" smtClean="0"/>
              <a:t>‹#›</a:t>
            </a:fld>
            <a:endParaRPr lang="en-IN"/>
          </a:p>
        </p:txBody>
      </p:sp>
    </p:spTree>
    <p:extLst>
      <p:ext uri="{BB962C8B-B14F-4D97-AF65-F5344CB8AC3E}">
        <p14:creationId xmlns:p14="http://schemas.microsoft.com/office/powerpoint/2010/main" val="828172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9D1D7FA-3DA4-49E8-B9EF-4217B990EB84}" type="datetimeFigureOut">
              <a:rPr lang="en-IN" smtClean="0"/>
              <a:t>26-12-2022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55C99390-666E-490C-ABA8-9302F042ECF0}" type="slidenum">
              <a:rPr lang="en-IN" smtClean="0"/>
              <a:t>‹#›</a:t>
            </a:fld>
            <a:endParaRPr lang="en-IN"/>
          </a:p>
        </p:txBody>
      </p:sp>
    </p:spTree>
    <p:extLst>
      <p:ext uri="{BB962C8B-B14F-4D97-AF65-F5344CB8AC3E}">
        <p14:creationId xmlns:p14="http://schemas.microsoft.com/office/powerpoint/2010/main" val="910691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9D1D7FA-3DA4-49E8-B9EF-4217B990EB84}" type="datetimeFigureOut">
              <a:rPr lang="en-IN" smtClean="0"/>
              <a:t>26-12-2022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55C99390-666E-490C-ABA8-9302F042ECF0}" type="slidenum">
              <a:rPr lang="en-IN" smtClean="0"/>
              <a:t>‹#›</a:t>
            </a:fld>
            <a:endParaRPr lang="en-IN"/>
          </a:p>
        </p:txBody>
      </p:sp>
    </p:spTree>
    <p:extLst>
      <p:ext uri="{BB962C8B-B14F-4D97-AF65-F5344CB8AC3E}">
        <p14:creationId xmlns:p14="http://schemas.microsoft.com/office/powerpoint/2010/main" val="1237169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D1D7FA-3DA4-49E8-B9EF-4217B990EB84}" type="datetimeFigureOut">
              <a:rPr lang="en-IN" smtClean="0"/>
              <a:t>26-12-2022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C99390-666E-490C-ABA8-9302F042ECF0}" type="slidenum">
              <a:rPr lang="en-IN" smtClean="0"/>
              <a:t>‹#›</a:t>
            </a:fld>
            <a:endParaRPr lang="en-IN"/>
          </a:p>
        </p:txBody>
      </p:sp>
    </p:spTree>
    <p:extLst>
      <p:ext uri="{BB962C8B-B14F-4D97-AF65-F5344CB8AC3E}">
        <p14:creationId xmlns:p14="http://schemas.microsoft.com/office/powerpoint/2010/main" val="169860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9D1D7FA-3DA4-49E8-B9EF-4217B990EB84}" type="datetimeFigureOut">
              <a:rPr lang="en-IN" smtClean="0"/>
              <a:t>26-12-2022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5C99390-666E-490C-ABA8-9302F042ECF0}" type="slidenum">
              <a:rPr lang="en-IN" smtClean="0"/>
              <a:t>‹#›</a:t>
            </a:fld>
            <a:endParaRPr lang="en-IN"/>
          </a:p>
        </p:txBody>
      </p:sp>
    </p:spTree>
    <p:extLst>
      <p:ext uri="{BB962C8B-B14F-4D97-AF65-F5344CB8AC3E}">
        <p14:creationId xmlns:p14="http://schemas.microsoft.com/office/powerpoint/2010/main" val="166154003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90C99-59B9-F3AD-14CD-9569097E9D22}"/>
              </a:ext>
            </a:extLst>
          </p:cNvPr>
          <p:cNvSpPr>
            <a:spLocks noGrp="1"/>
          </p:cNvSpPr>
          <p:nvPr>
            <p:ph type="ctrTitle"/>
          </p:nvPr>
        </p:nvSpPr>
        <p:spPr/>
        <p:txBody>
          <a:bodyPr/>
          <a:lstStyle/>
          <a:p>
            <a:r>
              <a:rPr lang="en-US" dirty="0"/>
              <a:t>CREDIT EDA ASSIGNMENT</a:t>
            </a:r>
            <a:endParaRPr lang="en-IN" dirty="0"/>
          </a:p>
        </p:txBody>
      </p:sp>
      <p:sp>
        <p:nvSpPr>
          <p:cNvPr id="3" name="Subtitle 2">
            <a:extLst>
              <a:ext uri="{FF2B5EF4-FFF2-40B4-BE49-F238E27FC236}">
                <a16:creationId xmlns:a16="http://schemas.microsoft.com/office/drawing/2014/main" id="{9909D534-6CB9-364E-A470-096C45BFA6A5}"/>
              </a:ext>
            </a:extLst>
          </p:cNvPr>
          <p:cNvSpPr>
            <a:spLocks noGrp="1"/>
          </p:cNvSpPr>
          <p:nvPr>
            <p:ph type="subTitle" idx="1"/>
          </p:nvPr>
        </p:nvSpPr>
        <p:spPr/>
        <p:txBody>
          <a:bodyPr/>
          <a:lstStyle/>
          <a:p>
            <a:r>
              <a:rPr lang="en-US" dirty="0"/>
              <a:t>- JAGRUTI PIMPALE</a:t>
            </a:r>
            <a:endParaRPr lang="en-IN" dirty="0"/>
          </a:p>
        </p:txBody>
      </p:sp>
      <p:pic>
        <p:nvPicPr>
          <p:cNvPr id="3074" name="Picture 2" descr="upGrad Logo Download- The Logo Finder">
            <a:extLst>
              <a:ext uri="{FF2B5EF4-FFF2-40B4-BE49-F238E27FC236}">
                <a16:creationId xmlns:a16="http://schemas.microsoft.com/office/drawing/2014/main" id="{5199AB52-0FB1-4CA8-A7B1-6332591391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1746" y="-11197"/>
            <a:ext cx="5861568" cy="3123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15247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5A6547D-CF36-FBC4-5CB1-15419BB6A1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4225" y="1869472"/>
            <a:ext cx="10515600" cy="3517193"/>
          </a:xfrm>
        </p:spPr>
      </p:pic>
    </p:spTree>
    <p:extLst>
      <p:ext uri="{BB962C8B-B14F-4D97-AF65-F5344CB8AC3E}">
        <p14:creationId xmlns:p14="http://schemas.microsoft.com/office/powerpoint/2010/main" val="4146250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F8CE1-C517-9C3F-88A9-ACA02AC07CE6}"/>
              </a:ext>
            </a:extLst>
          </p:cNvPr>
          <p:cNvSpPr>
            <a:spLocks noGrp="1"/>
          </p:cNvSpPr>
          <p:nvPr>
            <p:ph type="title"/>
          </p:nvPr>
        </p:nvSpPr>
        <p:spPr/>
        <p:txBody>
          <a:bodyPr/>
          <a:lstStyle/>
          <a:p>
            <a:r>
              <a:rPr lang="en-US" dirty="0"/>
              <a:t>Bi- Variate (Pair Plot)</a:t>
            </a:r>
            <a:endParaRPr lang="en-IN" dirty="0"/>
          </a:p>
        </p:txBody>
      </p:sp>
      <p:pic>
        <p:nvPicPr>
          <p:cNvPr id="5" name="Content Placeholder 4">
            <a:extLst>
              <a:ext uri="{FF2B5EF4-FFF2-40B4-BE49-F238E27FC236}">
                <a16:creationId xmlns:a16="http://schemas.microsoft.com/office/drawing/2014/main" id="{5B90376F-9E1C-DE4F-832D-5E8BA04FB22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3866" y="1690688"/>
            <a:ext cx="4351338" cy="4351338"/>
          </a:xfrm>
        </p:spPr>
      </p:pic>
      <p:sp>
        <p:nvSpPr>
          <p:cNvPr id="6" name="TextBox 5">
            <a:extLst>
              <a:ext uri="{FF2B5EF4-FFF2-40B4-BE49-F238E27FC236}">
                <a16:creationId xmlns:a16="http://schemas.microsoft.com/office/drawing/2014/main" id="{53D1C627-9487-C23E-9D1B-B1808AFBA8EF}"/>
              </a:ext>
            </a:extLst>
          </p:cNvPr>
          <p:cNvSpPr txBox="1"/>
          <p:nvPr/>
        </p:nvSpPr>
        <p:spPr>
          <a:xfrm>
            <a:off x="6096000" y="2469433"/>
            <a:ext cx="4904792" cy="2308324"/>
          </a:xfrm>
          <a:prstGeom prst="rect">
            <a:avLst/>
          </a:prstGeom>
          <a:noFill/>
        </p:spPr>
        <p:txBody>
          <a:bodyPr wrap="square" rtlCol="0">
            <a:spAutoFit/>
          </a:bodyPr>
          <a:lstStyle/>
          <a:p>
            <a:pPr algn="l"/>
            <a:r>
              <a:rPr lang="en-US" sz="1600" b="0" i="0" dirty="0">
                <a:effectLst/>
                <a:latin typeface="Helvetica Neue"/>
              </a:rPr>
              <a:t>The analysis shows that the annuity of a previous loan application has a strong positive influence on several factors:</a:t>
            </a:r>
            <a:br>
              <a:rPr lang="en-US" sz="1600" b="0" i="0" dirty="0">
                <a:effectLst/>
                <a:latin typeface="Helvetica Neue"/>
              </a:rPr>
            </a:br>
            <a:r>
              <a:rPr lang="en-US" sz="1600" b="1" i="0" dirty="0">
                <a:effectLst/>
                <a:latin typeface="Helvetica Neue"/>
              </a:rPr>
              <a:t>1. The amount of credit requested on the previous application</a:t>
            </a:r>
            <a:br>
              <a:rPr lang="en-US" sz="1600" b="1" i="0" dirty="0">
                <a:effectLst/>
                <a:latin typeface="Helvetica Neue"/>
              </a:rPr>
            </a:br>
            <a:r>
              <a:rPr lang="en-US" sz="1600" b="1" i="0" dirty="0">
                <a:effectLst/>
                <a:latin typeface="Helvetica Neue"/>
              </a:rPr>
              <a:t>2. The final approved credit amount on the previous application</a:t>
            </a:r>
            <a:br>
              <a:rPr lang="en-US" sz="1600" b="1" i="0" dirty="0">
                <a:effectLst/>
                <a:latin typeface="Helvetica Neue"/>
              </a:rPr>
            </a:br>
            <a:r>
              <a:rPr lang="en-US" sz="1600" b="1" i="0" dirty="0">
                <a:effectLst/>
                <a:latin typeface="Helvetica Neue"/>
              </a:rPr>
              <a:t>3. The price of the goods requested on the previous application.</a:t>
            </a:r>
            <a:endParaRPr lang="en-US" sz="1600" b="0" i="0" dirty="0">
              <a:effectLst/>
              <a:latin typeface="Helvetica Neue"/>
            </a:endParaRPr>
          </a:p>
        </p:txBody>
      </p:sp>
    </p:spTree>
    <p:extLst>
      <p:ext uri="{BB962C8B-B14F-4D97-AF65-F5344CB8AC3E}">
        <p14:creationId xmlns:p14="http://schemas.microsoft.com/office/powerpoint/2010/main" val="1505910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374FF6E5-FE46-8598-1FF6-80039D01DAF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31945" y="1197670"/>
            <a:ext cx="8892424" cy="292179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29DD2CC-5BA2-EA73-3286-F285726F5892}"/>
              </a:ext>
            </a:extLst>
          </p:cNvPr>
          <p:cNvSpPr txBox="1"/>
          <p:nvPr/>
        </p:nvSpPr>
        <p:spPr>
          <a:xfrm>
            <a:off x="1331945" y="4623233"/>
            <a:ext cx="10200692" cy="1200329"/>
          </a:xfrm>
          <a:prstGeom prst="rect">
            <a:avLst/>
          </a:prstGeom>
          <a:noFill/>
        </p:spPr>
        <p:txBody>
          <a:bodyPr wrap="square">
            <a:spAutoFit/>
          </a:bodyPr>
          <a:lstStyle/>
          <a:p>
            <a:r>
              <a:rPr lang="en-US" b="0" i="0" dirty="0">
                <a:effectLst/>
                <a:latin typeface="Helvetica Neue"/>
              </a:rPr>
              <a:t>The plot shows that loan applications with lower values of AMT_ANNUITY are more likely to be canceled or unused, while applications with very high AMT_ANNUITY values are also more likely to be refused. This suggests that there may be a sweet spot for AMT_ANNUITY values that results in the highest approval rate.</a:t>
            </a:r>
            <a:endParaRPr lang="en-IN" dirty="0"/>
          </a:p>
        </p:txBody>
      </p:sp>
    </p:spTree>
    <p:extLst>
      <p:ext uri="{BB962C8B-B14F-4D97-AF65-F5344CB8AC3E}">
        <p14:creationId xmlns:p14="http://schemas.microsoft.com/office/powerpoint/2010/main" val="358326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D6F6A-86CC-BD99-F779-43759EDC7543}"/>
              </a:ext>
            </a:extLst>
          </p:cNvPr>
          <p:cNvSpPr>
            <a:spLocks noGrp="1"/>
          </p:cNvSpPr>
          <p:nvPr>
            <p:ph type="title"/>
          </p:nvPr>
        </p:nvSpPr>
        <p:spPr/>
        <p:txBody>
          <a:bodyPr/>
          <a:lstStyle/>
          <a:p>
            <a:r>
              <a:rPr lang="en-US" dirty="0"/>
              <a:t>Uni-Variate Analysis on Merged Data </a:t>
            </a:r>
            <a:endParaRPr lang="en-IN" dirty="0"/>
          </a:p>
        </p:txBody>
      </p:sp>
      <p:pic>
        <p:nvPicPr>
          <p:cNvPr id="2050" name="Picture 2">
            <a:extLst>
              <a:ext uri="{FF2B5EF4-FFF2-40B4-BE49-F238E27FC236}">
                <a16:creationId xmlns:a16="http://schemas.microsoft.com/office/drawing/2014/main" id="{2E390154-EB98-5156-C6AA-59B22BF9604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21768" y="1918016"/>
            <a:ext cx="7116508" cy="257805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1CB7359-5F29-DFAB-0898-106BB8B1671A}"/>
              </a:ext>
            </a:extLst>
          </p:cNvPr>
          <p:cNvSpPr txBox="1"/>
          <p:nvPr/>
        </p:nvSpPr>
        <p:spPr>
          <a:xfrm>
            <a:off x="1377043" y="4663475"/>
            <a:ext cx="9370267" cy="1477328"/>
          </a:xfrm>
          <a:prstGeom prst="rect">
            <a:avLst/>
          </a:prstGeom>
          <a:noFill/>
        </p:spPr>
        <p:txBody>
          <a:bodyPr wrap="square">
            <a:spAutoFit/>
          </a:bodyPr>
          <a:lstStyle/>
          <a:p>
            <a:r>
              <a:rPr lang="en-US" i="0" dirty="0">
                <a:effectLst/>
                <a:latin typeface="Helvetica Neue"/>
              </a:rPr>
              <a:t>There appears to be a relationship between loan approval status and default rates, with borrowers who were approved for a loan earlier having lower default rates compared to those who were refused a loan earlier. However, further analysis is needed to determine the significance of this relationship and to consider other factors that may influence default rates.</a:t>
            </a:r>
            <a:endParaRPr lang="en-IN" dirty="0"/>
          </a:p>
        </p:txBody>
      </p:sp>
    </p:spTree>
    <p:extLst>
      <p:ext uri="{BB962C8B-B14F-4D97-AF65-F5344CB8AC3E}">
        <p14:creationId xmlns:p14="http://schemas.microsoft.com/office/powerpoint/2010/main" val="3803829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98FC3-7B8B-E0DA-A4E3-7A40E341F50C}"/>
              </a:ext>
            </a:extLst>
          </p:cNvPr>
          <p:cNvSpPr>
            <a:spLocks noGrp="1"/>
          </p:cNvSpPr>
          <p:nvPr>
            <p:ph type="title"/>
          </p:nvPr>
        </p:nvSpPr>
        <p:spPr/>
        <p:txBody>
          <a:bodyPr/>
          <a:lstStyle/>
          <a:p>
            <a:r>
              <a:rPr lang="en-US" sz="9600" dirty="0"/>
              <a:t>Thank you….</a:t>
            </a:r>
            <a:endParaRPr lang="en-IN" dirty="0"/>
          </a:p>
        </p:txBody>
      </p:sp>
      <p:sp>
        <p:nvSpPr>
          <p:cNvPr id="4" name="TextBox 3">
            <a:extLst>
              <a:ext uri="{FF2B5EF4-FFF2-40B4-BE49-F238E27FC236}">
                <a16:creationId xmlns:a16="http://schemas.microsoft.com/office/drawing/2014/main" id="{E0AEC15C-6F23-6FF3-D7C1-ADDFC5A1D0A5}"/>
              </a:ext>
            </a:extLst>
          </p:cNvPr>
          <p:cNvSpPr txBox="1"/>
          <p:nvPr/>
        </p:nvSpPr>
        <p:spPr>
          <a:xfrm>
            <a:off x="877078" y="5758951"/>
            <a:ext cx="9815804" cy="646331"/>
          </a:xfrm>
          <a:prstGeom prst="rect">
            <a:avLst/>
          </a:prstGeom>
          <a:noFill/>
        </p:spPr>
        <p:txBody>
          <a:bodyPr wrap="square" rtlCol="0">
            <a:spAutoFit/>
          </a:bodyPr>
          <a:lstStyle/>
          <a:p>
            <a:r>
              <a:rPr lang="en-US" sz="3600" dirty="0"/>
              <a:t>Submitted by </a:t>
            </a:r>
            <a:r>
              <a:rPr lang="en-US" sz="3600" b="1" dirty="0"/>
              <a:t>JAGRUTI PIMPALE</a:t>
            </a:r>
            <a:r>
              <a:rPr lang="en-US" sz="3600" dirty="0"/>
              <a:t> </a:t>
            </a:r>
            <a:endParaRPr lang="en-IN" sz="3600" dirty="0"/>
          </a:p>
        </p:txBody>
      </p:sp>
    </p:spTree>
    <p:extLst>
      <p:ext uri="{BB962C8B-B14F-4D97-AF65-F5344CB8AC3E}">
        <p14:creationId xmlns:p14="http://schemas.microsoft.com/office/powerpoint/2010/main" val="658173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32D45-50A1-4282-BCCE-3335AD42F9F9}"/>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7F3301BA-4D47-3B3F-879F-1095B8832520}"/>
              </a:ext>
            </a:extLst>
          </p:cNvPr>
          <p:cNvSpPr>
            <a:spLocks noGrp="1"/>
          </p:cNvSpPr>
          <p:nvPr>
            <p:ph idx="1"/>
          </p:nvPr>
        </p:nvSpPr>
        <p:spPr/>
        <p:txBody>
          <a:bodyPr/>
          <a:lstStyle/>
          <a:p>
            <a:r>
              <a:rPr lang="en-US" dirty="0"/>
              <a:t>This case study aims to give you an idea of applying EDA in a real business scenario. In this case study, apart from applying the techniques that you have learnt in the EDA module, you will also develop a basic understanding of risk analytics in banking and financial services and understand how data is used to minimize the risk of losing money while lending to customers.</a:t>
            </a:r>
            <a:endParaRPr lang="en-IN" dirty="0"/>
          </a:p>
        </p:txBody>
      </p:sp>
    </p:spTree>
    <p:extLst>
      <p:ext uri="{BB962C8B-B14F-4D97-AF65-F5344CB8AC3E}">
        <p14:creationId xmlns:p14="http://schemas.microsoft.com/office/powerpoint/2010/main" val="876101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E3218-BB7E-5C38-8B63-E94278775B42}"/>
              </a:ext>
            </a:extLst>
          </p:cNvPr>
          <p:cNvSpPr>
            <a:spLocks noGrp="1"/>
          </p:cNvSpPr>
          <p:nvPr>
            <p:ph type="title"/>
          </p:nvPr>
        </p:nvSpPr>
        <p:spPr/>
        <p:txBody>
          <a:bodyPr/>
          <a:lstStyle/>
          <a:p>
            <a:r>
              <a:rPr lang="en-US" dirty="0"/>
              <a:t>Outlier Analysis </a:t>
            </a:r>
            <a:endParaRPr lang="en-IN" dirty="0"/>
          </a:p>
        </p:txBody>
      </p:sp>
      <p:pic>
        <p:nvPicPr>
          <p:cNvPr id="5" name="Content Placeholder 4">
            <a:extLst>
              <a:ext uri="{FF2B5EF4-FFF2-40B4-BE49-F238E27FC236}">
                <a16:creationId xmlns:a16="http://schemas.microsoft.com/office/drawing/2014/main" id="{30A7D304-1AF9-0110-85D0-EF08C305056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4748223" cy="2648047"/>
          </a:xfrm>
        </p:spPr>
      </p:pic>
      <p:pic>
        <p:nvPicPr>
          <p:cNvPr id="7" name="Picture 6">
            <a:extLst>
              <a:ext uri="{FF2B5EF4-FFF2-40B4-BE49-F238E27FC236}">
                <a16:creationId xmlns:a16="http://schemas.microsoft.com/office/drawing/2014/main" id="{20B3236E-94FC-1925-EB8B-375912B28D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7022" y="1554614"/>
            <a:ext cx="4323182" cy="3282645"/>
          </a:xfrm>
          <a:prstGeom prst="rect">
            <a:avLst/>
          </a:prstGeom>
        </p:spPr>
      </p:pic>
      <p:sp>
        <p:nvSpPr>
          <p:cNvPr id="8" name="TextBox 7">
            <a:extLst>
              <a:ext uri="{FF2B5EF4-FFF2-40B4-BE49-F238E27FC236}">
                <a16:creationId xmlns:a16="http://schemas.microsoft.com/office/drawing/2014/main" id="{11B2D0EC-ED7C-1AC4-CDF2-9AC9F61B716D}"/>
              </a:ext>
            </a:extLst>
          </p:cNvPr>
          <p:cNvSpPr txBox="1"/>
          <p:nvPr/>
        </p:nvSpPr>
        <p:spPr>
          <a:xfrm>
            <a:off x="1278294" y="5010539"/>
            <a:ext cx="4208106" cy="923330"/>
          </a:xfrm>
          <a:prstGeom prst="rect">
            <a:avLst/>
          </a:prstGeom>
          <a:noFill/>
        </p:spPr>
        <p:txBody>
          <a:bodyPr wrap="square" rtlCol="0">
            <a:spAutoFit/>
          </a:bodyPr>
          <a:lstStyle/>
          <a:p>
            <a:r>
              <a:rPr lang="en-US" dirty="0"/>
              <a:t>This Box Plot has no outlier so we have choose mean to impute </a:t>
            </a:r>
          </a:p>
          <a:p>
            <a:r>
              <a:rPr lang="en-US" dirty="0"/>
              <a:t>Mean = 0.5</a:t>
            </a:r>
            <a:endParaRPr lang="en-IN" dirty="0"/>
          </a:p>
        </p:txBody>
      </p:sp>
      <p:sp>
        <p:nvSpPr>
          <p:cNvPr id="9" name="TextBox 8">
            <a:extLst>
              <a:ext uri="{FF2B5EF4-FFF2-40B4-BE49-F238E27FC236}">
                <a16:creationId xmlns:a16="http://schemas.microsoft.com/office/drawing/2014/main" id="{4E7D4CC2-AAA0-2619-A3AE-6795989E91BE}"/>
              </a:ext>
            </a:extLst>
          </p:cNvPr>
          <p:cNvSpPr txBox="1"/>
          <p:nvPr/>
        </p:nvSpPr>
        <p:spPr>
          <a:xfrm>
            <a:off x="6727371" y="5010539"/>
            <a:ext cx="4626429" cy="1200329"/>
          </a:xfrm>
          <a:prstGeom prst="rect">
            <a:avLst/>
          </a:prstGeom>
          <a:noFill/>
        </p:spPr>
        <p:txBody>
          <a:bodyPr wrap="square" rtlCol="0">
            <a:spAutoFit/>
          </a:bodyPr>
          <a:lstStyle/>
          <a:p>
            <a:r>
              <a:rPr lang="en-US" dirty="0"/>
              <a:t>This box plot is continuous variable and outliers are present in this plot. So I have choose median to impute </a:t>
            </a:r>
          </a:p>
          <a:p>
            <a:r>
              <a:rPr lang="en-US" dirty="0"/>
              <a:t>Median = 24903.00</a:t>
            </a:r>
            <a:endParaRPr lang="en-IN" dirty="0"/>
          </a:p>
        </p:txBody>
      </p:sp>
    </p:spTree>
    <p:extLst>
      <p:ext uri="{BB962C8B-B14F-4D97-AF65-F5344CB8AC3E}">
        <p14:creationId xmlns:p14="http://schemas.microsoft.com/office/powerpoint/2010/main" val="3981905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5A23F08-580E-3793-F72E-8A20E195E8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001513"/>
            <a:ext cx="4431746" cy="3365079"/>
          </a:xfrm>
        </p:spPr>
      </p:pic>
      <p:pic>
        <p:nvPicPr>
          <p:cNvPr id="7" name="Picture 6">
            <a:extLst>
              <a:ext uri="{FF2B5EF4-FFF2-40B4-BE49-F238E27FC236}">
                <a16:creationId xmlns:a16="http://schemas.microsoft.com/office/drawing/2014/main" id="{A99A292E-0AA2-B9DD-491F-E9936A8406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0731" y="1940864"/>
            <a:ext cx="4431746" cy="3365079"/>
          </a:xfrm>
          <a:prstGeom prst="rect">
            <a:avLst/>
          </a:prstGeom>
        </p:spPr>
      </p:pic>
      <p:sp>
        <p:nvSpPr>
          <p:cNvPr id="8" name="TextBox 7">
            <a:extLst>
              <a:ext uri="{FF2B5EF4-FFF2-40B4-BE49-F238E27FC236}">
                <a16:creationId xmlns:a16="http://schemas.microsoft.com/office/drawing/2014/main" id="{6C16B038-E9EB-7841-A3B8-0B143235AD09}"/>
              </a:ext>
            </a:extLst>
          </p:cNvPr>
          <p:cNvSpPr txBox="1"/>
          <p:nvPr/>
        </p:nvSpPr>
        <p:spPr>
          <a:xfrm>
            <a:off x="838200" y="5542384"/>
            <a:ext cx="4620208" cy="923330"/>
          </a:xfrm>
          <a:prstGeom prst="rect">
            <a:avLst/>
          </a:prstGeom>
          <a:noFill/>
        </p:spPr>
        <p:txBody>
          <a:bodyPr wrap="square" rtlCol="0">
            <a:spAutoFit/>
          </a:bodyPr>
          <a:lstStyle/>
          <a:p>
            <a:r>
              <a:rPr lang="en-US" dirty="0"/>
              <a:t>This Box Plot has an outlier for Children's in Family Member </a:t>
            </a:r>
          </a:p>
          <a:p>
            <a:r>
              <a:rPr lang="en-US" dirty="0"/>
              <a:t>Median = 2</a:t>
            </a:r>
            <a:endParaRPr lang="en-IN" dirty="0"/>
          </a:p>
        </p:txBody>
      </p:sp>
      <p:sp>
        <p:nvSpPr>
          <p:cNvPr id="9" name="TextBox 8">
            <a:extLst>
              <a:ext uri="{FF2B5EF4-FFF2-40B4-BE49-F238E27FC236}">
                <a16:creationId xmlns:a16="http://schemas.microsoft.com/office/drawing/2014/main" id="{DDBFA99D-9673-8EFA-7129-EB17991947FA}"/>
              </a:ext>
            </a:extLst>
          </p:cNvPr>
          <p:cNvSpPr txBox="1"/>
          <p:nvPr/>
        </p:nvSpPr>
        <p:spPr>
          <a:xfrm>
            <a:off x="6662057" y="5542384"/>
            <a:ext cx="4320074" cy="923330"/>
          </a:xfrm>
          <a:prstGeom prst="rect">
            <a:avLst/>
          </a:prstGeom>
          <a:noFill/>
        </p:spPr>
        <p:txBody>
          <a:bodyPr wrap="square" rtlCol="0">
            <a:spAutoFit/>
          </a:bodyPr>
          <a:lstStyle/>
          <a:p>
            <a:r>
              <a:rPr lang="en-US" dirty="0"/>
              <a:t>This Box Plot has outlier’s for Good’s Amount </a:t>
            </a:r>
          </a:p>
          <a:p>
            <a:r>
              <a:rPr lang="en-US" dirty="0"/>
              <a:t>Median = 450000.00</a:t>
            </a:r>
            <a:endParaRPr lang="en-IN" dirty="0"/>
          </a:p>
        </p:txBody>
      </p:sp>
    </p:spTree>
    <p:extLst>
      <p:ext uri="{BB962C8B-B14F-4D97-AF65-F5344CB8AC3E}">
        <p14:creationId xmlns:p14="http://schemas.microsoft.com/office/powerpoint/2010/main" val="2428415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5180E-C935-ADCC-11A2-C239957A6C29}"/>
              </a:ext>
            </a:extLst>
          </p:cNvPr>
          <p:cNvSpPr>
            <a:spLocks noGrp="1"/>
          </p:cNvSpPr>
          <p:nvPr>
            <p:ph type="title"/>
          </p:nvPr>
        </p:nvSpPr>
        <p:spPr/>
        <p:txBody>
          <a:bodyPr/>
          <a:lstStyle/>
          <a:p>
            <a:r>
              <a:rPr lang="en-US" dirty="0"/>
              <a:t>Target Variable Analysis for Defaulters and Non Defaulters </a:t>
            </a:r>
            <a:endParaRPr lang="en-IN" dirty="0"/>
          </a:p>
        </p:txBody>
      </p:sp>
      <p:pic>
        <p:nvPicPr>
          <p:cNvPr id="5" name="Content Placeholder 4">
            <a:extLst>
              <a:ext uri="{FF2B5EF4-FFF2-40B4-BE49-F238E27FC236}">
                <a16:creationId xmlns:a16="http://schemas.microsoft.com/office/drawing/2014/main" id="{375795F7-5323-9D0B-E4D3-58EF6A1448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7840" y="2575916"/>
            <a:ext cx="6438095" cy="3149206"/>
          </a:xfrm>
        </p:spPr>
      </p:pic>
    </p:spTree>
    <p:extLst>
      <p:ext uri="{BB962C8B-B14F-4D97-AF65-F5344CB8AC3E}">
        <p14:creationId xmlns:p14="http://schemas.microsoft.com/office/powerpoint/2010/main" val="1124934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6D012-A74B-C866-224F-B11A6896CB23}"/>
              </a:ext>
            </a:extLst>
          </p:cNvPr>
          <p:cNvSpPr>
            <a:spLocks noGrp="1"/>
          </p:cNvSpPr>
          <p:nvPr>
            <p:ph type="title"/>
          </p:nvPr>
        </p:nvSpPr>
        <p:spPr/>
        <p:txBody>
          <a:bodyPr/>
          <a:lstStyle/>
          <a:p>
            <a:r>
              <a:rPr lang="en-US" dirty="0"/>
              <a:t>Uni- Variate Analysis </a:t>
            </a:r>
            <a:endParaRPr lang="en-IN" dirty="0"/>
          </a:p>
        </p:txBody>
      </p:sp>
      <p:pic>
        <p:nvPicPr>
          <p:cNvPr id="5" name="Content Placeholder 4">
            <a:extLst>
              <a:ext uri="{FF2B5EF4-FFF2-40B4-BE49-F238E27FC236}">
                <a16:creationId xmlns:a16="http://schemas.microsoft.com/office/drawing/2014/main" id="{3F44BE37-4731-AAA3-A2C1-A870EED9CE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100885"/>
            <a:ext cx="8147180" cy="2944764"/>
          </a:xfrm>
        </p:spPr>
      </p:pic>
      <p:sp>
        <p:nvSpPr>
          <p:cNvPr id="6" name="TextBox 5">
            <a:extLst>
              <a:ext uri="{FF2B5EF4-FFF2-40B4-BE49-F238E27FC236}">
                <a16:creationId xmlns:a16="http://schemas.microsoft.com/office/drawing/2014/main" id="{C1F9E2F6-40D9-3611-480F-DC0586EC319D}"/>
              </a:ext>
            </a:extLst>
          </p:cNvPr>
          <p:cNvSpPr txBox="1"/>
          <p:nvPr/>
        </p:nvSpPr>
        <p:spPr>
          <a:xfrm>
            <a:off x="1222310" y="5299788"/>
            <a:ext cx="9106678" cy="646331"/>
          </a:xfrm>
          <a:prstGeom prst="rect">
            <a:avLst/>
          </a:prstGeom>
          <a:noFill/>
        </p:spPr>
        <p:txBody>
          <a:bodyPr wrap="square" rtlCol="0">
            <a:spAutoFit/>
          </a:bodyPr>
          <a:lstStyle/>
          <a:p>
            <a:r>
              <a:rPr lang="en-US" dirty="0"/>
              <a:t>The plot shows that borrowers who owns a car make a large proportion of both Defaulting (70%) and Non-Defaulting borrowers (65.68%)</a:t>
            </a:r>
            <a:endParaRPr lang="en-IN" dirty="0"/>
          </a:p>
        </p:txBody>
      </p:sp>
    </p:spTree>
    <p:extLst>
      <p:ext uri="{BB962C8B-B14F-4D97-AF65-F5344CB8AC3E}">
        <p14:creationId xmlns:p14="http://schemas.microsoft.com/office/powerpoint/2010/main" val="3144369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E86E702-23E0-3D0E-34C0-F5B2D91185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3243" y="653144"/>
            <a:ext cx="9495704" cy="3440982"/>
          </a:xfrm>
          <a:prstGeom prst="rect">
            <a:avLst/>
          </a:prstGeom>
        </p:spPr>
      </p:pic>
      <p:sp>
        <p:nvSpPr>
          <p:cNvPr id="6" name="TextBox 5">
            <a:extLst>
              <a:ext uri="{FF2B5EF4-FFF2-40B4-BE49-F238E27FC236}">
                <a16:creationId xmlns:a16="http://schemas.microsoft.com/office/drawing/2014/main" id="{4D0C3FCC-AF71-DA09-68A4-BEFCBD94D436}"/>
              </a:ext>
            </a:extLst>
          </p:cNvPr>
          <p:cNvSpPr txBox="1"/>
          <p:nvPr/>
        </p:nvSpPr>
        <p:spPr>
          <a:xfrm>
            <a:off x="1147665" y="4572000"/>
            <a:ext cx="10394302" cy="646331"/>
          </a:xfrm>
          <a:prstGeom prst="rect">
            <a:avLst/>
          </a:prstGeom>
          <a:noFill/>
        </p:spPr>
        <p:txBody>
          <a:bodyPr wrap="square" rtlCol="0">
            <a:spAutoFit/>
          </a:bodyPr>
          <a:lstStyle/>
          <a:p>
            <a:r>
              <a:rPr lang="en-US" dirty="0"/>
              <a:t>The plot indicates that a higher proportion of female borrowers are Non-Defaulting as compared to male borrowers.</a:t>
            </a:r>
            <a:endParaRPr lang="en-IN" dirty="0"/>
          </a:p>
        </p:txBody>
      </p:sp>
    </p:spTree>
    <p:extLst>
      <p:ext uri="{BB962C8B-B14F-4D97-AF65-F5344CB8AC3E}">
        <p14:creationId xmlns:p14="http://schemas.microsoft.com/office/powerpoint/2010/main" val="2086157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92026E4-40A4-599B-9268-357EA38941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1641" y="744635"/>
            <a:ext cx="8222550" cy="3734059"/>
          </a:xfrm>
          <a:prstGeom prst="rect">
            <a:avLst/>
          </a:prstGeom>
        </p:spPr>
      </p:pic>
      <p:sp>
        <p:nvSpPr>
          <p:cNvPr id="6" name="TextBox 5">
            <a:extLst>
              <a:ext uri="{FF2B5EF4-FFF2-40B4-BE49-F238E27FC236}">
                <a16:creationId xmlns:a16="http://schemas.microsoft.com/office/drawing/2014/main" id="{B82CC012-B27D-C19F-85F3-A1A078291D0A}"/>
              </a:ext>
            </a:extLst>
          </p:cNvPr>
          <p:cNvSpPr txBox="1"/>
          <p:nvPr/>
        </p:nvSpPr>
        <p:spPr>
          <a:xfrm>
            <a:off x="1147665" y="4777273"/>
            <a:ext cx="9927772" cy="1200329"/>
          </a:xfrm>
          <a:prstGeom prst="rect">
            <a:avLst/>
          </a:prstGeom>
          <a:noFill/>
        </p:spPr>
        <p:txBody>
          <a:bodyPr wrap="square" rtlCol="0">
            <a:spAutoFit/>
          </a:bodyPr>
          <a:lstStyle/>
          <a:p>
            <a:r>
              <a:rPr lang="en-US" dirty="0"/>
              <a:t>The Plot indicates that student do not default on their loans possibly because they are not required to make payments while they are enrolled in schools. Businessman's also have low default rate. More number of loan are distributed to working class borrowers who make a large portion of both defaulting (61%)</a:t>
            </a:r>
            <a:r>
              <a:rPr lang="en-IN" dirty="0"/>
              <a:t> and non defaulting (51%) borrowers.</a:t>
            </a:r>
            <a:endParaRPr lang="en-US" dirty="0"/>
          </a:p>
        </p:txBody>
      </p:sp>
    </p:spTree>
    <p:extLst>
      <p:ext uri="{BB962C8B-B14F-4D97-AF65-F5344CB8AC3E}">
        <p14:creationId xmlns:p14="http://schemas.microsoft.com/office/powerpoint/2010/main" val="249090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85DD8-DDEF-2BFD-0292-8A18FD1F7F78}"/>
              </a:ext>
            </a:extLst>
          </p:cNvPr>
          <p:cNvSpPr>
            <a:spLocks noGrp="1"/>
          </p:cNvSpPr>
          <p:nvPr>
            <p:ph type="title"/>
          </p:nvPr>
        </p:nvSpPr>
        <p:spPr/>
        <p:txBody>
          <a:bodyPr/>
          <a:lstStyle/>
          <a:p>
            <a:r>
              <a:rPr lang="en-US" dirty="0"/>
              <a:t>Bi- Variate Analysis </a:t>
            </a:r>
            <a:endParaRPr lang="en-IN" dirty="0"/>
          </a:p>
        </p:txBody>
      </p:sp>
      <p:pic>
        <p:nvPicPr>
          <p:cNvPr id="9" name="Content Placeholder 8">
            <a:extLst>
              <a:ext uri="{FF2B5EF4-FFF2-40B4-BE49-F238E27FC236}">
                <a16:creationId xmlns:a16="http://schemas.microsoft.com/office/drawing/2014/main" id="{AD286EF2-E5EA-080A-B615-FA5B148AB2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6902" y="1505228"/>
            <a:ext cx="10515600" cy="3499233"/>
          </a:xfrm>
        </p:spPr>
      </p:pic>
      <p:sp>
        <p:nvSpPr>
          <p:cNvPr id="10" name="TextBox 9">
            <a:extLst>
              <a:ext uri="{FF2B5EF4-FFF2-40B4-BE49-F238E27FC236}">
                <a16:creationId xmlns:a16="http://schemas.microsoft.com/office/drawing/2014/main" id="{EE79469B-84C2-E5EE-CC62-6D436489CA0B}"/>
              </a:ext>
            </a:extLst>
          </p:cNvPr>
          <p:cNvSpPr txBox="1"/>
          <p:nvPr/>
        </p:nvSpPr>
        <p:spPr>
          <a:xfrm>
            <a:off x="1231641" y="5281127"/>
            <a:ext cx="9050694" cy="646331"/>
          </a:xfrm>
          <a:prstGeom prst="rect">
            <a:avLst/>
          </a:prstGeom>
          <a:noFill/>
        </p:spPr>
        <p:txBody>
          <a:bodyPr wrap="square" rtlCol="0">
            <a:spAutoFit/>
          </a:bodyPr>
          <a:lstStyle/>
          <a:p>
            <a:r>
              <a:rPr lang="en-US" dirty="0"/>
              <a:t>The Density plot shows that the like hood of default is similar for borrowers with small families and low amount credit values regardless of whether they have loan or not.</a:t>
            </a:r>
            <a:endParaRPr lang="en-IN" dirty="0"/>
          </a:p>
        </p:txBody>
      </p:sp>
    </p:spTree>
    <p:extLst>
      <p:ext uri="{BB962C8B-B14F-4D97-AF65-F5344CB8AC3E}">
        <p14:creationId xmlns:p14="http://schemas.microsoft.com/office/powerpoint/2010/main" val="20462128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11</TotalTime>
  <Words>493</Words>
  <Application>Microsoft Office PowerPoint</Application>
  <PresentationFormat>Widescreen</PresentationFormat>
  <Paragraphs>27</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Century Gothic</vt:lpstr>
      <vt:lpstr>Helvetica Neue</vt:lpstr>
      <vt:lpstr>Wingdings 3</vt:lpstr>
      <vt:lpstr>Ion</vt:lpstr>
      <vt:lpstr>CREDIT EDA ASSIGNMENT</vt:lpstr>
      <vt:lpstr>Introduction</vt:lpstr>
      <vt:lpstr>Outlier Analysis </vt:lpstr>
      <vt:lpstr>PowerPoint Presentation</vt:lpstr>
      <vt:lpstr>Target Variable Analysis for Defaulters and Non Defaulters </vt:lpstr>
      <vt:lpstr>Uni- Variate Analysis </vt:lpstr>
      <vt:lpstr>PowerPoint Presentation</vt:lpstr>
      <vt:lpstr>PowerPoint Presentation</vt:lpstr>
      <vt:lpstr>Bi- Variate Analysis </vt:lpstr>
      <vt:lpstr>PowerPoint Presentation</vt:lpstr>
      <vt:lpstr>Bi- Variate (Pair Plot)</vt:lpstr>
      <vt:lpstr>PowerPoint Presentation</vt:lpstr>
      <vt:lpstr>Uni-Variate Analysis on Merged Data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EDA ASSIGNMENT</dc:title>
  <dc:creator>Dipesh Pimpale</dc:creator>
  <cp:lastModifiedBy>Dipesh Pimpale</cp:lastModifiedBy>
  <cp:revision>6</cp:revision>
  <dcterms:created xsi:type="dcterms:W3CDTF">2022-12-26T17:34:07Z</dcterms:created>
  <dcterms:modified xsi:type="dcterms:W3CDTF">2022-12-26T17:46:06Z</dcterms:modified>
</cp:coreProperties>
</file>