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da46c476c_0_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5da46c476c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df336ccbd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df336ccbd_0_16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5df336ccbd_0_16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df336ccbd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df336ccbd_0_1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5df336ccbd_0_15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de14d2c75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de14d2c75_0_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5de14d2c75_0_9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de14d2c75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de14d2c75_0_1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5de14d2c75_0_11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df336ccb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df336ccb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df336ccbd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df336ccbd_0_2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5df336ccbd_0_20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de14d2c75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de14d2c75_0_1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approach is more resource intensive than our primary so is not used as our primary method, but can be another reliable way of obtaining K and in our case is used as a validation method for the Elbow Method.</a:t>
            </a:r>
            <a:endParaRPr/>
          </a:p>
        </p:txBody>
      </p:sp>
      <p:sp>
        <p:nvSpPr>
          <p:cNvPr id="195" name="Google Shape;195;g25de14d2c75_0_12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df336ccbd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df336ccbd_0_1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5df336ccbd_0_14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df336ccbd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df336ccbd_0_1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5df336ccbd_0_12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df336caa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df336caa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shows a notable skew towards one cluster which may be something to consider in terms of prioritizing resource allocation to preparing marketing plans and campaigns for those customers first.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df336ccb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df336ccb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de14d2c75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de14d2c75_0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5de14d2c75_0_129: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df336ccbd_0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df336ccbd_0_1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5df336ccbd_0_18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df336ccbd_0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5df336ccbd_0_2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25df336ccbd_0_23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5df336cc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5df336cc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df336ccb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5df336ccb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de14d2c75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de14d2c75_0_1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25de14d2c75_0_13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5df336ccbd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5df336ccbd_0_8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25df336ccbd_0_8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df336ccbd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5df336ccbd_0_1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5df336ccbd_0_11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df336ccb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5df336ccb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df336ccb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df336cc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df336ccb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df336ccb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df336ccb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df336ccb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solidFill>
                  <a:schemeClr val="dk1"/>
                </a:solidFill>
              </a:rPr>
              <a:t>The two-step methodology employed here has a long history, continues to be used today and has since inspired other approaches</a:t>
            </a:r>
            <a:endParaRPr/>
          </a:p>
          <a:p>
            <a:pPr indent="0" lvl="0" marL="0" rtl="0" algn="l">
              <a:spcBef>
                <a:spcPts val="0"/>
              </a:spcBef>
              <a:spcAft>
                <a:spcPts val="0"/>
              </a:spcAft>
              <a:buNone/>
            </a:pPr>
            <a:r>
              <a:rPr lang="en"/>
              <a:t>2. One such method was </a:t>
            </a:r>
            <a:r>
              <a:rPr lang="en">
                <a:solidFill>
                  <a:schemeClr val="dk1"/>
                </a:solidFill>
              </a:rPr>
              <a:t>FSGA-FCEN, this study used sklearn for a similar approach to K-Means Clustering for Customer Segmentation</a:t>
            </a:r>
            <a:endParaRPr sz="1000"/>
          </a:p>
          <a:p>
            <a:pPr indent="0" lvl="0" marL="0" rtl="0" algn="l">
              <a:spcBef>
                <a:spcPts val="0"/>
              </a:spcBef>
              <a:spcAft>
                <a:spcPts val="0"/>
              </a:spcAft>
              <a:buNone/>
            </a:pPr>
            <a:r>
              <a:rPr lang="en"/>
              <a:t>3. We found that K-medoids provided certain benefits in situations with a lot of noise but for our use case we were not suffering from that problem. We decided to go with K-Means because it is a much longer research history and continues to have wide implications in many industries. For our K-value we decided to go with another approach that my </a:t>
            </a:r>
            <a:r>
              <a:rPr lang="en"/>
              <a:t>colleagues</a:t>
            </a:r>
            <a:r>
              <a:rPr lang="en"/>
              <a:t> will be discussing in just a few moments.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df336ccb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df336ccb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a marketing plan will help you think of each campaign‘s mission, buyer personas, budget, tactics, and deliverables. With all this information in one place, you’ll have an easier time staying on track with a campaign. You’ll also discover what works and what doesn't. Thus, measuring the success of your strategy.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df336ccb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df336ccb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de14d2c75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de14d2c75_0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5de14d2c75_0_5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de14d2c75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de14d2c75_0_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5de14d2c75_0_89: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3879056" y="1924050"/>
            <a:ext cx="4122000" cy="1371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3600"/>
              <a:buFont typeface="Rockwell"/>
              <a:buNone/>
              <a:defRPr sz="3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3879056" y="3833813"/>
            <a:ext cx="4122000" cy="3288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2" type="body"/>
          </p:nvPr>
        </p:nvSpPr>
        <p:spPr>
          <a:xfrm>
            <a:off x="3879056" y="4162425"/>
            <a:ext cx="4122000" cy="3372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700"/>
              <a:buNone/>
              <a:defRPr b="0" sz="17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1" name="Google Shape;61;p14"/>
          <p:cNvSpPr txBox="1"/>
          <p:nvPr/>
        </p:nvSpPr>
        <p:spPr>
          <a:xfrm>
            <a:off x="321469" y="3021806"/>
            <a:ext cx="11358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600" u="none" cap="none" strike="noStrike">
                <a:solidFill>
                  <a:schemeClr val="lt1"/>
                </a:solidFill>
                <a:latin typeface="Arial"/>
                <a:ea typeface="Arial"/>
                <a:cs typeface="Arial"/>
                <a:sym typeface="Arial"/>
              </a:rPr>
              <a:t>Background design is of Cal Poly Pomona logo</a:t>
            </a:r>
            <a:endParaRPr sz="60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771525" y="273844"/>
            <a:ext cx="77439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3600"/>
              <a:buFont typeface="Rockwel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a:off x="771525" y="1369219"/>
            <a:ext cx="7743900" cy="3263400"/>
          </a:xfrm>
          <a:prstGeom prst="rect">
            <a:avLst/>
          </a:prstGeom>
          <a:noFill/>
          <a:ln>
            <a:noFill/>
          </a:ln>
        </p:spPr>
        <p:txBody>
          <a:bodyPr anchorCtr="0" anchor="t" bIns="34275" lIns="68575" spcFirstLastPara="1" rIns="68575" wrap="square" tIns="34275">
            <a:normAutofit/>
          </a:bodyPr>
          <a:lstStyle>
            <a:lvl1pPr indent="-342900" lvl="0" marL="457200" rtl="0" algn="l">
              <a:lnSpc>
                <a:spcPct val="90000"/>
              </a:lnSpc>
              <a:spcBef>
                <a:spcPts val="800"/>
              </a:spcBef>
              <a:spcAft>
                <a:spcPts val="0"/>
              </a:spcAft>
              <a:buClr>
                <a:schemeClr val="dk1"/>
              </a:buClr>
              <a:buSzPts val="18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771525" y="4767263"/>
            <a:ext cx="1914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6" name="Shape 66"/>
        <p:cNvGrpSpPr/>
        <p:nvPr/>
      </p:nvGrpSpPr>
      <p:grpSpPr>
        <a:xfrm>
          <a:off x="0" y="0"/>
          <a:ext cx="0" cy="0"/>
          <a:chOff x="0" y="0"/>
          <a:chExt cx="0" cy="0"/>
        </a:xfrm>
      </p:grpSpPr>
      <p:pic>
        <p:nvPicPr>
          <p:cNvPr id="67" name="Google Shape;67;p16"/>
          <p:cNvPicPr preferRelativeResize="0"/>
          <p:nvPr/>
        </p:nvPicPr>
        <p:blipFill rotWithShape="1">
          <a:blip r:embed="rId2">
            <a:alphaModFix/>
          </a:blip>
          <a:srcRect b="0" l="0" r="0" t="0"/>
          <a:stretch/>
        </p:blipFill>
        <p:spPr>
          <a:xfrm>
            <a:off x="6270920" y="4767263"/>
            <a:ext cx="2873078" cy="376237"/>
          </a:xfrm>
          <a:prstGeom prst="rect">
            <a:avLst/>
          </a:prstGeom>
          <a:noFill/>
          <a:ln>
            <a:noFill/>
          </a:ln>
        </p:spPr>
      </p:pic>
      <p:sp>
        <p:nvSpPr>
          <p:cNvPr id="68" name="Google Shape;68;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3600"/>
              <a:buFont typeface="Rockwel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9" name="Google Shape;69;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42900" lvl="0" marL="457200" rtl="0" algn="l">
              <a:lnSpc>
                <a:spcPct val="90000"/>
              </a:lnSpc>
              <a:spcBef>
                <a:spcPts val="800"/>
              </a:spcBef>
              <a:spcAft>
                <a:spcPts val="0"/>
              </a:spcAft>
              <a:buClr>
                <a:schemeClr val="dk1"/>
              </a:buClr>
              <a:buSzPts val="1800"/>
              <a:buChar char="•"/>
              <a:defRPr/>
            </a:lvl1pPr>
            <a:lvl2pPr indent="-336550" lvl="1" marL="914400" rtl="0" algn="l">
              <a:lnSpc>
                <a:spcPct val="90000"/>
              </a:lnSpc>
              <a:spcBef>
                <a:spcPts val="400"/>
              </a:spcBef>
              <a:spcAft>
                <a:spcPts val="0"/>
              </a:spcAft>
              <a:buClr>
                <a:schemeClr val="dk1"/>
              </a:buClr>
              <a:buSzPts val="1700"/>
              <a:buChar char="•"/>
              <a:defRPr/>
            </a:lvl2pPr>
            <a:lvl3pPr indent="-323850" lvl="2" marL="1371600" rtl="0" algn="l">
              <a:lnSpc>
                <a:spcPct val="90000"/>
              </a:lnSpc>
              <a:spcBef>
                <a:spcPts val="400"/>
              </a:spcBef>
              <a:spcAft>
                <a:spcPts val="0"/>
              </a:spcAft>
              <a:buClr>
                <a:schemeClr val="dk1"/>
              </a:buClr>
              <a:buSzPts val="15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0" name="Google Shape;70;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6"/>
          <p:cNvSpPr txBox="1"/>
          <p:nvPr>
            <p:ph idx="12" type="sldNum"/>
          </p:nvPr>
        </p:nvSpPr>
        <p:spPr>
          <a:xfrm>
            <a:off x="8772524" y="4818458"/>
            <a:ext cx="371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lt1"/>
                </a:solidFill>
                <a:latin typeface="Arial"/>
                <a:ea typeface="Arial"/>
                <a:cs typeface="Arial"/>
                <a:sym typeface="Arial"/>
              </a:defRPr>
            </a:lvl1pPr>
            <a:lvl2pPr indent="0" lvl="1" marL="0" rtl="0" algn="r">
              <a:spcBef>
                <a:spcPts val="0"/>
              </a:spcBef>
              <a:buNone/>
              <a:defRPr sz="900">
                <a:solidFill>
                  <a:schemeClr val="lt1"/>
                </a:solidFill>
                <a:latin typeface="Arial"/>
                <a:ea typeface="Arial"/>
                <a:cs typeface="Arial"/>
                <a:sym typeface="Arial"/>
              </a:defRPr>
            </a:lvl2pPr>
            <a:lvl3pPr indent="0" lvl="2" marL="0" rtl="0" algn="r">
              <a:spcBef>
                <a:spcPts val="0"/>
              </a:spcBef>
              <a:buNone/>
              <a:defRPr sz="900">
                <a:solidFill>
                  <a:schemeClr val="lt1"/>
                </a:solidFill>
                <a:latin typeface="Arial"/>
                <a:ea typeface="Arial"/>
                <a:cs typeface="Arial"/>
                <a:sym typeface="Arial"/>
              </a:defRPr>
            </a:lvl3pPr>
            <a:lvl4pPr indent="0" lvl="3" marL="0" rtl="0" algn="r">
              <a:spcBef>
                <a:spcPts val="0"/>
              </a:spcBef>
              <a:buNone/>
              <a:defRPr sz="900">
                <a:solidFill>
                  <a:schemeClr val="lt1"/>
                </a:solidFill>
                <a:latin typeface="Arial"/>
                <a:ea typeface="Arial"/>
                <a:cs typeface="Arial"/>
                <a:sym typeface="Arial"/>
              </a:defRPr>
            </a:lvl4pPr>
            <a:lvl5pPr indent="0" lvl="4" marL="0" rtl="0" algn="r">
              <a:spcBef>
                <a:spcPts val="0"/>
              </a:spcBef>
              <a:buNone/>
              <a:defRPr sz="900">
                <a:solidFill>
                  <a:schemeClr val="lt1"/>
                </a:solidFill>
                <a:latin typeface="Arial"/>
                <a:ea typeface="Arial"/>
                <a:cs typeface="Arial"/>
                <a:sym typeface="Arial"/>
              </a:defRPr>
            </a:lvl5pPr>
            <a:lvl6pPr indent="0" lvl="5" marL="0" rtl="0" algn="r">
              <a:spcBef>
                <a:spcPts val="0"/>
              </a:spcBef>
              <a:buNone/>
              <a:defRPr sz="900">
                <a:solidFill>
                  <a:schemeClr val="lt1"/>
                </a:solidFill>
                <a:latin typeface="Arial"/>
                <a:ea typeface="Arial"/>
                <a:cs typeface="Arial"/>
                <a:sym typeface="Arial"/>
              </a:defRPr>
            </a:lvl6pPr>
            <a:lvl7pPr indent="0" lvl="6" marL="0" rtl="0" algn="r">
              <a:spcBef>
                <a:spcPts val="0"/>
              </a:spcBef>
              <a:buNone/>
              <a:defRPr sz="900">
                <a:solidFill>
                  <a:schemeClr val="lt1"/>
                </a:solidFill>
                <a:latin typeface="Arial"/>
                <a:ea typeface="Arial"/>
                <a:cs typeface="Arial"/>
                <a:sym typeface="Arial"/>
              </a:defRPr>
            </a:lvl7pPr>
            <a:lvl8pPr indent="0" lvl="7" marL="0" rtl="0" algn="r">
              <a:spcBef>
                <a:spcPts val="0"/>
              </a:spcBef>
              <a:buNone/>
              <a:defRPr sz="900">
                <a:solidFill>
                  <a:schemeClr val="lt1"/>
                </a:solidFill>
                <a:latin typeface="Arial"/>
                <a:ea typeface="Arial"/>
                <a:cs typeface="Arial"/>
                <a:sym typeface="Arial"/>
              </a:defRPr>
            </a:lvl8pPr>
            <a:lvl9pPr indent="0" lvl="8" marL="0" rtl="0" algn="r">
              <a:spcBef>
                <a:spcPts val="0"/>
              </a:spcBef>
              <a:buNone/>
              <a:defRPr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7"/>
          <p:cNvSpPr txBox="1"/>
          <p:nvPr>
            <p:ph type="title"/>
          </p:nvPr>
        </p:nvSpPr>
        <p:spPr>
          <a:xfrm>
            <a:off x="785813" y="1282303"/>
            <a:ext cx="7724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Rockwel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4" name="Google Shape;74;p17"/>
          <p:cNvSpPr txBox="1"/>
          <p:nvPr>
            <p:ph idx="1" type="body"/>
          </p:nvPr>
        </p:nvSpPr>
        <p:spPr>
          <a:xfrm>
            <a:off x="785813" y="3442097"/>
            <a:ext cx="7724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785813" y="4767263"/>
            <a:ext cx="19005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600"/>
              <a:buFont typeface="Rockwell"/>
              <a:buNone/>
              <a:defRPr b="0" i="0" sz="3600" u="none" cap="none" strike="noStrike">
                <a:solidFill>
                  <a:schemeClr val="dk1"/>
                </a:solidFill>
                <a:latin typeface="Rockwell"/>
                <a:ea typeface="Rockwell"/>
                <a:cs typeface="Rockwell"/>
                <a:sym typeface="Rockwel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90000"/>
              </a:lnSpc>
              <a:spcBef>
                <a:spcPts val="80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1pPr>
            <a:lvl2pPr indent="-336550" lvl="1" marL="914400" marR="0" rtl="0" algn="l">
              <a:lnSpc>
                <a:spcPct val="90000"/>
              </a:lnSpc>
              <a:spcBef>
                <a:spcPts val="4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doi.org/10.2307/3151680" TargetMode="External"/><Relationship Id="rId4" Type="http://schemas.openxmlformats.org/officeDocument/2006/relationships/hyperlink" Target="https://ieeexplore.ieee.org/document/9673169" TargetMode="External"/><Relationship Id="rId5" Type="http://schemas.openxmlformats.org/officeDocument/2006/relationships/hyperlink" Target="https://doi.org/10.1155/2022/993061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ctrTitle"/>
          </p:nvPr>
        </p:nvSpPr>
        <p:spPr>
          <a:xfrm>
            <a:off x="3879049" y="1924050"/>
            <a:ext cx="5079300" cy="13716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3600"/>
              <a:buFont typeface="Rockwell"/>
              <a:buNone/>
            </a:pPr>
            <a:r>
              <a:rPr lang="en"/>
              <a:t>K-Means Clustering for Customer Segmentation Analysis</a:t>
            </a:r>
            <a:endParaRPr/>
          </a:p>
        </p:txBody>
      </p:sp>
      <p:sp>
        <p:nvSpPr>
          <p:cNvPr id="83" name="Google Shape;83;p18"/>
          <p:cNvSpPr txBox="1"/>
          <p:nvPr>
            <p:ph idx="1" type="subTitle"/>
          </p:nvPr>
        </p:nvSpPr>
        <p:spPr>
          <a:xfrm>
            <a:off x="3879056" y="3833813"/>
            <a:ext cx="4122000" cy="328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
              <a:t>Big Data Technology in Business</a:t>
            </a:r>
            <a:endParaRPr/>
          </a:p>
        </p:txBody>
      </p:sp>
      <p:sp>
        <p:nvSpPr>
          <p:cNvPr id="84" name="Google Shape;84;p18"/>
          <p:cNvSpPr txBox="1"/>
          <p:nvPr>
            <p:ph idx="2" type="body"/>
          </p:nvPr>
        </p:nvSpPr>
        <p:spPr>
          <a:xfrm>
            <a:off x="3879050" y="4162425"/>
            <a:ext cx="4122000" cy="5082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90000"/>
              </a:lnSpc>
              <a:spcBef>
                <a:spcPts val="0"/>
              </a:spcBef>
              <a:spcAft>
                <a:spcPts val="0"/>
              </a:spcAft>
              <a:buClr>
                <a:schemeClr val="dk1"/>
              </a:buClr>
              <a:buSzPts val="1700"/>
              <a:buNone/>
            </a:pPr>
            <a:r>
              <a:rPr lang="en"/>
              <a:t>Ariana Arellano, Roy Avalos, Issac Chen, Norberto Limon </a:t>
            </a:r>
            <a:endParaRPr/>
          </a:p>
        </p:txBody>
      </p:sp>
      <p:sp>
        <p:nvSpPr>
          <p:cNvPr id="85" name="Google Shape;85;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785813" y="138822"/>
            <a:ext cx="7724700" cy="13398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Data Collection and Planned Methodology</a:t>
            </a:r>
            <a:endParaRPr/>
          </a:p>
        </p:txBody>
      </p:sp>
      <p:sp>
        <p:nvSpPr>
          <p:cNvPr id="149" name="Google Shape;149;p27"/>
          <p:cNvSpPr txBox="1"/>
          <p:nvPr>
            <p:ph idx="1" type="body"/>
          </p:nvPr>
        </p:nvSpPr>
        <p:spPr>
          <a:xfrm>
            <a:off x="790650" y="1615600"/>
            <a:ext cx="8181300" cy="32358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200">
                <a:solidFill>
                  <a:schemeClr val="dk1"/>
                </a:solidFill>
              </a:rPr>
              <a:t>Dataset</a:t>
            </a:r>
            <a:endParaRPr b="0">
              <a:solidFill>
                <a:schemeClr val="dk1"/>
              </a:solidFill>
            </a:endParaRPr>
          </a:p>
          <a:p>
            <a:pPr indent="342900" lvl="0" marL="0" rtl="0" algn="l">
              <a:spcBef>
                <a:spcPts val="800"/>
              </a:spcBef>
              <a:spcAft>
                <a:spcPts val="0"/>
              </a:spcAft>
              <a:buNone/>
            </a:pPr>
            <a:r>
              <a:t/>
            </a:r>
            <a:endParaRPr b="0">
              <a:solidFill>
                <a:schemeClr val="dk1"/>
              </a:solidFill>
            </a:endParaRPr>
          </a:p>
        </p:txBody>
      </p:sp>
      <p:sp>
        <p:nvSpPr>
          <p:cNvPr id="150" name="Google Shape;150;p27"/>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7"/>
          <p:cNvPicPr preferRelativeResize="0"/>
          <p:nvPr/>
        </p:nvPicPr>
        <p:blipFill rotWithShape="1">
          <a:blip r:embed="rId3">
            <a:alphaModFix/>
          </a:blip>
          <a:srcRect b="0" l="0" r="12018" t="0"/>
          <a:stretch/>
        </p:blipFill>
        <p:spPr>
          <a:xfrm>
            <a:off x="785825" y="1992575"/>
            <a:ext cx="8045399" cy="248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785813" y="138822"/>
            <a:ext cx="7724700" cy="13398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Data Collection and Planned Methodology</a:t>
            </a:r>
            <a:endParaRPr/>
          </a:p>
        </p:txBody>
      </p:sp>
      <p:sp>
        <p:nvSpPr>
          <p:cNvPr id="158" name="Google Shape;158;p28"/>
          <p:cNvSpPr txBox="1"/>
          <p:nvPr>
            <p:ph idx="1" type="body"/>
          </p:nvPr>
        </p:nvSpPr>
        <p:spPr>
          <a:xfrm>
            <a:off x="790650" y="1615600"/>
            <a:ext cx="4335600" cy="32358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200">
                <a:solidFill>
                  <a:schemeClr val="dk1"/>
                </a:solidFill>
              </a:rPr>
              <a:t>Data Processing / Aggregation</a:t>
            </a:r>
            <a:endParaRPr sz="2200">
              <a:solidFill>
                <a:schemeClr val="dk1"/>
              </a:solidFill>
            </a:endParaRPr>
          </a:p>
          <a:p>
            <a:pPr indent="-323850" lvl="0" marL="457200" rtl="0" algn="l">
              <a:spcBef>
                <a:spcPts val="800"/>
              </a:spcBef>
              <a:spcAft>
                <a:spcPts val="0"/>
              </a:spcAft>
              <a:buClr>
                <a:schemeClr val="dk1"/>
              </a:buClr>
              <a:buSzPts val="1500"/>
              <a:buChar char="●"/>
            </a:pPr>
            <a:r>
              <a:rPr b="0" lang="en" sz="1500">
                <a:solidFill>
                  <a:schemeClr val="dk1"/>
                </a:solidFill>
              </a:rPr>
              <a:t>Unique Invoice Orders</a:t>
            </a:r>
            <a:endParaRPr b="0" sz="1500">
              <a:solidFill>
                <a:schemeClr val="dk1"/>
              </a:solidFill>
            </a:endParaRPr>
          </a:p>
          <a:p>
            <a:pPr indent="-323850" lvl="0" marL="457200" rtl="0" algn="l">
              <a:spcBef>
                <a:spcPts val="0"/>
              </a:spcBef>
              <a:spcAft>
                <a:spcPts val="0"/>
              </a:spcAft>
              <a:buClr>
                <a:schemeClr val="dk1"/>
              </a:buClr>
              <a:buSzPts val="1500"/>
              <a:buChar char="●"/>
            </a:pPr>
            <a:r>
              <a:rPr b="0" lang="en" sz="1500">
                <a:solidFill>
                  <a:schemeClr val="dk1"/>
                </a:solidFill>
              </a:rPr>
              <a:t>Unique Stockcodes</a:t>
            </a:r>
            <a:endParaRPr b="0" sz="1500">
              <a:solidFill>
                <a:schemeClr val="dk1"/>
              </a:solidFill>
            </a:endParaRPr>
          </a:p>
          <a:p>
            <a:pPr indent="-323850" lvl="0" marL="457200" rtl="0" algn="l">
              <a:spcBef>
                <a:spcPts val="0"/>
              </a:spcBef>
              <a:spcAft>
                <a:spcPts val="0"/>
              </a:spcAft>
              <a:buClr>
                <a:schemeClr val="dk1"/>
              </a:buClr>
              <a:buSzPts val="1500"/>
              <a:buChar char="●"/>
            </a:pPr>
            <a:r>
              <a:rPr b="0" lang="en" sz="1500">
                <a:solidFill>
                  <a:schemeClr val="dk1"/>
                </a:solidFill>
              </a:rPr>
              <a:t>Total Stockcode Orders</a:t>
            </a:r>
            <a:endParaRPr b="0" sz="1500">
              <a:solidFill>
                <a:schemeClr val="dk1"/>
              </a:solidFill>
            </a:endParaRPr>
          </a:p>
          <a:p>
            <a:pPr indent="-323850" lvl="0" marL="457200" rtl="0" algn="l">
              <a:spcBef>
                <a:spcPts val="0"/>
              </a:spcBef>
              <a:spcAft>
                <a:spcPts val="0"/>
              </a:spcAft>
              <a:buClr>
                <a:schemeClr val="dk1"/>
              </a:buClr>
              <a:buSzPts val="1500"/>
              <a:buChar char="●"/>
            </a:pPr>
            <a:r>
              <a:rPr b="0" lang="en" sz="1500">
                <a:solidFill>
                  <a:schemeClr val="dk1"/>
                </a:solidFill>
              </a:rPr>
              <a:t>Average Price Per Stockcode</a:t>
            </a:r>
            <a:endParaRPr b="0" sz="1500">
              <a:solidFill>
                <a:schemeClr val="dk1"/>
              </a:solidFill>
            </a:endParaRPr>
          </a:p>
          <a:p>
            <a:pPr indent="-323850" lvl="0" marL="457200" rtl="0" algn="l">
              <a:spcBef>
                <a:spcPts val="0"/>
              </a:spcBef>
              <a:spcAft>
                <a:spcPts val="0"/>
              </a:spcAft>
              <a:buClr>
                <a:schemeClr val="dk1"/>
              </a:buClr>
              <a:buSzPts val="1500"/>
              <a:buChar char="●"/>
            </a:pPr>
            <a:r>
              <a:rPr b="0" lang="en" sz="1500">
                <a:solidFill>
                  <a:schemeClr val="dk1"/>
                </a:solidFill>
              </a:rPr>
              <a:t>Average Item Per Order</a:t>
            </a:r>
            <a:endParaRPr b="0" sz="1500">
              <a:solidFill>
                <a:schemeClr val="dk1"/>
              </a:solidFill>
            </a:endParaRPr>
          </a:p>
          <a:p>
            <a:pPr indent="-323850" lvl="0" marL="457200" rtl="0" algn="l">
              <a:spcBef>
                <a:spcPts val="0"/>
              </a:spcBef>
              <a:spcAft>
                <a:spcPts val="0"/>
              </a:spcAft>
              <a:buClr>
                <a:schemeClr val="dk1"/>
              </a:buClr>
              <a:buSzPts val="1500"/>
              <a:buChar char="●"/>
            </a:pPr>
            <a:r>
              <a:rPr b="0" lang="en" sz="1500">
                <a:solidFill>
                  <a:schemeClr val="dk1"/>
                </a:solidFill>
              </a:rPr>
              <a:t>Total Amount Ordered</a:t>
            </a:r>
            <a:endParaRPr b="0" sz="1500">
              <a:solidFill>
                <a:schemeClr val="dk1"/>
              </a:solidFill>
            </a:endParaRPr>
          </a:p>
          <a:p>
            <a:pPr indent="-323850" lvl="0" marL="457200" rtl="0" algn="l">
              <a:spcBef>
                <a:spcPts val="0"/>
              </a:spcBef>
              <a:spcAft>
                <a:spcPts val="0"/>
              </a:spcAft>
              <a:buClr>
                <a:schemeClr val="dk1"/>
              </a:buClr>
              <a:buSzPts val="1500"/>
              <a:buChar char="●"/>
            </a:pPr>
            <a:r>
              <a:rPr b="0" lang="en" sz="1500">
                <a:solidFill>
                  <a:schemeClr val="dk1"/>
                </a:solidFill>
              </a:rPr>
              <a:t>Average Order Amount</a:t>
            </a:r>
            <a:endParaRPr b="0" sz="1500">
              <a:solidFill>
                <a:schemeClr val="dk1"/>
              </a:solidFill>
            </a:endParaRPr>
          </a:p>
          <a:p>
            <a:pPr indent="342900" lvl="0" marL="0" rtl="0" algn="l">
              <a:spcBef>
                <a:spcPts val="800"/>
              </a:spcBef>
              <a:spcAft>
                <a:spcPts val="0"/>
              </a:spcAft>
              <a:buNone/>
            </a:pPr>
            <a:r>
              <a:t/>
            </a:r>
            <a:endParaRPr b="0">
              <a:solidFill>
                <a:schemeClr val="dk1"/>
              </a:solidFill>
            </a:endParaRPr>
          </a:p>
        </p:txBody>
      </p:sp>
      <p:sp>
        <p:nvSpPr>
          <p:cNvPr id="159" name="Google Shape;159;p28"/>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8"/>
          <p:cNvPicPr preferRelativeResize="0"/>
          <p:nvPr/>
        </p:nvPicPr>
        <p:blipFill rotWithShape="1">
          <a:blip r:embed="rId3">
            <a:alphaModFix/>
          </a:blip>
          <a:srcRect b="6463" l="0" r="47693" t="0"/>
          <a:stretch/>
        </p:blipFill>
        <p:spPr>
          <a:xfrm>
            <a:off x="5247450" y="1615600"/>
            <a:ext cx="3263075" cy="2794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785813" y="138822"/>
            <a:ext cx="7724700" cy="13398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Data Collection and Planned Methodology</a:t>
            </a:r>
            <a:endParaRPr/>
          </a:p>
        </p:txBody>
      </p:sp>
      <p:sp>
        <p:nvSpPr>
          <p:cNvPr id="167" name="Google Shape;167;p29"/>
          <p:cNvSpPr txBox="1"/>
          <p:nvPr>
            <p:ph idx="1" type="body"/>
          </p:nvPr>
        </p:nvSpPr>
        <p:spPr>
          <a:xfrm>
            <a:off x="790650" y="1615611"/>
            <a:ext cx="7724700" cy="32358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200">
                <a:solidFill>
                  <a:schemeClr val="dk1"/>
                </a:solidFill>
              </a:rPr>
              <a:t>Data Processing / Aggregation</a:t>
            </a:r>
            <a:endParaRPr b="0">
              <a:solidFill>
                <a:schemeClr val="dk1"/>
              </a:solidFill>
            </a:endParaRPr>
          </a:p>
          <a:p>
            <a:pPr indent="-279400" lvl="0" marL="342900" rtl="0" algn="l">
              <a:spcBef>
                <a:spcPts val="800"/>
              </a:spcBef>
              <a:spcAft>
                <a:spcPts val="0"/>
              </a:spcAft>
              <a:buClr>
                <a:schemeClr val="dk1"/>
              </a:buClr>
              <a:buSzPts val="1800"/>
              <a:buChar char="●"/>
            </a:pPr>
            <a:r>
              <a:rPr b="0" lang="en">
                <a:solidFill>
                  <a:schemeClr val="dk1"/>
                </a:solidFill>
              </a:rPr>
              <a:t>Normalized the Data - </a:t>
            </a:r>
            <a:r>
              <a:rPr b="0" lang="en">
                <a:solidFill>
                  <a:schemeClr val="dk1"/>
                </a:solidFill>
              </a:rPr>
              <a:t>Minimize Outliers (</a:t>
            </a:r>
            <a:r>
              <a:rPr b="0" lang="en">
                <a:solidFill>
                  <a:schemeClr val="dk1"/>
                </a:solidFill>
              </a:rPr>
              <a:t> StandardScaler pyspark)</a:t>
            </a:r>
            <a:endParaRPr b="0">
              <a:solidFill>
                <a:schemeClr val="dk1"/>
              </a:solidFill>
            </a:endParaRPr>
          </a:p>
          <a:p>
            <a:pPr indent="-279400" lvl="0" marL="342900" rtl="0" algn="l">
              <a:spcBef>
                <a:spcPts val="0"/>
              </a:spcBef>
              <a:spcAft>
                <a:spcPts val="0"/>
              </a:spcAft>
              <a:buClr>
                <a:schemeClr val="dk1"/>
              </a:buClr>
              <a:buSzPts val="1800"/>
              <a:buChar char="●"/>
            </a:pPr>
            <a:r>
              <a:rPr b="0" lang="en">
                <a:solidFill>
                  <a:schemeClr val="dk1"/>
                </a:solidFill>
              </a:rPr>
              <a:t>Scaled Feature - Used for K-means</a:t>
            </a:r>
            <a:endParaRPr b="0">
              <a:solidFill>
                <a:schemeClr val="dk1"/>
              </a:solidFill>
            </a:endParaRPr>
          </a:p>
          <a:p>
            <a:pPr indent="342900" lvl="0" marL="0" rtl="0" algn="l">
              <a:spcBef>
                <a:spcPts val="800"/>
              </a:spcBef>
              <a:spcAft>
                <a:spcPts val="0"/>
              </a:spcAft>
              <a:buNone/>
            </a:pPr>
            <a:r>
              <a:t/>
            </a:r>
            <a:endParaRPr b="0">
              <a:solidFill>
                <a:schemeClr val="dk1"/>
              </a:solidFill>
            </a:endParaRPr>
          </a:p>
          <a:p>
            <a:pPr indent="342900" lvl="0" marL="0" rtl="0" algn="l">
              <a:spcBef>
                <a:spcPts val="800"/>
              </a:spcBef>
              <a:spcAft>
                <a:spcPts val="0"/>
              </a:spcAft>
              <a:buNone/>
            </a:pPr>
            <a:r>
              <a:t/>
            </a:r>
            <a:endParaRPr b="0">
              <a:solidFill>
                <a:schemeClr val="dk1"/>
              </a:solidFill>
            </a:endParaRPr>
          </a:p>
        </p:txBody>
      </p:sp>
      <p:sp>
        <p:nvSpPr>
          <p:cNvPr id="168" name="Google Shape;168;p29"/>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9"/>
          <p:cNvPicPr preferRelativeResize="0"/>
          <p:nvPr/>
        </p:nvPicPr>
        <p:blipFill>
          <a:blip r:embed="rId3">
            <a:alphaModFix/>
          </a:blip>
          <a:stretch>
            <a:fillRect/>
          </a:stretch>
        </p:blipFill>
        <p:spPr>
          <a:xfrm>
            <a:off x="847500" y="2681125"/>
            <a:ext cx="6677801" cy="227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785813" y="138822"/>
            <a:ext cx="7724700" cy="13398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Data Collection and Planned Methodology</a:t>
            </a:r>
            <a:endParaRPr/>
          </a:p>
        </p:txBody>
      </p:sp>
      <p:sp>
        <p:nvSpPr>
          <p:cNvPr id="176" name="Google Shape;176;p30"/>
          <p:cNvSpPr txBox="1"/>
          <p:nvPr>
            <p:ph idx="1" type="body"/>
          </p:nvPr>
        </p:nvSpPr>
        <p:spPr>
          <a:xfrm>
            <a:off x="790650" y="1615611"/>
            <a:ext cx="7724700" cy="32358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2200">
                <a:solidFill>
                  <a:schemeClr val="dk1"/>
                </a:solidFill>
              </a:rPr>
              <a:t>Methodology</a:t>
            </a:r>
            <a:endParaRPr b="0">
              <a:solidFill>
                <a:schemeClr val="dk1"/>
              </a:solidFill>
            </a:endParaRPr>
          </a:p>
          <a:p>
            <a:pPr indent="-279400" lvl="0" marL="342900" rtl="0" algn="l">
              <a:spcBef>
                <a:spcPts val="800"/>
              </a:spcBef>
              <a:spcAft>
                <a:spcPts val="0"/>
              </a:spcAft>
              <a:buClr>
                <a:schemeClr val="dk1"/>
              </a:buClr>
              <a:buSzPts val="1800"/>
              <a:buChar char="●"/>
            </a:pPr>
            <a:r>
              <a:rPr b="0" lang="en">
                <a:solidFill>
                  <a:schemeClr val="dk1"/>
                </a:solidFill>
              </a:rPr>
              <a:t>Elbow Method - Used to </a:t>
            </a:r>
            <a:r>
              <a:rPr b="0" lang="en">
                <a:solidFill>
                  <a:schemeClr val="dk1"/>
                </a:solidFill>
              </a:rPr>
              <a:t>determine</a:t>
            </a:r>
            <a:r>
              <a:rPr b="0" lang="en">
                <a:solidFill>
                  <a:schemeClr val="dk1"/>
                </a:solidFill>
              </a:rPr>
              <a:t> the </a:t>
            </a:r>
            <a:r>
              <a:rPr b="0" lang="en">
                <a:solidFill>
                  <a:schemeClr val="dk1"/>
                </a:solidFill>
              </a:rPr>
              <a:t>optimal</a:t>
            </a:r>
            <a:r>
              <a:rPr b="0" lang="en">
                <a:solidFill>
                  <a:schemeClr val="dk1"/>
                </a:solidFill>
              </a:rPr>
              <a:t> number of Ks (Cluster)</a:t>
            </a:r>
            <a:endParaRPr b="0">
              <a:solidFill>
                <a:schemeClr val="dk1"/>
              </a:solidFill>
            </a:endParaRPr>
          </a:p>
          <a:p>
            <a:pPr indent="-260350" lvl="1" marL="1028700" rtl="0" algn="l">
              <a:spcBef>
                <a:spcPts val="0"/>
              </a:spcBef>
              <a:spcAft>
                <a:spcPts val="0"/>
              </a:spcAft>
              <a:buClr>
                <a:schemeClr val="dk1"/>
              </a:buClr>
              <a:buSzPts val="1500"/>
              <a:buChar char="○"/>
            </a:pPr>
            <a:r>
              <a:rPr lang="en">
                <a:solidFill>
                  <a:schemeClr val="dk1"/>
                </a:solidFill>
              </a:rPr>
              <a:t>Groups cluster with </a:t>
            </a:r>
            <a:r>
              <a:rPr lang="en">
                <a:solidFill>
                  <a:schemeClr val="dk1"/>
                </a:solidFill>
              </a:rPr>
              <a:t>similar</a:t>
            </a:r>
            <a:r>
              <a:rPr lang="en">
                <a:solidFill>
                  <a:schemeClr val="dk1"/>
                </a:solidFill>
              </a:rPr>
              <a:t> data point </a:t>
            </a:r>
            <a:endParaRPr>
              <a:solidFill>
                <a:schemeClr val="dk1"/>
              </a:solidFill>
            </a:endParaRPr>
          </a:p>
          <a:p>
            <a:pPr indent="0" lvl="0" marL="0" rtl="0" algn="l">
              <a:spcBef>
                <a:spcPts val="800"/>
              </a:spcBef>
              <a:spcAft>
                <a:spcPts val="0"/>
              </a:spcAft>
              <a:buNone/>
            </a:pPr>
            <a:r>
              <a:t/>
            </a:r>
            <a:endParaRPr>
              <a:solidFill>
                <a:schemeClr val="dk1"/>
              </a:solidFill>
            </a:endParaRPr>
          </a:p>
          <a:p>
            <a:pPr indent="-279400" lvl="0" marL="342900" rtl="0" algn="l">
              <a:spcBef>
                <a:spcPts val="800"/>
              </a:spcBef>
              <a:spcAft>
                <a:spcPts val="0"/>
              </a:spcAft>
              <a:buClr>
                <a:schemeClr val="dk1"/>
              </a:buClr>
              <a:buSzPts val="1800"/>
              <a:buChar char="●"/>
            </a:pPr>
            <a:r>
              <a:rPr b="0" lang="en">
                <a:solidFill>
                  <a:schemeClr val="dk1"/>
                </a:solidFill>
              </a:rPr>
              <a:t>K-Means - Unsupervised Machine Learning </a:t>
            </a:r>
            <a:endParaRPr b="0">
              <a:solidFill>
                <a:schemeClr val="dk1"/>
              </a:solidFill>
            </a:endParaRPr>
          </a:p>
          <a:p>
            <a:pPr indent="-260350" lvl="1" marL="1028700" rtl="0" algn="l">
              <a:spcBef>
                <a:spcPts val="0"/>
              </a:spcBef>
              <a:spcAft>
                <a:spcPts val="0"/>
              </a:spcAft>
              <a:buClr>
                <a:schemeClr val="dk1"/>
              </a:buClr>
              <a:buSzPts val="1500"/>
              <a:buChar char="○"/>
            </a:pPr>
            <a:r>
              <a:rPr lang="en">
                <a:solidFill>
                  <a:schemeClr val="dk1"/>
                </a:solidFill>
              </a:rPr>
              <a:t>Used to segment Customers </a:t>
            </a:r>
            <a:r>
              <a:rPr lang="en">
                <a:solidFill>
                  <a:schemeClr val="dk1"/>
                </a:solidFill>
              </a:rPr>
              <a:t>based</a:t>
            </a:r>
            <a:r>
              <a:rPr lang="en">
                <a:solidFill>
                  <a:schemeClr val="dk1"/>
                </a:solidFill>
              </a:rPr>
              <a:t> on </a:t>
            </a:r>
            <a:r>
              <a:rPr lang="en">
                <a:solidFill>
                  <a:schemeClr val="dk1"/>
                </a:solidFill>
              </a:rPr>
              <a:t>purchasing</a:t>
            </a:r>
            <a:r>
              <a:rPr lang="en">
                <a:solidFill>
                  <a:schemeClr val="dk1"/>
                </a:solidFill>
              </a:rPr>
              <a:t> patterns </a:t>
            </a:r>
            <a:endParaRPr b="0">
              <a:solidFill>
                <a:schemeClr val="dk1"/>
              </a:solidFill>
            </a:endParaRPr>
          </a:p>
          <a:p>
            <a:pPr indent="342900" lvl="0" marL="0" rtl="0" algn="l">
              <a:spcBef>
                <a:spcPts val="800"/>
              </a:spcBef>
              <a:spcAft>
                <a:spcPts val="0"/>
              </a:spcAft>
              <a:buNone/>
            </a:pPr>
            <a:r>
              <a:t/>
            </a:r>
            <a:endParaRPr b="0">
              <a:solidFill>
                <a:schemeClr val="dk1"/>
              </a:solidFill>
            </a:endParaRPr>
          </a:p>
          <a:p>
            <a:pPr indent="342900" lvl="0" marL="0" rtl="0" algn="l">
              <a:spcBef>
                <a:spcPts val="800"/>
              </a:spcBef>
              <a:spcAft>
                <a:spcPts val="0"/>
              </a:spcAft>
              <a:buNone/>
            </a:pPr>
            <a:r>
              <a:t/>
            </a:r>
            <a:endParaRPr b="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785813" y="1282303"/>
            <a:ext cx="7724700" cy="2139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Analysis &amp; Results</a:t>
            </a:r>
            <a:endParaRPr/>
          </a:p>
        </p:txBody>
      </p:sp>
      <p:sp>
        <p:nvSpPr>
          <p:cNvPr id="182" name="Google Shape;182;p31"/>
          <p:cNvSpPr txBox="1"/>
          <p:nvPr>
            <p:ph idx="1" type="body"/>
          </p:nvPr>
        </p:nvSpPr>
        <p:spPr>
          <a:xfrm>
            <a:off x="785813" y="3442097"/>
            <a:ext cx="7724700" cy="1125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Validation, </a:t>
            </a:r>
            <a:r>
              <a:rPr lang="en"/>
              <a:t>Clustering Analysis, </a:t>
            </a:r>
            <a:r>
              <a:rPr lang="en"/>
              <a:t>Segmentation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785825" y="138824"/>
            <a:ext cx="7724700" cy="828900"/>
          </a:xfrm>
          <a:prstGeom prst="rect">
            <a:avLst/>
          </a:prstGeom>
        </p:spPr>
        <p:txBody>
          <a:bodyPr anchorCtr="0" anchor="t" bIns="34275" lIns="68575" spcFirstLastPara="1" rIns="68575" wrap="square" tIns="34275">
            <a:normAutofit/>
          </a:bodyPr>
          <a:lstStyle/>
          <a:p>
            <a:pPr indent="0" lvl="0" marL="0" rtl="0" algn="l">
              <a:lnSpc>
                <a:spcPct val="150000"/>
              </a:lnSpc>
              <a:spcBef>
                <a:spcPts val="500"/>
              </a:spcBef>
              <a:spcAft>
                <a:spcPts val="500"/>
              </a:spcAft>
              <a:buClr>
                <a:schemeClr val="dk1"/>
              </a:buClr>
              <a:buSzPts val="1100"/>
              <a:buFont typeface="Arial"/>
              <a:buNone/>
            </a:pPr>
            <a:r>
              <a:rPr lang="en" sz="3600"/>
              <a:t>Validation Results</a:t>
            </a:r>
            <a:endParaRPr sz="3600"/>
          </a:p>
        </p:txBody>
      </p:sp>
      <p:sp>
        <p:nvSpPr>
          <p:cNvPr id="189" name="Google Shape;189;p32"/>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32"/>
          <p:cNvSpPr txBox="1"/>
          <p:nvPr>
            <p:ph idx="1" type="body"/>
          </p:nvPr>
        </p:nvSpPr>
        <p:spPr>
          <a:xfrm>
            <a:off x="771525" y="1369219"/>
            <a:ext cx="77439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200">
                <a:solidFill>
                  <a:schemeClr val="dk1"/>
                </a:solidFill>
              </a:rPr>
              <a:t>Elbow</a:t>
            </a:r>
            <a:r>
              <a:rPr lang="en" sz="2200">
                <a:solidFill>
                  <a:schemeClr val="dk1"/>
                </a:solidFill>
              </a:rPr>
              <a:t> Method</a:t>
            </a:r>
            <a:endParaRPr>
              <a:solidFill>
                <a:schemeClr val="dk1"/>
              </a:solidFill>
            </a:endParaRPr>
          </a:p>
        </p:txBody>
      </p:sp>
      <p:pic>
        <p:nvPicPr>
          <p:cNvPr id="191" name="Google Shape;191;p32"/>
          <p:cNvPicPr preferRelativeResize="0"/>
          <p:nvPr/>
        </p:nvPicPr>
        <p:blipFill rotWithShape="1">
          <a:blip r:embed="rId3">
            <a:alphaModFix/>
          </a:blip>
          <a:srcRect b="0" l="0" r="4242" t="0"/>
          <a:stretch/>
        </p:blipFill>
        <p:spPr>
          <a:xfrm>
            <a:off x="771525" y="1865753"/>
            <a:ext cx="7743899" cy="227033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785825" y="138824"/>
            <a:ext cx="7724700" cy="828900"/>
          </a:xfrm>
          <a:prstGeom prst="rect">
            <a:avLst/>
          </a:prstGeom>
        </p:spPr>
        <p:txBody>
          <a:bodyPr anchorCtr="0" anchor="t" bIns="34275" lIns="68575" spcFirstLastPara="1" rIns="68575" wrap="square" tIns="34275">
            <a:normAutofit/>
          </a:bodyPr>
          <a:lstStyle/>
          <a:p>
            <a:pPr indent="0" lvl="0" marL="0" rtl="0" algn="l">
              <a:lnSpc>
                <a:spcPct val="150000"/>
              </a:lnSpc>
              <a:spcBef>
                <a:spcPts val="500"/>
              </a:spcBef>
              <a:spcAft>
                <a:spcPts val="500"/>
              </a:spcAft>
              <a:buClr>
                <a:schemeClr val="dk1"/>
              </a:buClr>
              <a:buSzPts val="1100"/>
              <a:buFont typeface="Arial"/>
              <a:buNone/>
            </a:pPr>
            <a:r>
              <a:rPr lang="en" sz="3600"/>
              <a:t>Validation Results</a:t>
            </a:r>
            <a:endParaRPr sz="3600"/>
          </a:p>
        </p:txBody>
      </p:sp>
      <p:sp>
        <p:nvSpPr>
          <p:cNvPr id="198" name="Google Shape;198;p33"/>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33"/>
          <p:cNvSpPr txBox="1"/>
          <p:nvPr/>
        </p:nvSpPr>
        <p:spPr>
          <a:xfrm>
            <a:off x="785825" y="1372750"/>
            <a:ext cx="3840300" cy="3274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b="1" lang="en" sz="2200">
                <a:solidFill>
                  <a:schemeClr val="dk1"/>
                </a:solidFill>
              </a:rPr>
              <a:t>Data Validation</a:t>
            </a:r>
            <a:endParaRPr/>
          </a:p>
          <a:p>
            <a:pPr indent="-323850" lvl="0" marL="457200" rtl="0" algn="l">
              <a:spcBef>
                <a:spcPts val="0"/>
              </a:spcBef>
              <a:spcAft>
                <a:spcPts val="0"/>
              </a:spcAft>
              <a:buSzPts val="1500"/>
              <a:buChar char="●"/>
            </a:pPr>
            <a:r>
              <a:rPr lang="en" sz="1500"/>
              <a:t>W</a:t>
            </a:r>
            <a:r>
              <a:rPr lang="en" sz="1500"/>
              <a:t>e used an alternative approach to obtain our K-value called the S</a:t>
            </a:r>
            <a:r>
              <a:rPr lang="en" sz="1500"/>
              <a:t>ilhouette</a:t>
            </a:r>
            <a:r>
              <a:rPr lang="en" sz="1500"/>
              <a:t> Method.</a:t>
            </a:r>
            <a:endParaRPr sz="1500"/>
          </a:p>
          <a:p>
            <a:pPr indent="-323850" lvl="1" marL="914400" rtl="0" algn="l">
              <a:spcBef>
                <a:spcPts val="0"/>
              </a:spcBef>
              <a:spcAft>
                <a:spcPts val="0"/>
              </a:spcAft>
              <a:buSzPts val="1500"/>
              <a:buChar char="○"/>
            </a:pPr>
            <a:r>
              <a:rPr lang="en" sz="1500"/>
              <a:t>Calculates a score for your data with candidate k values</a:t>
            </a:r>
            <a:endParaRPr sz="1500"/>
          </a:p>
          <a:p>
            <a:pPr indent="-323850" lvl="0" marL="457200" rtl="0" algn="l">
              <a:spcBef>
                <a:spcPts val="0"/>
              </a:spcBef>
              <a:spcAft>
                <a:spcPts val="0"/>
              </a:spcAft>
              <a:buSzPts val="1500"/>
              <a:buChar char="●"/>
            </a:pPr>
            <a:r>
              <a:rPr lang="en" sz="1500"/>
              <a:t>After the initial drop, common practice is to select the next clear local minimum. In our case:</a:t>
            </a:r>
            <a:endParaRPr sz="1500"/>
          </a:p>
          <a:p>
            <a:pPr indent="-323850" lvl="1" marL="914400" rtl="0" algn="l">
              <a:spcBef>
                <a:spcPts val="0"/>
              </a:spcBef>
              <a:spcAft>
                <a:spcPts val="0"/>
              </a:spcAft>
              <a:buSzPts val="1500"/>
              <a:buChar char="○"/>
            </a:pPr>
            <a:r>
              <a:rPr lang="en" sz="1500"/>
              <a:t>Silhouette Score: 0.685298108</a:t>
            </a:r>
            <a:endParaRPr sz="1500"/>
          </a:p>
          <a:p>
            <a:pPr indent="-323850" lvl="1" marL="914400" rtl="0" algn="l">
              <a:spcBef>
                <a:spcPts val="0"/>
              </a:spcBef>
              <a:spcAft>
                <a:spcPts val="0"/>
              </a:spcAft>
              <a:buSzPts val="1500"/>
              <a:buChar char="○"/>
            </a:pPr>
            <a:r>
              <a:rPr lang="en" sz="1500"/>
              <a:t>K=7</a:t>
            </a:r>
            <a:endParaRPr sz="1500"/>
          </a:p>
        </p:txBody>
      </p:sp>
      <p:pic>
        <p:nvPicPr>
          <p:cNvPr id="200" name="Google Shape;200;p33"/>
          <p:cNvPicPr preferRelativeResize="0"/>
          <p:nvPr/>
        </p:nvPicPr>
        <p:blipFill>
          <a:blip r:embed="rId3">
            <a:alphaModFix/>
          </a:blip>
          <a:stretch>
            <a:fillRect/>
          </a:stretch>
        </p:blipFill>
        <p:spPr>
          <a:xfrm>
            <a:off x="6022374" y="2709474"/>
            <a:ext cx="2488150" cy="1937450"/>
          </a:xfrm>
          <a:prstGeom prst="rect">
            <a:avLst/>
          </a:prstGeom>
          <a:noFill/>
          <a:ln>
            <a:noFill/>
          </a:ln>
        </p:spPr>
      </p:pic>
      <p:pic>
        <p:nvPicPr>
          <p:cNvPr id="201" name="Google Shape;201;p33"/>
          <p:cNvPicPr preferRelativeResize="0"/>
          <p:nvPr/>
        </p:nvPicPr>
        <p:blipFill rotWithShape="1">
          <a:blip r:embed="rId4">
            <a:alphaModFix/>
          </a:blip>
          <a:srcRect b="0" l="0" r="78672" t="0"/>
          <a:stretch/>
        </p:blipFill>
        <p:spPr>
          <a:xfrm>
            <a:off x="4843475" y="1459250"/>
            <a:ext cx="1950174" cy="111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785825" y="138824"/>
            <a:ext cx="7724700" cy="828900"/>
          </a:xfrm>
          <a:prstGeom prst="rect">
            <a:avLst/>
          </a:prstGeom>
        </p:spPr>
        <p:txBody>
          <a:bodyPr anchorCtr="0" anchor="t" bIns="34275" lIns="68575" spcFirstLastPara="1" rIns="68575" wrap="square" tIns="34275">
            <a:normAutofit/>
          </a:bodyPr>
          <a:lstStyle/>
          <a:p>
            <a:pPr indent="0" lvl="0" marL="0" rtl="0" algn="l">
              <a:lnSpc>
                <a:spcPct val="150000"/>
              </a:lnSpc>
              <a:spcBef>
                <a:spcPts val="500"/>
              </a:spcBef>
              <a:spcAft>
                <a:spcPts val="500"/>
              </a:spcAft>
              <a:buClr>
                <a:schemeClr val="dk1"/>
              </a:buClr>
              <a:buSzPts val="1100"/>
              <a:buFont typeface="Arial"/>
              <a:buNone/>
            </a:pPr>
            <a:r>
              <a:rPr lang="en" sz="3600"/>
              <a:t>Validation Results</a:t>
            </a:r>
            <a:endParaRPr sz="3600"/>
          </a:p>
        </p:txBody>
      </p:sp>
      <p:sp>
        <p:nvSpPr>
          <p:cNvPr id="208" name="Google Shape;208;p34"/>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34"/>
          <p:cNvSpPr txBox="1"/>
          <p:nvPr>
            <p:ph idx="1" type="body"/>
          </p:nvPr>
        </p:nvSpPr>
        <p:spPr>
          <a:xfrm>
            <a:off x="771525" y="1369219"/>
            <a:ext cx="77439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200">
                <a:solidFill>
                  <a:schemeClr val="dk1"/>
                </a:solidFill>
              </a:rPr>
              <a:t>Silhouette Method</a:t>
            </a:r>
            <a:endParaRPr>
              <a:solidFill>
                <a:schemeClr val="dk1"/>
              </a:solidFill>
            </a:endParaRPr>
          </a:p>
        </p:txBody>
      </p:sp>
      <p:pic>
        <p:nvPicPr>
          <p:cNvPr id="210" name="Google Shape;210;p34"/>
          <p:cNvPicPr preferRelativeResize="0"/>
          <p:nvPr/>
        </p:nvPicPr>
        <p:blipFill rotWithShape="1">
          <a:blip r:embed="rId3">
            <a:alphaModFix/>
          </a:blip>
          <a:srcRect b="33055" l="1777" r="17804" t="17586"/>
          <a:stretch/>
        </p:blipFill>
        <p:spPr>
          <a:xfrm>
            <a:off x="785825" y="1798425"/>
            <a:ext cx="6732099" cy="1777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85825" y="138824"/>
            <a:ext cx="7724700" cy="828900"/>
          </a:xfrm>
          <a:prstGeom prst="rect">
            <a:avLst/>
          </a:prstGeom>
        </p:spPr>
        <p:txBody>
          <a:bodyPr anchorCtr="0" anchor="t" bIns="34275" lIns="68575" spcFirstLastPara="1" rIns="68575" wrap="square" tIns="34275">
            <a:normAutofit/>
          </a:bodyPr>
          <a:lstStyle/>
          <a:p>
            <a:pPr indent="0" lvl="0" marL="0" rtl="0" algn="l">
              <a:lnSpc>
                <a:spcPct val="150000"/>
              </a:lnSpc>
              <a:spcBef>
                <a:spcPts val="500"/>
              </a:spcBef>
              <a:spcAft>
                <a:spcPts val="500"/>
              </a:spcAft>
              <a:buClr>
                <a:schemeClr val="dk1"/>
              </a:buClr>
              <a:buSzPts val="1100"/>
              <a:buFont typeface="Arial"/>
              <a:buNone/>
            </a:pPr>
            <a:r>
              <a:rPr lang="en" sz="3600"/>
              <a:t>Validation Results</a:t>
            </a:r>
            <a:endParaRPr sz="3600"/>
          </a:p>
        </p:txBody>
      </p:sp>
      <p:sp>
        <p:nvSpPr>
          <p:cNvPr id="217" name="Google Shape;217;p35"/>
          <p:cNvSpPr txBox="1"/>
          <p:nvPr>
            <p:ph idx="1" type="body"/>
          </p:nvPr>
        </p:nvSpPr>
        <p:spPr>
          <a:xfrm>
            <a:off x="941525" y="4124573"/>
            <a:ext cx="7724700" cy="718800"/>
          </a:xfrm>
          <a:prstGeom prst="rect">
            <a:avLst/>
          </a:prstGeom>
        </p:spPr>
        <p:txBody>
          <a:bodyPr anchorCtr="0" anchor="t" bIns="34275" lIns="68575" spcFirstLastPara="1" rIns="68575" wrap="square" tIns="34275">
            <a:normAutofit fontScale="25000"/>
          </a:bodyPr>
          <a:lstStyle/>
          <a:p>
            <a:pPr indent="0" lvl="0" marL="0" rtl="0" algn="ctr">
              <a:lnSpc>
                <a:spcPct val="150000"/>
              </a:lnSpc>
              <a:spcBef>
                <a:spcPts val="500"/>
              </a:spcBef>
              <a:spcAft>
                <a:spcPts val="0"/>
              </a:spcAft>
              <a:buNone/>
            </a:pPr>
            <a:r>
              <a:rPr b="0" lang="en" sz="4027">
                <a:solidFill>
                  <a:schemeClr val="dk1"/>
                </a:solidFill>
              </a:rPr>
              <a:t>Both the silhouette method and the elbow method confirm that the optimal k value equals 7, with 5 as a potential secondary option</a:t>
            </a:r>
            <a:endParaRPr b="0" sz="4027">
              <a:solidFill>
                <a:schemeClr val="dk1"/>
              </a:solidFill>
            </a:endParaRPr>
          </a:p>
          <a:p>
            <a:pPr indent="342900" lvl="0" marL="0" rtl="0" algn="l">
              <a:spcBef>
                <a:spcPts val="800"/>
              </a:spcBef>
              <a:spcAft>
                <a:spcPts val="0"/>
              </a:spcAft>
              <a:buNone/>
            </a:pPr>
            <a:r>
              <a:t/>
            </a:r>
            <a:endParaRPr b="0">
              <a:solidFill>
                <a:schemeClr val="dk1"/>
              </a:solidFill>
            </a:endParaRPr>
          </a:p>
          <a:p>
            <a:pPr indent="342900" lvl="0" marL="0" rtl="0" algn="l">
              <a:spcBef>
                <a:spcPts val="800"/>
              </a:spcBef>
              <a:spcAft>
                <a:spcPts val="0"/>
              </a:spcAft>
              <a:buNone/>
            </a:pPr>
            <a:r>
              <a:t/>
            </a:r>
            <a:endParaRPr b="0">
              <a:solidFill>
                <a:schemeClr val="dk1"/>
              </a:solidFill>
            </a:endParaRPr>
          </a:p>
        </p:txBody>
      </p:sp>
      <p:sp>
        <p:nvSpPr>
          <p:cNvPr id="218" name="Google Shape;218;p35"/>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19" name="Google Shape;219;p35"/>
          <p:cNvPicPr preferRelativeResize="0"/>
          <p:nvPr/>
        </p:nvPicPr>
        <p:blipFill>
          <a:blip r:embed="rId3">
            <a:alphaModFix/>
          </a:blip>
          <a:stretch>
            <a:fillRect/>
          </a:stretch>
        </p:blipFill>
        <p:spPr>
          <a:xfrm>
            <a:off x="736900" y="1064401"/>
            <a:ext cx="8133949" cy="30146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771525" y="273844"/>
            <a:ext cx="77439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K-Means C</a:t>
            </a:r>
            <a:r>
              <a:rPr lang="en"/>
              <a:t>luster Results</a:t>
            </a:r>
            <a:endParaRPr/>
          </a:p>
        </p:txBody>
      </p:sp>
      <p:sp>
        <p:nvSpPr>
          <p:cNvPr id="225" name="Google Shape;225;p36"/>
          <p:cNvSpPr txBox="1"/>
          <p:nvPr>
            <p:ph idx="1" type="body"/>
          </p:nvPr>
        </p:nvSpPr>
        <p:spPr>
          <a:xfrm>
            <a:off x="771525" y="1524275"/>
            <a:ext cx="4828500" cy="2896500"/>
          </a:xfrm>
          <a:prstGeom prst="rect">
            <a:avLst/>
          </a:prstGeom>
        </p:spPr>
        <p:txBody>
          <a:bodyPr anchorCtr="0" anchor="t" bIns="34275" lIns="68575" spcFirstLastPara="1" rIns="68575" wrap="square" tIns="34275">
            <a:normAutofit/>
          </a:bodyPr>
          <a:lstStyle/>
          <a:p>
            <a:pPr indent="-342900" lvl="0" marL="457200" rtl="0" algn="l">
              <a:spcBef>
                <a:spcPts val="800"/>
              </a:spcBef>
              <a:spcAft>
                <a:spcPts val="0"/>
              </a:spcAft>
              <a:buSzPts val="1800"/>
              <a:buChar char="•"/>
            </a:pPr>
            <a:r>
              <a:rPr b="0" lang="en"/>
              <a:t>Using k=7 from the validation methods we have grouped our customers into 7 clusters</a:t>
            </a:r>
            <a:endParaRPr b="0"/>
          </a:p>
          <a:p>
            <a:pPr indent="-342900" lvl="0" marL="457200" rtl="0" algn="l">
              <a:spcBef>
                <a:spcPts val="0"/>
              </a:spcBef>
              <a:spcAft>
                <a:spcPts val="0"/>
              </a:spcAft>
              <a:buSzPts val="1800"/>
              <a:buChar char="•"/>
            </a:pPr>
            <a:r>
              <a:rPr b="0" lang="en"/>
              <a:t>As demonstrated by the table and chart, as well as the previous charts, K=5 could be an alternative secondary option for consideration in future experiments with this dataset.</a:t>
            </a:r>
            <a:endParaRPr b="0"/>
          </a:p>
        </p:txBody>
      </p:sp>
      <p:pic>
        <p:nvPicPr>
          <p:cNvPr id="226" name="Google Shape;226;p36"/>
          <p:cNvPicPr preferRelativeResize="0"/>
          <p:nvPr/>
        </p:nvPicPr>
        <p:blipFill>
          <a:blip r:embed="rId3">
            <a:alphaModFix/>
          </a:blip>
          <a:stretch>
            <a:fillRect/>
          </a:stretch>
        </p:blipFill>
        <p:spPr>
          <a:xfrm>
            <a:off x="6564807" y="423599"/>
            <a:ext cx="2085268" cy="1656675"/>
          </a:xfrm>
          <a:prstGeom prst="rect">
            <a:avLst/>
          </a:prstGeom>
          <a:noFill/>
          <a:ln>
            <a:noFill/>
          </a:ln>
        </p:spPr>
      </p:pic>
      <p:pic>
        <p:nvPicPr>
          <p:cNvPr id="227" name="Google Shape;227;p36"/>
          <p:cNvPicPr preferRelativeResize="0"/>
          <p:nvPr/>
        </p:nvPicPr>
        <p:blipFill>
          <a:blip r:embed="rId4">
            <a:alphaModFix/>
          </a:blip>
          <a:stretch>
            <a:fillRect/>
          </a:stretch>
        </p:blipFill>
        <p:spPr>
          <a:xfrm>
            <a:off x="5779047" y="2307550"/>
            <a:ext cx="3002600" cy="211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771525" y="273844"/>
            <a:ext cx="77439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Agenda</a:t>
            </a:r>
            <a:endParaRPr/>
          </a:p>
        </p:txBody>
      </p:sp>
      <p:sp>
        <p:nvSpPr>
          <p:cNvPr id="91" name="Google Shape;91;p19"/>
          <p:cNvSpPr txBox="1"/>
          <p:nvPr>
            <p:ph idx="1" type="body"/>
          </p:nvPr>
        </p:nvSpPr>
        <p:spPr>
          <a:xfrm>
            <a:off x="771525" y="1369225"/>
            <a:ext cx="4034700" cy="3263400"/>
          </a:xfrm>
          <a:prstGeom prst="rect">
            <a:avLst/>
          </a:prstGeom>
        </p:spPr>
        <p:txBody>
          <a:bodyPr anchorCtr="0" anchor="t" bIns="34275" lIns="68575" spcFirstLastPara="1" rIns="68575" wrap="square" tIns="34275">
            <a:normAutofit/>
          </a:bodyPr>
          <a:lstStyle/>
          <a:p>
            <a:pPr indent="-342900" lvl="0" marL="457200" rtl="0" algn="l">
              <a:spcBef>
                <a:spcPts val="800"/>
              </a:spcBef>
              <a:spcAft>
                <a:spcPts val="0"/>
              </a:spcAft>
              <a:buSzPts val="1800"/>
              <a:buChar char="•"/>
            </a:pPr>
            <a:r>
              <a:rPr lang="en"/>
              <a:t>Introduction</a:t>
            </a:r>
            <a:endParaRPr/>
          </a:p>
          <a:p>
            <a:pPr indent="-317500" lvl="1" marL="914400" rtl="0" algn="l">
              <a:spcBef>
                <a:spcPts val="0"/>
              </a:spcBef>
              <a:spcAft>
                <a:spcPts val="0"/>
              </a:spcAft>
              <a:buSzPts val="1400"/>
              <a:buChar char="•"/>
            </a:pPr>
            <a:r>
              <a:rPr lang="en"/>
              <a:t>Research </a:t>
            </a:r>
            <a:r>
              <a:rPr lang="en"/>
              <a:t>Question</a:t>
            </a:r>
            <a:endParaRPr/>
          </a:p>
          <a:p>
            <a:pPr indent="-317500" lvl="1" marL="914400" rtl="0" algn="l">
              <a:spcBef>
                <a:spcPts val="0"/>
              </a:spcBef>
              <a:spcAft>
                <a:spcPts val="0"/>
              </a:spcAft>
              <a:buSzPts val="1400"/>
              <a:buChar char="•"/>
            </a:pPr>
            <a:r>
              <a:rPr lang="en"/>
              <a:t>Objective</a:t>
            </a:r>
            <a:endParaRPr/>
          </a:p>
          <a:p>
            <a:pPr indent="-317500" lvl="1" marL="914400" rtl="0" algn="l">
              <a:spcBef>
                <a:spcPts val="0"/>
              </a:spcBef>
              <a:spcAft>
                <a:spcPts val="0"/>
              </a:spcAft>
              <a:buSzPts val="1400"/>
              <a:buChar char="•"/>
            </a:pPr>
            <a:r>
              <a:rPr lang="en"/>
              <a:t>Literature Review</a:t>
            </a:r>
            <a:endParaRPr/>
          </a:p>
          <a:p>
            <a:pPr indent="-342900" lvl="0" marL="457200" rtl="0" algn="l">
              <a:spcBef>
                <a:spcPts val="0"/>
              </a:spcBef>
              <a:spcAft>
                <a:spcPts val="0"/>
              </a:spcAft>
              <a:buSzPts val="1800"/>
              <a:buChar char="•"/>
            </a:pPr>
            <a:r>
              <a:rPr lang="en"/>
              <a:t>Data Collection &amp; Methodology</a:t>
            </a:r>
            <a:endParaRPr/>
          </a:p>
          <a:p>
            <a:pPr indent="-317500" lvl="1" marL="914400" marR="0" rtl="0" algn="l">
              <a:lnSpc>
                <a:spcPct val="90000"/>
              </a:lnSpc>
              <a:spcBef>
                <a:spcPts val="0"/>
              </a:spcBef>
              <a:spcAft>
                <a:spcPts val="0"/>
              </a:spcAft>
              <a:buSzPts val="1400"/>
              <a:buChar char="•"/>
            </a:pPr>
            <a:r>
              <a:rPr lang="en"/>
              <a:t>Processing</a:t>
            </a:r>
            <a:endParaRPr/>
          </a:p>
          <a:p>
            <a:pPr indent="-317500" lvl="1" marL="914400" marR="0" rtl="0" algn="l">
              <a:lnSpc>
                <a:spcPct val="90000"/>
              </a:lnSpc>
              <a:spcBef>
                <a:spcPts val="0"/>
              </a:spcBef>
              <a:spcAft>
                <a:spcPts val="0"/>
              </a:spcAft>
              <a:buSzPts val="1400"/>
              <a:buChar char="•"/>
            </a:pPr>
            <a:r>
              <a:rPr lang="en"/>
              <a:t>Normalization</a:t>
            </a:r>
            <a:endParaRPr/>
          </a:p>
          <a:p>
            <a:pPr indent="-317500" lvl="1" marL="914400" marR="0" rtl="0" algn="l">
              <a:lnSpc>
                <a:spcPct val="90000"/>
              </a:lnSpc>
              <a:spcBef>
                <a:spcPts val="0"/>
              </a:spcBef>
              <a:spcAft>
                <a:spcPts val="0"/>
              </a:spcAft>
              <a:buSzPts val="1400"/>
              <a:buChar char="•"/>
            </a:pPr>
            <a:r>
              <a:rPr lang="en"/>
              <a:t>Methodology</a:t>
            </a:r>
            <a:endParaRPr/>
          </a:p>
          <a:p>
            <a:pPr indent="-342900" lvl="0" marL="457200" rtl="0" algn="l">
              <a:spcBef>
                <a:spcPts val="0"/>
              </a:spcBef>
              <a:spcAft>
                <a:spcPts val="0"/>
              </a:spcAft>
              <a:buSzPts val="1800"/>
              <a:buChar char="•"/>
            </a:pPr>
            <a:r>
              <a:rPr lang="en"/>
              <a:t>Analysis &amp; Results</a:t>
            </a:r>
            <a:endParaRPr/>
          </a:p>
          <a:p>
            <a:pPr indent="-317500" lvl="1" marL="914400" marR="0" rtl="0" algn="l">
              <a:lnSpc>
                <a:spcPct val="90000"/>
              </a:lnSpc>
              <a:spcBef>
                <a:spcPts val="0"/>
              </a:spcBef>
              <a:spcAft>
                <a:spcPts val="0"/>
              </a:spcAft>
              <a:buSzPts val="1400"/>
              <a:buChar char="•"/>
            </a:pPr>
            <a:r>
              <a:rPr lang="en"/>
              <a:t>Validation, </a:t>
            </a:r>
            <a:endParaRPr/>
          </a:p>
          <a:p>
            <a:pPr indent="-317500" lvl="1" marL="914400" marR="0" rtl="0" algn="l">
              <a:lnSpc>
                <a:spcPct val="90000"/>
              </a:lnSpc>
              <a:spcBef>
                <a:spcPts val="0"/>
              </a:spcBef>
              <a:spcAft>
                <a:spcPts val="0"/>
              </a:spcAft>
              <a:buSzPts val="1400"/>
              <a:buChar char="•"/>
            </a:pPr>
            <a:r>
              <a:rPr lang="en"/>
              <a:t>Clustering Analysis, </a:t>
            </a:r>
            <a:endParaRPr/>
          </a:p>
          <a:p>
            <a:pPr indent="-317500" lvl="1" marL="914400" marR="0" rtl="0" algn="l">
              <a:lnSpc>
                <a:spcPct val="90000"/>
              </a:lnSpc>
              <a:spcBef>
                <a:spcPts val="0"/>
              </a:spcBef>
              <a:spcAft>
                <a:spcPts val="0"/>
              </a:spcAft>
              <a:buSzPts val="1400"/>
              <a:buChar char="•"/>
            </a:pPr>
            <a:r>
              <a:rPr lang="en"/>
              <a:t>Segmentation</a:t>
            </a:r>
            <a:endParaRPr/>
          </a:p>
          <a:p>
            <a:pPr indent="-342900" lvl="0" marL="457200" rtl="0" algn="l">
              <a:spcBef>
                <a:spcPts val="0"/>
              </a:spcBef>
              <a:spcAft>
                <a:spcPts val="0"/>
              </a:spcAft>
              <a:buSzPts val="1800"/>
              <a:buChar char="•"/>
            </a:pPr>
            <a:r>
              <a:rPr lang="en"/>
              <a:t>Conclusion</a:t>
            </a:r>
            <a:endParaRPr/>
          </a:p>
        </p:txBody>
      </p:sp>
      <p:pic>
        <p:nvPicPr>
          <p:cNvPr id="92" name="Google Shape;92;p19"/>
          <p:cNvPicPr preferRelativeResize="0"/>
          <p:nvPr/>
        </p:nvPicPr>
        <p:blipFill>
          <a:blip r:embed="rId3">
            <a:alphaModFix/>
          </a:blip>
          <a:stretch>
            <a:fillRect/>
          </a:stretch>
        </p:blipFill>
        <p:spPr>
          <a:xfrm>
            <a:off x="4944775" y="786419"/>
            <a:ext cx="3570657" cy="357065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85813" y="138822"/>
            <a:ext cx="7724700" cy="1339800"/>
          </a:xfrm>
          <a:prstGeom prst="rect">
            <a:avLst/>
          </a:prstGeom>
        </p:spPr>
        <p:txBody>
          <a:bodyPr anchorCtr="0" anchor="t" bIns="34275" lIns="68575" spcFirstLastPara="1" rIns="68575" wrap="square" tIns="34275">
            <a:normAutofit/>
          </a:bodyPr>
          <a:lstStyle/>
          <a:p>
            <a:pPr indent="0" lvl="0" marL="0" rtl="0" algn="l">
              <a:lnSpc>
                <a:spcPct val="150000"/>
              </a:lnSpc>
              <a:spcBef>
                <a:spcPts val="500"/>
              </a:spcBef>
              <a:spcAft>
                <a:spcPts val="500"/>
              </a:spcAft>
              <a:buNone/>
            </a:pPr>
            <a:r>
              <a:rPr lang="en"/>
              <a:t>Analysis and Results</a:t>
            </a:r>
            <a:endParaRPr/>
          </a:p>
        </p:txBody>
      </p:sp>
      <p:sp>
        <p:nvSpPr>
          <p:cNvPr id="234" name="Google Shape;234;p37"/>
          <p:cNvSpPr txBox="1"/>
          <p:nvPr>
            <p:ph idx="1" type="body"/>
          </p:nvPr>
        </p:nvSpPr>
        <p:spPr>
          <a:xfrm>
            <a:off x="785825" y="1478625"/>
            <a:ext cx="3889200" cy="3235800"/>
          </a:xfrm>
          <a:prstGeom prst="rect">
            <a:avLst/>
          </a:prstGeom>
        </p:spPr>
        <p:txBody>
          <a:bodyPr anchorCtr="0" anchor="t" bIns="34275" lIns="68575" spcFirstLastPara="1" rIns="68575" wrap="square" tIns="34275">
            <a:normAutofit/>
          </a:bodyPr>
          <a:lstStyle/>
          <a:p>
            <a:pPr indent="0" lvl="0" marL="0" rtl="0" algn="l">
              <a:lnSpc>
                <a:spcPct val="150000"/>
              </a:lnSpc>
              <a:spcBef>
                <a:spcPts val="500"/>
              </a:spcBef>
              <a:spcAft>
                <a:spcPts val="0"/>
              </a:spcAft>
              <a:buNone/>
            </a:pPr>
            <a:r>
              <a:rPr lang="en" sz="2200">
                <a:solidFill>
                  <a:schemeClr val="dk1"/>
                </a:solidFill>
              </a:rPr>
              <a:t>Results</a:t>
            </a:r>
            <a:endParaRPr sz="2200">
              <a:solidFill>
                <a:schemeClr val="dk1"/>
              </a:solidFill>
            </a:endParaRPr>
          </a:p>
          <a:p>
            <a:pPr indent="-279400" lvl="0" marL="685800" rtl="0" algn="l">
              <a:lnSpc>
                <a:spcPct val="100000"/>
              </a:lnSpc>
              <a:spcBef>
                <a:spcPts val="1200"/>
              </a:spcBef>
              <a:spcAft>
                <a:spcPts val="0"/>
              </a:spcAft>
              <a:buClr>
                <a:schemeClr val="dk1"/>
              </a:buClr>
              <a:buSzPts val="1800"/>
              <a:buChar char="●"/>
            </a:pPr>
            <a:r>
              <a:rPr b="0" lang="en">
                <a:solidFill>
                  <a:schemeClr val="dk1"/>
                </a:solidFill>
              </a:rPr>
              <a:t>After </a:t>
            </a:r>
            <a:r>
              <a:rPr b="0" lang="en">
                <a:solidFill>
                  <a:schemeClr val="dk1"/>
                </a:solidFill>
              </a:rPr>
              <a:t>selecting</a:t>
            </a:r>
            <a:r>
              <a:rPr b="0" lang="en">
                <a:solidFill>
                  <a:schemeClr val="dk1"/>
                </a:solidFill>
              </a:rPr>
              <a:t> our K-value of 7, we can visualize the distribution of our normalized data by cluster.</a:t>
            </a:r>
            <a:endParaRPr b="0">
              <a:solidFill>
                <a:schemeClr val="dk1"/>
              </a:solidFill>
            </a:endParaRPr>
          </a:p>
          <a:p>
            <a:pPr indent="-279400" lvl="0" marL="685800" rtl="0" algn="l">
              <a:lnSpc>
                <a:spcPct val="100000"/>
              </a:lnSpc>
              <a:spcBef>
                <a:spcPts val="0"/>
              </a:spcBef>
              <a:spcAft>
                <a:spcPts val="0"/>
              </a:spcAft>
              <a:buClr>
                <a:schemeClr val="dk1"/>
              </a:buClr>
              <a:buSzPts val="1800"/>
              <a:buChar char="●"/>
            </a:pPr>
            <a:r>
              <a:rPr b="0" lang="en">
                <a:solidFill>
                  <a:schemeClr val="dk1"/>
                </a:solidFill>
              </a:rPr>
              <a:t>The cluster density heatmap demonstrates another point of view of our </a:t>
            </a:r>
            <a:r>
              <a:rPr b="0" lang="en">
                <a:solidFill>
                  <a:schemeClr val="dk1"/>
                </a:solidFill>
              </a:rPr>
              <a:t>distribution</a:t>
            </a:r>
            <a:r>
              <a:rPr b="0" lang="en">
                <a:solidFill>
                  <a:schemeClr val="dk1"/>
                </a:solidFill>
              </a:rPr>
              <a:t> by visualizing the density of each normalized metric by cluster.</a:t>
            </a:r>
            <a:endParaRPr b="0">
              <a:solidFill>
                <a:schemeClr val="dk1"/>
              </a:solidFill>
            </a:endParaRPr>
          </a:p>
        </p:txBody>
      </p:sp>
      <p:pic>
        <p:nvPicPr>
          <p:cNvPr id="235" name="Google Shape;235;p37"/>
          <p:cNvPicPr preferRelativeResize="0"/>
          <p:nvPr/>
        </p:nvPicPr>
        <p:blipFill>
          <a:blip r:embed="rId3">
            <a:alphaModFix/>
          </a:blip>
          <a:stretch>
            <a:fillRect/>
          </a:stretch>
        </p:blipFill>
        <p:spPr>
          <a:xfrm>
            <a:off x="6251975" y="3190092"/>
            <a:ext cx="2258550" cy="1770325"/>
          </a:xfrm>
          <a:prstGeom prst="rect">
            <a:avLst/>
          </a:prstGeom>
          <a:noFill/>
          <a:ln>
            <a:noFill/>
          </a:ln>
        </p:spPr>
      </p:pic>
      <p:pic>
        <p:nvPicPr>
          <p:cNvPr id="236" name="Google Shape;236;p37"/>
          <p:cNvPicPr preferRelativeResize="0"/>
          <p:nvPr/>
        </p:nvPicPr>
        <p:blipFill>
          <a:blip r:embed="rId4">
            <a:alphaModFix/>
          </a:blip>
          <a:stretch>
            <a:fillRect/>
          </a:stretch>
        </p:blipFill>
        <p:spPr>
          <a:xfrm>
            <a:off x="4843472" y="1247775"/>
            <a:ext cx="2759778" cy="1942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785813" y="138822"/>
            <a:ext cx="7724700" cy="1339800"/>
          </a:xfrm>
          <a:prstGeom prst="rect">
            <a:avLst/>
          </a:prstGeom>
        </p:spPr>
        <p:txBody>
          <a:bodyPr anchorCtr="0" anchor="t" bIns="34275" lIns="68575" spcFirstLastPara="1" rIns="68575" wrap="square" tIns="34275">
            <a:normAutofit/>
          </a:bodyPr>
          <a:lstStyle/>
          <a:p>
            <a:pPr indent="0" lvl="0" marL="0" rtl="0" algn="l">
              <a:lnSpc>
                <a:spcPct val="150000"/>
              </a:lnSpc>
              <a:spcBef>
                <a:spcPts val="500"/>
              </a:spcBef>
              <a:spcAft>
                <a:spcPts val="500"/>
              </a:spcAft>
              <a:buNone/>
            </a:pPr>
            <a:r>
              <a:rPr lang="en"/>
              <a:t>Analysis and Results</a:t>
            </a:r>
            <a:endParaRPr/>
          </a:p>
        </p:txBody>
      </p:sp>
      <p:sp>
        <p:nvSpPr>
          <p:cNvPr id="243" name="Google Shape;243;p38"/>
          <p:cNvSpPr txBox="1"/>
          <p:nvPr>
            <p:ph idx="1" type="body"/>
          </p:nvPr>
        </p:nvSpPr>
        <p:spPr>
          <a:xfrm>
            <a:off x="785825" y="1478625"/>
            <a:ext cx="3889200" cy="3235800"/>
          </a:xfrm>
          <a:prstGeom prst="rect">
            <a:avLst/>
          </a:prstGeom>
        </p:spPr>
        <p:txBody>
          <a:bodyPr anchorCtr="0" anchor="t" bIns="34275" lIns="68575" spcFirstLastPara="1" rIns="68575" wrap="square" tIns="34275">
            <a:normAutofit/>
          </a:bodyPr>
          <a:lstStyle/>
          <a:p>
            <a:pPr indent="0" lvl="0" marL="0" rtl="0" algn="l">
              <a:lnSpc>
                <a:spcPct val="150000"/>
              </a:lnSpc>
              <a:spcBef>
                <a:spcPts val="500"/>
              </a:spcBef>
              <a:spcAft>
                <a:spcPts val="0"/>
              </a:spcAft>
              <a:buNone/>
            </a:pPr>
            <a:r>
              <a:rPr lang="en" sz="2200">
                <a:solidFill>
                  <a:schemeClr val="dk1"/>
                </a:solidFill>
              </a:rPr>
              <a:t>Results</a:t>
            </a:r>
            <a:endParaRPr sz="2200">
              <a:solidFill>
                <a:schemeClr val="dk1"/>
              </a:solidFill>
            </a:endParaRPr>
          </a:p>
          <a:p>
            <a:pPr indent="-260350" lvl="0" marL="685800" rtl="0" algn="l">
              <a:lnSpc>
                <a:spcPct val="100000"/>
              </a:lnSpc>
              <a:spcBef>
                <a:spcPts val="1200"/>
              </a:spcBef>
              <a:spcAft>
                <a:spcPts val="0"/>
              </a:spcAft>
              <a:buClr>
                <a:schemeClr val="dk1"/>
              </a:buClr>
              <a:buSzPts val="1500"/>
              <a:buChar char="●"/>
            </a:pPr>
            <a:r>
              <a:rPr b="0" lang="en" sz="1500">
                <a:solidFill>
                  <a:schemeClr val="dk1"/>
                </a:solidFill>
              </a:rPr>
              <a:t>With a better understanding of our data we begin to do our segmentation analysis.</a:t>
            </a:r>
            <a:endParaRPr b="0" sz="1500">
              <a:solidFill>
                <a:schemeClr val="dk1"/>
              </a:solidFill>
            </a:endParaRPr>
          </a:p>
          <a:p>
            <a:pPr indent="-260350" lvl="0" marL="685800" rtl="0" algn="l">
              <a:lnSpc>
                <a:spcPct val="100000"/>
              </a:lnSpc>
              <a:spcBef>
                <a:spcPts val="0"/>
              </a:spcBef>
              <a:spcAft>
                <a:spcPts val="0"/>
              </a:spcAft>
              <a:buClr>
                <a:schemeClr val="dk1"/>
              </a:buClr>
              <a:buSzPts val="1500"/>
              <a:buChar char="●"/>
            </a:pPr>
            <a:r>
              <a:rPr b="0" lang="en" sz="1500">
                <a:solidFill>
                  <a:schemeClr val="dk1"/>
                </a:solidFill>
              </a:rPr>
              <a:t>We can take a snapshot of the characteristics of each cluster to understand its collective traits. </a:t>
            </a:r>
            <a:endParaRPr b="0" sz="1500">
              <a:solidFill>
                <a:schemeClr val="dk1"/>
              </a:solidFill>
            </a:endParaRPr>
          </a:p>
          <a:p>
            <a:pPr indent="-260350" lvl="0" marL="685800" rtl="0" algn="l">
              <a:lnSpc>
                <a:spcPct val="100000"/>
              </a:lnSpc>
              <a:spcBef>
                <a:spcPts val="0"/>
              </a:spcBef>
              <a:spcAft>
                <a:spcPts val="0"/>
              </a:spcAft>
              <a:buClr>
                <a:schemeClr val="dk1"/>
              </a:buClr>
              <a:buSzPts val="1500"/>
              <a:buChar char="●"/>
            </a:pPr>
            <a:r>
              <a:rPr b="0" lang="en" sz="1500">
                <a:solidFill>
                  <a:schemeClr val="dk1"/>
                </a:solidFill>
              </a:rPr>
              <a:t>This chart illustrates a way we can create marketing plans and strategies based on characteristics of each individual cluster.</a:t>
            </a:r>
            <a:endParaRPr b="0" sz="1500">
              <a:solidFill>
                <a:schemeClr val="dk1"/>
              </a:solidFill>
            </a:endParaRPr>
          </a:p>
        </p:txBody>
      </p:sp>
      <p:pic>
        <p:nvPicPr>
          <p:cNvPr id="244" name="Google Shape;244;p38"/>
          <p:cNvPicPr preferRelativeResize="0"/>
          <p:nvPr/>
        </p:nvPicPr>
        <p:blipFill>
          <a:blip r:embed="rId3">
            <a:alphaModFix/>
          </a:blip>
          <a:stretch>
            <a:fillRect/>
          </a:stretch>
        </p:blipFill>
        <p:spPr>
          <a:xfrm>
            <a:off x="5568325" y="1721975"/>
            <a:ext cx="2942200" cy="2562550"/>
          </a:xfrm>
          <a:prstGeom prst="rect">
            <a:avLst/>
          </a:prstGeom>
          <a:noFill/>
          <a:ln>
            <a:noFill/>
          </a:ln>
        </p:spPr>
      </p:pic>
      <p:sp>
        <p:nvSpPr>
          <p:cNvPr id="245" name="Google Shape;245;p38"/>
          <p:cNvSpPr txBox="1"/>
          <p:nvPr/>
        </p:nvSpPr>
        <p:spPr>
          <a:xfrm>
            <a:off x="5287375" y="4208325"/>
            <a:ext cx="28536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785813" y="138822"/>
            <a:ext cx="7724700" cy="1339800"/>
          </a:xfrm>
          <a:prstGeom prst="rect">
            <a:avLst/>
          </a:prstGeom>
        </p:spPr>
        <p:txBody>
          <a:bodyPr anchorCtr="0" anchor="t" bIns="34275" lIns="68575" spcFirstLastPara="1" rIns="68575" wrap="square" tIns="34275">
            <a:normAutofit/>
          </a:bodyPr>
          <a:lstStyle/>
          <a:p>
            <a:pPr indent="0" lvl="0" marL="0" rtl="0" algn="l">
              <a:lnSpc>
                <a:spcPct val="150000"/>
              </a:lnSpc>
              <a:spcBef>
                <a:spcPts val="500"/>
              </a:spcBef>
              <a:spcAft>
                <a:spcPts val="500"/>
              </a:spcAft>
              <a:buNone/>
            </a:pPr>
            <a:r>
              <a:rPr lang="en"/>
              <a:t>Analysis and Results</a:t>
            </a:r>
            <a:endParaRPr/>
          </a:p>
        </p:txBody>
      </p:sp>
      <p:sp>
        <p:nvSpPr>
          <p:cNvPr id="252" name="Google Shape;252;p39"/>
          <p:cNvSpPr txBox="1"/>
          <p:nvPr>
            <p:ph idx="1" type="body"/>
          </p:nvPr>
        </p:nvSpPr>
        <p:spPr>
          <a:xfrm>
            <a:off x="785825" y="1478625"/>
            <a:ext cx="3889200" cy="3235800"/>
          </a:xfrm>
          <a:prstGeom prst="rect">
            <a:avLst/>
          </a:prstGeom>
        </p:spPr>
        <p:txBody>
          <a:bodyPr anchorCtr="0" anchor="t" bIns="34275" lIns="68575" spcFirstLastPara="1" rIns="68575" wrap="square" tIns="34275">
            <a:normAutofit/>
          </a:bodyPr>
          <a:lstStyle/>
          <a:p>
            <a:pPr indent="0" lvl="0" marL="0" rtl="0" algn="l">
              <a:lnSpc>
                <a:spcPct val="150000"/>
              </a:lnSpc>
              <a:spcBef>
                <a:spcPts val="500"/>
              </a:spcBef>
              <a:spcAft>
                <a:spcPts val="0"/>
              </a:spcAft>
              <a:buNone/>
            </a:pPr>
            <a:r>
              <a:rPr lang="en" sz="2200">
                <a:solidFill>
                  <a:schemeClr val="dk1"/>
                </a:solidFill>
              </a:rPr>
              <a:t>Results</a:t>
            </a:r>
            <a:endParaRPr sz="2200">
              <a:solidFill>
                <a:schemeClr val="dk1"/>
              </a:solidFill>
            </a:endParaRPr>
          </a:p>
          <a:p>
            <a:pPr indent="-260350" lvl="0" marL="685800" rtl="0" algn="l">
              <a:lnSpc>
                <a:spcPct val="100000"/>
              </a:lnSpc>
              <a:spcBef>
                <a:spcPts val="500"/>
              </a:spcBef>
              <a:spcAft>
                <a:spcPts val="0"/>
              </a:spcAft>
              <a:buClr>
                <a:schemeClr val="dk1"/>
              </a:buClr>
              <a:buSzPts val="1500"/>
              <a:buChar char="●"/>
            </a:pPr>
            <a:r>
              <a:rPr b="0" lang="en" sz="1500">
                <a:solidFill>
                  <a:schemeClr val="dk1"/>
                </a:solidFill>
              </a:rPr>
              <a:t>Example Profile:</a:t>
            </a:r>
            <a:endParaRPr b="0" sz="1500">
              <a:solidFill>
                <a:schemeClr val="dk1"/>
              </a:solidFill>
            </a:endParaRPr>
          </a:p>
          <a:p>
            <a:pPr indent="-260350" lvl="0" marL="685800" rtl="0" algn="l">
              <a:lnSpc>
                <a:spcPct val="100000"/>
              </a:lnSpc>
              <a:spcBef>
                <a:spcPts val="0"/>
              </a:spcBef>
              <a:spcAft>
                <a:spcPts val="0"/>
              </a:spcAft>
              <a:buClr>
                <a:schemeClr val="dk1"/>
              </a:buClr>
              <a:buSzPts val="1500"/>
              <a:buChar char="●"/>
            </a:pPr>
            <a:r>
              <a:rPr b="0" lang="en" sz="1500">
                <a:solidFill>
                  <a:schemeClr val="dk1"/>
                </a:solidFill>
              </a:rPr>
              <a:t>Cluster 0: </a:t>
            </a:r>
            <a:endParaRPr b="0" sz="1500">
              <a:solidFill>
                <a:schemeClr val="dk1"/>
              </a:solidFill>
            </a:endParaRPr>
          </a:p>
          <a:p>
            <a:pPr indent="-260350" lvl="1" marL="1028700" rtl="0" algn="l">
              <a:lnSpc>
                <a:spcPct val="100000"/>
              </a:lnSpc>
              <a:spcBef>
                <a:spcPts val="0"/>
              </a:spcBef>
              <a:spcAft>
                <a:spcPts val="0"/>
              </a:spcAft>
              <a:buClr>
                <a:schemeClr val="dk1"/>
              </a:buClr>
              <a:buSzPts val="1500"/>
              <a:buChar char="○"/>
            </a:pPr>
            <a:r>
              <a:rPr b="0" lang="en" sz="1500">
                <a:solidFill>
                  <a:schemeClr val="dk1"/>
                </a:solidFill>
              </a:rPr>
              <a:t>High </a:t>
            </a:r>
            <a:r>
              <a:rPr lang="en">
                <a:solidFill>
                  <a:schemeClr val="dk1"/>
                </a:solidFill>
              </a:rPr>
              <a:t>T</a:t>
            </a:r>
            <a:r>
              <a:rPr b="0" lang="en" sz="1500">
                <a:solidFill>
                  <a:schemeClr val="dk1"/>
                </a:solidFill>
              </a:rPr>
              <a:t>otal Amount Order, </a:t>
            </a:r>
            <a:endParaRPr b="0" sz="1500">
              <a:solidFill>
                <a:schemeClr val="dk1"/>
              </a:solidFill>
            </a:endParaRPr>
          </a:p>
          <a:p>
            <a:pPr indent="-260350" lvl="1" marL="1028700" rtl="0" algn="l">
              <a:lnSpc>
                <a:spcPct val="100000"/>
              </a:lnSpc>
              <a:spcBef>
                <a:spcPts val="0"/>
              </a:spcBef>
              <a:spcAft>
                <a:spcPts val="0"/>
              </a:spcAft>
              <a:buClr>
                <a:schemeClr val="dk1"/>
              </a:buClr>
              <a:buSzPts val="1500"/>
              <a:buChar char="○"/>
            </a:pPr>
            <a:r>
              <a:rPr lang="en">
                <a:solidFill>
                  <a:schemeClr val="dk1"/>
                </a:solidFill>
              </a:rPr>
              <a:t>Large</a:t>
            </a:r>
            <a:r>
              <a:rPr b="0" lang="en" sz="1500">
                <a:solidFill>
                  <a:schemeClr val="dk1"/>
                </a:solidFill>
              </a:rPr>
              <a:t> Number of </a:t>
            </a:r>
            <a:r>
              <a:rPr lang="en">
                <a:solidFill>
                  <a:schemeClr val="dk1"/>
                </a:solidFill>
              </a:rPr>
              <a:t>O</a:t>
            </a:r>
            <a:r>
              <a:rPr lang="en">
                <a:solidFill>
                  <a:schemeClr val="dk1"/>
                </a:solidFill>
              </a:rPr>
              <a:t>rde</a:t>
            </a:r>
            <a:r>
              <a:rPr b="0" lang="en" sz="1500">
                <a:solidFill>
                  <a:schemeClr val="dk1"/>
                </a:solidFill>
              </a:rPr>
              <a:t>rs, </a:t>
            </a:r>
            <a:endParaRPr b="0" sz="1500">
              <a:solidFill>
                <a:schemeClr val="dk1"/>
              </a:solidFill>
            </a:endParaRPr>
          </a:p>
          <a:p>
            <a:pPr indent="-260350" lvl="1" marL="1028700" rtl="0" algn="l">
              <a:lnSpc>
                <a:spcPct val="100000"/>
              </a:lnSpc>
              <a:spcBef>
                <a:spcPts val="0"/>
              </a:spcBef>
              <a:spcAft>
                <a:spcPts val="0"/>
              </a:spcAft>
              <a:buClr>
                <a:schemeClr val="dk1"/>
              </a:buClr>
              <a:buSzPts val="1500"/>
              <a:buChar char="○"/>
            </a:pPr>
            <a:r>
              <a:rPr lang="en">
                <a:solidFill>
                  <a:schemeClr val="dk1"/>
                </a:solidFill>
              </a:rPr>
              <a:t>Large </a:t>
            </a:r>
            <a:r>
              <a:rPr b="0" lang="en" sz="1500">
                <a:solidFill>
                  <a:schemeClr val="dk1"/>
                </a:solidFill>
              </a:rPr>
              <a:t>Number of Total Orders</a:t>
            </a:r>
            <a:endParaRPr b="0" sz="1500">
              <a:solidFill>
                <a:schemeClr val="dk1"/>
              </a:solidFill>
            </a:endParaRPr>
          </a:p>
          <a:p>
            <a:pPr indent="-260350" lvl="1" marL="1028700" rtl="0" algn="l">
              <a:lnSpc>
                <a:spcPct val="100000"/>
              </a:lnSpc>
              <a:spcBef>
                <a:spcPts val="0"/>
              </a:spcBef>
              <a:spcAft>
                <a:spcPts val="0"/>
              </a:spcAft>
              <a:buClr>
                <a:schemeClr val="dk1"/>
              </a:buClr>
              <a:buSzPts val="1500"/>
              <a:buChar char="○"/>
            </a:pPr>
            <a:r>
              <a:rPr lang="en">
                <a:solidFill>
                  <a:schemeClr val="dk1"/>
                </a:solidFill>
              </a:rPr>
              <a:t>Low Average Orders</a:t>
            </a:r>
            <a:endParaRPr>
              <a:solidFill>
                <a:schemeClr val="dk1"/>
              </a:solidFill>
            </a:endParaRPr>
          </a:p>
          <a:p>
            <a:pPr indent="-260350" lvl="1" marL="1028700" rtl="0" algn="l">
              <a:lnSpc>
                <a:spcPct val="100000"/>
              </a:lnSpc>
              <a:spcBef>
                <a:spcPts val="0"/>
              </a:spcBef>
              <a:spcAft>
                <a:spcPts val="0"/>
              </a:spcAft>
              <a:buClr>
                <a:schemeClr val="dk1"/>
              </a:buClr>
              <a:buSzPts val="1500"/>
              <a:buChar char="○"/>
            </a:pPr>
            <a:r>
              <a:rPr lang="en">
                <a:solidFill>
                  <a:schemeClr val="dk1"/>
                </a:solidFill>
              </a:rPr>
              <a:t>Low Average Order Amount</a:t>
            </a:r>
            <a:endParaRPr>
              <a:solidFill>
                <a:schemeClr val="dk1"/>
              </a:solidFill>
            </a:endParaRPr>
          </a:p>
          <a:p>
            <a:pPr indent="-260350" lvl="0" marL="685800" rtl="0" algn="l">
              <a:lnSpc>
                <a:spcPct val="100000"/>
              </a:lnSpc>
              <a:spcBef>
                <a:spcPts val="0"/>
              </a:spcBef>
              <a:spcAft>
                <a:spcPts val="0"/>
              </a:spcAft>
              <a:buClr>
                <a:schemeClr val="dk1"/>
              </a:buClr>
              <a:buSzPts val="1500"/>
              <a:buChar char="●"/>
            </a:pPr>
            <a:r>
              <a:rPr b="0" lang="en" sz="1500">
                <a:solidFill>
                  <a:schemeClr val="dk1"/>
                </a:solidFill>
              </a:rPr>
              <a:t>This tells us that the first cluster is likely composed of a large number of frequent buyers that purchase small orders but purchased often.</a:t>
            </a:r>
            <a:endParaRPr b="0" sz="1500">
              <a:solidFill>
                <a:schemeClr val="dk1"/>
              </a:solidFill>
            </a:endParaRPr>
          </a:p>
        </p:txBody>
      </p:sp>
      <p:pic>
        <p:nvPicPr>
          <p:cNvPr id="253" name="Google Shape;253;p39"/>
          <p:cNvPicPr preferRelativeResize="0"/>
          <p:nvPr/>
        </p:nvPicPr>
        <p:blipFill>
          <a:blip r:embed="rId3">
            <a:alphaModFix/>
          </a:blip>
          <a:stretch>
            <a:fillRect/>
          </a:stretch>
        </p:blipFill>
        <p:spPr>
          <a:xfrm>
            <a:off x="5470500" y="1645775"/>
            <a:ext cx="2942200" cy="2562550"/>
          </a:xfrm>
          <a:prstGeom prst="rect">
            <a:avLst/>
          </a:prstGeom>
          <a:noFill/>
          <a:ln>
            <a:noFill/>
          </a:ln>
        </p:spPr>
      </p:pic>
      <p:sp>
        <p:nvSpPr>
          <p:cNvPr id="254" name="Google Shape;254;p39"/>
          <p:cNvSpPr txBox="1"/>
          <p:nvPr/>
        </p:nvSpPr>
        <p:spPr>
          <a:xfrm>
            <a:off x="5287375" y="4208325"/>
            <a:ext cx="28536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785813" y="1282303"/>
            <a:ext cx="7724700" cy="2139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Conclusion</a:t>
            </a:r>
            <a:endParaRPr/>
          </a:p>
        </p:txBody>
      </p:sp>
      <p:sp>
        <p:nvSpPr>
          <p:cNvPr id="260" name="Google Shape;260;p40"/>
          <p:cNvSpPr txBox="1"/>
          <p:nvPr>
            <p:ph idx="1" type="body"/>
          </p:nvPr>
        </p:nvSpPr>
        <p:spPr>
          <a:xfrm>
            <a:off x="785813" y="3442097"/>
            <a:ext cx="7724700" cy="1125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t>Findings, </a:t>
            </a:r>
            <a:r>
              <a:rPr lang="en"/>
              <a:t>Implications for business / Industry</a:t>
            </a:r>
            <a:endParaRPr/>
          </a:p>
          <a:p>
            <a:pPr indent="0" lvl="0" marL="0" rtl="0" algn="l">
              <a:spcBef>
                <a:spcPts val="8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771525" y="273844"/>
            <a:ext cx="77439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Conclusion</a:t>
            </a:r>
            <a:endParaRPr/>
          </a:p>
        </p:txBody>
      </p:sp>
      <p:sp>
        <p:nvSpPr>
          <p:cNvPr id="266" name="Google Shape;266;p41"/>
          <p:cNvSpPr txBox="1"/>
          <p:nvPr>
            <p:ph idx="1" type="body"/>
          </p:nvPr>
        </p:nvSpPr>
        <p:spPr>
          <a:xfrm>
            <a:off x="771525" y="1507700"/>
            <a:ext cx="38004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200"/>
              <a:t>Findings</a:t>
            </a:r>
            <a:endParaRPr sz="2200"/>
          </a:p>
          <a:p>
            <a:pPr indent="-298450" lvl="0" marL="457200" rtl="0" algn="l">
              <a:spcBef>
                <a:spcPts val="800"/>
              </a:spcBef>
              <a:spcAft>
                <a:spcPts val="0"/>
              </a:spcAft>
              <a:buSzPts val="1100"/>
              <a:buChar char="•"/>
            </a:pPr>
            <a:r>
              <a:rPr b="0" lang="en" sz="1500"/>
              <a:t>Our analysis showed us that we could use K-Means clustering to set up our segmentation techniques.</a:t>
            </a:r>
            <a:endParaRPr b="0" sz="1500"/>
          </a:p>
          <a:p>
            <a:pPr indent="-323850" lvl="1" marL="914400" rtl="0" algn="l">
              <a:spcBef>
                <a:spcPts val="0"/>
              </a:spcBef>
              <a:spcAft>
                <a:spcPts val="0"/>
              </a:spcAft>
              <a:buSzPts val="1500"/>
              <a:buChar char="•"/>
            </a:pPr>
            <a:r>
              <a:rPr lang="en" sz="1500"/>
              <a:t>Bar Chart &amp; Heatmap for Composition Analysis</a:t>
            </a:r>
            <a:endParaRPr sz="1500"/>
          </a:p>
          <a:p>
            <a:pPr indent="-323850" lvl="1" marL="914400" rtl="0" algn="l">
              <a:spcBef>
                <a:spcPts val="0"/>
              </a:spcBef>
              <a:spcAft>
                <a:spcPts val="0"/>
              </a:spcAft>
              <a:buSzPts val="1500"/>
              <a:buChar char="•"/>
            </a:pPr>
            <a:r>
              <a:rPr lang="en" sz="1500"/>
              <a:t>Radar Chart, Box plot &amp; Pair plot help to show the particular traits of each individual cluster, relative to one another.</a:t>
            </a:r>
            <a:endParaRPr sz="1500"/>
          </a:p>
          <a:p>
            <a:pPr indent="-323850" lvl="0" marL="457200" rtl="0" algn="l">
              <a:spcBef>
                <a:spcPts val="0"/>
              </a:spcBef>
              <a:spcAft>
                <a:spcPts val="0"/>
              </a:spcAft>
              <a:buSzPts val="1500"/>
              <a:buChar char="•"/>
            </a:pPr>
            <a:r>
              <a:rPr b="0" lang="en" sz="1500"/>
              <a:t>These insights make it easy to create marketing strategies that lean into the traits and preferences of each cluster.</a:t>
            </a:r>
            <a:endParaRPr b="0" sz="1500"/>
          </a:p>
        </p:txBody>
      </p:sp>
      <p:pic>
        <p:nvPicPr>
          <p:cNvPr id="267" name="Google Shape;267;p41"/>
          <p:cNvPicPr preferRelativeResize="0"/>
          <p:nvPr/>
        </p:nvPicPr>
        <p:blipFill>
          <a:blip r:embed="rId3">
            <a:alphaModFix/>
          </a:blip>
          <a:stretch>
            <a:fillRect/>
          </a:stretch>
        </p:blipFill>
        <p:spPr>
          <a:xfrm>
            <a:off x="6804298" y="2799595"/>
            <a:ext cx="1711125" cy="1694575"/>
          </a:xfrm>
          <a:prstGeom prst="rect">
            <a:avLst/>
          </a:prstGeom>
          <a:noFill/>
          <a:ln>
            <a:noFill/>
          </a:ln>
        </p:spPr>
      </p:pic>
      <p:pic>
        <p:nvPicPr>
          <p:cNvPr id="268" name="Google Shape;268;p41"/>
          <p:cNvPicPr preferRelativeResize="0"/>
          <p:nvPr/>
        </p:nvPicPr>
        <p:blipFill>
          <a:blip r:embed="rId4">
            <a:alphaModFix/>
          </a:blip>
          <a:stretch>
            <a:fillRect/>
          </a:stretch>
        </p:blipFill>
        <p:spPr>
          <a:xfrm>
            <a:off x="5440500" y="1507700"/>
            <a:ext cx="2026813" cy="13457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785813" y="138822"/>
            <a:ext cx="7724700" cy="1339800"/>
          </a:xfrm>
          <a:prstGeom prst="rect">
            <a:avLst/>
          </a:prstGeom>
        </p:spPr>
        <p:txBody>
          <a:bodyPr anchorCtr="0" anchor="t" bIns="34275" lIns="68575" spcFirstLastPara="1" rIns="68575" wrap="square" tIns="34275">
            <a:normAutofit/>
          </a:bodyPr>
          <a:lstStyle/>
          <a:p>
            <a:pPr indent="0" lvl="0" marL="0" rtl="0" algn="l">
              <a:lnSpc>
                <a:spcPct val="150000"/>
              </a:lnSpc>
              <a:spcBef>
                <a:spcPts val="500"/>
              </a:spcBef>
              <a:spcAft>
                <a:spcPts val="500"/>
              </a:spcAft>
              <a:buNone/>
            </a:pPr>
            <a:r>
              <a:rPr lang="en"/>
              <a:t>Conclusion</a:t>
            </a:r>
            <a:endParaRPr/>
          </a:p>
        </p:txBody>
      </p:sp>
      <p:sp>
        <p:nvSpPr>
          <p:cNvPr id="275" name="Google Shape;275;p42"/>
          <p:cNvSpPr txBox="1"/>
          <p:nvPr>
            <p:ph idx="1" type="body"/>
          </p:nvPr>
        </p:nvSpPr>
        <p:spPr>
          <a:xfrm>
            <a:off x="790650" y="1615600"/>
            <a:ext cx="3781500" cy="3235800"/>
          </a:xfrm>
          <a:prstGeom prst="rect">
            <a:avLst/>
          </a:prstGeom>
        </p:spPr>
        <p:txBody>
          <a:bodyPr anchorCtr="0" anchor="t" bIns="34275" lIns="68575" spcFirstLastPara="1" rIns="68575" wrap="square" tIns="34275">
            <a:normAutofit fontScale="25000" lnSpcReduction="20000"/>
          </a:bodyPr>
          <a:lstStyle/>
          <a:p>
            <a:pPr indent="0" lvl="0" marL="0" rtl="0" algn="l">
              <a:lnSpc>
                <a:spcPct val="150000"/>
              </a:lnSpc>
              <a:spcBef>
                <a:spcPts val="500"/>
              </a:spcBef>
              <a:spcAft>
                <a:spcPts val="0"/>
              </a:spcAft>
              <a:buNone/>
            </a:pPr>
            <a:r>
              <a:rPr lang="en" sz="5600">
                <a:solidFill>
                  <a:schemeClr val="dk1"/>
                </a:solidFill>
              </a:rPr>
              <a:t>Finding</a:t>
            </a:r>
            <a:r>
              <a:rPr lang="en" sz="5600">
                <a:solidFill>
                  <a:schemeClr val="dk1"/>
                </a:solidFill>
              </a:rPr>
              <a:t>s &amp; Impact</a:t>
            </a:r>
            <a:endParaRPr b="0" sz="5600">
              <a:solidFill>
                <a:schemeClr val="dk1"/>
              </a:solidFill>
            </a:endParaRPr>
          </a:p>
          <a:p>
            <a:pPr indent="-222782" lvl="0" marL="685800" rtl="0" algn="l">
              <a:lnSpc>
                <a:spcPct val="200000"/>
              </a:lnSpc>
              <a:spcBef>
                <a:spcPts val="1200"/>
              </a:spcBef>
              <a:spcAft>
                <a:spcPts val="0"/>
              </a:spcAft>
              <a:buClr>
                <a:schemeClr val="dk1"/>
              </a:buClr>
              <a:buSzPct val="100000"/>
              <a:buChar char="●"/>
            </a:pPr>
            <a:r>
              <a:rPr b="0" lang="en" sz="3633">
                <a:solidFill>
                  <a:schemeClr val="dk1"/>
                </a:solidFill>
              </a:rPr>
              <a:t>K-Means clustering </a:t>
            </a:r>
            <a:endParaRPr b="0" sz="3633">
              <a:solidFill>
                <a:schemeClr val="dk1"/>
              </a:solidFill>
            </a:endParaRPr>
          </a:p>
          <a:p>
            <a:pPr indent="-222782" lvl="1" marL="1028700" rtl="0" algn="l">
              <a:lnSpc>
                <a:spcPct val="200000"/>
              </a:lnSpc>
              <a:spcBef>
                <a:spcPts val="0"/>
              </a:spcBef>
              <a:spcAft>
                <a:spcPts val="0"/>
              </a:spcAft>
              <a:buClr>
                <a:schemeClr val="dk1"/>
              </a:buClr>
              <a:buSzPct val="100000"/>
              <a:buChar char="○"/>
            </a:pPr>
            <a:r>
              <a:rPr lang="en" sz="3633">
                <a:solidFill>
                  <a:schemeClr val="dk1"/>
                </a:solidFill>
              </a:rPr>
              <a:t>Grouping customers based on selected metrics involving each group’s shopping habits. </a:t>
            </a:r>
            <a:endParaRPr sz="3633">
              <a:solidFill>
                <a:schemeClr val="dk1"/>
              </a:solidFill>
            </a:endParaRPr>
          </a:p>
          <a:p>
            <a:pPr indent="-222782" lvl="1" marL="1028700" rtl="0" algn="l">
              <a:lnSpc>
                <a:spcPct val="200000"/>
              </a:lnSpc>
              <a:spcBef>
                <a:spcPts val="0"/>
              </a:spcBef>
              <a:spcAft>
                <a:spcPts val="0"/>
              </a:spcAft>
              <a:buClr>
                <a:schemeClr val="dk1"/>
              </a:buClr>
              <a:buSzPct val="100000"/>
              <a:buChar char="○"/>
            </a:pPr>
            <a:r>
              <a:rPr lang="en" sz="3633">
                <a:solidFill>
                  <a:schemeClr val="dk1"/>
                </a:solidFill>
              </a:rPr>
              <a:t>Enables grouping unnormalized features by cluster to conduct additional segmentation analysis.</a:t>
            </a:r>
            <a:endParaRPr sz="3633">
              <a:solidFill>
                <a:schemeClr val="dk1"/>
              </a:solidFill>
            </a:endParaRPr>
          </a:p>
          <a:p>
            <a:pPr indent="-222782" lvl="0" marL="685800" rtl="0" algn="l">
              <a:lnSpc>
                <a:spcPct val="200000"/>
              </a:lnSpc>
              <a:spcBef>
                <a:spcPts val="0"/>
              </a:spcBef>
              <a:spcAft>
                <a:spcPts val="0"/>
              </a:spcAft>
              <a:buClr>
                <a:schemeClr val="dk1"/>
              </a:buClr>
              <a:buSzPct val="100000"/>
              <a:buChar char="●"/>
            </a:pPr>
            <a:r>
              <a:rPr b="0" lang="en" sz="3633">
                <a:solidFill>
                  <a:schemeClr val="dk1"/>
                </a:solidFill>
              </a:rPr>
              <a:t>Provides us with key descriptive features for each cluster that will allow us to tailor individual marketing plans for each of our seven customer segments. </a:t>
            </a:r>
            <a:endParaRPr b="0" sz="3633">
              <a:solidFill>
                <a:schemeClr val="dk1"/>
              </a:solidFill>
            </a:endParaRPr>
          </a:p>
          <a:p>
            <a:pPr indent="-222782" lvl="1" marL="1028700" rtl="0" algn="l">
              <a:lnSpc>
                <a:spcPct val="200000"/>
              </a:lnSpc>
              <a:spcBef>
                <a:spcPts val="0"/>
              </a:spcBef>
              <a:spcAft>
                <a:spcPts val="0"/>
              </a:spcAft>
              <a:buClr>
                <a:schemeClr val="dk1"/>
              </a:buClr>
              <a:buSzPct val="100000"/>
              <a:buChar char="○"/>
            </a:pPr>
            <a:r>
              <a:rPr lang="en" sz="3633">
                <a:solidFill>
                  <a:schemeClr val="dk1"/>
                </a:solidFill>
              </a:rPr>
              <a:t>Useful for</a:t>
            </a:r>
            <a:r>
              <a:rPr b="0" lang="en" sz="3633">
                <a:solidFill>
                  <a:schemeClr val="dk1"/>
                </a:solidFill>
              </a:rPr>
              <a:t> curating a unique selling proposition (USP)</a:t>
            </a:r>
            <a:endParaRPr b="0" sz="3633">
              <a:solidFill>
                <a:schemeClr val="dk1"/>
              </a:solidFill>
            </a:endParaRPr>
          </a:p>
          <a:p>
            <a:pPr indent="342900" lvl="0" marL="0" rtl="0" algn="l">
              <a:spcBef>
                <a:spcPts val="1200"/>
              </a:spcBef>
              <a:spcAft>
                <a:spcPts val="0"/>
              </a:spcAft>
              <a:buNone/>
            </a:pPr>
            <a:r>
              <a:t/>
            </a:r>
            <a:endParaRPr b="0">
              <a:solidFill>
                <a:schemeClr val="dk1"/>
              </a:solidFill>
            </a:endParaRPr>
          </a:p>
          <a:p>
            <a:pPr indent="342900" lvl="0" marL="0" rtl="0" algn="l">
              <a:spcBef>
                <a:spcPts val="800"/>
              </a:spcBef>
              <a:spcAft>
                <a:spcPts val="0"/>
              </a:spcAft>
              <a:buNone/>
            </a:pPr>
            <a:r>
              <a:t/>
            </a:r>
            <a:endParaRPr b="0">
              <a:solidFill>
                <a:schemeClr val="dk1"/>
              </a:solidFill>
            </a:endParaRPr>
          </a:p>
        </p:txBody>
      </p:sp>
      <p:pic>
        <p:nvPicPr>
          <p:cNvPr id="276" name="Google Shape;276;p42"/>
          <p:cNvPicPr preferRelativeResize="0"/>
          <p:nvPr/>
        </p:nvPicPr>
        <p:blipFill>
          <a:blip r:embed="rId3">
            <a:alphaModFix/>
          </a:blip>
          <a:stretch>
            <a:fillRect/>
          </a:stretch>
        </p:blipFill>
        <p:spPr>
          <a:xfrm>
            <a:off x="4861200" y="1772350"/>
            <a:ext cx="3649325" cy="27369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785813" y="138822"/>
            <a:ext cx="7724700" cy="1339800"/>
          </a:xfrm>
          <a:prstGeom prst="rect">
            <a:avLst/>
          </a:prstGeom>
        </p:spPr>
        <p:txBody>
          <a:bodyPr anchorCtr="0" anchor="t" bIns="34275" lIns="68575" spcFirstLastPara="1" rIns="68575" wrap="square" tIns="34275">
            <a:normAutofit/>
          </a:bodyPr>
          <a:lstStyle/>
          <a:p>
            <a:pPr indent="0" lvl="0" marL="0" rtl="0" algn="l">
              <a:lnSpc>
                <a:spcPct val="150000"/>
              </a:lnSpc>
              <a:spcBef>
                <a:spcPts val="500"/>
              </a:spcBef>
              <a:spcAft>
                <a:spcPts val="500"/>
              </a:spcAft>
              <a:buNone/>
            </a:pPr>
            <a:r>
              <a:rPr lang="en"/>
              <a:t>Conclusion</a:t>
            </a:r>
            <a:endParaRPr/>
          </a:p>
        </p:txBody>
      </p:sp>
      <p:sp>
        <p:nvSpPr>
          <p:cNvPr id="283" name="Google Shape;283;p43"/>
          <p:cNvSpPr txBox="1"/>
          <p:nvPr>
            <p:ph idx="1" type="body"/>
          </p:nvPr>
        </p:nvSpPr>
        <p:spPr>
          <a:xfrm>
            <a:off x="790650" y="1615611"/>
            <a:ext cx="7724700" cy="3235800"/>
          </a:xfrm>
          <a:prstGeom prst="rect">
            <a:avLst/>
          </a:prstGeom>
        </p:spPr>
        <p:txBody>
          <a:bodyPr anchorCtr="0" anchor="t" bIns="34275" lIns="68575" spcFirstLastPara="1" rIns="68575" wrap="square" tIns="34275">
            <a:normAutofit fontScale="25000" lnSpcReduction="10000"/>
          </a:bodyPr>
          <a:lstStyle/>
          <a:p>
            <a:pPr indent="0" lvl="0" marL="0" rtl="0" algn="l">
              <a:lnSpc>
                <a:spcPct val="150000"/>
              </a:lnSpc>
              <a:spcBef>
                <a:spcPts val="500"/>
              </a:spcBef>
              <a:spcAft>
                <a:spcPts val="0"/>
              </a:spcAft>
              <a:buNone/>
            </a:pPr>
            <a:r>
              <a:rPr lang="en" sz="5600">
                <a:solidFill>
                  <a:schemeClr val="dk1"/>
                </a:solidFill>
              </a:rPr>
              <a:t>Research Implications:</a:t>
            </a:r>
            <a:endParaRPr b="0" sz="5600">
              <a:solidFill>
                <a:schemeClr val="dk1"/>
              </a:solidFill>
            </a:endParaRPr>
          </a:p>
          <a:p>
            <a:pPr indent="-254000" lvl="0" marL="685800" rtl="0" algn="l">
              <a:lnSpc>
                <a:spcPct val="200000"/>
              </a:lnSpc>
              <a:spcBef>
                <a:spcPts val="1200"/>
              </a:spcBef>
              <a:spcAft>
                <a:spcPts val="0"/>
              </a:spcAft>
              <a:buClr>
                <a:schemeClr val="dk1"/>
              </a:buClr>
              <a:buSzPct val="100000"/>
              <a:buChar char="●"/>
            </a:pPr>
            <a:r>
              <a:rPr b="0" lang="en" sz="5600">
                <a:solidFill>
                  <a:schemeClr val="dk1"/>
                </a:solidFill>
              </a:rPr>
              <a:t>Our experiments can provide a foundation for future efforts around K-Means for Segmentation Analysis</a:t>
            </a:r>
            <a:endParaRPr b="0" sz="5600">
              <a:solidFill>
                <a:schemeClr val="dk1"/>
              </a:solidFill>
            </a:endParaRPr>
          </a:p>
          <a:p>
            <a:pPr indent="-254000" lvl="0" marL="685800" marR="0" rtl="0" algn="l">
              <a:lnSpc>
                <a:spcPct val="200000"/>
              </a:lnSpc>
              <a:spcBef>
                <a:spcPts val="0"/>
              </a:spcBef>
              <a:spcAft>
                <a:spcPts val="0"/>
              </a:spcAft>
              <a:buClr>
                <a:schemeClr val="dk1"/>
              </a:buClr>
              <a:buSzPct val="100000"/>
              <a:buChar char="●"/>
            </a:pPr>
            <a:r>
              <a:rPr b="0" lang="en" sz="5600">
                <a:solidFill>
                  <a:schemeClr val="dk1"/>
                </a:solidFill>
              </a:rPr>
              <a:t>This provided a means of extracting insights by cluster, and for certain columns, the ability to perform additional NLP text-based analysis by cluster.</a:t>
            </a:r>
            <a:endParaRPr b="0" sz="5600">
              <a:solidFill>
                <a:schemeClr val="dk1"/>
              </a:solidFill>
            </a:endParaRPr>
          </a:p>
          <a:p>
            <a:pPr indent="-254000" lvl="1" marL="1028700" rtl="0" algn="l">
              <a:lnSpc>
                <a:spcPct val="200000"/>
              </a:lnSpc>
              <a:spcBef>
                <a:spcPts val="0"/>
              </a:spcBef>
              <a:spcAft>
                <a:spcPts val="0"/>
              </a:spcAft>
              <a:buClr>
                <a:schemeClr val="dk1"/>
              </a:buClr>
              <a:buSzPct val="100000"/>
              <a:buChar char="○"/>
            </a:pPr>
            <a:r>
              <a:rPr lang="en" sz="5600">
                <a:solidFill>
                  <a:schemeClr val="dk1"/>
                </a:solidFill>
              </a:rPr>
              <a:t>Example: Extract the individual products and expand the line of products marketed to a customer based on the other tokenized products</a:t>
            </a:r>
            <a:endParaRPr sz="5600">
              <a:solidFill>
                <a:schemeClr val="dk1"/>
              </a:solidFill>
            </a:endParaRPr>
          </a:p>
          <a:p>
            <a:pPr indent="342900" lvl="0" marL="0" rtl="0" algn="l">
              <a:spcBef>
                <a:spcPts val="1200"/>
              </a:spcBef>
              <a:spcAft>
                <a:spcPts val="0"/>
              </a:spcAft>
              <a:buNone/>
            </a:pPr>
            <a:r>
              <a:t/>
            </a:r>
            <a:endParaRPr b="0">
              <a:solidFill>
                <a:schemeClr val="dk1"/>
              </a:solidFill>
            </a:endParaRPr>
          </a:p>
        </p:txBody>
      </p:sp>
      <p:sp>
        <p:nvSpPr>
          <p:cNvPr id="284" name="Google Shape;284;p43"/>
          <p:cNvSpPr txBox="1"/>
          <p:nvPr>
            <p:ph idx="12" type="sldNum"/>
          </p:nvPr>
        </p:nvSpPr>
        <p:spPr>
          <a:xfrm>
            <a:off x="7484450" y="4787400"/>
            <a:ext cx="1543200" cy="180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790650" y="287199"/>
            <a:ext cx="7724700" cy="889800"/>
          </a:xfrm>
          <a:prstGeom prst="rect">
            <a:avLst/>
          </a:prstGeom>
        </p:spPr>
        <p:txBody>
          <a:bodyPr anchorCtr="0" anchor="t" bIns="34275" lIns="68575" spcFirstLastPara="1" rIns="68575" wrap="square" tIns="34275">
            <a:normAutofit/>
          </a:bodyPr>
          <a:lstStyle/>
          <a:p>
            <a:pPr indent="0" lvl="0" marL="0" rtl="0" algn="l">
              <a:lnSpc>
                <a:spcPct val="150000"/>
              </a:lnSpc>
              <a:spcBef>
                <a:spcPts val="500"/>
              </a:spcBef>
              <a:spcAft>
                <a:spcPts val="500"/>
              </a:spcAft>
              <a:buNone/>
            </a:pPr>
            <a:r>
              <a:rPr lang="en" sz="3600"/>
              <a:t>Conclusion and Recommendations</a:t>
            </a:r>
            <a:endParaRPr sz="3600"/>
          </a:p>
        </p:txBody>
      </p:sp>
      <p:sp>
        <p:nvSpPr>
          <p:cNvPr id="291" name="Google Shape;291;p44"/>
          <p:cNvSpPr txBox="1"/>
          <p:nvPr>
            <p:ph idx="1" type="body"/>
          </p:nvPr>
        </p:nvSpPr>
        <p:spPr>
          <a:xfrm>
            <a:off x="790650" y="1325449"/>
            <a:ext cx="7724700" cy="35259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500">
                <a:solidFill>
                  <a:schemeClr val="dk1"/>
                </a:solidFill>
              </a:rPr>
              <a:t>Business/Industry Relevance:</a:t>
            </a:r>
            <a:r>
              <a:rPr b="0" lang="en" sz="1500">
                <a:solidFill>
                  <a:schemeClr val="dk1"/>
                </a:solidFill>
              </a:rPr>
              <a:t> </a:t>
            </a:r>
            <a:endParaRPr b="0" sz="1500">
              <a:solidFill>
                <a:schemeClr val="dk1"/>
              </a:solidFill>
            </a:endParaRPr>
          </a:p>
          <a:p>
            <a:pPr indent="-323850" lvl="0" marL="457200" rtl="0" algn="l">
              <a:spcBef>
                <a:spcPts val="800"/>
              </a:spcBef>
              <a:spcAft>
                <a:spcPts val="0"/>
              </a:spcAft>
              <a:buClr>
                <a:schemeClr val="dk1"/>
              </a:buClr>
              <a:buSzPts val="1500"/>
              <a:buChar char="●"/>
            </a:pPr>
            <a:r>
              <a:rPr b="0" lang="en" sz="1500">
                <a:solidFill>
                  <a:schemeClr val="dk1"/>
                </a:solidFill>
              </a:rPr>
              <a:t>Online Retailers (Sephora, Target, Walmart, Best Buy etc.)</a:t>
            </a:r>
            <a:endParaRPr b="0" sz="1500">
              <a:solidFill>
                <a:schemeClr val="dk1"/>
              </a:solidFill>
            </a:endParaRPr>
          </a:p>
          <a:p>
            <a:pPr indent="-323850" lvl="0" marL="457200" rtl="0" algn="l">
              <a:spcBef>
                <a:spcPts val="0"/>
              </a:spcBef>
              <a:spcAft>
                <a:spcPts val="0"/>
              </a:spcAft>
              <a:buClr>
                <a:schemeClr val="dk1"/>
              </a:buClr>
              <a:buSzPts val="1500"/>
              <a:buChar char="●"/>
            </a:pPr>
            <a:r>
              <a:rPr b="0" lang="en" sz="1500">
                <a:solidFill>
                  <a:schemeClr val="dk1"/>
                </a:solidFill>
              </a:rPr>
              <a:t>Digital marketers (Social media, Salesforce, Google Analytics etc)</a:t>
            </a:r>
            <a:endParaRPr b="0" sz="1500">
              <a:solidFill>
                <a:schemeClr val="dk1"/>
              </a:solidFill>
            </a:endParaRPr>
          </a:p>
          <a:p>
            <a:pPr indent="-323850" lvl="0" marL="457200" rtl="0" algn="l">
              <a:spcBef>
                <a:spcPts val="0"/>
              </a:spcBef>
              <a:spcAft>
                <a:spcPts val="0"/>
              </a:spcAft>
              <a:buClr>
                <a:schemeClr val="dk1"/>
              </a:buClr>
              <a:buSzPts val="1500"/>
              <a:buChar char="●"/>
            </a:pPr>
            <a:r>
              <a:rPr b="0" lang="en" sz="1500">
                <a:solidFill>
                  <a:schemeClr val="dk1"/>
                </a:solidFill>
              </a:rPr>
              <a:t>Marketing analysis/Data analysts</a:t>
            </a:r>
            <a:endParaRPr b="0" sz="1500">
              <a:solidFill>
                <a:schemeClr val="dk1"/>
              </a:solidFill>
            </a:endParaRPr>
          </a:p>
          <a:p>
            <a:pPr indent="0" lvl="0" marL="0" rtl="0" algn="l">
              <a:spcBef>
                <a:spcPts val="800"/>
              </a:spcBef>
              <a:spcAft>
                <a:spcPts val="0"/>
              </a:spcAft>
              <a:buNone/>
            </a:pPr>
            <a:r>
              <a:t/>
            </a:r>
            <a:endParaRPr b="0" sz="1500">
              <a:solidFill>
                <a:schemeClr val="dk1"/>
              </a:solidFill>
            </a:endParaRPr>
          </a:p>
          <a:p>
            <a:pPr indent="0" lvl="0" marL="0" rtl="0" algn="l">
              <a:spcBef>
                <a:spcPts val="800"/>
              </a:spcBef>
              <a:spcAft>
                <a:spcPts val="0"/>
              </a:spcAft>
              <a:buNone/>
            </a:pPr>
            <a:r>
              <a:rPr lang="en" sz="1500">
                <a:solidFill>
                  <a:schemeClr val="dk1"/>
                </a:solidFill>
              </a:rPr>
              <a:t>Value to business/industry:</a:t>
            </a:r>
            <a:endParaRPr sz="1500">
              <a:solidFill>
                <a:schemeClr val="dk1"/>
              </a:solidFill>
            </a:endParaRPr>
          </a:p>
          <a:p>
            <a:pPr indent="-323850" lvl="0" marL="457200" rtl="0" algn="l">
              <a:spcBef>
                <a:spcPts val="800"/>
              </a:spcBef>
              <a:spcAft>
                <a:spcPts val="0"/>
              </a:spcAft>
              <a:buClr>
                <a:schemeClr val="dk1"/>
              </a:buClr>
              <a:buSzPts val="1500"/>
              <a:buChar char="●"/>
            </a:pPr>
            <a:r>
              <a:rPr b="0" lang="en" sz="1500">
                <a:solidFill>
                  <a:schemeClr val="dk1"/>
                </a:solidFill>
              </a:rPr>
              <a:t>Accurately identify and focus on their most promising opportunities in the market</a:t>
            </a:r>
            <a:endParaRPr b="0" sz="1500">
              <a:solidFill>
                <a:schemeClr val="dk1"/>
              </a:solidFill>
            </a:endParaRPr>
          </a:p>
          <a:p>
            <a:pPr indent="-323850" lvl="0" marL="457200" rtl="0" algn="l">
              <a:spcBef>
                <a:spcPts val="0"/>
              </a:spcBef>
              <a:spcAft>
                <a:spcPts val="0"/>
              </a:spcAft>
              <a:buClr>
                <a:schemeClr val="dk1"/>
              </a:buClr>
              <a:buSzPts val="1500"/>
              <a:buChar char="●"/>
            </a:pPr>
            <a:r>
              <a:rPr b="0" lang="en" sz="1500">
                <a:solidFill>
                  <a:schemeClr val="dk1"/>
                </a:solidFill>
              </a:rPr>
              <a:t>Leverage existing market, especially during the expansion phase</a:t>
            </a:r>
            <a:endParaRPr b="0" sz="1500">
              <a:solidFill>
                <a:schemeClr val="dk1"/>
              </a:solidFill>
            </a:endParaRPr>
          </a:p>
          <a:p>
            <a:pPr indent="-323850" lvl="0" marL="457200" rtl="0" algn="l">
              <a:spcBef>
                <a:spcPts val="0"/>
              </a:spcBef>
              <a:spcAft>
                <a:spcPts val="0"/>
              </a:spcAft>
              <a:buClr>
                <a:schemeClr val="dk1"/>
              </a:buClr>
              <a:buSzPts val="1500"/>
              <a:buChar char="●"/>
            </a:pPr>
            <a:r>
              <a:rPr b="0" lang="en" sz="1500">
                <a:solidFill>
                  <a:schemeClr val="dk1"/>
                </a:solidFill>
              </a:rPr>
              <a:t>Time and cost savings compared to conventional descriptive segmentation studies (Demographics, Sex, Age etc.)</a:t>
            </a:r>
            <a:endParaRPr b="0" sz="1500">
              <a:solidFill>
                <a:schemeClr val="dk1"/>
              </a:solidFill>
            </a:endParaRPr>
          </a:p>
        </p:txBody>
      </p:sp>
      <p:sp>
        <p:nvSpPr>
          <p:cNvPr id="292" name="Google Shape;292;p44"/>
          <p:cNvSpPr txBox="1"/>
          <p:nvPr>
            <p:ph idx="12" type="sldNum"/>
          </p:nvPr>
        </p:nvSpPr>
        <p:spPr>
          <a:xfrm>
            <a:off x="7484450" y="4787400"/>
            <a:ext cx="1543200" cy="180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785813" y="1282303"/>
            <a:ext cx="7724700" cy="2139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Q&amp;A</a:t>
            </a:r>
            <a:endParaRPr/>
          </a:p>
        </p:txBody>
      </p:sp>
      <p:sp>
        <p:nvSpPr>
          <p:cNvPr id="298" name="Google Shape;298;p45"/>
          <p:cNvSpPr txBox="1"/>
          <p:nvPr>
            <p:ph idx="1" type="body"/>
          </p:nvPr>
        </p:nvSpPr>
        <p:spPr>
          <a:xfrm>
            <a:off x="785813" y="3442097"/>
            <a:ext cx="7724700" cy="1125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785813" y="1282303"/>
            <a:ext cx="7724700" cy="2139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Introduction</a:t>
            </a:r>
            <a:endParaRPr/>
          </a:p>
        </p:txBody>
      </p:sp>
      <p:sp>
        <p:nvSpPr>
          <p:cNvPr id="98" name="Google Shape;98;p20"/>
          <p:cNvSpPr txBox="1"/>
          <p:nvPr>
            <p:ph idx="1" type="body"/>
          </p:nvPr>
        </p:nvSpPr>
        <p:spPr>
          <a:xfrm>
            <a:off x="785813" y="3442097"/>
            <a:ext cx="7724700" cy="1125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Research Question, Objective, Literature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771525" y="273844"/>
            <a:ext cx="77439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Introduction</a:t>
            </a:r>
            <a:endParaRPr/>
          </a:p>
        </p:txBody>
      </p:sp>
      <p:sp>
        <p:nvSpPr>
          <p:cNvPr id="104" name="Google Shape;104;p21"/>
          <p:cNvSpPr txBox="1"/>
          <p:nvPr>
            <p:ph idx="1" type="body"/>
          </p:nvPr>
        </p:nvSpPr>
        <p:spPr>
          <a:xfrm>
            <a:off x="771525" y="1369225"/>
            <a:ext cx="3800400" cy="32634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Char char="•"/>
            </a:pPr>
            <a:r>
              <a:rPr lang="en" sz="1500"/>
              <a:t>Research Question</a:t>
            </a:r>
            <a:endParaRPr sz="1500"/>
          </a:p>
          <a:p>
            <a:pPr indent="-311150" lvl="1" marL="914400" rtl="0" algn="l">
              <a:spcBef>
                <a:spcPts val="0"/>
              </a:spcBef>
              <a:spcAft>
                <a:spcPts val="0"/>
              </a:spcAft>
              <a:buSzPts val="1300"/>
              <a:buChar char="•"/>
            </a:pPr>
            <a:r>
              <a:rPr lang="en" sz="1300" u="sng"/>
              <a:t>How can we use K-Means Clustering,</a:t>
            </a:r>
            <a:r>
              <a:rPr lang="en" sz="1300"/>
              <a:t> </a:t>
            </a:r>
            <a:r>
              <a:rPr i="1" lang="en" sz="1300"/>
              <a:t>based on purchase history for customer segmentation,</a:t>
            </a:r>
            <a:r>
              <a:rPr lang="en" sz="1300"/>
              <a:t> to</a:t>
            </a:r>
            <a:r>
              <a:rPr lang="en" sz="1300"/>
              <a:t> enhance personalized marketing strategies </a:t>
            </a:r>
            <a:r>
              <a:rPr lang="en" sz="1300"/>
              <a:t>and improve customer retention</a:t>
            </a:r>
            <a:r>
              <a:rPr lang="en" sz="1300"/>
              <a:t>?</a:t>
            </a:r>
            <a:endParaRPr sz="1300"/>
          </a:p>
          <a:p>
            <a:pPr indent="-323850" lvl="0" marL="457200" rtl="0" algn="l">
              <a:spcBef>
                <a:spcPts val="0"/>
              </a:spcBef>
              <a:spcAft>
                <a:spcPts val="0"/>
              </a:spcAft>
              <a:buSzPts val="1500"/>
              <a:buChar char="•"/>
            </a:pPr>
            <a:r>
              <a:rPr lang="en" sz="1500"/>
              <a:t>Objective</a:t>
            </a:r>
            <a:endParaRPr sz="1500"/>
          </a:p>
          <a:p>
            <a:pPr indent="-311150" lvl="1" marL="914400" rtl="0" algn="l">
              <a:spcBef>
                <a:spcPts val="0"/>
              </a:spcBef>
              <a:spcAft>
                <a:spcPts val="0"/>
              </a:spcAft>
              <a:buSzPts val="1300"/>
              <a:buChar char="•"/>
            </a:pPr>
            <a:r>
              <a:rPr lang="en" sz="1300"/>
              <a:t>To develop a classification model for marketing segmentation.</a:t>
            </a:r>
            <a:endParaRPr sz="1300"/>
          </a:p>
          <a:p>
            <a:pPr indent="-311150" lvl="2" marL="1371600" rtl="0" algn="l">
              <a:spcBef>
                <a:spcPts val="0"/>
              </a:spcBef>
              <a:spcAft>
                <a:spcPts val="0"/>
              </a:spcAft>
              <a:buSzPts val="1300"/>
              <a:buChar char="•"/>
            </a:pPr>
            <a:r>
              <a:rPr lang="en" sz="1300"/>
              <a:t>Goal is to extract </a:t>
            </a:r>
            <a:r>
              <a:rPr lang="en" sz="1300"/>
              <a:t>insights</a:t>
            </a:r>
            <a:r>
              <a:rPr lang="en" sz="1300"/>
              <a:t> that inform promotional strategies through the use of K-Means cluster analysis on a dataset </a:t>
            </a:r>
            <a:r>
              <a:rPr lang="en" sz="1300"/>
              <a:t>sample by</a:t>
            </a:r>
            <a:r>
              <a:rPr lang="en" sz="1300"/>
              <a:t> an anonymous Online Retailer</a:t>
            </a:r>
            <a:endParaRPr sz="1300"/>
          </a:p>
        </p:txBody>
      </p:sp>
      <p:pic>
        <p:nvPicPr>
          <p:cNvPr id="105" name="Google Shape;105;p21"/>
          <p:cNvPicPr preferRelativeResize="0"/>
          <p:nvPr/>
        </p:nvPicPr>
        <p:blipFill>
          <a:blip r:embed="rId3">
            <a:alphaModFix/>
          </a:blip>
          <a:stretch>
            <a:fillRect/>
          </a:stretch>
        </p:blipFill>
        <p:spPr>
          <a:xfrm>
            <a:off x="4724325" y="1420444"/>
            <a:ext cx="4267276" cy="29064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771525" y="273844"/>
            <a:ext cx="77439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Introduction</a:t>
            </a:r>
            <a:endParaRPr/>
          </a:p>
        </p:txBody>
      </p:sp>
      <p:sp>
        <p:nvSpPr>
          <p:cNvPr id="111" name="Google Shape;111;p22"/>
          <p:cNvSpPr txBox="1"/>
          <p:nvPr>
            <p:ph idx="1" type="body"/>
          </p:nvPr>
        </p:nvSpPr>
        <p:spPr>
          <a:xfrm>
            <a:off x="771525" y="1369225"/>
            <a:ext cx="7743900" cy="3263400"/>
          </a:xfrm>
          <a:prstGeom prst="rect">
            <a:avLst/>
          </a:prstGeom>
        </p:spPr>
        <p:txBody>
          <a:bodyPr anchorCtr="0" anchor="t" bIns="34275" lIns="68575" spcFirstLastPara="1" rIns="68575" wrap="square" tIns="34275">
            <a:normAutofit lnSpcReduction="20000"/>
          </a:bodyPr>
          <a:lstStyle/>
          <a:p>
            <a:pPr indent="0" lvl="0" marL="0" rtl="0" algn="l">
              <a:spcBef>
                <a:spcPts val="800"/>
              </a:spcBef>
              <a:spcAft>
                <a:spcPts val="0"/>
              </a:spcAft>
              <a:buNone/>
            </a:pPr>
            <a:r>
              <a:rPr lang="en"/>
              <a:t>Literature:</a:t>
            </a:r>
            <a:endParaRPr/>
          </a:p>
          <a:p>
            <a:pPr indent="-342900" lvl="0" marL="457200" rtl="0" algn="l">
              <a:lnSpc>
                <a:spcPct val="150000"/>
              </a:lnSpc>
              <a:spcBef>
                <a:spcPts val="0"/>
              </a:spcBef>
              <a:spcAft>
                <a:spcPts val="0"/>
              </a:spcAft>
              <a:buSzPts val="1800"/>
              <a:buChar char="•"/>
            </a:pPr>
            <a:r>
              <a:rPr b="0" lang="en" sz="1200"/>
              <a:t>Punj, G., &amp; Stewart, D. J. (1983). Cluster Analysis in Marketing Research: Review and Suggestions for Application. </a:t>
            </a:r>
            <a:r>
              <a:rPr b="0" i="1" lang="en" sz="1200"/>
              <a:t>Journal of Marketing Research</a:t>
            </a:r>
            <a:r>
              <a:rPr b="0" lang="en" sz="1200"/>
              <a:t>, </a:t>
            </a:r>
            <a:r>
              <a:rPr b="0" i="1" lang="en" sz="1200"/>
              <a:t>20</a:t>
            </a:r>
            <a:r>
              <a:rPr b="0" lang="en" sz="1200"/>
              <a:t>(2), 134 </a:t>
            </a:r>
            <a:r>
              <a:rPr b="0" lang="en" sz="1200" u="sng">
                <a:solidFill>
                  <a:srgbClr val="1155CC"/>
                </a:solidFill>
                <a:hlinkClick r:id="rId3">
                  <a:extLst>
                    <a:ext uri="{A12FA001-AC4F-418D-AE19-62706E023703}">
                      <ahyp:hlinkClr val="tx"/>
                    </a:ext>
                  </a:extLst>
                </a:hlinkClick>
              </a:rPr>
              <a:t>https://doi.org/10.2307/3151680</a:t>
            </a:r>
            <a:r>
              <a:rPr b="0" lang="en" sz="1200"/>
              <a:t> </a:t>
            </a:r>
            <a:endParaRPr b="0" sz="1200"/>
          </a:p>
          <a:p>
            <a:pPr indent="-304800" lvl="1" marL="914400" rtl="0" algn="l">
              <a:lnSpc>
                <a:spcPct val="150000"/>
              </a:lnSpc>
              <a:spcBef>
                <a:spcPts val="0"/>
              </a:spcBef>
              <a:spcAft>
                <a:spcPts val="0"/>
              </a:spcAft>
              <a:buSzPts val="1200"/>
              <a:buChar char="•"/>
            </a:pPr>
            <a:r>
              <a:rPr b="1" lang="en" sz="1200"/>
              <a:t>Introduced the two-stage cluster analysis methodology</a:t>
            </a:r>
            <a:endParaRPr b="1" sz="1200"/>
          </a:p>
          <a:p>
            <a:pPr indent="-342900" lvl="0" marL="457200" marR="0" rtl="0" algn="l">
              <a:lnSpc>
                <a:spcPct val="150000"/>
              </a:lnSpc>
              <a:spcBef>
                <a:spcPts val="0"/>
              </a:spcBef>
              <a:spcAft>
                <a:spcPts val="0"/>
              </a:spcAft>
              <a:buSzPts val="1800"/>
              <a:buChar char="•"/>
            </a:pPr>
            <a:r>
              <a:rPr b="0" lang="en" sz="1200"/>
              <a:t>Kaur, S., &amp; Sarabjeet (2021) Customer Segmentation Using Clustering Algorithm. IEEE International Conference on Technological Advancements and Innovations (ICTAI) Publication | IEEE Xplore. </a:t>
            </a:r>
            <a:r>
              <a:rPr b="0" lang="en" sz="1200">
                <a:uFill>
                  <a:noFill/>
                </a:uFill>
                <a:hlinkClick r:id="rId4"/>
              </a:rPr>
              <a:t>https://ieeexplore.ieee.org/document/9673169</a:t>
            </a:r>
            <a:endParaRPr b="0" sz="1200"/>
          </a:p>
          <a:p>
            <a:pPr indent="-304800" lvl="1" marL="914400" rtl="0" algn="l">
              <a:lnSpc>
                <a:spcPct val="150000"/>
              </a:lnSpc>
              <a:spcBef>
                <a:spcPts val="0"/>
              </a:spcBef>
              <a:spcAft>
                <a:spcPts val="0"/>
              </a:spcAft>
              <a:buSzPts val="1200"/>
              <a:buChar char="•"/>
            </a:pPr>
            <a:r>
              <a:rPr b="1" lang="en" sz="1200"/>
              <a:t>two-step optimization (FSGA-FCEN); customer segmentation use case, sklearn</a:t>
            </a:r>
            <a:endParaRPr b="1" sz="1200"/>
          </a:p>
          <a:p>
            <a:pPr indent="-342900" lvl="0" marL="457200" marR="0" rtl="0" algn="l">
              <a:lnSpc>
                <a:spcPct val="150000"/>
              </a:lnSpc>
              <a:spcBef>
                <a:spcPts val="0"/>
              </a:spcBef>
              <a:spcAft>
                <a:spcPts val="0"/>
              </a:spcAft>
              <a:buSzPts val="1800"/>
              <a:buChar char="•"/>
            </a:pPr>
            <a:r>
              <a:rPr b="0" lang="en" sz="1200"/>
              <a:t>Wu, Z., Jin, L., Zhao, J., Jing, L., &amp; Chen, L. (2022). Research on Segmenting E-Commerce Customer through an Improved K-Medoids Clustering Algorithm. </a:t>
            </a:r>
            <a:r>
              <a:rPr b="0" i="1" lang="en" sz="1200"/>
              <a:t>Computational Intelligence and Neuroscience</a:t>
            </a:r>
            <a:r>
              <a:rPr b="0" lang="en" sz="1200"/>
              <a:t>, </a:t>
            </a:r>
            <a:r>
              <a:rPr b="0" i="1" lang="en" sz="1200"/>
              <a:t>2022</a:t>
            </a:r>
            <a:r>
              <a:rPr b="0" lang="en" sz="1200"/>
              <a:t>, 1–10. </a:t>
            </a:r>
            <a:r>
              <a:rPr b="0" lang="en" sz="1200" u="sng">
                <a:solidFill>
                  <a:schemeClr val="hlink"/>
                </a:solidFill>
                <a:hlinkClick r:id="rId5"/>
              </a:rPr>
              <a:t>https://doi.org/10.1155/2022/9930613</a:t>
            </a:r>
            <a:endParaRPr b="0" sz="1200"/>
          </a:p>
          <a:p>
            <a:pPr indent="-301625" lvl="1" marL="914400" marR="0" rtl="0" algn="l">
              <a:lnSpc>
                <a:spcPct val="150000"/>
              </a:lnSpc>
              <a:spcBef>
                <a:spcPts val="0"/>
              </a:spcBef>
              <a:spcAft>
                <a:spcPts val="0"/>
              </a:spcAft>
              <a:buSzPts val="1150"/>
              <a:buChar char="•"/>
            </a:pPr>
            <a:r>
              <a:rPr b="1" lang="en" sz="1200"/>
              <a:t>K-Medoid for noise reduction; RFM &amp; CH Index </a:t>
            </a:r>
            <a:r>
              <a:rPr b="1" lang="en" sz="1200"/>
              <a:t>alternative</a:t>
            </a:r>
            <a:r>
              <a:rPr b="1" lang="en" sz="1200"/>
              <a:t>-value method</a:t>
            </a:r>
            <a:endParaRPr sz="11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771525" y="273844"/>
            <a:ext cx="77439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Introduction</a:t>
            </a:r>
            <a:endParaRPr/>
          </a:p>
        </p:txBody>
      </p:sp>
      <p:sp>
        <p:nvSpPr>
          <p:cNvPr id="117" name="Google Shape;117;p23"/>
          <p:cNvSpPr txBox="1"/>
          <p:nvPr>
            <p:ph idx="1" type="body"/>
          </p:nvPr>
        </p:nvSpPr>
        <p:spPr>
          <a:xfrm>
            <a:off x="771525" y="1369225"/>
            <a:ext cx="3800400" cy="3263400"/>
          </a:xfrm>
          <a:prstGeom prst="rect">
            <a:avLst/>
          </a:prstGeom>
        </p:spPr>
        <p:txBody>
          <a:bodyPr anchorCtr="0" anchor="t" bIns="34275" lIns="68575" spcFirstLastPara="1" rIns="68575" wrap="square" tIns="34275">
            <a:normAutofit fontScale="70000" lnSpcReduction="20000"/>
          </a:bodyPr>
          <a:lstStyle/>
          <a:p>
            <a:pPr indent="0" lvl="0" marL="0" rtl="0" algn="l">
              <a:lnSpc>
                <a:spcPct val="200000"/>
              </a:lnSpc>
              <a:spcBef>
                <a:spcPts val="1200"/>
              </a:spcBef>
              <a:spcAft>
                <a:spcPts val="0"/>
              </a:spcAft>
              <a:buNone/>
            </a:pPr>
            <a:r>
              <a:rPr lang="en"/>
              <a:t>Marketing Plans</a:t>
            </a:r>
            <a:endParaRPr/>
          </a:p>
          <a:p>
            <a:pPr indent="-245109" lvl="0" marL="685800" rtl="0" algn="l">
              <a:lnSpc>
                <a:spcPct val="200000"/>
              </a:lnSpc>
              <a:spcBef>
                <a:spcPts val="1200"/>
              </a:spcBef>
              <a:spcAft>
                <a:spcPts val="0"/>
              </a:spcAft>
              <a:buClr>
                <a:schemeClr val="dk1"/>
              </a:buClr>
              <a:buSzPct val="120000"/>
              <a:buChar char="●"/>
            </a:pPr>
            <a:r>
              <a:rPr b="0" lang="en" sz="1500" u="sng"/>
              <a:t>Strategic roadmap</a:t>
            </a:r>
            <a:r>
              <a:rPr b="0" lang="en" sz="1500"/>
              <a:t> that businesses use to </a:t>
            </a:r>
            <a:r>
              <a:rPr b="0" i="1" lang="en" sz="1500"/>
              <a:t>organize, execute, and track their marketing strategy</a:t>
            </a:r>
            <a:r>
              <a:rPr b="0" lang="en" sz="1500"/>
              <a:t> </a:t>
            </a:r>
            <a:r>
              <a:rPr b="0" i="1" lang="en" sz="1500"/>
              <a:t>over a given period</a:t>
            </a:r>
            <a:r>
              <a:rPr b="0" lang="en" sz="1500"/>
              <a:t>. Marketing plans can include different marketing strategies for various marketing teams across a company.</a:t>
            </a:r>
            <a:endParaRPr b="0" sz="1500"/>
          </a:p>
          <a:p>
            <a:pPr indent="-245109" lvl="0" marL="685800" marR="0" rtl="0" algn="l">
              <a:lnSpc>
                <a:spcPct val="200000"/>
              </a:lnSpc>
              <a:spcBef>
                <a:spcPts val="0"/>
              </a:spcBef>
              <a:spcAft>
                <a:spcPts val="0"/>
              </a:spcAft>
              <a:buClr>
                <a:schemeClr val="dk1"/>
              </a:buClr>
              <a:buSzPct val="120000"/>
              <a:buChar char="●"/>
            </a:pPr>
            <a:r>
              <a:rPr b="0" lang="en" sz="1500"/>
              <a:t>The </a:t>
            </a:r>
            <a:r>
              <a:rPr b="0" lang="en" sz="1500" u="sng"/>
              <a:t>purpose of a marketing plan</a:t>
            </a:r>
            <a:r>
              <a:rPr b="0" lang="en" sz="1500"/>
              <a:t> is to write down strategies in an organized manner. This will </a:t>
            </a:r>
            <a:r>
              <a:rPr b="0" i="1" lang="en" sz="1500"/>
              <a:t>help keep you on track and measure the success of your campaigns</a:t>
            </a:r>
            <a:r>
              <a:rPr b="0" lang="en" sz="1500"/>
              <a:t>.</a:t>
            </a:r>
            <a:endParaRPr b="0" sz="1500"/>
          </a:p>
        </p:txBody>
      </p:sp>
      <p:pic>
        <p:nvPicPr>
          <p:cNvPr id="118" name="Google Shape;118;p23"/>
          <p:cNvPicPr preferRelativeResize="0"/>
          <p:nvPr/>
        </p:nvPicPr>
        <p:blipFill>
          <a:blip r:embed="rId3">
            <a:alphaModFix/>
          </a:blip>
          <a:stretch>
            <a:fillRect/>
          </a:stretch>
        </p:blipFill>
        <p:spPr>
          <a:xfrm>
            <a:off x="4760100" y="1478634"/>
            <a:ext cx="3750428" cy="33600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785813" y="1282303"/>
            <a:ext cx="7724700" cy="2139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Data Collection and Planned Methodology</a:t>
            </a:r>
            <a:endParaRPr/>
          </a:p>
        </p:txBody>
      </p:sp>
      <p:sp>
        <p:nvSpPr>
          <p:cNvPr id="124" name="Google Shape;124;p24"/>
          <p:cNvSpPr txBox="1"/>
          <p:nvPr>
            <p:ph idx="1" type="body"/>
          </p:nvPr>
        </p:nvSpPr>
        <p:spPr>
          <a:xfrm>
            <a:off x="785813" y="3442097"/>
            <a:ext cx="7724700" cy="1125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Processing, Normalization, 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785813" y="138822"/>
            <a:ext cx="7724700" cy="13398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Data Collection and Planned Methodology</a:t>
            </a:r>
            <a:endParaRPr/>
          </a:p>
        </p:txBody>
      </p:sp>
      <p:sp>
        <p:nvSpPr>
          <p:cNvPr id="131" name="Google Shape;131;p25"/>
          <p:cNvSpPr txBox="1"/>
          <p:nvPr>
            <p:ph idx="1" type="body"/>
          </p:nvPr>
        </p:nvSpPr>
        <p:spPr>
          <a:xfrm>
            <a:off x="790650" y="1615611"/>
            <a:ext cx="7724700" cy="32358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200">
                <a:solidFill>
                  <a:schemeClr val="dk1"/>
                </a:solidFill>
              </a:rPr>
              <a:t>Dataset</a:t>
            </a:r>
            <a:endParaRPr sz="2200">
              <a:solidFill>
                <a:schemeClr val="dk1"/>
              </a:solidFill>
            </a:endParaRPr>
          </a:p>
          <a:p>
            <a:pPr indent="0" lvl="0" marL="0" rtl="0" algn="l">
              <a:spcBef>
                <a:spcPts val="800"/>
              </a:spcBef>
              <a:spcAft>
                <a:spcPts val="0"/>
              </a:spcAft>
              <a:buNone/>
            </a:pPr>
            <a:r>
              <a:rPr b="0" lang="en">
                <a:solidFill>
                  <a:schemeClr val="dk1"/>
                </a:solidFill>
              </a:rPr>
              <a:t>Online Retail II dataset was pulled from UC Irvine Machine Learning Repository. UK-Based online </a:t>
            </a:r>
            <a:r>
              <a:rPr b="0" lang="en">
                <a:solidFill>
                  <a:schemeClr val="dk1"/>
                </a:solidFill>
              </a:rPr>
              <a:t>retail</a:t>
            </a:r>
            <a:r>
              <a:rPr b="0" lang="en">
                <a:solidFill>
                  <a:schemeClr val="dk1"/>
                </a:solidFill>
              </a:rPr>
              <a:t> company.</a:t>
            </a:r>
            <a:endParaRPr b="0">
              <a:solidFill>
                <a:schemeClr val="dk1"/>
              </a:solidFill>
            </a:endParaRPr>
          </a:p>
          <a:p>
            <a:pPr indent="-279400" lvl="0" marL="342900" rtl="0" algn="l">
              <a:spcBef>
                <a:spcPts val="800"/>
              </a:spcBef>
              <a:spcAft>
                <a:spcPts val="0"/>
              </a:spcAft>
              <a:buClr>
                <a:schemeClr val="dk1"/>
              </a:buClr>
              <a:buSzPts val="1800"/>
              <a:buChar char="●"/>
            </a:pPr>
            <a:r>
              <a:rPr b="0" lang="en">
                <a:solidFill>
                  <a:schemeClr val="dk1"/>
                </a:solidFill>
              </a:rPr>
              <a:t>1,067,371 Instances (Customers’ Purchasing Transactions)</a:t>
            </a:r>
            <a:endParaRPr b="0">
              <a:solidFill>
                <a:schemeClr val="dk1"/>
              </a:solidFill>
            </a:endParaRPr>
          </a:p>
          <a:p>
            <a:pPr indent="-279400" lvl="0" marL="342900" rtl="0" algn="l">
              <a:spcBef>
                <a:spcPts val="0"/>
              </a:spcBef>
              <a:spcAft>
                <a:spcPts val="0"/>
              </a:spcAft>
              <a:buClr>
                <a:schemeClr val="dk1"/>
              </a:buClr>
              <a:buSzPts val="1800"/>
              <a:buChar char="●"/>
            </a:pPr>
            <a:r>
              <a:rPr b="0" lang="en">
                <a:solidFill>
                  <a:schemeClr val="dk1"/>
                </a:solidFill>
              </a:rPr>
              <a:t>8 Variables  (Multivariate, Sequential, Time-Series, Text)</a:t>
            </a:r>
            <a:endParaRPr b="0">
              <a:solidFill>
                <a:schemeClr val="dk1"/>
              </a:solidFill>
            </a:endParaRPr>
          </a:p>
          <a:p>
            <a:pPr indent="342900" lvl="0" marL="0" rtl="0" algn="l">
              <a:spcBef>
                <a:spcPts val="800"/>
              </a:spcBef>
              <a:spcAft>
                <a:spcPts val="0"/>
              </a:spcAft>
              <a:buNone/>
            </a:pPr>
            <a:r>
              <a:t/>
            </a:r>
            <a:endParaRPr b="0">
              <a:solidFill>
                <a:schemeClr val="dk1"/>
              </a:solidFill>
            </a:endParaRPr>
          </a:p>
          <a:p>
            <a:pPr indent="342900" lvl="0" marL="0" rtl="0" algn="l">
              <a:spcBef>
                <a:spcPts val="800"/>
              </a:spcBef>
              <a:spcAft>
                <a:spcPts val="0"/>
              </a:spcAft>
              <a:buNone/>
            </a:pPr>
            <a:r>
              <a:t/>
            </a:r>
            <a:endParaRPr b="0">
              <a:solidFill>
                <a:schemeClr val="dk1"/>
              </a:solidFill>
            </a:endParaRPr>
          </a:p>
        </p:txBody>
      </p:sp>
      <p:sp>
        <p:nvSpPr>
          <p:cNvPr id="132" name="Google Shape;132;p25"/>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33" name="Google Shape;133;p25"/>
          <p:cNvPicPr preferRelativeResize="0"/>
          <p:nvPr/>
        </p:nvPicPr>
        <p:blipFill>
          <a:blip r:embed="rId3">
            <a:alphaModFix/>
          </a:blip>
          <a:stretch>
            <a:fillRect/>
          </a:stretch>
        </p:blipFill>
        <p:spPr>
          <a:xfrm>
            <a:off x="902699" y="3160900"/>
            <a:ext cx="6232819" cy="169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785813" y="138822"/>
            <a:ext cx="7724700" cy="13398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Data Collection and Planned Methodology</a:t>
            </a:r>
            <a:endParaRPr/>
          </a:p>
        </p:txBody>
      </p:sp>
      <p:sp>
        <p:nvSpPr>
          <p:cNvPr id="140" name="Google Shape;140;p26"/>
          <p:cNvSpPr txBox="1"/>
          <p:nvPr>
            <p:ph idx="1" type="body"/>
          </p:nvPr>
        </p:nvSpPr>
        <p:spPr>
          <a:xfrm>
            <a:off x="790650" y="1615600"/>
            <a:ext cx="8181300" cy="32358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200">
                <a:solidFill>
                  <a:schemeClr val="dk1"/>
                </a:solidFill>
              </a:rPr>
              <a:t>Dataset</a:t>
            </a:r>
            <a:endParaRPr b="0">
              <a:solidFill>
                <a:schemeClr val="dk1"/>
              </a:solidFill>
            </a:endParaRPr>
          </a:p>
          <a:p>
            <a:pPr indent="-279400" lvl="0" marL="342900" rtl="0" algn="l">
              <a:spcBef>
                <a:spcPts val="800"/>
              </a:spcBef>
              <a:spcAft>
                <a:spcPts val="0"/>
              </a:spcAft>
              <a:buClr>
                <a:schemeClr val="dk1"/>
              </a:buClr>
              <a:buSzPts val="1800"/>
              <a:buChar char="●"/>
            </a:pPr>
            <a:r>
              <a:rPr b="0" lang="en">
                <a:solidFill>
                  <a:schemeClr val="dk1"/>
                </a:solidFill>
              </a:rPr>
              <a:t>Aggregate the Data - </a:t>
            </a:r>
            <a:r>
              <a:rPr b="0" lang="en">
                <a:solidFill>
                  <a:schemeClr val="dk1"/>
                </a:solidFill>
              </a:rPr>
              <a:t>Customer ID</a:t>
            </a:r>
            <a:r>
              <a:rPr b="0" lang="en">
                <a:solidFill>
                  <a:schemeClr val="dk1"/>
                </a:solidFill>
              </a:rPr>
              <a:t>.</a:t>
            </a:r>
            <a:endParaRPr b="0">
              <a:solidFill>
                <a:schemeClr val="dk1"/>
              </a:solidFill>
            </a:endParaRPr>
          </a:p>
          <a:p>
            <a:pPr indent="-279400" lvl="0" marL="342900" rtl="0" algn="l">
              <a:spcBef>
                <a:spcPts val="0"/>
              </a:spcBef>
              <a:spcAft>
                <a:spcPts val="0"/>
              </a:spcAft>
              <a:buClr>
                <a:schemeClr val="dk1"/>
              </a:buClr>
              <a:buSzPts val="1800"/>
              <a:buChar char="●"/>
            </a:pPr>
            <a:r>
              <a:rPr b="0" lang="en">
                <a:solidFill>
                  <a:schemeClr val="dk1"/>
                </a:solidFill>
              </a:rPr>
              <a:t>Transform New Variables - </a:t>
            </a:r>
            <a:r>
              <a:rPr b="0" lang="en">
                <a:solidFill>
                  <a:schemeClr val="dk1"/>
                </a:solidFill>
              </a:rPr>
              <a:t>Extrapolate Purchasing</a:t>
            </a:r>
            <a:r>
              <a:rPr b="0" lang="en">
                <a:solidFill>
                  <a:schemeClr val="dk1"/>
                </a:solidFill>
              </a:rPr>
              <a:t> Details</a:t>
            </a:r>
            <a:endParaRPr b="0">
              <a:solidFill>
                <a:schemeClr val="dk1"/>
              </a:solidFill>
            </a:endParaRPr>
          </a:p>
          <a:p>
            <a:pPr indent="-279400" lvl="0" marL="342900" rtl="0" algn="l">
              <a:spcBef>
                <a:spcPts val="0"/>
              </a:spcBef>
              <a:spcAft>
                <a:spcPts val="0"/>
              </a:spcAft>
              <a:buClr>
                <a:schemeClr val="dk1"/>
              </a:buClr>
              <a:buSzPts val="1800"/>
              <a:buChar char="●"/>
            </a:pPr>
            <a:r>
              <a:rPr b="0" lang="en">
                <a:solidFill>
                  <a:schemeClr val="dk1"/>
                </a:solidFill>
              </a:rPr>
              <a:t>Remove </a:t>
            </a:r>
            <a:r>
              <a:rPr b="0" lang="en">
                <a:solidFill>
                  <a:schemeClr val="dk1"/>
                </a:solidFill>
              </a:rPr>
              <a:t>missing</a:t>
            </a:r>
            <a:r>
              <a:rPr b="0" lang="en">
                <a:solidFill>
                  <a:schemeClr val="dk1"/>
                </a:solidFill>
              </a:rPr>
              <a:t> values - Missing Customer IDs </a:t>
            </a:r>
            <a:endParaRPr b="0">
              <a:solidFill>
                <a:schemeClr val="dk1"/>
              </a:solidFill>
            </a:endParaRPr>
          </a:p>
          <a:p>
            <a:pPr indent="-279400" lvl="0" marL="342900" rtl="0" algn="l">
              <a:spcBef>
                <a:spcPts val="0"/>
              </a:spcBef>
              <a:spcAft>
                <a:spcPts val="0"/>
              </a:spcAft>
              <a:buClr>
                <a:schemeClr val="dk1"/>
              </a:buClr>
              <a:buSzPts val="1800"/>
              <a:buChar char="●"/>
            </a:pPr>
            <a:r>
              <a:rPr b="0" lang="en">
                <a:solidFill>
                  <a:schemeClr val="dk1"/>
                </a:solidFill>
              </a:rPr>
              <a:t>New Transformed Data Set - 5800 records (Customer ID Purchasing Details)</a:t>
            </a:r>
            <a:endParaRPr b="0">
              <a:solidFill>
                <a:schemeClr val="dk1"/>
              </a:solidFill>
            </a:endParaRPr>
          </a:p>
          <a:p>
            <a:pPr indent="342900" lvl="0" marL="0" rtl="0" algn="l">
              <a:spcBef>
                <a:spcPts val="800"/>
              </a:spcBef>
              <a:spcAft>
                <a:spcPts val="0"/>
              </a:spcAft>
              <a:buNone/>
            </a:pPr>
            <a:r>
              <a:t/>
            </a:r>
            <a:endParaRPr b="0">
              <a:solidFill>
                <a:schemeClr val="dk1"/>
              </a:solidFill>
            </a:endParaRPr>
          </a:p>
        </p:txBody>
      </p:sp>
      <p:sp>
        <p:nvSpPr>
          <p:cNvPr id="141" name="Google Shape;141;p26"/>
          <p:cNvSpPr txBox="1"/>
          <p:nvPr>
            <p:ph idx="12" type="sldNum"/>
          </p:nvPr>
        </p:nvSpPr>
        <p:spPr>
          <a:xfrm>
            <a:off x="4843463" y="3575447"/>
            <a:ext cx="15432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26"/>
          <p:cNvPicPr preferRelativeResize="0"/>
          <p:nvPr/>
        </p:nvPicPr>
        <p:blipFill>
          <a:blip r:embed="rId3">
            <a:alphaModFix/>
          </a:blip>
          <a:stretch>
            <a:fillRect/>
          </a:stretch>
        </p:blipFill>
        <p:spPr>
          <a:xfrm>
            <a:off x="883775" y="3334350"/>
            <a:ext cx="8053501" cy="123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