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71630" y="2004807"/>
            <a:ext cx="7373541" cy="1827881"/>
          </a:xfrm>
          <a:prstGeom prst="rect">
            <a:avLst/>
          </a:prstGeom>
          <a:noFill/>
          <a:ln/>
        </p:spPr>
        <p:txBody>
          <a:bodyPr wrap="square" rtlCol="0" anchor="t"/>
          <a:lstStyle/>
          <a:p>
            <a:pPr indent="0" marL="0">
              <a:lnSpc>
                <a:spcPts val="7250"/>
              </a:lnSpc>
              <a:buNone/>
            </a:pPr>
            <a:r>
              <a:rPr lang="en-US" sz="5577" dirty="0">
                <a:solidFill>
                  <a:srgbClr val="6EB9FC"/>
                </a:solidFill>
                <a:latin typeface="Lora" pitchFamily="34" charset="0"/>
                <a:ea typeface="Lora" pitchFamily="34" charset="-122"/>
                <a:cs typeface="Lora" pitchFamily="34" charset="-120"/>
              </a:rPr>
              <a:t>Movie Recommender Engine</a:t>
            </a:r>
            <a:endParaRPr lang="en-US" sz="5577" dirty="0"/>
          </a:p>
        </p:txBody>
      </p:sp>
      <p:sp>
        <p:nvSpPr>
          <p:cNvPr id="5" name="Text 3"/>
          <p:cNvSpPr/>
          <p:nvPr/>
        </p:nvSpPr>
        <p:spPr>
          <a:xfrm>
            <a:off x="6371630" y="4184176"/>
            <a:ext cx="7373541" cy="1265429"/>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In today's world, personalization plays a major role in every industry. This presentation will give you insights into building a movie recommendation engine that can cater to the unique interests of customers.</a:t>
            </a:r>
            <a:endParaRPr lang="en-US" sz="1859" dirty="0"/>
          </a:p>
        </p:txBody>
      </p:sp>
      <p:sp>
        <p:nvSpPr>
          <p:cNvPr id="6" name="Shape 4"/>
          <p:cNvSpPr/>
          <p:nvPr/>
        </p:nvSpPr>
        <p:spPr>
          <a:xfrm>
            <a:off x="6371630" y="5742472"/>
            <a:ext cx="377666" cy="374889"/>
          </a:xfrm>
          <a:prstGeom prst="roundRect">
            <a:avLst>
              <a:gd name="adj" fmla="val 24388781"/>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6379250" y="5750036"/>
            <a:ext cx="362426" cy="359761"/>
          </a:xfrm>
          <a:prstGeom prst="rect">
            <a:avLst/>
          </a:prstGeom>
        </p:spPr>
      </p:pic>
      <p:sp>
        <p:nvSpPr>
          <p:cNvPr id="8" name="Text 5"/>
          <p:cNvSpPr/>
          <p:nvPr/>
        </p:nvSpPr>
        <p:spPr>
          <a:xfrm>
            <a:off x="6867287" y="5748263"/>
            <a:ext cx="3436620" cy="410109"/>
          </a:xfrm>
          <a:prstGeom prst="rect">
            <a:avLst/>
          </a:prstGeom>
          <a:noFill/>
          <a:ln/>
        </p:spPr>
        <p:txBody>
          <a:bodyPr wrap="none" rtlCol="0" anchor="t"/>
          <a:lstStyle/>
          <a:p>
            <a:pPr algn="l" indent="0" marL="0">
              <a:lnSpc>
                <a:spcPts val="3253"/>
              </a:lnSpc>
              <a:buNone/>
            </a:pPr>
            <a:r>
              <a:rPr lang="en-US" sz="2324" b="1" dirty="0">
                <a:solidFill>
                  <a:srgbClr val="D6E5EF"/>
                </a:solidFill>
                <a:latin typeface="Source Sans Pro" pitchFamily="34" charset="0"/>
                <a:ea typeface="Source Sans Pro" pitchFamily="34" charset="-122"/>
                <a:cs typeface="Source Sans Pro" pitchFamily="34" charset="-120"/>
              </a:rPr>
              <a:t>by Jagunmolu Odebamike</a:t>
            </a:r>
            <a:endParaRPr lang="en-US" sz="2324" dirty="0"/>
          </a:p>
        </p:txBody>
      </p:sp>
      <p:pic>
        <p:nvPicPr>
          <p:cNvPr id="9" name="Image 1" descr="preencoded.png">    </p:cNvPr>
          <p:cNvPicPr>
            <a:picLocks noChangeAspect="1"/>
          </p:cNvPicPr>
          <p:nvPr/>
        </p:nvPicPr>
        <p:blipFill>
          <a:blip r:embed="rId2"/>
          <a:stretch>
            <a:fillRect/>
          </a:stretch>
        </p:blipFill>
        <p:spPr>
          <a:xfrm>
            <a:off x="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56655" y="623673"/>
            <a:ext cx="4569381" cy="737014"/>
          </a:xfrm>
          <a:prstGeom prst="rect">
            <a:avLst/>
          </a:prstGeom>
          <a:noFill/>
          <a:ln/>
        </p:spPr>
        <p:txBody>
          <a:bodyPr wrap="none" rtlCol="0" anchor="t"/>
          <a:lstStyle/>
          <a:p>
            <a:pPr indent="0" marL="0">
              <a:lnSpc>
                <a:spcPts val="5847"/>
              </a:lnSpc>
              <a:buNone/>
            </a:pPr>
            <a:endParaRPr lang="en-US" sz="4497" dirty="0"/>
          </a:p>
        </p:txBody>
      </p:sp>
      <p:pic>
        <p:nvPicPr>
          <p:cNvPr id="5" name="Image 0" descr="preencoded.png">    </p:cNvPr>
          <p:cNvPicPr>
            <a:picLocks noChangeAspect="1"/>
          </p:cNvPicPr>
          <p:nvPr/>
        </p:nvPicPr>
        <p:blipFill>
          <a:blip r:embed="rId1"/>
          <a:stretch>
            <a:fillRect/>
          </a:stretch>
        </p:blipFill>
        <p:spPr>
          <a:xfrm>
            <a:off x="885230" y="1921485"/>
            <a:ext cx="11208663" cy="58760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71630" y="2684382"/>
            <a:ext cx="7078980"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Motivation for the Project</a:t>
            </a:r>
            <a:endParaRPr lang="en-US" sz="4647" dirty="0"/>
          </a:p>
        </p:txBody>
      </p:sp>
      <p:sp>
        <p:nvSpPr>
          <p:cNvPr id="5" name="Text 3"/>
          <p:cNvSpPr/>
          <p:nvPr/>
        </p:nvSpPr>
        <p:spPr>
          <a:xfrm>
            <a:off x="6371630" y="3797468"/>
            <a:ext cx="7373541" cy="1687238"/>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A personalized recommendation engine provides a unique level of personalization and assistance, which can help businesses increase sales and engagement. This is the driving force behind building an effective movie recommendation engine.</a:t>
            </a:r>
            <a:endParaRPr lang="en-US" sz="1859" dirty="0"/>
          </a:p>
        </p:txBody>
      </p:sp>
      <p:pic>
        <p:nvPicPr>
          <p:cNvPr id="6" name="Image 0" descr="preencoded.png">    </p:cNvPr>
          <p:cNvPicPr>
            <a:picLocks noChangeAspect="1"/>
          </p:cNvPicPr>
          <p:nvPr/>
        </p:nvPicPr>
        <p:blipFill>
          <a:blip r:embed="rId1"/>
          <a:stretch>
            <a:fillRect/>
          </a:stretch>
        </p:blipFill>
        <p:spPr>
          <a:xfrm>
            <a:off x="0" y="0"/>
            <a:ext cx="5486400" cy="816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25316" y="1400635"/>
            <a:ext cx="6362700" cy="537869"/>
          </a:xfrm>
          <a:prstGeom prst="rect">
            <a:avLst/>
          </a:prstGeom>
          <a:noFill/>
          <a:ln/>
        </p:spPr>
        <p:txBody>
          <a:bodyPr wrap="none" rtlCol="0" anchor="t"/>
          <a:lstStyle/>
          <a:p>
            <a:pPr indent="0" marL="0">
              <a:lnSpc>
                <a:spcPts val="4267"/>
              </a:lnSpc>
              <a:buNone/>
            </a:pPr>
            <a:r>
              <a:rPr lang="en-US" sz="3283" dirty="0">
                <a:solidFill>
                  <a:srgbClr val="6EB9FC"/>
                </a:solidFill>
                <a:latin typeface="Lora" pitchFamily="34" charset="0"/>
                <a:ea typeface="Lora" pitchFamily="34" charset="-122"/>
                <a:cs typeface="Lora" pitchFamily="34" charset="-120"/>
              </a:rPr>
              <a:t>What are Recommender Engines</a:t>
            </a:r>
            <a:endParaRPr lang="en-US" sz="3283" dirty="0"/>
          </a:p>
        </p:txBody>
      </p:sp>
      <p:pic>
        <p:nvPicPr>
          <p:cNvPr id="5" name="Image 0" descr="preencoded.png">    </p:cNvPr>
          <p:cNvPicPr>
            <a:picLocks noChangeAspect="1"/>
          </p:cNvPicPr>
          <p:nvPr/>
        </p:nvPicPr>
        <p:blipFill>
          <a:blip r:embed="rId1"/>
          <a:stretch>
            <a:fillRect/>
          </a:stretch>
        </p:blipFill>
        <p:spPr>
          <a:xfrm>
            <a:off x="885230" y="3046153"/>
            <a:ext cx="12084606" cy="6737489"/>
          </a:xfrm>
          <a:prstGeom prst="rect">
            <a:avLst/>
          </a:prstGeom>
        </p:spPr>
      </p:pic>
      <p:sp>
        <p:nvSpPr>
          <p:cNvPr id="6" name="Text 3"/>
          <p:cNvSpPr/>
          <p:nvPr/>
        </p:nvSpPr>
        <p:spPr>
          <a:xfrm>
            <a:off x="625316" y="7152443"/>
            <a:ext cx="13379768" cy="595899"/>
          </a:xfrm>
          <a:prstGeom prst="rect">
            <a:avLst/>
          </a:prstGeom>
          <a:noFill/>
          <a:ln/>
        </p:spPr>
        <p:txBody>
          <a:bodyPr wrap="square" rtlCol="0" anchor="t"/>
          <a:lstStyle/>
          <a:p>
            <a:pPr indent="0" marL="0">
              <a:lnSpc>
                <a:spcPts val="2364"/>
              </a:lnSpc>
              <a:buNone/>
            </a:pPr>
            <a:r>
              <a:rPr lang="en-US" sz="1313" dirty="0">
                <a:solidFill>
                  <a:srgbClr val="D6E5EF"/>
                </a:solidFill>
                <a:latin typeface="Source Sans Pro" pitchFamily="34" charset="0"/>
                <a:ea typeface="Source Sans Pro" pitchFamily="34" charset="-122"/>
                <a:cs typeface="Source Sans Pro" pitchFamily="34" charset="-120"/>
              </a:rPr>
              <a:t>Recommender engines are systems that help predict a user's preferences and provide personalized recommendations. These systems are tailored to meet individual preferences and provide users with a seamless experience.</a:t>
            </a:r>
            <a:endParaRPr lang="en-US" sz="1313" dirty="0"/>
          </a:p>
        </p:txBody>
      </p:sp>
      <p:pic>
        <p:nvPicPr>
          <p:cNvPr id="7" name="Image 1" descr="preencoded.png">    </p:cNvPr>
          <p:cNvPicPr>
            <a:picLocks noChangeAspect="1"/>
          </p:cNvPicPr>
          <p:nvPr/>
        </p:nvPicPr>
        <p:blipFill>
          <a:blip r:embed="rId2"/>
          <a:stretch>
            <a:fillRect/>
          </a:stretch>
        </p:blipFill>
        <p:spPr>
          <a:xfrm>
            <a:off x="0" y="0"/>
            <a:ext cx="14630400" cy="12887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5" name="Shape 2"/>
          <p:cNvSpPr/>
          <p:nvPr/>
        </p:nvSpPr>
        <p:spPr>
          <a:xfrm>
            <a:off x="0" y="0"/>
            <a:ext cx="14630400" cy="8169088"/>
          </a:xfrm>
          <a:prstGeom prst="rect">
            <a:avLst/>
          </a:prstGeom>
          <a:solidFill>
            <a:srgbClr val="252833">
              <a:alpha val="80000"/>
            </a:srgbClr>
          </a:solidFill>
          <a:ln/>
        </p:spPr>
      </p:sp>
      <p:sp>
        <p:nvSpPr>
          <p:cNvPr id="6" name="Text 3"/>
          <p:cNvSpPr/>
          <p:nvPr/>
        </p:nvSpPr>
        <p:spPr>
          <a:xfrm>
            <a:off x="885230" y="3106192"/>
            <a:ext cx="4721662"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Overview</a:t>
            </a:r>
            <a:endParaRPr lang="en-US" sz="4647" dirty="0"/>
          </a:p>
        </p:txBody>
      </p:sp>
      <p:sp>
        <p:nvSpPr>
          <p:cNvPr id="7" name="Text 4"/>
          <p:cNvSpPr/>
          <p:nvPr/>
        </p:nvSpPr>
        <p:spPr>
          <a:xfrm>
            <a:off x="885230" y="4219277"/>
            <a:ext cx="12859941" cy="843619"/>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The movie recommendation system provides personalized recommendations based on genre, keywords, tagline, cast, and directors. By analyzing this information, the engine can provide a list of movies that users are more likely to enjoy.</a:t>
            </a:r>
            <a:endParaRPr lang="en-US" sz="185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71630" y="2684382"/>
            <a:ext cx="4721662"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Dataset</a:t>
            </a:r>
            <a:endParaRPr lang="en-US" sz="4647" dirty="0"/>
          </a:p>
        </p:txBody>
      </p:sp>
      <p:sp>
        <p:nvSpPr>
          <p:cNvPr id="5" name="Text 3"/>
          <p:cNvSpPr/>
          <p:nvPr/>
        </p:nvSpPr>
        <p:spPr>
          <a:xfrm>
            <a:off x="6371630" y="3797468"/>
            <a:ext cx="7373541" cy="1687238"/>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The dataset contains movie information, including genre, release date, revenue, title, and other columns. The dataset has 4803 rows and 24 columns, allowing us to extract and analyze various information to develop an effective recommendation engine.</a:t>
            </a:r>
            <a:endParaRPr lang="en-US" sz="1859" dirty="0"/>
          </a:p>
        </p:txBody>
      </p:sp>
      <p:pic>
        <p:nvPicPr>
          <p:cNvPr id="6" name="Image 0" descr="preencoded.png">    </p:cNvPr>
          <p:cNvPicPr>
            <a:picLocks noChangeAspect="1"/>
          </p:cNvPicPr>
          <p:nvPr/>
        </p:nvPicPr>
        <p:blipFill>
          <a:blip r:embed="rId1"/>
          <a:stretch>
            <a:fillRect/>
          </a:stretch>
        </p:blipFill>
        <p:spPr>
          <a:xfrm>
            <a:off x="0" y="0"/>
            <a:ext cx="5486400" cy="8169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85230" y="644356"/>
            <a:ext cx="4721662"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Data Overview</a:t>
            </a:r>
            <a:endParaRPr lang="en-US" sz="4647" dirty="0"/>
          </a:p>
        </p:txBody>
      </p:sp>
      <p:sp>
        <p:nvSpPr>
          <p:cNvPr id="5" name="Shape 3"/>
          <p:cNvSpPr/>
          <p:nvPr/>
        </p:nvSpPr>
        <p:spPr>
          <a:xfrm>
            <a:off x="885230" y="1921485"/>
            <a:ext cx="4129326" cy="3590995"/>
          </a:xfrm>
          <a:prstGeom prst="roundRect">
            <a:avLst>
              <a:gd name="adj" fmla="val 1972"/>
            </a:avLst>
          </a:prstGeom>
          <a:solidFill>
            <a:srgbClr val="2F3343"/>
          </a:solidFill>
          <a:ln/>
        </p:spPr>
      </p:sp>
      <p:sp>
        <p:nvSpPr>
          <p:cNvPr id="6" name="Text 4"/>
          <p:cNvSpPr/>
          <p:nvPr/>
        </p:nvSpPr>
        <p:spPr>
          <a:xfrm>
            <a:off x="1121212" y="2155732"/>
            <a:ext cx="2360771"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Genres</a:t>
            </a:r>
            <a:endParaRPr lang="en-US" sz="2324" dirty="0"/>
          </a:p>
        </p:txBody>
      </p:sp>
      <p:sp>
        <p:nvSpPr>
          <p:cNvPr id="7" name="Text 5"/>
          <p:cNvSpPr/>
          <p:nvPr/>
        </p:nvSpPr>
        <p:spPr>
          <a:xfrm>
            <a:off x="1121212" y="2747376"/>
            <a:ext cx="3657362" cy="2530857"/>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Genres like comedy, thriller, romance etc. provide information about the style and tone of the movies, which plays a major role in the type of recommendation presented to the user.</a:t>
            </a:r>
            <a:endParaRPr lang="en-US" sz="1859" dirty="0"/>
          </a:p>
        </p:txBody>
      </p:sp>
      <p:sp>
        <p:nvSpPr>
          <p:cNvPr id="8" name="Shape 6"/>
          <p:cNvSpPr/>
          <p:nvPr/>
        </p:nvSpPr>
        <p:spPr>
          <a:xfrm>
            <a:off x="5250537" y="1921485"/>
            <a:ext cx="4129326" cy="3590995"/>
          </a:xfrm>
          <a:prstGeom prst="roundRect">
            <a:avLst>
              <a:gd name="adj" fmla="val 1972"/>
            </a:avLst>
          </a:prstGeom>
          <a:solidFill>
            <a:srgbClr val="2F3343"/>
          </a:solidFill>
          <a:ln/>
        </p:spPr>
      </p:sp>
      <p:sp>
        <p:nvSpPr>
          <p:cNvPr id="9" name="Text 7"/>
          <p:cNvSpPr/>
          <p:nvPr/>
        </p:nvSpPr>
        <p:spPr>
          <a:xfrm>
            <a:off x="5486519" y="2155732"/>
            <a:ext cx="2360771"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Release Date</a:t>
            </a:r>
            <a:endParaRPr lang="en-US" sz="2324" dirty="0"/>
          </a:p>
        </p:txBody>
      </p:sp>
      <p:sp>
        <p:nvSpPr>
          <p:cNvPr id="10" name="Text 8"/>
          <p:cNvSpPr/>
          <p:nvPr/>
        </p:nvSpPr>
        <p:spPr>
          <a:xfrm>
            <a:off x="5486519" y="2747376"/>
            <a:ext cx="3657362" cy="1687238"/>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The release date provides information about the movie's era, the audience it targets and the type of content it contains.</a:t>
            </a:r>
            <a:endParaRPr lang="en-US" sz="1859" dirty="0"/>
          </a:p>
        </p:txBody>
      </p:sp>
      <p:sp>
        <p:nvSpPr>
          <p:cNvPr id="11" name="Shape 9"/>
          <p:cNvSpPr/>
          <p:nvPr/>
        </p:nvSpPr>
        <p:spPr>
          <a:xfrm>
            <a:off x="9615845" y="1921485"/>
            <a:ext cx="4129326" cy="3590995"/>
          </a:xfrm>
          <a:prstGeom prst="roundRect">
            <a:avLst>
              <a:gd name="adj" fmla="val 1972"/>
            </a:avLst>
          </a:prstGeom>
          <a:solidFill>
            <a:srgbClr val="2F3343"/>
          </a:solidFill>
          <a:ln/>
        </p:spPr>
      </p:sp>
      <p:sp>
        <p:nvSpPr>
          <p:cNvPr id="12" name="Text 10"/>
          <p:cNvSpPr/>
          <p:nvPr/>
        </p:nvSpPr>
        <p:spPr>
          <a:xfrm>
            <a:off x="9851827" y="2155732"/>
            <a:ext cx="2360771"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Revenue</a:t>
            </a:r>
            <a:endParaRPr lang="en-US" sz="2324" dirty="0"/>
          </a:p>
        </p:txBody>
      </p:sp>
      <p:sp>
        <p:nvSpPr>
          <p:cNvPr id="13" name="Text 11"/>
          <p:cNvSpPr/>
          <p:nvPr/>
        </p:nvSpPr>
        <p:spPr>
          <a:xfrm>
            <a:off x="9851827" y="2747376"/>
            <a:ext cx="3657362" cy="1265429"/>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The revenue provides an indication of the popularity of the movie which is often the result of many factors.</a:t>
            </a:r>
            <a:endParaRPr lang="en-US" sz="1859" dirty="0"/>
          </a:p>
        </p:txBody>
      </p:sp>
      <p:sp>
        <p:nvSpPr>
          <p:cNvPr id="14" name="Shape 12"/>
          <p:cNvSpPr/>
          <p:nvPr/>
        </p:nvSpPr>
        <p:spPr>
          <a:xfrm>
            <a:off x="885230" y="5746727"/>
            <a:ext cx="12859941" cy="1903757"/>
          </a:xfrm>
          <a:prstGeom prst="roundRect">
            <a:avLst>
              <a:gd name="adj" fmla="val 3720"/>
            </a:avLst>
          </a:prstGeom>
          <a:solidFill>
            <a:srgbClr val="2F3343"/>
          </a:solidFill>
          <a:ln/>
        </p:spPr>
      </p:sp>
      <p:sp>
        <p:nvSpPr>
          <p:cNvPr id="15" name="Text 13"/>
          <p:cNvSpPr/>
          <p:nvPr/>
        </p:nvSpPr>
        <p:spPr>
          <a:xfrm>
            <a:off x="1121212" y="5980973"/>
            <a:ext cx="2360771"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Title</a:t>
            </a:r>
            <a:endParaRPr lang="en-US" sz="2324" dirty="0"/>
          </a:p>
        </p:txBody>
      </p:sp>
      <p:sp>
        <p:nvSpPr>
          <p:cNvPr id="16" name="Text 14"/>
          <p:cNvSpPr/>
          <p:nvPr/>
        </p:nvSpPr>
        <p:spPr>
          <a:xfrm>
            <a:off x="1121212" y="6572618"/>
            <a:ext cx="12387977" cy="843619"/>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The title of the movie provides valuable information about the content and genre of the movie, and it is an important information point when building a recommendation engine.</a:t>
            </a:r>
            <a:endParaRPr lang="en-US" sz="185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71630" y="2684382"/>
            <a:ext cx="4721662"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Model Building</a:t>
            </a:r>
            <a:endParaRPr lang="en-US" sz="4647" dirty="0"/>
          </a:p>
        </p:txBody>
      </p:sp>
      <p:sp>
        <p:nvSpPr>
          <p:cNvPr id="5" name="Text 3"/>
          <p:cNvSpPr/>
          <p:nvPr/>
        </p:nvSpPr>
        <p:spPr>
          <a:xfrm>
            <a:off x="6371630" y="3797468"/>
            <a:ext cx="7373541" cy="1687238"/>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To build an effective movie recommendation engine, I used the Tfid Vectorizer and the cosine similarity algorithm. This method enables us to compare each movie to all movies and rank them based on how similar they are. This helps us present a list of similar movies to the user.</a:t>
            </a:r>
            <a:endParaRPr lang="en-US" sz="1859" dirty="0"/>
          </a:p>
        </p:txBody>
      </p:sp>
      <p:pic>
        <p:nvPicPr>
          <p:cNvPr id="6" name="Image 0" descr="preencoded.png">    </p:cNvPr>
          <p:cNvPicPr>
            <a:picLocks noChangeAspect="1"/>
          </p:cNvPicPr>
          <p:nvPr/>
        </p:nvPicPr>
        <p:blipFill>
          <a:blip r:embed="rId1"/>
          <a:stretch>
            <a:fillRect/>
          </a:stretch>
        </p:blipFill>
        <p:spPr>
          <a:xfrm>
            <a:off x="0" y="0"/>
            <a:ext cx="5486400" cy="81690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71630" y="669175"/>
            <a:ext cx="7373541" cy="1523195"/>
          </a:xfrm>
          <a:prstGeom prst="rect">
            <a:avLst/>
          </a:prstGeom>
          <a:noFill/>
          <a:ln/>
        </p:spPr>
        <p:txBody>
          <a:bodyPr wrap="squar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Advantages of Recommendation Engines</a:t>
            </a:r>
            <a:endParaRPr lang="en-US" sz="4647" dirty="0"/>
          </a:p>
        </p:txBody>
      </p:sp>
      <p:sp>
        <p:nvSpPr>
          <p:cNvPr id="5" name="Shape 3"/>
          <p:cNvSpPr/>
          <p:nvPr/>
        </p:nvSpPr>
        <p:spPr>
          <a:xfrm>
            <a:off x="6371630" y="2763568"/>
            <a:ext cx="531138" cy="527232"/>
          </a:xfrm>
          <a:prstGeom prst="roundRect">
            <a:avLst>
              <a:gd name="adj" fmla="val 13434"/>
            </a:avLst>
          </a:prstGeom>
          <a:solidFill>
            <a:srgbClr val="2F3343"/>
          </a:solidFill>
          <a:ln/>
        </p:spPr>
      </p:sp>
      <p:sp>
        <p:nvSpPr>
          <p:cNvPr id="6" name="Text 4"/>
          <p:cNvSpPr/>
          <p:nvPr/>
        </p:nvSpPr>
        <p:spPr>
          <a:xfrm>
            <a:off x="6572369" y="2798669"/>
            <a:ext cx="129540" cy="456911"/>
          </a:xfrm>
          <a:prstGeom prst="rect">
            <a:avLst/>
          </a:prstGeom>
          <a:noFill/>
          <a:ln/>
        </p:spPr>
        <p:txBody>
          <a:bodyPr wrap="none" rtlCol="0" anchor="t"/>
          <a:lstStyle/>
          <a:p>
            <a:pPr algn="ctr" indent="0" marL="0">
              <a:lnSpc>
                <a:spcPts val="3625"/>
              </a:lnSpc>
              <a:buNone/>
            </a:pPr>
            <a:r>
              <a:rPr lang="en-US" sz="2788" dirty="0">
                <a:solidFill>
                  <a:srgbClr val="6EB9FC"/>
                </a:solidFill>
                <a:latin typeface="Lora" pitchFamily="34" charset="0"/>
                <a:ea typeface="Lora" pitchFamily="34" charset="-122"/>
                <a:cs typeface="Lora" pitchFamily="34" charset="-120"/>
              </a:rPr>
              <a:t>1</a:t>
            </a:r>
            <a:endParaRPr lang="en-US" sz="2788" dirty="0"/>
          </a:p>
        </p:txBody>
      </p:sp>
      <p:sp>
        <p:nvSpPr>
          <p:cNvPr id="7" name="Text 5"/>
          <p:cNvSpPr/>
          <p:nvPr/>
        </p:nvSpPr>
        <p:spPr>
          <a:xfrm>
            <a:off x="7138749" y="2836725"/>
            <a:ext cx="2360771"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Personalization</a:t>
            </a:r>
            <a:endParaRPr lang="en-US" sz="2324" dirty="0"/>
          </a:p>
        </p:txBody>
      </p:sp>
      <p:sp>
        <p:nvSpPr>
          <p:cNvPr id="8" name="Text 6"/>
          <p:cNvSpPr/>
          <p:nvPr/>
        </p:nvSpPr>
        <p:spPr>
          <a:xfrm>
            <a:off x="7138749" y="3428370"/>
            <a:ext cx="2801660" cy="1687238"/>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The engine provides a personalized experience, catering to specific user interests and preferences.</a:t>
            </a:r>
            <a:endParaRPr lang="en-US" sz="1859" dirty="0"/>
          </a:p>
        </p:txBody>
      </p:sp>
      <p:sp>
        <p:nvSpPr>
          <p:cNvPr id="9" name="Shape 7"/>
          <p:cNvSpPr/>
          <p:nvPr/>
        </p:nvSpPr>
        <p:spPr>
          <a:xfrm>
            <a:off x="10176391" y="2763568"/>
            <a:ext cx="531138" cy="527232"/>
          </a:xfrm>
          <a:prstGeom prst="roundRect">
            <a:avLst>
              <a:gd name="adj" fmla="val 13434"/>
            </a:avLst>
          </a:prstGeom>
          <a:solidFill>
            <a:srgbClr val="2F3343"/>
          </a:solidFill>
          <a:ln/>
        </p:spPr>
      </p:sp>
      <p:sp>
        <p:nvSpPr>
          <p:cNvPr id="10" name="Text 8"/>
          <p:cNvSpPr/>
          <p:nvPr/>
        </p:nvSpPr>
        <p:spPr>
          <a:xfrm>
            <a:off x="10346650" y="2798669"/>
            <a:ext cx="190500" cy="456911"/>
          </a:xfrm>
          <a:prstGeom prst="rect">
            <a:avLst/>
          </a:prstGeom>
          <a:noFill/>
          <a:ln/>
        </p:spPr>
        <p:txBody>
          <a:bodyPr wrap="none" rtlCol="0" anchor="t"/>
          <a:lstStyle/>
          <a:p>
            <a:pPr algn="ctr" indent="0" marL="0">
              <a:lnSpc>
                <a:spcPts val="3625"/>
              </a:lnSpc>
              <a:buNone/>
            </a:pPr>
            <a:r>
              <a:rPr lang="en-US" sz="2788" dirty="0">
                <a:solidFill>
                  <a:srgbClr val="6EB9FC"/>
                </a:solidFill>
                <a:latin typeface="Lora" pitchFamily="34" charset="0"/>
                <a:ea typeface="Lora" pitchFamily="34" charset="-122"/>
                <a:cs typeface="Lora" pitchFamily="34" charset="-120"/>
              </a:rPr>
              <a:t>2</a:t>
            </a:r>
            <a:endParaRPr lang="en-US" sz="2788" dirty="0"/>
          </a:p>
        </p:txBody>
      </p:sp>
      <p:sp>
        <p:nvSpPr>
          <p:cNvPr id="11" name="Text 9"/>
          <p:cNvSpPr/>
          <p:nvPr/>
        </p:nvSpPr>
        <p:spPr>
          <a:xfrm>
            <a:off x="10943511" y="2836725"/>
            <a:ext cx="2360771"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Increased Sales</a:t>
            </a:r>
            <a:endParaRPr lang="en-US" sz="2324" dirty="0"/>
          </a:p>
        </p:txBody>
      </p:sp>
      <p:sp>
        <p:nvSpPr>
          <p:cNvPr id="12" name="Text 10"/>
          <p:cNvSpPr/>
          <p:nvPr/>
        </p:nvSpPr>
        <p:spPr>
          <a:xfrm>
            <a:off x="10943511" y="3428370"/>
            <a:ext cx="2801660" cy="2109048"/>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The movie recommendation system can increase sales by presenting users with a list of movies that are more likely to appeal to them.</a:t>
            </a:r>
            <a:endParaRPr lang="en-US" sz="1859" dirty="0"/>
          </a:p>
        </p:txBody>
      </p:sp>
      <p:sp>
        <p:nvSpPr>
          <p:cNvPr id="13" name="Shape 11"/>
          <p:cNvSpPr/>
          <p:nvPr/>
        </p:nvSpPr>
        <p:spPr>
          <a:xfrm>
            <a:off x="6371630" y="5991374"/>
            <a:ext cx="531138" cy="527232"/>
          </a:xfrm>
          <a:prstGeom prst="roundRect">
            <a:avLst>
              <a:gd name="adj" fmla="val 13434"/>
            </a:avLst>
          </a:prstGeom>
          <a:solidFill>
            <a:srgbClr val="2F3343"/>
          </a:solidFill>
          <a:ln/>
        </p:spPr>
      </p:sp>
      <p:sp>
        <p:nvSpPr>
          <p:cNvPr id="14" name="Text 12"/>
          <p:cNvSpPr/>
          <p:nvPr/>
        </p:nvSpPr>
        <p:spPr>
          <a:xfrm>
            <a:off x="6538079" y="6026475"/>
            <a:ext cx="198120" cy="456911"/>
          </a:xfrm>
          <a:prstGeom prst="rect">
            <a:avLst/>
          </a:prstGeom>
          <a:noFill/>
          <a:ln/>
        </p:spPr>
        <p:txBody>
          <a:bodyPr wrap="none" rtlCol="0" anchor="t"/>
          <a:lstStyle/>
          <a:p>
            <a:pPr algn="ctr" indent="0" marL="0">
              <a:lnSpc>
                <a:spcPts val="3625"/>
              </a:lnSpc>
              <a:buNone/>
            </a:pPr>
            <a:r>
              <a:rPr lang="en-US" sz="2788" dirty="0">
                <a:solidFill>
                  <a:srgbClr val="6EB9FC"/>
                </a:solidFill>
                <a:latin typeface="Lora" pitchFamily="34" charset="0"/>
                <a:ea typeface="Lora" pitchFamily="34" charset="-122"/>
                <a:cs typeface="Lora" pitchFamily="34" charset="-120"/>
              </a:rPr>
              <a:t>3</a:t>
            </a:r>
            <a:endParaRPr lang="en-US" sz="2788" dirty="0"/>
          </a:p>
        </p:txBody>
      </p:sp>
      <p:sp>
        <p:nvSpPr>
          <p:cNvPr id="15" name="Text 13"/>
          <p:cNvSpPr/>
          <p:nvPr/>
        </p:nvSpPr>
        <p:spPr>
          <a:xfrm>
            <a:off x="7138749" y="6064532"/>
            <a:ext cx="3131820" cy="380799"/>
          </a:xfrm>
          <a:prstGeom prst="rect">
            <a:avLst/>
          </a:prstGeom>
          <a:noFill/>
          <a:ln/>
        </p:spPr>
        <p:txBody>
          <a:bodyPr wrap="none" rtlCol="0" anchor="t"/>
          <a:lstStyle/>
          <a:p>
            <a:pPr indent="0" marL="0">
              <a:lnSpc>
                <a:spcPts val="3021"/>
              </a:lnSpc>
              <a:buNone/>
            </a:pPr>
            <a:r>
              <a:rPr lang="en-US" sz="2324" dirty="0">
                <a:solidFill>
                  <a:srgbClr val="6EB9FC"/>
                </a:solidFill>
                <a:latin typeface="Lora" pitchFamily="34" charset="0"/>
                <a:ea typeface="Lora" pitchFamily="34" charset="-122"/>
                <a:cs typeface="Lora" pitchFamily="34" charset="-120"/>
              </a:rPr>
              <a:t>Improved Engagement</a:t>
            </a:r>
            <a:endParaRPr lang="en-US" sz="2324" dirty="0"/>
          </a:p>
        </p:txBody>
      </p:sp>
      <p:sp>
        <p:nvSpPr>
          <p:cNvPr id="16" name="Text 14"/>
          <p:cNvSpPr/>
          <p:nvPr/>
        </p:nvSpPr>
        <p:spPr>
          <a:xfrm>
            <a:off x="7138749" y="6656176"/>
            <a:ext cx="6606421" cy="843619"/>
          </a:xfrm>
          <a:prstGeom prst="rect">
            <a:avLst/>
          </a:prstGeom>
          <a:noFill/>
          <a:ln/>
        </p:spPr>
        <p:txBody>
          <a:bodyPr wrap="square" rtlCol="0" anchor="t"/>
          <a:lstStyle/>
          <a:p>
            <a:pP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The movie recommendation system helps to improve engagement by making it easier for users to discover and enjoy new movies.</a:t>
            </a:r>
            <a:endParaRPr lang="en-US" sz="1859" dirty="0"/>
          </a:p>
        </p:txBody>
      </p:sp>
      <p:pic>
        <p:nvPicPr>
          <p:cNvPr id="17" name="Image 0" descr="preencoded.png">    </p:cNvPr>
          <p:cNvPicPr>
            <a:picLocks noChangeAspect="1"/>
          </p:cNvPicPr>
          <p:nvPr/>
        </p:nvPicPr>
        <p:blipFill>
          <a:blip r:embed="rId1"/>
          <a:stretch>
            <a:fillRect/>
          </a:stretch>
        </p:blipFill>
        <p:spPr>
          <a:xfrm>
            <a:off x="0" y="0"/>
            <a:ext cx="5486400" cy="8169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85230" y="1603562"/>
            <a:ext cx="8785860" cy="761597"/>
          </a:xfrm>
          <a:prstGeom prst="rect">
            <a:avLst/>
          </a:prstGeom>
          <a:noFill/>
          <a:ln/>
        </p:spPr>
        <p:txBody>
          <a:bodyPr wrap="none" rtlCol="0" anchor="t"/>
          <a:lstStyle/>
          <a:p>
            <a:pPr indent="0" marL="0">
              <a:lnSpc>
                <a:spcPts val="6042"/>
              </a:lnSpc>
              <a:buNone/>
            </a:pPr>
            <a:r>
              <a:rPr lang="en-US" sz="4647" dirty="0">
                <a:solidFill>
                  <a:srgbClr val="6EB9FC"/>
                </a:solidFill>
                <a:latin typeface="Lora" pitchFamily="34" charset="0"/>
                <a:ea typeface="Lora" pitchFamily="34" charset="-122"/>
                <a:cs typeface="Lora" pitchFamily="34" charset="-120"/>
              </a:rPr>
              <a:t>How does it Benefit Businesses?</a:t>
            </a:r>
            <a:endParaRPr lang="en-US" sz="4647" dirty="0"/>
          </a:p>
        </p:txBody>
      </p:sp>
      <p:sp>
        <p:nvSpPr>
          <p:cNvPr id="5" name="Shape 3"/>
          <p:cNvSpPr/>
          <p:nvPr/>
        </p:nvSpPr>
        <p:spPr>
          <a:xfrm>
            <a:off x="885230" y="3232179"/>
            <a:ext cx="12859941" cy="15128"/>
          </a:xfrm>
          <a:prstGeom prst="rect">
            <a:avLst/>
          </a:prstGeom>
          <a:solidFill>
            <a:srgbClr val="6EB9FC"/>
          </a:solidFill>
          <a:ln/>
        </p:spPr>
      </p:sp>
      <p:sp>
        <p:nvSpPr>
          <p:cNvPr id="6" name="Shape 4"/>
          <p:cNvSpPr/>
          <p:nvPr/>
        </p:nvSpPr>
        <p:spPr>
          <a:xfrm>
            <a:off x="2942272" y="3232179"/>
            <a:ext cx="15240" cy="820218"/>
          </a:xfrm>
          <a:prstGeom prst="rect">
            <a:avLst/>
          </a:prstGeom>
          <a:solidFill>
            <a:srgbClr val="6EB9FC"/>
          </a:solidFill>
          <a:ln/>
        </p:spPr>
      </p:sp>
      <p:sp>
        <p:nvSpPr>
          <p:cNvPr id="7" name="Shape 5"/>
          <p:cNvSpPr/>
          <p:nvPr/>
        </p:nvSpPr>
        <p:spPr>
          <a:xfrm>
            <a:off x="2684383" y="2968622"/>
            <a:ext cx="531138" cy="527232"/>
          </a:xfrm>
          <a:prstGeom prst="roundRect">
            <a:avLst>
              <a:gd name="adj" fmla="val 13434"/>
            </a:avLst>
          </a:prstGeom>
          <a:solidFill>
            <a:srgbClr val="2F3343"/>
          </a:solidFill>
          <a:ln/>
        </p:spPr>
      </p:sp>
      <p:sp>
        <p:nvSpPr>
          <p:cNvPr id="8" name="Text 6"/>
          <p:cNvSpPr/>
          <p:nvPr/>
        </p:nvSpPr>
        <p:spPr>
          <a:xfrm>
            <a:off x="2885122" y="3003724"/>
            <a:ext cx="129540" cy="456911"/>
          </a:xfrm>
          <a:prstGeom prst="rect">
            <a:avLst/>
          </a:prstGeom>
          <a:noFill/>
          <a:ln/>
        </p:spPr>
        <p:txBody>
          <a:bodyPr wrap="none" rtlCol="0" anchor="t"/>
          <a:lstStyle/>
          <a:p>
            <a:pPr algn="ctr" indent="0" marL="0">
              <a:lnSpc>
                <a:spcPts val="3625"/>
              </a:lnSpc>
              <a:buNone/>
            </a:pPr>
            <a:r>
              <a:rPr lang="en-US" sz="2788" dirty="0">
                <a:solidFill>
                  <a:srgbClr val="6EB9FC"/>
                </a:solidFill>
                <a:latin typeface="Lora" pitchFamily="34" charset="0"/>
                <a:ea typeface="Lora" pitchFamily="34" charset="-122"/>
                <a:cs typeface="Lora" pitchFamily="34" charset="-120"/>
              </a:rPr>
              <a:t>1</a:t>
            </a:r>
            <a:endParaRPr lang="en-US" sz="2788" dirty="0"/>
          </a:p>
        </p:txBody>
      </p:sp>
      <p:sp>
        <p:nvSpPr>
          <p:cNvPr id="9" name="Text 7"/>
          <p:cNvSpPr/>
          <p:nvPr/>
        </p:nvSpPr>
        <p:spPr>
          <a:xfrm>
            <a:off x="1769507" y="4286644"/>
            <a:ext cx="2360771" cy="380799"/>
          </a:xfrm>
          <a:prstGeom prst="rect">
            <a:avLst/>
          </a:prstGeom>
          <a:noFill/>
          <a:ln/>
        </p:spPr>
        <p:txBody>
          <a:bodyPr wrap="none" rtlCol="0" anchor="t"/>
          <a:lstStyle/>
          <a:p>
            <a:pPr algn="ctr" indent="0" marL="0">
              <a:lnSpc>
                <a:spcPts val="3021"/>
              </a:lnSpc>
              <a:buNone/>
            </a:pPr>
            <a:r>
              <a:rPr lang="en-US" sz="2324" dirty="0">
                <a:solidFill>
                  <a:srgbClr val="6EB9FC"/>
                </a:solidFill>
                <a:latin typeface="Lora" pitchFamily="34" charset="0"/>
                <a:ea typeface="Lora" pitchFamily="34" charset="-122"/>
                <a:cs typeface="Lora" pitchFamily="34" charset="-120"/>
              </a:rPr>
              <a:t>User Experience</a:t>
            </a:r>
            <a:endParaRPr lang="en-US" sz="2324" dirty="0"/>
          </a:p>
        </p:txBody>
      </p:sp>
      <p:sp>
        <p:nvSpPr>
          <p:cNvPr id="10" name="Text 8"/>
          <p:cNvSpPr/>
          <p:nvPr/>
        </p:nvSpPr>
        <p:spPr>
          <a:xfrm>
            <a:off x="1121212" y="4878288"/>
            <a:ext cx="3657362" cy="1265429"/>
          </a:xfrm>
          <a:prstGeom prst="rect">
            <a:avLst/>
          </a:prstGeom>
          <a:noFill/>
          <a:ln/>
        </p:spPr>
        <p:txBody>
          <a:bodyPr wrap="square" rtlCol="0" anchor="t"/>
          <a:lstStyle/>
          <a:p>
            <a:pPr algn="ct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Users receive personalized and relevant recommendations, resulting in a better customer experience.</a:t>
            </a:r>
            <a:endParaRPr lang="en-US" sz="1859" dirty="0"/>
          </a:p>
        </p:txBody>
      </p:sp>
      <p:sp>
        <p:nvSpPr>
          <p:cNvPr id="11" name="Shape 9"/>
          <p:cNvSpPr/>
          <p:nvPr/>
        </p:nvSpPr>
        <p:spPr>
          <a:xfrm>
            <a:off x="7307580" y="3232179"/>
            <a:ext cx="15240" cy="820218"/>
          </a:xfrm>
          <a:prstGeom prst="rect">
            <a:avLst/>
          </a:prstGeom>
          <a:solidFill>
            <a:srgbClr val="6EB9FC"/>
          </a:solidFill>
          <a:ln/>
        </p:spPr>
      </p:sp>
      <p:sp>
        <p:nvSpPr>
          <p:cNvPr id="12" name="Shape 10"/>
          <p:cNvSpPr/>
          <p:nvPr/>
        </p:nvSpPr>
        <p:spPr>
          <a:xfrm>
            <a:off x="7049691" y="2968622"/>
            <a:ext cx="531138" cy="527232"/>
          </a:xfrm>
          <a:prstGeom prst="roundRect">
            <a:avLst>
              <a:gd name="adj" fmla="val 13434"/>
            </a:avLst>
          </a:prstGeom>
          <a:solidFill>
            <a:srgbClr val="2F3343"/>
          </a:solidFill>
          <a:ln/>
        </p:spPr>
      </p:sp>
      <p:sp>
        <p:nvSpPr>
          <p:cNvPr id="13" name="Text 11"/>
          <p:cNvSpPr/>
          <p:nvPr/>
        </p:nvSpPr>
        <p:spPr>
          <a:xfrm>
            <a:off x="7219950" y="3003724"/>
            <a:ext cx="190500" cy="456911"/>
          </a:xfrm>
          <a:prstGeom prst="rect">
            <a:avLst/>
          </a:prstGeom>
          <a:noFill/>
          <a:ln/>
        </p:spPr>
        <p:txBody>
          <a:bodyPr wrap="none" rtlCol="0" anchor="t"/>
          <a:lstStyle/>
          <a:p>
            <a:pPr algn="ctr" indent="0" marL="0">
              <a:lnSpc>
                <a:spcPts val="3625"/>
              </a:lnSpc>
              <a:buNone/>
            </a:pPr>
            <a:r>
              <a:rPr lang="en-US" sz="2788" dirty="0">
                <a:solidFill>
                  <a:srgbClr val="6EB9FC"/>
                </a:solidFill>
                <a:latin typeface="Lora" pitchFamily="34" charset="0"/>
                <a:ea typeface="Lora" pitchFamily="34" charset="-122"/>
                <a:cs typeface="Lora" pitchFamily="34" charset="-120"/>
              </a:rPr>
              <a:t>2</a:t>
            </a:r>
            <a:endParaRPr lang="en-US" sz="2788" dirty="0"/>
          </a:p>
        </p:txBody>
      </p:sp>
      <p:sp>
        <p:nvSpPr>
          <p:cNvPr id="14" name="Text 12"/>
          <p:cNvSpPr/>
          <p:nvPr/>
        </p:nvSpPr>
        <p:spPr>
          <a:xfrm>
            <a:off x="5916930" y="4286644"/>
            <a:ext cx="2796540" cy="380799"/>
          </a:xfrm>
          <a:prstGeom prst="rect">
            <a:avLst/>
          </a:prstGeom>
          <a:noFill/>
          <a:ln/>
        </p:spPr>
        <p:txBody>
          <a:bodyPr wrap="none" rtlCol="0" anchor="t"/>
          <a:lstStyle/>
          <a:p>
            <a:pPr algn="ctr" indent="0" marL="0">
              <a:lnSpc>
                <a:spcPts val="3021"/>
              </a:lnSpc>
              <a:buNone/>
            </a:pPr>
            <a:r>
              <a:rPr lang="en-US" sz="2324" dirty="0">
                <a:solidFill>
                  <a:srgbClr val="6EB9FC"/>
                </a:solidFill>
                <a:latin typeface="Lora" pitchFamily="34" charset="0"/>
                <a:ea typeface="Lora" pitchFamily="34" charset="-122"/>
                <a:cs typeface="Lora" pitchFamily="34" charset="-120"/>
              </a:rPr>
              <a:t>Customer Retention</a:t>
            </a:r>
            <a:endParaRPr lang="en-US" sz="2324" dirty="0"/>
          </a:p>
        </p:txBody>
      </p:sp>
      <p:sp>
        <p:nvSpPr>
          <p:cNvPr id="15" name="Text 13"/>
          <p:cNvSpPr/>
          <p:nvPr/>
        </p:nvSpPr>
        <p:spPr>
          <a:xfrm>
            <a:off x="5486519" y="4878288"/>
            <a:ext cx="3657362" cy="1687238"/>
          </a:xfrm>
          <a:prstGeom prst="rect">
            <a:avLst/>
          </a:prstGeom>
          <a:noFill/>
          <a:ln/>
        </p:spPr>
        <p:txBody>
          <a:bodyPr wrap="square" rtlCol="0" anchor="t"/>
          <a:lstStyle/>
          <a:p>
            <a:pPr algn="ct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User's are more likely to return to a service if they receive tailored recommendations, which can increase customer retention.</a:t>
            </a:r>
            <a:endParaRPr lang="en-US" sz="1859" dirty="0"/>
          </a:p>
        </p:txBody>
      </p:sp>
      <p:sp>
        <p:nvSpPr>
          <p:cNvPr id="16" name="Shape 14"/>
          <p:cNvSpPr/>
          <p:nvPr/>
        </p:nvSpPr>
        <p:spPr>
          <a:xfrm>
            <a:off x="11672888" y="3232179"/>
            <a:ext cx="15240" cy="820218"/>
          </a:xfrm>
          <a:prstGeom prst="rect">
            <a:avLst/>
          </a:prstGeom>
          <a:solidFill>
            <a:srgbClr val="6EB9FC"/>
          </a:solidFill>
          <a:ln/>
        </p:spPr>
      </p:sp>
      <p:sp>
        <p:nvSpPr>
          <p:cNvPr id="17" name="Shape 15"/>
          <p:cNvSpPr/>
          <p:nvPr/>
        </p:nvSpPr>
        <p:spPr>
          <a:xfrm>
            <a:off x="11414998" y="2968622"/>
            <a:ext cx="531138" cy="527232"/>
          </a:xfrm>
          <a:prstGeom prst="roundRect">
            <a:avLst>
              <a:gd name="adj" fmla="val 13434"/>
            </a:avLst>
          </a:prstGeom>
          <a:solidFill>
            <a:srgbClr val="2F3343"/>
          </a:solidFill>
          <a:ln/>
        </p:spPr>
      </p:sp>
      <p:sp>
        <p:nvSpPr>
          <p:cNvPr id="18" name="Text 16"/>
          <p:cNvSpPr/>
          <p:nvPr/>
        </p:nvSpPr>
        <p:spPr>
          <a:xfrm>
            <a:off x="11581448" y="3003724"/>
            <a:ext cx="198120" cy="456911"/>
          </a:xfrm>
          <a:prstGeom prst="rect">
            <a:avLst/>
          </a:prstGeom>
          <a:noFill/>
          <a:ln/>
        </p:spPr>
        <p:txBody>
          <a:bodyPr wrap="none" rtlCol="0" anchor="t"/>
          <a:lstStyle/>
          <a:p>
            <a:pPr algn="ctr" indent="0" marL="0">
              <a:lnSpc>
                <a:spcPts val="3625"/>
              </a:lnSpc>
              <a:buNone/>
            </a:pPr>
            <a:r>
              <a:rPr lang="en-US" sz="2788" dirty="0">
                <a:solidFill>
                  <a:srgbClr val="6EB9FC"/>
                </a:solidFill>
                <a:latin typeface="Lora" pitchFamily="34" charset="0"/>
                <a:ea typeface="Lora" pitchFamily="34" charset="-122"/>
                <a:cs typeface="Lora" pitchFamily="34" charset="-120"/>
              </a:rPr>
              <a:t>3</a:t>
            </a:r>
            <a:endParaRPr lang="en-US" sz="2788" dirty="0"/>
          </a:p>
        </p:txBody>
      </p:sp>
      <p:sp>
        <p:nvSpPr>
          <p:cNvPr id="19" name="Text 17"/>
          <p:cNvSpPr/>
          <p:nvPr/>
        </p:nvSpPr>
        <p:spPr>
          <a:xfrm>
            <a:off x="10500122" y="4286644"/>
            <a:ext cx="2360771" cy="380799"/>
          </a:xfrm>
          <a:prstGeom prst="rect">
            <a:avLst/>
          </a:prstGeom>
          <a:noFill/>
          <a:ln/>
        </p:spPr>
        <p:txBody>
          <a:bodyPr wrap="none" rtlCol="0" anchor="t"/>
          <a:lstStyle/>
          <a:p>
            <a:pPr algn="ctr" indent="0" marL="0">
              <a:lnSpc>
                <a:spcPts val="3021"/>
              </a:lnSpc>
              <a:buNone/>
            </a:pPr>
            <a:r>
              <a:rPr lang="en-US" sz="2324" dirty="0">
                <a:solidFill>
                  <a:srgbClr val="6EB9FC"/>
                </a:solidFill>
                <a:latin typeface="Lora" pitchFamily="34" charset="0"/>
                <a:ea typeface="Lora" pitchFamily="34" charset="-122"/>
                <a:cs typeface="Lora" pitchFamily="34" charset="-120"/>
              </a:rPr>
              <a:t>Increased Sales</a:t>
            </a:r>
            <a:endParaRPr lang="en-US" sz="2324" dirty="0"/>
          </a:p>
        </p:txBody>
      </p:sp>
      <p:sp>
        <p:nvSpPr>
          <p:cNvPr id="20" name="Text 18"/>
          <p:cNvSpPr/>
          <p:nvPr/>
        </p:nvSpPr>
        <p:spPr>
          <a:xfrm>
            <a:off x="9851827" y="4878288"/>
            <a:ext cx="3657362" cy="1687238"/>
          </a:xfrm>
          <a:prstGeom prst="rect">
            <a:avLst/>
          </a:prstGeom>
          <a:noFill/>
          <a:ln/>
        </p:spPr>
        <p:txBody>
          <a:bodyPr wrap="square" rtlCol="0" anchor="t"/>
          <a:lstStyle/>
          <a:p>
            <a:pPr algn="ctr" indent="0" marL="0">
              <a:lnSpc>
                <a:spcPts val="3346"/>
              </a:lnSpc>
              <a:buNone/>
            </a:pPr>
            <a:r>
              <a:rPr lang="en-US" sz="1859" dirty="0">
                <a:solidFill>
                  <a:srgbClr val="D6E5EF"/>
                </a:solidFill>
                <a:latin typeface="Source Sans Pro" pitchFamily="34" charset="0"/>
                <a:ea typeface="Source Sans Pro" pitchFamily="34" charset="-122"/>
                <a:cs typeface="Source Sans Pro" pitchFamily="34" charset="-120"/>
              </a:rPr>
              <a:t>Presenting users with a tailored selection of movies they are more likely to enjoy can increase sales and revenue for businesses.</a:t>
            </a:r>
            <a:endParaRPr lang="en-US" sz="185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2023-07-19T23:33:31Z</dcterms:created>
  <dcterms:modified xsi:type="dcterms:W3CDTF">2023-07-19T23:33:31Z</dcterms:modified>
</cp:coreProperties>
</file>