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88" r:id="rId4"/>
    <p:sldId id="273" r:id="rId5"/>
    <p:sldId id="278" r:id="rId6"/>
    <p:sldId id="279" r:id="rId7"/>
    <p:sldId id="281" r:id="rId8"/>
    <p:sldId id="280" r:id="rId9"/>
    <p:sldId id="282" r:id="rId10"/>
    <p:sldId id="283" r:id="rId11"/>
    <p:sldId id="285" r:id="rId12"/>
    <p:sldId id="286" r:id="rId13"/>
    <p:sldId id="287" r:id="rId14"/>
    <p:sldId id="28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15" autoAdjust="0"/>
  </p:normalViewPr>
  <p:slideViewPr>
    <p:cSldViewPr snapToGrid="0">
      <p:cViewPr varScale="1">
        <p:scale>
          <a:sx n="68" d="100"/>
          <a:sy n="68"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61F0E-88B8-4469-A90B-70723EF744E1}"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F24BC3F5-F933-48FD-AAE1-B394A5212EDE}">
      <dgm:prSet custT="1"/>
      <dgm:spPr/>
      <dgm:t>
        <a:bodyPr/>
        <a:lstStyle/>
        <a:p>
          <a:pPr marL="0" lvl="0" indent="0" defTabSz="889000">
            <a:spcBef>
              <a:spcPct val="0"/>
            </a:spcBef>
            <a:spcAft>
              <a:spcPct val="35000"/>
            </a:spcAft>
            <a:buNone/>
          </a:pPr>
          <a:r>
            <a:rPr lang="en-US" sz="1800" b="0" kern="1200" dirty="0">
              <a:latin typeface="Arial" panose="020B0604020202020204" pitchFamily="34" charset="0"/>
              <a:ea typeface="+mn-ea"/>
              <a:cs typeface="Arial" panose="020B0604020202020204" pitchFamily="34" charset="0"/>
            </a:rPr>
            <a:t>This bike buyer dataset </a:t>
          </a:r>
          <a:r>
            <a:rPr lang="en-US" sz="1800" b="0" i="0" kern="1200" dirty="0">
              <a:latin typeface="Arial" panose="020B0604020202020204" pitchFamily="34" charset="0"/>
              <a:cs typeface="Arial" panose="020B0604020202020204" pitchFamily="34" charset="0"/>
            </a:rPr>
            <a:t>includes individuals' demographic attributes (marital status, gender, age, and children), financial status (income and home ownership), education, occupation, number of cars, commute distance, region, and whether they purchased a bike or not.</a:t>
          </a:r>
          <a:endParaRPr lang="en-US" sz="1800" b="0" kern="1200" dirty="0">
            <a:latin typeface="Arial" panose="020B0604020202020204" pitchFamily="34" charset="0"/>
            <a:ea typeface="+mn-ea"/>
            <a:cs typeface="Arial" panose="020B0604020202020204" pitchFamily="34" charset="0"/>
          </a:endParaRPr>
        </a:p>
      </dgm:t>
    </dgm:pt>
    <dgm:pt modelId="{9C5AE1DC-A079-4379-A32E-3E55EEB092B2}" type="parTrans" cxnId="{1744884F-D070-46AA-835E-753936328489}">
      <dgm:prSet/>
      <dgm:spPr/>
      <dgm:t>
        <a:bodyPr/>
        <a:lstStyle/>
        <a:p>
          <a:endParaRPr lang="en-US"/>
        </a:p>
      </dgm:t>
    </dgm:pt>
    <dgm:pt modelId="{9A7E21C4-5AB1-402C-B9FB-E62CAD0A2247}" type="sibTrans" cxnId="{1744884F-D070-46AA-835E-753936328489}">
      <dgm:prSet/>
      <dgm:spPr/>
      <dgm:t>
        <a:bodyPr/>
        <a:lstStyle/>
        <a:p>
          <a:endParaRPr lang="en-US"/>
        </a:p>
      </dgm:t>
    </dgm:pt>
    <dgm:pt modelId="{337AC0D4-0B29-48E4-A8EB-4CA73894D5A1}">
      <dgm:prSet custT="1"/>
      <dgm:spPr/>
      <dgm:t>
        <a:bodyPr/>
        <a:lstStyle/>
        <a:p>
          <a:r>
            <a:rPr lang="en-CA" sz="1800" dirty="0">
              <a:latin typeface="Arial" panose="020B0604020202020204" pitchFamily="34" charset="0"/>
              <a:cs typeface="Arial" panose="020B0604020202020204" pitchFamily="34" charset="0"/>
            </a:rPr>
            <a:t>our project goal is to find whether is there any column or all columns that have a connection or causation to the “Purchased bike” column.</a:t>
          </a:r>
          <a:r>
            <a:rPr lang="en-US" sz="1800" b="0" i="0" dirty="0">
              <a:latin typeface="Arial" panose="020B0604020202020204" pitchFamily="34" charset="0"/>
              <a:cs typeface="Arial" panose="020B0604020202020204" pitchFamily="34" charset="0"/>
            </a:rPr>
            <a:t> Make valuable insights for companies in the bike industry to better understand their customers and improve their marketing and product strategies.</a:t>
          </a:r>
          <a:endParaRPr lang="en-US" sz="1800" dirty="0">
            <a:latin typeface="Arial" panose="020B0604020202020204" pitchFamily="34" charset="0"/>
            <a:cs typeface="Arial" panose="020B0604020202020204" pitchFamily="34" charset="0"/>
          </a:endParaRPr>
        </a:p>
      </dgm:t>
    </dgm:pt>
    <dgm:pt modelId="{BD125D93-8A3F-43A1-A48A-7772707B702F}" type="parTrans" cxnId="{6675BDB8-385D-466D-A0FA-91561C5FE637}">
      <dgm:prSet/>
      <dgm:spPr/>
      <dgm:t>
        <a:bodyPr/>
        <a:lstStyle/>
        <a:p>
          <a:endParaRPr lang="en-US"/>
        </a:p>
      </dgm:t>
    </dgm:pt>
    <dgm:pt modelId="{A307C3F8-B7B6-46C3-A189-F35A9647A452}" type="sibTrans" cxnId="{6675BDB8-385D-466D-A0FA-91561C5FE637}">
      <dgm:prSet/>
      <dgm:spPr/>
      <dgm:t>
        <a:bodyPr/>
        <a:lstStyle/>
        <a:p>
          <a:endParaRPr lang="en-US"/>
        </a:p>
      </dgm:t>
    </dgm:pt>
    <dgm:pt modelId="{9542FFBE-DA28-46EB-828C-EA2F0D5DE303}" type="pres">
      <dgm:prSet presAssocID="{3E661F0E-88B8-4469-A90B-70723EF744E1}" presName="hierChild1" presStyleCnt="0">
        <dgm:presLayoutVars>
          <dgm:chPref val="1"/>
          <dgm:dir/>
          <dgm:animOne val="branch"/>
          <dgm:animLvl val="lvl"/>
          <dgm:resizeHandles/>
        </dgm:presLayoutVars>
      </dgm:prSet>
      <dgm:spPr/>
    </dgm:pt>
    <dgm:pt modelId="{0BE82E2E-D811-4B94-9A75-F7EFEFAD71A4}" type="pres">
      <dgm:prSet presAssocID="{F24BC3F5-F933-48FD-AAE1-B394A5212EDE}" presName="hierRoot1" presStyleCnt="0"/>
      <dgm:spPr/>
    </dgm:pt>
    <dgm:pt modelId="{77982349-BCF4-454F-AF73-DEA1E11119B3}" type="pres">
      <dgm:prSet presAssocID="{F24BC3F5-F933-48FD-AAE1-B394A5212EDE}" presName="composite" presStyleCnt="0"/>
      <dgm:spPr/>
    </dgm:pt>
    <dgm:pt modelId="{66A806D0-DE8A-4508-A955-7F47CAFF9BEC}" type="pres">
      <dgm:prSet presAssocID="{F24BC3F5-F933-48FD-AAE1-B394A5212EDE}" presName="background" presStyleLbl="node0" presStyleIdx="0" presStyleCnt="2"/>
      <dgm:spPr/>
    </dgm:pt>
    <dgm:pt modelId="{31EA0F20-F0B8-48C0-AF92-8282651E99E9}" type="pres">
      <dgm:prSet presAssocID="{F24BC3F5-F933-48FD-AAE1-B394A5212EDE}" presName="text" presStyleLbl="fgAcc0" presStyleIdx="0" presStyleCnt="2">
        <dgm:presLayoutVars>
          <dgm:chPref val="3"/>
        </dgm:presLayoutVars>
      </dgm:prSet>
      <dgm:spPr/>
    </dgm:pt>
    <dgm:pt modelId="{120ECEF0-F1CF-4006-8DD9-AD4D5EE984BE}" type="pres">
      <dgm:prSet presAssocID="{F24BC3F5-F933-48FD-AAE1-B394A5212EDE}" presName="hierChild2" presStyleCnt="0"/>
      <dgm:spPr/>
    </dgm:pt>
    <dgm:pt modelId="{F410F6ED-3296-4F5B-8FC9-D4C413F143D0}" type="pres">
      <dgm:prSet presAssocID="{337AC0D4-0B29-48E4-A8EB-4CA73894D5A1}" presName="hierRoot1" presStyleCnt="0"/>
      <dgm:spPr/>
    </dgm:pt>
    <dgm:pt modelId="{C9900BD5-5FE8-4D33-B335-7294CE622FD5}" type="pres">
      <dgm:prSet presAssocID="{337AC0D4-0B29-48E4-A8EB-4CA73894D5A1}" presName="composite" presStyleCnt="0"/>
      <dgm:spPr/>
    </dgm:pt>
    <dgm:pt modelId="{564EA08A-C0BD-4D4F-B8AB-9DF393910B5B}" type="pres">
      <dgm:prSet presAssocID="{337AC0D4-0B29-48E4-A8EB-4CA73894D5A1}" presName="background" presStyleLbl="node0" presStyleIdx="1" presStyleCnt="2"/>
      <dgm:spPr/>
    </dgm:pt>
    <dgm:pt modelId="{2B7AB08D-4AA9-472F-A817-3222C80B9F96}" type="pres">
      <dgm:prSet presAssocID="{337AC0D4-0B29-48E4-A8EB-4CA73894D5A1}" presName="text" presStyleLbl="fgAcc0" presStyleIdx="1" presStyleCnt="2">
        <dgm:presLayoutVars>
          <dgm:chPref val="3"/>
        </dgm:presLayoutVars>
      </dgm:prSet>
      <dgm:spPr/>
    </dgm:pt>
    <dgm:pt modelId="{F9B691DE-D14C-4B6F-BBA6-6FB6A21116AF}" type="pres">
      <dgm:prSet presAssocID="{337AC0D4-0B29-48E4-A8EB-4CA73894D5A1}" presName="hierChild2" presStyleCnt="0"/>
      <dgm:spPr/>
    </dgm:pt>
  </dgm:ptLst>
  <dgm:cxnLst>
    <dgm:cxn modelId="{9EEC9117-B59D-411F-B883-E69E9085A4F3}" type="presOf" srcId="{337AC0D4-0B29-48E4-A8EB-4CA73894D5A1}" destId="{2B7AB08D-4AA9-472F-A817-3222C80B9F96}" srcOrd="0" destOrd="0" presId="urn:microsoft.com/office/officeart/2005/8/layout/hierarchy1"/>
    <dgm:cxn modelId="{16732C62-4EBB-4824-A20D-99EA7B8B0F54}" type="presOf" srcId="{3E661F0E-88B8-4469-A90B-70723EF744E1}" destId="{9542FFBE-DA28-46EB-828C-EA2F0D5DE303}" srcOrd="0" destOrd="0" presId="urn:microsoft.com/office/officeart/2005/8/layout/hierarchy1"/>
    <dgm:cxn modelId="{1744884F-D070-46AA-835E-753936328489}" srcId="{3E661F0E-88B8-4469-A90B-70723EF744E1}" destId="{F24BC3F5-F933-48FD-AAE1-B394A5212EDE}" srcOrd="0" destOrd="0" parTransId="{9C5AE1DC-A079-4379-A32E-3E55EEB092B2}" sibTransId="{9A7E21C4-5AB1-402C-B9FB-E62CAD0A2247}"/>
    <dgm:cxn modelId="{6675BDB8-385D-466D-A0FA-91561C5FE637}" srcId="{3E661F0E-88B8-4469-A90B-70723EF744E1}" destId="{337AC0D4-0B29-48E4-A8EB-4CA73894D5A1}" srcOrd="1" destOrd="0" parTransId="{BD125D93-8A3F-43A1-A48A-7772707B702F}" sibTransId="{A307C3F8-B7B6-46C3-A189-F35A9647A452}"/>
    <dgm:cxn modelId="{4949C7D3-DB4C-4931-BB29-4909541287EA}" type="presOf" srcId="{F24BC3F5-F933-48FD-AAE1-B394A5212EDE}" destId="{31EA0F20-F0B8-48C0-AF92-8282651E99E9}" srcOrd="0" destOrd="0" presId="urn:microsoft.com/office/officeart/2005/8/layout/hierarchy1"/>
    <dgm:cxn modelId="{3BF86918-3AF6-469F-B2FB-1CC46C52E804}" type="presParOf" srcId="{9542FFBE-DA28-46EB-828C-EA2F0D5DE303}" destId="{0BE82E2E-D811-4B94-9A75-F7EFEFAD71A4}" srcOrd="0" destOrd="0" presId="urn:microsoft.com/office/officeart/2005/8/layout/hierarchy1"/>
    <dgm:cxn modelId="{F4107239-3564-46A3-B619-1E3E000E4025}" type="presParOf" srcId="{0BE82E2E-D811-4B94-9A75-F7EFEFAD71A4}" destId="{77982349-BCF4-454F-AF73-DEA1E11119B3}" srcOrd="0" destOrd="0" presId="urn:microsoft.com/office/officeart/2005/8/layout/hierarchy1"/>
    <dgm:cxn modelId="{211894B7-2A6A-4535-862C-F6E8E34D1AF5}" type="presParOf" srcId="{77982349-BCF4-454F-AF73-DEA1E11119B3}" destId="{66A806D0-DE8A-4508-A955-7F47CAFF9BEC}" srcOrd="0" destOrd="0" presId="urn:microsoft.com/office/officeart/2005/8/layout/hierarchy1"/>
    <dgm:cxn modelId="{65EF8D9A-4A05-40D7-8E69-53F83D86628A}" type="presParOf" srcId="{77982349-BCF4-454F-AF73-DEA1E11119B3}" destId="{31EA0F20-F0B8-48C0-AF92-8282651E99E9}" srcOrd="1" destOrd="0" presId="urn:microsoft.com/office/officeart/2005/8/layout/hierarchy1"/>
    <dgm:cxn modelId="{C465800D-8DD7-4B01-A23D-BFA64DD4C8A8}" type="presParOf" srcId="{0BE82E2E-D811-4B94-9A75-F7EFEFAD71A4}" destId="{120ECEF0-F1CF-4006-8DD9-AD4D5EE984BE}" srcOrd="1" destOrd="0" presId="urn:microsoft.com/office/officeart/2005/8/layout/hierarchy1"/>
    <dgm:cxn modelId="{9B8F94DD-E4B1-4A15-AFE4-1A5BBDBD9727}" type="presParOf" srcId="{9542FFBE-DA28-46EB-828C-EA2F0D5DE303}" destId="{F410F6ED-3296-4F5B-8FC9-D4C413F143D0}" srcOrd="1" destOrd="0" presId="urn:microsoft.com/office/officeart/2005/8/layout/hierarchy1"/>
    <dgm:cxn modelId="{6DCAF02E-426A-409E-98B7-226FFF09E0CE}" type="presParOf" srcId="{F410F6ED-3296-4F5B-8FC9-D4C413F143D0}" destId="{C9900BD5-5FE8-4D33-B335-7294CE622FD5}" srcOrd="0" destOrd="0" presId="urn:microsoft.com/office/officeart/2005/8/layout/hierarchy1"/>
    <dgm:cxn modelId="{7E02AB0A-F4A3-45E0-9178-B6F60F9FDACC}" type="presParOf" srcId="{C9900BD5-5FE8-4D33-B335-7294CE622FD5}" destId="{564EA08A-C0BD-4D4F-B8AB-9DF393910B5B}" srcOrd="0" destOrd="0" presId="urn:microsoft.com/office/officeart/2005/8/layout/hierarchy1"/>
    <dgm:cxn modelId="{83EF0B7E-E41C-47F2-B738-6E289E017A11}" type="presParOf" srcId="{C9900BD5-5FE8-4D33-B335-7294CE622FD5}" destId="{2B7AB08D-4AA9-472F-A817-3222C80B9F96}" srcOrd="1" destOrd="0" presId="urn:microsoft.com/office/officeart/2005/8/layout/hierarchy1"/>
    <dgm:cxn modelId="{B68EE0B8-5C7D-4EA1-81E3-F33016C8B2B5}" type="presParOf" srcId="{F410F6ED-3296-4F5B-8FC9-D4C413F143D0}" destId="{F9B691DE-D14C-4B6F-BBA6-6FB6A21116A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624F88-D716-4B10-89AA-C540D298CC7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A9CB83-0800-47E1-A960-FC7B10313382}">
      <dgm:prSet/>
      <dgm:spPr/>
      <dgm:t>
        <a:bodyPr/>
        <a:lstStyle/>
        <a:p>
          <a:r>
            <a:rPr lang="en-US" b="0" i="0"/>
            <a:t>The challenges we faced in the project were primarily related to the dataset, which differed from previous ones we had worked with. One significant issue was the limited amount of information available for analysis, as we only had data pertaining to the specific column - purchased bike. As a result, all the charts produced seemed to exhibit a similar and unimpressive appearance.</a:t>
          </a:r>
          <a:endParaRPr lang="en-US"/>
        </a:p>
      </dgm:t>
    </dgm:pt>
    <dgm:pt modelId="{327292C3-C400-4DB7-9F71-7FD4851897D0}" type="parTrans" cxnId="{FAD4917E-761F-4A17-83D6-EFDED8B30018}">
      <dgm:prSet/>
      <dgm:spPr/>
      <dgm:t>
        <a:bodyPr/>
        <a:lstStyle/>
        <a:p>
          <a:endParaRPr lang="en-US"/>
        </a:p>
      </dgm:t>
    </dgm:pt>
    <dgm:pt modelId="{B54B78C7-0072-43B8-AD9C-949AFDA55531}" type="sibTrans" cxnId="{FAD4917E-761F-4A17-83D6-EFDED8B30018}">
      <dgm:prSet/>
      <dgm:spPr/>
      <dgm:t>
        <a:bodyPr/>
        <a:lstStyle/>
        <a:p>
          <a:endParaRPr lang="en-US"/>
        </a:p>
      </dgm:t>
    </dgm:pt>
    <dgm:pt modelId="{F08B8D7E-1AFA-490B-9435-C7A73EB294E2}">
      <dgm:prSet/>
      <dgm:spPr/>
      <dgm:t>
        <a:bodyPr/>
        <a:lstStyle/>
        <a:p>
          <a:r>
            <a:rPr lang="en-US"/>
            <a:t>If we have more time, we’ll change the dataset to analyze.</a:t>
          </a:r>
        </a:p>
      </dgm:t>
    </dgm:pt>
    <dgm:pt modelId="{99C9A706-FC5E-4CDB-9F5D-FC08938C6741}" type="parTrans" cxnId="{4FF5EB57-7C1C-4603-B8E5-669A3B9D68D6}">
      <dgm:prSet/>
      <dgm:spPr/>
      <dgm:t>
        <a:bodyPr/>
        <a:lstStyle/>
        <a:p>
          <a:endParaRPr lang="en-US"/>
        </a:p>
      </dgm:t>
    </dgm:pt>
    <dgm:pt modelId="{168812DC-C3B6-42F3-94D2-8D89E99628C0}" type="sibTrans" cxnId="{4FF5EB57-7C1C-4603-B8E5-669A3B9D68D6}">
      <dgm:prSet/>
      <dgm:spPr/>
      <dgm:t>
        <a:bodyPr/>
        <a:lstStyle/>
        <a:p>
          <a:endParaRPr lang="en-US"/>
        </a:p>
      </dgm:t>
    </dgm:pt>
    <dgm:pt modelId="{110ED066-EE72-4C29-9586-573BB76BA7D6}" type="pres">
      <dgm:prSet presAssocID="{52624F88-D716-4B10-89AA-C540D298CC7B}" presName="root" presStyleCnt="0">
        <dgm:presLayoutVars>
          <dgm:dir/>
          <dgm:resizeHandles val="exact"/>
        </dgm:presLayoutVars>
      </dgm:prSet>
      <dgm:spPr/>
    </dgm:pt>
    <dgm:pt modelId="{294B9FB9-1327-494C-B565-810213DF9002}" type="pres">
      <dgm:prSet presAssocID="{3CA9CB83-0800-47E1-A960-FC7B10313382}" presName="compNode" presStyleCnt="0"/>
      <dgm:spPr/>
    </dgm:pt>
    <dgm:pt modelId="{B3ABE2D7-28D2-4DEC-B02D-3ABB26B82F78}" type="pres">
      <dgm:prSet presAssocID="{3CA9CB83-0800-47E1-A960-FC7B10313382}" presName="bgRect" presStyleLbl="bgShp" presStyleIdx="0" presStyleCnt="2"/>
      <dgm:spPr/>
    </dgm:pt>
    <dgm:pt modelId="{E00D4A2F-FA9D-494C-BED2-AA70C4BF2FA9}" type="pres">
      <dgm:prSet presAssocID="{3CA9CB83-0800-47E1-A960-FC7B103133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B9DA300-4CCD-48DF-B866-87436554D8E3}" type="pres">
      <dgm:prSet presAssocID="{3CA9CB83-0800-47E1-A960-FC7B10313382}" presName="spaceRect" presStyleCnt="0"/>
      <dgm:spPr/>
    </dgm:pt>
    <dgm:pt modelId="{98661CAA-1F3B-44A8-94C5-E11163198037}" type="pres">
      <dgm:prSet presAssocID="{3CA9CB83-0800-47E1-A960-FC7B10313382}" presName="parTx" presStyleLbl="revTx" presStyleIdx="0" presStyleCnt="2">
        <dgm:presLayoutVars>
          <dgm:chMax val="0"/>
          <dgm:chPref val="0"/>
        </dgm:presLayoutVars>
      </dgm:prSet>
      <dgm:spPr/>
    </dgm:pt>
    <dgm:pt modelId="{89703BE5-69F2-4834-B9DE-96E6E49CBB31}" type="pres">
      <dgm:prSet presAssocID="{B54B78C7-0072-43B8-AD9C-949AFDA55531}" presName="sibTrans" presStyleCnt="0"/>
      <dgm:spPr/>
    </dgm:pt>
    <dgm:pt modelId="{90C1EFDF-1C39-4B15-B65C-3111B17E4B9D}" type="pres">
      <dgm:prSet presAssocID="{F08B8D7E-1AFA-490B-9435-C7A73EB294E2}" presName="compNode" presStyleCnt="0"/>
      <dgm:spPr/>
    </dgm:pt>
    <dgm:pt modelId="{92553D13-55A8-425A-93E7-27BD9277D66D}" type="pres">
      <dgm:prSet presAssocID="{F08B8D7E-1AFA-490B-9435-C7A73EB294E2}" presName="bgRect" presStyleLbl="bgShp" presStyleIdx="1" presStyleCnt="2"/>
      <dgm:spPr/>
    </dgm:pt>
    <dgm:pt modelId="{8A24E01B-F730-46FF-83D9-67E919B384E0}" type="pres">
      <dgm:prSet presAssocID="{F08B8D7E-1AFA-490B-9435-C7A73EB294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DB71BA2-CE33-4677-9BD8-21656EB0A090}" type="pres">
      <dgm:prSet presAssocID="{F08B8D7E-1AFA-490B-9435-C7A73EB294E2}" presName="spaceRect" presStyleCnt="0"/>
      <dgm:spPr/>
    </dgm:pt>
    <dgm:pt modelId="{EA539361-665C-4E44-A489-0E3246472629}" type="pres">
      <dgm:prSet presAssocID="{F08B8D7E-1AFA-490B-9435-C7A73EB294E2}" presName="parTx" presStyleLbl="revTx" presStyleIdx="1" presStyleCnt="2">
        <dgm:presLayoutVars>
          <dgm:chMax val="0"/>
          <dgm:chPref val="0"/>
        </dgm:presLayoutVars>
      </dgm:prSet>
      <dgm:spPr/>
    </dgm:pt>
  </dgm:ptLst>
  <dgm:cxnLst>
    <dgm:cxn modelId="{4FF5EB57-7C1C-4603-B8E5-669A3B9D68D6}" srcId="{52624F88-D716-4B10-89AA-C540D298CC7B}" destId="{F08B8D7E-1AFA-490B-9435-C7A73EB294E2}" srcOrd="1" destOrd="0" parTransId="{99C9A706-FC5E-4CDB-9F5D-FC08938C6741}" sibTransId="{168812DC-C3B6-42F3-94D2-8D89E99628C0}"/>
    <dgm:cxn modelId="{FAD4917E-761F-4A17-83D6-EFDED8B30018}" srcId="{52624F88-D716-4B10-89AA-C540D298CC7B}" destId="{3CA9CB83-0800-47E1-A960-FC7B10313382}" srcOrd="0" destOrd="0" parTransId="{327292C3-C400-4DB7-9F71-7FD4851897D0}" sibTransId="{B54B78C7-0072-43B8-AD9C-949AFDA55531}"/>
    <dgm:cxn modelId="{63B6AE92-B91B-4E7B-B1C1-B41838751F30}" type="presOf" srcId="{3CA9CB83-0800-47E1-A960-FC7B10313382}" destId="{98661CAA-1F3B-44A8-94C5-E11163198037}" srcOrd="0" destOrd="0" presId="urn:microsoft.com/office/officeart/2018/2/layout/IconVerticalSolidList"/>
    <dgm:cxn modelId="{83C4CFD3-3BED-4072-9F93-0D4638CC5BB1}" type="presOf" srcId="{52624F88-D716-4B10-89AA-C540D298CC7B}" destId="{110ED066-EE72-4C29-9586-573BB76BA7D6}" srcOrd="0" destOrd="0" presId="urn:microsoft.com/office/officeart/2018/2/layout/IconVerticalSolidList"/>
    <dgm:cxn modelId="{EE17EEE3-8689-4090-8639-DD3C98D1F652}" type="presOf" srcId="{F08B8D7E-1AFA-490B-9435-C7A73EB294E2}" destId="{EA539361-665C-4E44-A489-0E3246472629}" srcOrd="0" destOrd="0" presId="urn:microsoft.com/office/officeart/2018/2/layout/IconVerticalSolidList"/>
    <dgm:cxn modelId="{880CFB1F-D98D-4038-A8E0-440AFD9DB94D}" type="presParOf" srcId="{110ED066-EE72-4C29-9586-573BB76BA7D6}" destId="{294B9FB9-1327-494C-B565-810213DF9002}" srcOrd="0" destOrd="0" presId="urn:microsoft.com/office/officeart/2018/2/layout/IconVerticalSolidList"/>
    <dgm:cxn modelId="{459357FD-61B8-4510-AF74-41B471AFCB56}" type="presParOf" srcId="{294B9FB9-1327-494C-B565-810213DF9002}" destId="{B3ABE2D7-28D2-4DEC-B02D-3ABB26B82F78}" srcOrd="0" destOrd="0" presId="urn:microsoft.com/office/officeart/2018/2/layout/IconVerticalSolidList"/>
    <dgm:cxn modelId="{4662FB8F-B6D7-4AAD-A650-56A6749B50F7}" type="presParOf" srcId="{294B9FB9-1327-494C-B565-810213DF9002}" destId="{E00D4A2F-FA9D-494C-BED2-AA70C4BF2FA9}" srcOrd="1" destOrd="0" presId="urn:microsoft.com/office/officeart/2018/2/layout/IconVerticalSolidList"/>
    <dgm:cxn modelId="{6E3C70EA-9F45-4B4A-AC15-FD1180F242FB}" type="presParOf" srcId="{294B9FB9-1327-494C-B565-810213DF9002}" destId="{0B9DA300-4CCD-48DF-B866-87436554D8E3}" srcOrd="2" destOrd="0" presId="urn:microsoft.com/office/officeart/2018/2/layout/IconVerticalSolidList"/>
    <dgm:cxn modelId="{95B1F53C-3015-411C-9B37-7F1C2CB95998}" type="presParOf" srcId="{294B9FB9-1327-494C-B565-810213DF9002}" destId="{98661CAA-1F3B-44A8-94C5-E11163198037}" srcOrd="3" destOrd="0" presId="urn:microsoft.com/office/officeart/2018/2/layout/IconVerticalSolidList"/>
    <dgm:cxn modelId="{F696936D-9242-4855-8CC4-B57A2905ED0B}" type="presParOf" srcId="{110ED066-EE72-4C29-9586-573BB76BA7D6}" destId="{89703BE5-69F2-4834-B9DE-96E6E49CBB31}" srcOrd="1" destOrd="0" presId="urn:microsoft.com/office/officeart/2018/2/layout/IconVerticalSolidList"/>
    <dgm:cxn modelId="{37A162C8-9E2A-4D53-B9DE-2B671D389A72}" type="presParOf" srcId="{110ED066-EE72-4C29-9586-573BB76BA7D6}" destId="{90C1EFDF-1C39-4B15-B65C-3111B17E4B9D}" srcOrd="2" destOrd="0" presId="urn:microsoft.com/office/officeart/2018/2/layout/IconVerticalSolidList"/>
    <dgm:cxn modelId="{BA4C4C2B-B634-4AD9-AF09-1EB0237B4F7C}" type="presParOf" srcId="{90C1EFDF-1C39-4B15-B65C-3111B17E4B9D}" destId="{92553D13-55A8-425A-93E7-27BD9277D66D}" srcOrd="0" destOrd="0" presId="urn:microsoft.com/office/officeart/2018/2/layout/IconVerticalSolidList"/>
    <dgm:cxn modelId="{65B76805-912E-44ED-983A-C69DF472085B}" type="presParOf" srcId="{90C1EFDF-1C39-4B15-B65C-3111B17E4B9D}" destId="{8A24E01B-F730-46FF-83D9-67E919B384E0}" srcOrd="1" destOrd="0" presId="urn:microsoft.com/office/officeart/2018/2/layout/IconVerticalSolidList"/>
    <dgm:cxn modelId="{32A07359-96A8-45D2-8134-C2C3661AE1DA}" type="presParOf" srcId="{90C1EFDF-1C39-4B15-B65C-3111B17E4B9D}" destId="{0DB71BA2-CE33-4677-9BD8-21656EB0A090}" srcOrd="2" destOrd="0" presId="urn:microsoft.com/office/officeart/2018/2/layout/IconVerticalSolidList"/>
    <dgm:cxn modelId="{1438BAAC-19BA-4AC3-8E5D-A45BDF0554F1}" type="presParOf" srcId="{90C1EFDF-1C39-4B15-B65C-3111B17E4B9D}" destId="{EA539361-665C-4E44-A489-0E32464726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806D0-DE8A-4508-A955-7F47CAFF9BEC}">
      <dsp:nvSpPr>
        <dsp:cNvPr id="0" name=""/>
        <dsp:cNvSpPr/>
      </dsp:nvSpPr>
      <dsp:spPr>
        <a:xfrm>
          <a:off x="1227" y="297257"/>
          <a:ext cx="4309690" cy="273665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A0F20-F0B8-48C0-AF92-8282651E99E9}">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89000">
            <a:lnSpc>
              <a:spcPct val="90000"/>
            </a:lnSpc>
            <a:spcBef>
              <a:spcPct val="0"/>
            </a:spcBef>
            <a:spcAft>
              <a:spcPct val="35000"/>
            </a:spcAft>
            <a:buNone/>
          </a:pPr>
          <a:r>
            <a:rPr lang="en-US" sz="1800" b="0" kern="1200" dirty="0">
              <a:latin typeface="Arial" panose="020B0604020202020204" pitchFamily="34" charset="0"/>
              <a:ea typeface="+mn-ea"/>
              <a:cs typeface="Arial" panose="020B0604020202020204" pitchFamily="34" charset="0"/>
            </a:rPr>
            <a:t>This bike buyer dataset </a:t>
          </a:r>
          <a:r>
            <a:rPr lang="en-US" sz="1800" b="0" i="0" kern="1200" dirty="0">
              <a:latin typeface="Arial" panose="020B0604020202020204" pitchFamily="34" charset="0"/>
              <a:cs typeface="Arial" panose="020B0604020202020204" pitchFamily="34" charset="0"/>
            </a:rPr>
            <a:t>includes individuals' demographic attributes (marital status, gender, age, and children), financial status (income and home ownership), education, occupation, number of cars, commute distance, region, and whether they purchased a bike or not.</a:t>
          </a:r>
          <a:endParaRPr lang="en-US" sz="1800" b="0" kern="1200" dirty="0">
            <a:latin typeface="Arial" panose="020B0604020202020204" pitchFamily="34" charset="0"/>
            <a:ea typeface="+mn-ea"/>
            <a:cs typeface="Arial" panose="020B0604020202020204" pitchFamily="34" charset="0"/>
          </a:endParaRPr>
        </a:p>
      </dsp:txBody>
      <dsp:txXfrm>
        <a:off x="560236" y="832323"/>
        <a:ext cx="4149382" cy="2576345"/>
      </dsp:txXfrm>
    </dsp:sp>
    <dsp:sp modelId="{564EA08A-C0BD-4D4F-B8AB-9DF393910B5B}">
      <dsp:nvSpPr>
        <dsp:cNvPr id="0" name=""/>
        <dsp:cNvSpPr/>
      </dsp:nvSpPr>
      <dsp:spPr>
        <a:xfrm>
          <a:off x="5268627" y="297257"/>
          <a:ext cx="4309690" cy="273665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AB08D-4AA9-472F-A817-3222C80B9F96}">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latin typeface="Arial" panose="020B0604020202020204" pitchFamily="34" charset="0"/>
              <a:cs typeface="Arial" panose="020B0604020202020204" pitchFamily="34" charset="0"/>
            </a:rPr>
            <a:t>our project goal is to find whether is there any column or all columns that have a connection or causation to the “Purchased bike” column.</a:t>
          </a:r>
          <a:r>
            <a:rPr lang="en-US" sz="1800" b="0" i="0" kern="1200" dirty="0">
              <a:latin typeface="Arial" panose="020B0604020202020204" pitchFamily="34" charset="0"/>
              <a:cs typeface="Arial" panose="020B0604020202020204" pitchFamily="34" charset="0"/>
            </a:rPr>
            <a:t> Make valuable insights for companies in the bike industry to better understand their customers and improve their marketing and product strategies.</a:t>
          </a:r>
          <a:endParaRPr lang="en-US" sz="1800" kern="1200" dirty="0">
            <a:latin typeface="Arial" panose="020B0604020202020204" pitchFamily="34" charset="0"/>
            <a:cs typeface="Arial" panose="020B0604020202020204" pitchFamily="34" charset="0"/>
          </a:endParaRPr>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BE2D7-28D2-4DEC-B02D-3ABB26B82F78}">
      <dsp:nvSpPr>
        <dsp:cNvPr id="0" name=""/>
        <dsp:cNvSpPr/>
      </dsp:nvSpPr>
      <dsp:spPr>
        <a:xfrm>
          <a:off x="0" y="736258"/>
          <a:ext cx="6582555" cy="1632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D4A2F-FA9D-494C-BED2-AA70C4BF2FA9}">
      <dsp:nvSpPr>
        <dsp:cNvPr id="0" name=""/>
        <dsp:cNvSpPr/>
      </dsp:nvSpPr>
      <dsp:spPr>
        <a:xfrm>
          <a:off x="493853" y="1103587"/>
          <a:ext cx="897915" cy="897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661CAA-1F3B-44A8-94C5-E11163198037}">
      <dsp:nvSpPr>
        <dsp:cNvPr id="0" name=""/>
        <dsp:cNvSpPr/>
      </dsp:nvSpPr>
      <dsp:spPr>
        <a:xfrm>
          <a:off x="1885621" y="736258"/>
          <a:ext cx="4696933" cy="163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81" tIns="172781" rIns="172781" bIns="172781" numCol="1" spcCol="1270" anchor="ctr" anchorCtr="0">
          <a:noAutofit/>
        </a:bodyPr>
        <a:lstStyle/>
        <a:p>
          <a:pPr marL="0" lvl="0" indent="0" algn="l" defTabSz="622300">
            <a:lnSpc>
              <a:spcPct val="90000"/>
            </a:lnSpc>
            <a:spcBef>
              <a:spcPct val="0"/>
            </a:spcBef>
            <a:spcAft>
              <a:spcPct val="35000"/>
            </a:spcAft>
            <a:buNone/>
          </a:pPr>
          <a:r>
            <a:rPr lang="en-US" sz="1400" b="0" i="0" kern="1200"/>
            <a:t>The challenges we faced in the project were primarily related to the dataset, which differed from previous ones we had worked with. One significant issue was the limited amount of information available for analysis, as we only had data pertaining to the specific column - purchased bike. As a result, all the charts produced seemed to exhibit a similar and unimpressive appearance.</a:t>
          </a:r>
          <a:endParaRPr lang="en-US" sz="1400" kern="1200"/>
        </a:p>
      </dsp:txBody>
      <dsp:txXfrm>
        <a:off x="1885621" y="736258"/>
        <a:ext cx="4696933" cy="1632573"/>
      </dsp:txXfrm>
    </dsp:sp>
    <dsp:sp modelId="{92553D13-55A8-425A-93E7-27BD9277D66D}">
      <dsp:nvSpPr>
        <dsp:cNvPr id="0" name=""/>
        <dsp:cNvSpPr/>
      </dsp:nvSpPr>
      <dsp:spPr>
        <a:xfrm>
          <a:off x="0" y="2752966"/>
          <a:ext cx="6582555" cy="1632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4E01B-F730-46FF-83D9-67E919B384E0}">
      <dsp:nvSpPr>
        <dsp:cNvPr id="0" name=""/>
        <dsp:cNvSpPr/>
      </dsp:nvSpPr>
      <dsp:spPr>
        <a:xfrm>
          <a:off x="493853" y="3120295"/>
          <a:ext cx="897915" cy="897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539361-665C-4E44-A489-0E3246472629}">
      <dsp:nvSpPr>
        <dsp:cNvPr id="0" name=""/>
        <dsp:cNvSpPr/>
      </dsp:nvSpPr>
      <dsp:spPr>
        <a:xfrm>
          <a:off x="1885621" y="2752966"/>
          <a:ext cx="4696933" cy="163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81" tIns="172781" rIns="172781" bIns="172781" numCol="1" spcCol="1270" anchor="ctr" anchorCtr="0">
          <a:noAutofit/>
        </a:bodyPr>
        <a:lstStyle/>
        <a:p>
          <a:pPr marL="0" lvl="0" indent="0" algn="l" defTabSz="622300">
            <a:lnSpc>
              <a:spcPct val="90000"/>
            </a:lnSpc>
            <a:spcBef>
              <a:spcPct val="0"/>
            </a:spcBef>
            <a:spcAft>
              <a:spcPct val="35000"/>
            </a:spcAft>
            <a:buNone/>
          </a:pPr>
          <a:r>
            <a:rPr lang="en-US" sz="1400" kern="1200"/>
            <a:t>If we have more time, we’ll change the dataset to analyze.</a:t>
          </a:r>
        </a:p>
      </dsp:txBody>
      <dsp:txXfrm>
        <a:off x="1885621" y="2752966"/>
        <a:ext cx="4696933" cy="16325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6A9A5-1AD9-451A-943D-9C874960DD60}" type="datetimeFigureOut">
              <a:rPr lang="en-CA" smtClean="0"/>
              <a:t>2023-06-16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8F918-853F-44B5-92DC-DB96ABA192E8}" type="slidenum">
              <a:rPr lang="en-CA" smtClean="0"/>
              <a:t>‹#›</a:t>
            </a:fld>
            <a:endParaRPr lang="en-CA"/>
          </a:p>
        </p:txBody>
      </p:sp>
    </p:spTree>
    <p:extLst>
      <p:ext uri="{BB962C8B-B14F-4D97-AF65-F5344CB8AC3E}">
        <p14:creationId xmlns:p14="http://schemas.microsoft.com/office/powerpoint/2010/main" val="183075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a:t>
            </a:fld>
            <a:endParaRPr lang="en-CA"/>
          </a:p>
        </p:txBody>
      </p:sp>
    </p:spTree>
    <p:extLst>
      <p:ext uri="{BB962C8B-B14F-4D97-AF65-F5344CB8AC3E}">
        <p14:creationId xmlns:p14="http://schemas.microsoft.com/office/powerpoint/2010/main" val="420886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10</a:t>
            </a:fld>
            <a:endParaRPr lang="en-CA"/>
          </a:p>
        </p:txBody>
      </p:sp>
    </p:spTree>
    <p:extLst>
      <p:ext uri="{BB962C8B-B14F-4D97-AF65-F5344CB8AC3E}">
        <p14:creationId xmlns:p14="http://schemas.microsoft.com/office/powerpoint/2010/main" val="173047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11</a:t>
            </a:fld>
            <a:endParaRPr lang="en-CA"/>
          </a:p>
        </p:txBody>
      </p:sp>
    </p:spTree>
    <p:extLst>
      <p:ext uri="{BB962C8B-B14F-4D97-AF65-F5344CB8AC3E}">
        <p14:creationId xmlns:p14="http://schemas.microsoft.com/office/powerpoint/2010/main" val="4171958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12</a:t>
            </a:fld>
            <a:endParaRPr lang="en-CA"/>
          </a:p>
        </p:txBody>
      </p:sp>
    </p:spTree>
    <p:extLst>
      <p:ext uri="{BB962C8B-B14F-4D97-AF65-F5344CB8AC3E}">
        <p14:creationId xmlns:p14="http://schemas.microsoft.com/office/powerpoint/2010/main" val="393651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13</a:t>
            </a:fld>
            <a:endParaRPr lang="en-CA"/>
          </a:p>
        </p:txBody>
      </p:sp>
    </p:spTree>
    <p:extLst>
      <p:ext uri="{BB962C8B-B14F-4D97-AF65-F5344CB8AC3E}">
        <p14:creationId xmlns:p14="http://schemas.microsoft.com/office/powerpoint/2010/main" val="319926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14</a:t>
            </a:fld>
            <a:endParaRPr lang="en-CA"/>
          </a:p>
        </p:txBody>
      </p:sp>
    </p:spTree>
    <p:extLst>
      <p:ext uri="{BB962C8B-B14F-4D97-AF65-F5344CB8AC3E}">
        <p14:creationId xmlns:p14="http://schemas.microsoft.com/office/powerpoint/2010/main" val="22955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2</a:t>
            </a:fld>
            <a:endParaRPr lang="en-CA"/>
          </a:p>
        </p:txBody>
      </p:sp>
    </p:spTree>
    <p:extLst>
      <p:ext uri="{BB962C8B-B14F-4D97-AF65-F5344CB8AC3E}">
        <p14:creationId xmlns:p14="http://schemas.microsoft.com/office/powerpoint/2010/main" val="561842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3</a:t>
            </a:fld>
            <a:endParaRPr lang="en-CA"/>
          </a:p>
        </p:txBody>
      </p:sp>
    </p:spTree>
    <p:extLst>
      <p:ext uri="{BB962C8B-B14F-4D97-AF65-F5344CB8AC3E}">
        <p14:creationId xmlns:p14="http://schemas.microsoft.com/office/powerpoint/2010/main" val="334026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4</a:t>
            </a:fld>
            <a:endParaRPr lang="en-CA"/>
          </a:p>
        </p:txBody>
      </p:sp>
    </p:spTree>
    <p:extLst>
      <p:ext uri="{BB962C8B-B14F-4D97-AF65-F5344CB8AC3E}">
        <p14:creationId xmlns:p14="http://schemas.microsoft.com/office/powerpoint/2010/main" val="371684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5</a:t>
            </a:fld>
            <a:endParaRPr lang="en-CA"/>
          </a:p>
        </p:txBody>
      </p:sp>
    </p:spTree>
    <p:extLst>
      <p:ext uri="{BB962C8B-B14F-4D97-AF65-F5344CB8AC3E}">
        <p14:creationId xmlns:p14="http://schemas.microsoft.com/office/powerpoint/2010/main" val="312169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6</a:t>
            </a:fld>
            <a:endParaRPr lang="en-CA"/>
          </a:p>
        </p:txBody>
      </p:sp>
    </p:spTree>
    <p:extLst>
      <p:ext uri="{BB962C8B-B14F-4D97-AF65-F5344CB8AC3E}">
        <p14:creationId xmlns:p14="http://schemas.microsoft.com/office/powerpoint/2010/main" val="317276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7</a:t>
            </a:fld>
            <a:endParaRPr lang="en-CA"/>
          </a:p>
        </p:txBody>
      </p:sp>
    </p:spTree>
    <p:extLst>
      <p:ext uri="{BB962C8B-B14F-4D97-AF65-F5344CB8AC3E}">
        <p14:creationId xmlns:p14="http://schemas.microsoft.com/office/powerpoint/2010/main" val="74716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8</a:t>
            </a:fld>
            <a:endParaRPr lang="en-CA"/>
          </a:p>
        </p:txBody>
      </p:sp>
    </p:spTree>
    <p:extLst>
      <p:ext uri="{BB962C8B-B14F-4D97-AF65-F5344CB8AC3E}">
        <p14:creationId xmlns:p14="http://schemas.microsoft.com/office/powerpoint/2010/main" val="234250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9</a:t>
            </a:fld>
            <a:endParaRPr lang="en-CA"/>
          </a:p>
        </p:txBody>
      </p:sp>
    </p:spTree>
    <p:extLst>
      <p:ext uri="{BB962C8B-B14F-4D97-AF65-F5344CB8AC3E}">
        <p14:creationId xmlns:p14="http://schemas.microsoft.com/office/powerpoint/2010/main" val="1059812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499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71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422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184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02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43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88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337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217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751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812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7088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FD90DCC-0EF7-87F8-398F-87F64C183542}"/>
              </a:ext>
            </a:extLst>
          </p:cNvPr>
          <p:cNvSpPr txBox="1"/>
          <p:nvPr/>
        </p:nvSpPr>
        <p:spPr>
          <a:xfrm>
            <a:off x="2060779" y="704642"/>
            <a:ext cx="6797471" cy="2867233"/>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0" lang="en-US" sz="4400" b="1" i="0" u="none" strike="noStrike" cap="none" spc="-50" normalizeH="0" noProof="0" dirty="0">
                <a:ln>
                  <a:noFill/>
                </a:ln>
                <a:solidFill>
                  <a:schemeClr val="tx1">
                    <a:lumMod val="85000"/>
                    <a:lumOff val="15000"/>
                  </a:schemeClr>
                </a:solidFill>
                <a:effectLst/>
                <a:uLnTx/>
                <a:uFillTx/>
                <a:latin typeface="+mj-lt"/>
                <a:ea typeface="+mj-ea"/>
                <a:cs typeface="+mj-cs"/>
              </a:rPr>
              <a:t>Mid-Term Project</a:t>
            </a:r>
          </a:p>
          <a:p>
            <a:pPr>
              <a:lnSpc>
                <a:spcPct val="90000"/>
              </a:lnSpc>
              <a:spcBef>
                <a:spcPct val="0"/>
              </a:spcBef>
              <a:spcAft>
                <a:spcPts val="600"/>
              </a:spcAft>
            </a:pPr>
            <a:r>
              <a:rPr lang="en-US" sz="4400" b="1" spc="-50" dirty="0">
                <a:solidFill>
                  <a:schemeClr val="tx1">
                    <a:lumMod val="85000"/>
                    <a:lumOff val="15000"/>
                  </a:schemeClr>
                </a:solidFill>
                <a:latin typeface="+mj-lt"/>
                <a:ea typeface="+mj-ea"/>
                <a:cs typeface="+mj-cs"/>
              </a:rPr>
              <a:t>       </a:t>
            </a:r>
            <a:r>
              <a:rPr kumimoji="0" lang="en-US" sz="4400" b="1" i="0" u="none" strike="noStrike" cap="none" spc="-50" normalizeH="0" noProof="0" dirty="0">
                <a:ln>
                  <a:noFill/>
                </a:ln>
                <a:solidFill>
                  <a:schemeClr val="tx1">
                    <a:lumMod val="85000"/>
                    <a:lumOff val="15000"/>
                  </a:schemeClr>
                </a:solidFill>
                <a:effectLst/>
                <a:uLnTx/>
                <a:uFillTx/>
                <a:latin typeface="+mj-lt"/>
                <a:ea typeface="+mj-ea"/>
                <a:cs typeface="+mj-cs"/>
              </a:rPr>
              <a:t>-Insights of Bike Buyers </a:t>
            </a:r>
            <a:endParaRPr lang="en-US" sz="4400" spc="-50" dirty="0">
              <a:solidFill>
                <a:schemeClr val="tx1">
                  <a:lumMod val="85000"/>
                  <a:lumOff val="15000"/>
                </a:schemeClr>
              </a:solidFill>
              <a:latin typeface="+mj-lt"/>
              <a:ea typeface="+mj-ea"/>
              <a:cs typeface="+mj-cs"/>
            </a:endParaRPr>
          </a:p>
        </p:txBody>
      </p:sp>
      <p:cxnSp>
        <p:nvCxnSpPr>
          <p:cNvPr id="72"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TextBox 43">
            <a:extLst>
              <a:ext uri="{FF2B5EF4-FFF2-40B4-BE49-F238E27FC236}">
                <a16:creationId xmlns:a16="http://schemas.microsoft.com/office/drawing/2014/main" id="{5BD0F494-D09F-BFC9-96C2-DF12E07BDD8A}"/>
              </a:ext>
            </a:extLst>
          </p:cNvPr>
          <p:cNvSpPr txBox="1"/>
          <p:nvPr/>
        </p:nvSpPr>
        <p:spPr>
          <a:xfrm>
            <a:off x="5112327" y="4129593"/>
            <a:ext cx="6982691" cy="369332"/>
          </a:xfrm>
          <a:prstGeom prst="rect">
            <a:avLst/>
          </a:prstGeom>
          <a:noFill/>
        </p:spPr>
        <p:txBody>
          <a:bodyPr wrap="square">
            <a:spAutoFit/>
          </a:bodyPr>
          <a:lstStyle/>
          <a:p>
            <a:r>
              <a:rPr lang="en-CA" sz="1800" b="1" dirty="0">
                <a:solidFill>
                  <a:schemeClr val="tx1">
                    <a:lumMod val="95000"/>
                    <a:lumOff val="5000"/>
                  </a:schemeClr>
                </a:solidFill>
                <a:effectLst/>
                <a:latin typeface="Consolas" panose="020B0609020204030204" pitchFamily="49" charset="0"/>
              </a:rPr>
              <a:t>June 24, 2023     </a:t>
            </a:r>
            <a:r>
              <a:rPr lang="en-CA" sz="1800" b="1" dirty="0" err="1">
                <a:solidFill>
                  <a:schemeClr val="tx1">
                    <a:lumMod val="95000"/>
                    <a:lumOff val="5000"/>
                  </a:schemeClr>
                </a:solidFill>
                <a:effectLst/>
                <a:latin typeface="Consolas" panose="020B0609020204030204" pitchFamily="49" charset="0"/>
              </a:rPr>
              <a:t>Jagunmolou</a:t>
            </a:r>
            <a:r>
              <a:rPr lang="en-CA" sz="1800" b="1" dirty="0">
                <a:solidFill>
                  <a:schemeClr val="tx1">
                    <a:lumMod val="95000"/>
                    <a:lumOff val="5000"/>
                  </a:schemeClr>
                </a:solidFill>
                <a:effectLst/>
                <a:latin typeface="Consolas" panose="020B0609020204030204" pitchFamily="49" charset="0"/>
              </a:rPr>
              <a:t> Odebamike &amp; Jennifer Zhao</a:t>
            </a:r>
            <a:endParaRPr lang="en-CA" dirty="0">
              <a:solidFill>
                <a:schemeClr val="tx1">
                  <a:lumMod val="95000"/>
                  <a:lumOff val="5000"/>
                </a:schemeClr>
              </a:solidFill>
            </a:endParaRPr>
          </a:p>
        </p:txBody>
      </p:sp>
    </p:spTree>
    <p:extLst>
      <p:ext uri="{BB962C8B-B14F-4D97-AF65-F5344CB8AC3E}">
        <p14:creationId xmlns:p14="http://schemas.microsoft.com/office/powerpoint/2010/main" val="31252169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B8DA96A-8563-2E72-AB16-6E370BDE28CF}"/>
              </a:ext>
            </a:extLst>
          </p:cNvPr>
          <p:cNvPicPr>
            <a:picLocks noChangeAspect="1"/>
          </p:cNvPicPr>
          <p:nvPr/>
        </p:nvPicPr>
        <p:blipFill>
          <a:blip r:embed="rId3"/>
          <a:stretch>
            <a:fillRect/>
          </a:stretch>
        </p:blipFill>
        <p:spPr>
          <a:xfrm>
            <a:off x="534572" y="398214"/>
            <a:ext cx="11023428" cy="4108871"/>
          </a:xfrm>
          <a:prstGeom prst="rect">
            <a:avLst/>
          </a:prstGeom>
        </p:spPr>
      </p:pic>
      <p:sp>
        <p:nvSpPr>
          <p:cNvPr id="21"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D18BD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Findings and insights</a:t>
            </a:r>
          </a:p>
        </p:txBody>
      </p:sp>
      <p:cxnSp>
        <p:nvCxnSpPr>
          <p:cNvPr id="22"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D18BD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30F142-2BD8-E7BD-926B-23A06D7C7FBF}"/>
              </a:ext>
            </a:extLst>
          </p:cNvPr>
          <p:cNvSpPr txBox="1"/>
          <p:nvPr/>
        </p:nvSpPr>
        <p:spPr>
          <a:xfrm>
            <a:off x="6064301" y="4905300"/>
            <a:ext cx="5493699" cy="1554485"/>
          </a:xfrm>
          <a:prstGeom prst="rect">
            <a:avLst/>
          </a:prstGeom>
        </p:spPr>
        <p:txBody>
          <a:bodyPr vert="horz" lIns="0" tIns="45720" rIns="0" bIns="45720" rtlCol="0" anchor="ctr">
            <a:normAutofit/>
          </a:bodyPr>
          <a:lstStyle/>
          <a:p>
            <a:pPr>
              <a:lnSpc>
                <a:spcPct val="90000"/>
              </a:lnSpc>
              <a:spcAft>
                <a:spcPts val="1000"/>
              </a:spcAft>
              <a:buFont typeface="Calibri" panose="020F0502020204030204" pitchFamily="34" charset="0"/>
            </a:pPr>
            <a:r>
              <a:rPr lang="en-US" sz="1700" b="0" i="0" dirty="0">
                <a:solidFill>
                  <a:srgbClr val="FFFFFF"/>
                </a:solidFill>
                <a:effectLst/>
              </a:rPr>
              <a:t>this chart highlights the relationship between income levels and bike ownership. It reveals that in the middle-income range of 30,000 – 70,000, a significant portion of individuals own bikes. However, as we move up the income ladder, the number of bike owners tends to decrease slightly. Nonetheless, even in higher income brackets, there are individuals who choose to own bikes.</a:t>
            </a:r>
            <a:endParaRPr lang="en-US" sz="1700" dirty="0">
              <a:solidFill>
                <a:srgbClr val="FFFFFF"/>
              </a:solidFill>
              <a:effectLst/>
            </a:endParaRPr>
          </a:p>
        </p:txBody>
      </p:sp>
    </p:spTree>
    <p:extLst>
      <p:ext uri="{BB962C8B-B14F-4D97-AF65-F5344CB8AC3E}">
        <p14:creationId xmlns:p14="http://schemas.microsoft.com/office/powerpoint/2010/main" val="316763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Findings and insights</a:t>
            </a:r>
            <a:endParaRPr lang="en-CA" dirty="0"/>
          </a:p>
        </p:txBody>
      </p:sp>
      <p:sp>
        <p:nvSpPr>
          <p:cNvPr id="9" name="TextBox 8">
            <a:extLst>
              <a:ext uri="{FF2B5EF4-FFF2-40B4-BE49-F238E27FC236}">
                <a16:creationId xmlns:a16="http://schemas.microsoft.com/office/drawing/2014/main" id="{0930F142-2BD8-E7BD-926B-23A06D7C7FBF}"/>
              </a:ext>
            </a:extLst>
          </p:cNvPr>
          <p:cNvSpPr txBox="1"/>
          <p:nvPr/>
        </p:nvSpPr>
        <p:spPr>
          <a:xfrm>
            <a:off x="7164198" y="2143149"/>
            <a:ext cx="3796462" cy="1491434"/>
          </a:xfrm>
          <a:prstGeom prst="rect">
            <a:avLst/>
          </a:prstGeom>
          <a:noFill/>
        </p:spPr>
        <p:txBody>
          <a:bodyPr wrap="square" rtlCol="0">
            <a:spAutoFit/>
          </a:bodyPr>
          <a:lstStyle/>
          <a:p>
            <a:pPr>
              <a:lnSpc>
                <a:spcPct val="115000"/>
              </a:lnSpc>
              <a:spcAft>
                <a:spcPts val="1000"/>
              </a:spcAft>
            </a:pPr>
            <a:r>
              <a:rPr lang="en-US" sz="1600" b="0" i="0" dirty="0">
                <a:solidFill>
                  <a:srgbClr val="374151"/>
                </a:solidFill>
                <a:effectLst/>
                <a:latin typeface="Söhne"/>
              </a:rPr>
              <a:t>Based on the chart, it is evident that among individuals with bachelor's and graduate degrees, over 50% own a bike. However, for the remaining three groups, the percentage of bike owners is comparatively lower.</a:t>
            </a:r>
            <a:endParaRPr lang="en-CA" sz="16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 name="Picture 3" descr="A picture containing text, screenshot, rectangle, diagram&#10;&#10;Description automatically generated">
            <a:extLst>
              <a:ext uri="{FF2B5EF4-FFF2-40B4-BE49-F238E27FC236}">
                <a16:creationId xmlns:a16="http://schemas.microsoft.com/office/drawing/2014/main" id="{E648EE51-D752-42E1-C6FB-BEBF8FF8D17D}"/>
              </a:ext>
            </a:extLst>
          </p:cNvPr>
          <p:cNvPicPr>
            <a:picLocks noChangeAspect="1"/>
          </p:cNvPicPr>
          <p:nvPr/>
        </p:nvPicPr>
        <p:blipFill>
          <a:blip r:embed="rId3"/>
          <a:stretch>
            <a:fillRect/>
          </a:stretch>
        </p:blipFill>
        <p:spPr>
          <a:xfrm>
            <a:off x="1122283" y="2143149"/>
            <a:ext cx="5943600" cy="3212465"/>
          </a:xfrm>
          <a:prstGeom prst="rect">
            <a:avLst/>
          </a:prstGeom>
        </p:spPr>
      </p:pic>
    </p:spTree>
    <p:extLst>
      <p:ext uri="{BB962C8B-B14F-4D97-AF65-F5344CB8AC3E}">
        <p14:creationId xmlns:p14="http://schemas.microsoft.com/office/powerpoint/2010/main" val="117149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a:t>Findings and insights</a:t>
            </a:r>
            <a:endParaRPr lang="en-CA" dirty="0"/>
          </a:p>
        </p:txBody>
      </p:sp>
      <p:sp>
        <p:nvSpPr>
          <p:cNvPr id="9" name="TextBox 8">
            <a:extLst>
              <a:ext uri="{FF2B5EF4-FFF2-40B4-BE49-F238E27FC236}">
                <a16:creationId xmlns:a16="http://schemas.microsoft.com/office/drawing/2014/main" id="{0930F142-2BD8-E7BD-926B-23A06D7C7FBF}"/>
              </a:ext>
            </a:extLst>
          </p:cNvPr>
          <p:cNvSpPr txBox="1"/>
          <p:nvPr/>
        </p:nvSpPr>
        <p:spPr>
          <a:xfrm>
            <a:off x="7273255" y="2143149"/>
            <a:ext cx="3796462" cy="358816"/>
          </a:xfrm>
          <a:prstGeom prst="rect">
            <a:avLst/>
          </a:prstGeom>
          <a:noFill/>
        </p:spPr>
        <p:txBody>
          <a:bodyPr wrap="square" rtlCol="0">
            <a:spAutoFit/>
          </a:bodyPr>
          <a:lstStyle/>
          <a:p>
            <a:pPr>
              <a:lnSpc>
                <a:spcPct val="115000"/>
              </a:lnSpc>
              <a:spcAft>
                <a:spcPts val="1000"/>
              </a:spcAft>
            </a:pPr>
            <a:r>
              <a:rPr lang="en-CA" sz="1600" kern="100">
                <a:effectLst/>
                <a:latin typeface="Calibri" panose="020F0502020204030204" pitchFamily="34" charset="0"/>
                <a:ea typeface="SimSun" panose="02010600030101010101" pitchFamily="2" charset="-122"/>
                <a:cs typeface="Times New Roman" panose="02020603050405020304" pitchFamily="18" charset="0"/>
              </a:rPr>
              <a:t>In N</a:t>
            </a:r>
            <a:endParaRPr lang="en-CA" sz="16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F31288FF-F9A2-CBFD-58AD-D635E28089B3}"/>
              </a:ext>
            </a:extLst>
          </p:cNvPr>
          <p:cNvPicPr>
            <a:picLocks noChangeAspect="1"/>
          </p:cNvPicPr>
          <p:nvPr/>
        </p:nvPicPr>
        <p:blipFill>
          <a:blip r:embed="rId3"/>
          <a:stretch>
            <a:fillRect/>
          </a:stretch>
        </p:blipFill>
        <p:spPr>
          <a:xfrm>
            <a:off x="0" y="1"/>
            <a:ext cx="12192000" cy="6858000"/>
          </a:xfrm>
          <a:prstGeom prst="rect">
            <a:avLst/>
          </a:prstGeom>
        </p:spPr>
      </p:pic>
    </p:spTree>
    <p:extLst>
      <p:ext uri="{BB962C8B-B14F-4D97-AF65-F5344CB8AC3E}">
        <p14:creationId xmlns:p14="http://schemas.microsoft.com/office/powerpoint/2010/main" val="6883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a:xfrm>
            <a:off x="643467" y="634946"/>
            <a:ext cx="3689094" cy="5055904"/>
          </a:xfrm>
        </p:spPr>
        <p:txBody>
          <a:bodyPr vert="horz" lIns="91440" tIns="45720" rIns="91440" bIns="45720" rtlCol="0" anchor="ctr">
            <a:normAutofit/>
          </a:bodyPr>
          <a:lstStyle/>
          <a:p>
            <a:pPr algn="r"/>
            <a:r>
              <a:rPr lang="en-US" sz="4800"/>
              <a:t>Challenges</a:t>
            </a:r>
          </a:p>
        </p:txBody>
      </p:sp>
      <p:cxnSp>
        <p:nvCxnSpPr>
          <p:cNvPr id="17" name="Straight Connector 1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TextBox 8">
            <a:extLst>
              <a:ext uri="{FF2B5EF4-FFF2-40B4-BE49-F238E27FC236}">
                <a16:creationId xmlns:a16="http://schemas.microsoft.com/office/drawing/2014/main" id="{C7E014B9-52B6-5E8A-380E-6F661F8358E0}"/>
              </a:ext>
            </a:extLst>
          </p:cNvPr>
          <p:cNvGraphicFramePr/>
          <p:nvPr>
            <p:extLst>
              <p:ext uri="{D42A27DB-BD31-4B8C-83A1-F6EECF244321}">
                <p14:modId xmlns:p14="http://schemas.microsoft.com/office/powerpoint/2010/main" val="3315222948"/>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653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Key Insights and </a:t>
            </a:r>
            <a:r>
              <a:rPr lang="en-US" dirty="0" err="1"/>
              <a:t>Recomendations</a:t>
            </a:r>
            <a:endParaRPr lang="en-CA" dirty="0"/>
          </a:p>
        </p:txBody>
      </p:sp>
      <p:sp>
        <p:nvSpPr>
          <p:cNvPr id="9" name="TextBox 8">
            <a:extLst>
              <a:ext uri="{FF2B5EF4-FFF2-40B4-BE49-F238E27FC236}">
                <a16:creationId xmlns:a16="http://schemas.microsoft.com/office/drawing/2014/main" id="{0930F142-2BD8-E7BD-926B-23A06D7C7FBF}"/>
              </a:ext>
            </a:extLst>
          </p:cNvPr>
          <p:cNvSpPr txBox="1"/>
          <p:nvPr/>
        </p:nvSpPr>
        <p:spPr>
          <a:xfrm>
            <a:off x="1275127" y="2143149"/>
            <a:ext cx="9794590" cy="3986476"/>
          </a:xfrm>
          <a:prstGeom prst="rect">
            <a:avLst/>
          </a:prstGeom>
          <a:noFill/>
        </p:spPr>
        <p:txBody>
          <a:bodyPr wrap="square" rtlCol="0">
            <a:spAutoFit/>
          </a:bodyPr>
          <a:lstStyle/>
          <a:p>
            <a:pPr>
              <a:lnSpc>
                <a:spcPct val="115000"/>
              </a:lnSpc>
              <a:spcAft>
                <a:spcPts val="1000"/>
              </a:spcAft>
            </a:pPr>
            <a:r>
              <a:rPr lang="en-US" sz="1600" b="0" i="0" dirty="0">
                <a:solidFill>
                  <a:srgbClr val="374151"/>
                </a:solidFill>
                <a:effectLst/>
                <a:latin typeface="Söhne"/>
              </a:rPr>
              <a:t>By targeting specific demographics and adapting to market trends, bike retailers and marketers can enhance their ability to attract and retain customers in a competitive market. </a:t>
            </a:r>
            <a:r>
              <a:rPr lang="en-US" sz="1600" kern="100" dirty="0">
                <a:solidFill>
                  <a:srgbClr val="374151"/>
                </a:solidFill>
                <a:latin typeface="Söhne"/>
                <a:ea typeface="SimSun" panose="02010600030101010101" pitchFamily="2" charset="-122"/>
                <a:cs typeface="Times New Roman" panose="02020603050405020304" pitchFamily="18" charset="0"/>
              </a:rPr>
              <a:t>Recommendations for bike retailers or marketers based on the insights are as follows:</a:t>
            </a:r>
          </a:p>
          <a:p>
            <a:pPr indent="-285750">
              <a:lnSpc>
                <a:spcPct val="115000"/>
              </a:lnSpc>
              <a:spcAft>
                <a:spcPts val="1000"/>
              </a:spcAft>
              <a:buFont typeface="Arial" panose="020B0604020202020204" pitchFamily="34" charset="0"/>
              <a:buChar char="•"/>
            </a:pPr>
            <a:r>
              <a:rPr lang="en-US" sz="1600" kern="100" dirty="0">
                <a:solidFill>
                  <a:srgbClr val="374151"/>
                </a:solidFill>
                <a:latin typeface="Söhne"/>
                <a:ea typeface="SimSun" panose="02010600030101010101" pitchFamily="2" charset="-122"/>
                <a:cs typeface="Times New Roman" panose="02020603050405020304" pitchFamily="18" charset="0"/>
              </a:rPr>
              <a:t>Target Specific Demographic Groups: Focus marketing efforts on middle-aged individuals who have fewer children and less cars, as they may have more time and disposable income for leisure activities like biking.</a:t>
            </a:r>
          </a:p>
          <a:p>
            <a:pPr indent="-285750">
              <a:lnSpc>
                <a:spcPct val="115000"/>
              </a:lnSpc>
              <a:spcAft>
                <a:spcPts val="1000"/>
              </a:spcAft>
              <a:buFont typeface="Arial" panose="020B0604020202020204" pitchFamily="34" charset="0"/>
              <a:buChar char="•"/>
            </a:pPr>
            <a:r>
              <a:rPr lang="en-US" sz="1600" kern="100" dirty="0">
                <a:solidFill>
                  <a:srgbClr val="374151"/>
                </a:solidFill>
                <a:latin typeface="Söhne"/>
                <a:ea typeface="SimSun" panose="02010600030101010101" pitchFamily="2" charset="-122"/>
                <a:cs typeface="Times New Roman" panose="02020603050405020304" pitchFamily="18" charset="0"/>
              </a:rPr>
              <a:t>Consider targeting individuals with higher levels of education, as they may value the health and environmental benefits of cycling.</a:t>
            </a:r>
          </a:p>
          <a:p>
            <a:pPr indent="-285750">
              <a:lnSpc>
                <a:spcPct val="115000"/>
              </a:lnSpc>
              <a:spcAft>
                <a:spcPts val="1000"/>
              </a:spcAft>
              <a:buFont typeface="Arial" panose="020B0604020202020204" pitchFamily="34" charset="0"/>
              <a:buChar char="•"/>
            </a:pPr>
            <a:r>
              <a:rPr lang="en-US" sz="1600" kern="100" dirty="0">
                <a:solidFill>
                  <a:srgbClr val="374151"/>
                </a:solidFill>
                <a:latin typeface="Söhne"/>
                <a:ea typeface="SimSun" panose="02010600030101010101" pitchFamily="2" charset="-122"/>
                <a:cs typeface="Times New Roman" panose="02020603050405020304" pitchFamily="18" charset="0"/>
              </a:rPr>
              <a:t>Emphasize Professional Occupations: Tailor marketing messages and campaigns towards individuals with professional occupations, as they may have higher purchasing power and be more inclined to invest in quality bikes and accessories.</a:t>
            </a:r>
          </a:p>
          <a:p>
            <a:pPr indent="-285750">
              <a:lnSpc>
                <a:spcPct val="115000"/>
              </a:lnSpc>
              <a:spcAft>
                <a:spcPts val="1000"/>
              </a:spcAft>
              <a:buFont typeface="Arial" panose="020B0604020202020204" pitchFamily="34" charset="0"/>
              <a:buChar char="•"/>
            </a:pPr>
            <a:r>
              <a:rPr lang="en-US" sz="1600" kern="100" dirty="0">
                <a:solidFill>
                  <a:srgbClr val="374151"/>
                </a:solidFill>
                <a:latin typeface="Söhne"/>
                <a:ea typeface="SimSun" panose="02010600030101010101" pitchFamily="2" charset="-122"/>
                <a:cs typeface="Times New Roman" panose="02020603050405020304" pitchFamily="18" charset="0"/>
              </a:rPr>
              <a:t>Highlight Commute-Friendly Features: Promote bikes that are suitable for shorter commutes, emphasizing their convenience, eco-friendliness, and potential cost savings compared to other modes of transportation.</a:t>
            </a:r>
          </a:p>
        </p:txBody>
      </p:sp>
      <p:sp>
        <p:nvSpPr>
          <p:cNvPr id="5" name="Rectangle 3">
            <a:extLst>
              <a:ext uri="{FF2B5EF4-FFF2-40B4-BE49-F238E27FC236}">
                <a16:creationId xmlns:a16="http://schemas.microsoft.com/office/drawing/2014/main" id="{46F3DF5C-F12D-94CA-897B-8C69253CC037}"/>
              </a:ext>
            </a:extLst>
          </p:cNvPr>
          <p:cNvSpPr>
            <a:spLocks noChangeArrowheads="1"/>
          </p:cNvSpPr>
          <p:nvPr/>
        </p:nvSpPr>
        <p:spPr bwMode="auto">
          <a:xfrm>
            <a:off x="0" y="28545"/>
            <a:ext cx="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928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9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8" name="Straight Connector 9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9" name="Rectangle 100">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ECD6F-5100-6016-CA60-86DC6489290C}"/>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a:solidFill>
                  <a:schemeClr val="tx1">
                    <a:lumMod val="85000"/>
                    <a:lumOff val="15000"/>
                  </a:schemeClr>
                </a:solidFill>
              </a:rPr>
              <a:t>Thank you!</a:t>
            </a:r>
          </a:p>
        </p:txBody>
      </p:sp>
      <p:pic>
        <p:nvPicPr>
          <p:cNvPr id="110" name="Graphic 93" descr="Handshake">
            <a:extLst>
              <a:ext uri="{FF2B5EF4-FFF2-40B4-BE49-F238E27FC236}">
                <a16:creationId xmlns:a16="http://schemas.microsoft.com/office/drawing/2014/main" id="{A5AB4916-19E1-E2E9-3F42-3B0E645F93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4657" y="771100"/>
            <a:ext cx="2750022" cy="2750022"/>
          </a:xfrm>
          <a:prstGeom prst="rect">
            <a:avLst/>
          </a:prstGeom>
        </p:spPr>
      </p:pic>
      <p:cxnSp>
        <p:nvCxnSpPr>
          <p:cNvPr id="111" name="Straight Connector 102">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2" name="Rectangle 104">
            <a:extLst>
              <a:ext uri="{FF2B5EF4-FFF2-40B4-BE49-F238E27FC236}">
                <a16:creationId xmlns:a16="http://schemas.microsoft.com/office/drawing/2014/main" id="{064CBAAB-7956-4763-9F69-A3FDBF1AC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194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1">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A2868-31CB-E7C5-4FA7-7D1702412871}"/>
              </a:ext>
            </a:extLst>
          </p:cNvPr>
          <p:cNvSpPr>
            <a:spLocks noGrp="1"/>
          </p:cNvSpPr>
          <p:nvPr>
            <p:ph type="title"/>
          </p:nvPr>
        </p:nvSpPr>
        <p:spPr>
          <a:xfrm>
            <a:off x="1097280" y="286604"/>
            <a:ext cx="10058400" cy="1094572"/>
          </a:xfrm>
        </p:spPr>
        <p:txBody>
          <a:bodyPr>
            <a:normAutofit/>
          </a:bodyPr>
          <a:lstStyle/>
          <a:p>
            <a:r>
              <a:rPr lang="en-US" sz="4400" b="1" dirty="0">
                <a:cs typeface="Aharoni" panose="02010803020104030203" pitchFamily="2" charset="-79"/>
              </a:rPr>
              <a:t>Overview</a:t>
            </a:r>
            <a:endParaRPr lang="en-CA" sz="4400" b="1" dirty="0">
              <a:cs typeface="Aharoni" panose="02010803020104030203" pitchFamily="2" charset="-79"/>
            </a:endParaRPr>
          </a:p>
        </p:txBody>
      </p:sp>
      <p:cxnSp>
        <p:nvCxnSpPr>
          <p:cNvPr id="78" name="Straight Connector 73">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8" name="Content Placeholder 2">
            <a:extLst>
              <a:ext uri="{FF2B5EF4-FFF2-40B4-BE49-F238E27FC236}">
                <a16:creationId xmlns:a16="http://schemas.microsoft.com/office/drawing/2014/main" id="{0070B449-37B8-5498-E5C8-0C5CC9E58664}"/>
              </a:ext>
            </a:extLst>
          </p:cNvPr>
          <p:cNvGraphicFramePr>
            <a:graphicFrameLocks noGrp="1"/>
          </p:cNvGraphicFramePr>
          <p:nvPr>
            <p:ph idx="1"/>
            <p:extLst>
              <p:ext uri="{D42A27DB-BD31-4B8C-83A1-F6EECF244321}">
                <p14:modId xmlns:p14="http://schemas.microsoft.com/office/powerpoint/2010/main" val="102214769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74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Limitations</a:t>
            </a:r>
            <a:endParaRPr lang="en-CA" dirty="0"/>
          </a:p>
        </p:txBody>
      </p:sp>
      <p:sp>
        <p:nvSpPr>
          <p:cNvPr id="9" name="TextBox 8">
            <a:extLst>
              <a:ext uri="{FF2B5EF4-FFF2-40B4-BE49-F238E27FC236}">
                <a16:creationId xmlns:a16="http://schemas.microsoft.com/office/drawing/2014/main" id="{0930F142-2BD8-E7BD-926B-23A06D7C7FBF}"/>
              </a:ext>
            </a:extLst>
          </p:cNvPr>
          <p:cNvSpPr txBox="1"/>
          <p:nvPr/>
        </p:nvSpPr>
        <p:spPr>
          <a:xfrm>
            <a:off x="872455" y="1958493"/>
            <a:ext cx="9794590" cy="4548681"/>
          </a:xfrm>
          <a:prstGeom prst="rect">
            <a:avLst/>
          </a:prstGeom>
          <a:noFill/>
        </p:spPr>
        <p:txBody>
          <a:bodyPr wrap="square" rtlCol="0">
            <a:spAutoFit/>
          </a:bodyPr>
          <a:lstStyle/>
          <a:p>
            <a:pPr marL="285750" indent="-285750">
              <a:lnSpc>
                <a:spcPct val="115000"/>
              </a:lnSpc>
              <a:spcAft>
                <a:spcPts val="1000"/>
              </a:spcAft>
              <a:buFont typeface="Arial" panose="020B0604020202020204" pitchFamily="34" charset="0"/>
              <a:buChar char="•"/>
            </a:pPr>
            <a:r>
              <a:rPr lang="en-US" sz="1600" b="0" i="0" dirty="0">
                <a:solidFill>
                  <a:srgbClr val="374151"/>
                </a:solidFill>
                <a:effectLst/>
                <a:latin typeface="Söhne"/>
              </a:rPr>
              <a:t>Small Sample Size: One of the </a:t>
            </a:r>
            <a:r>
              <a:rPr lang="en-US" sz="1600" dirty="0">
                <a:solidFill>
                  <a:srgbClr val="374151"/>
                </a:solidFill>
                <a:latin typeface="Söhne"/>
              </a:rPr>
              <a:t>main</a:t>
            </a:r>
            <a:r>
              <a:rPr lang="en-US" sz="1600" b="0" i="0" dirty="0">
                <a:solidFill>
                  <a:srgbClr val="374151"/>
                </a:solidFill>
                <a:effectLst/>
                <a:latin typeface="Söhne"/>
              </a:rPr>
              <a:t> limitations of this analysis is the small sample size of the dataset. With a limited number of data points, the findings and insights derived from the analysis may not be fully representative of the broader population.</a:t>
            </a:r>
          </a:p>
          <a:p>
            <a:pPr marL="285750" indent="-285750" algn="l">
              <a:buFont typeface="Arial" panose="020B0604020202020204" pitchFamily="34" charset="0"/>
              <a:buChar char="•"/>
            </a:pPr>
            <a:r>
              <a:rPr lang="en-US" sz="1600" b="0" i="0" dirty="0">
                <a:solidFill>
                  <a:srgbClr val="374151"/>
                </a:solidFill>
                <a:effectLst/>
                <a:latin typeface="Söhne"/>
              </a:rPr>
              <a:t>Missing Variables: The dataset lacks certain variables that could be relevant to bike purchasing decisions. For example, information on individuals' interests in outdoor activities, health and fitness habits, or </a:t>
            </a:r>
            <a:r>
              <a:rPr lang="en-US" sz="1600" dirty="0">
                <a:solidFill>
                  <a:srgbClr val="374151"/>
                </a:solidFill>
                <a:latin typeface="Söhne"/>
              </a:rPr>
              <a:t>environmental</a:t>
            </a:r>
            <a:r>
              <a:rPr lang="en-US" sz="1600" b="0" i="0" dirty="0">
                <a:solidFill>
                  <a:srgbClr val="374151"/>
                </a:solidFill>
                <a:effectLst/>
                <a:latin typeface="Söhne"/>
              </a:rPr>
              <a:t> concerns could provide valuable insights into their motivation to buy a bike. The absence of these variables limits the comprehensive understanding of the factors influencing bike purchases.</a:t>
            </a:r>
          </a:p>
          <a:p>
            <a:pPr algn="l"/>
            <a:endParaRPr lang="en-US" sz="1600" b="0" i="0" dirty="0">
              <a:solidFill>
                <a:srgbClr val="374151"/>
              </a:solidFill>
              <a:effectLst/>
              <a:latin typeface="Söhne"/>
            </a:endParaRPr>
          </a:p>
          <a:p>
            <a:pPr marL="285750" indent="-285750" algn="l">
              <a:buFont typeface="Arial" panose="020B0604020202020204" pitchFamily="34" charset="0"/>
              <a:buChar char="•"/>
            </a:pPr>
            <a:r>
              <a:rPr lang="en-US" sz="1600" b="0" i="0" dirty="0">
                <a:solidFill>
                  <a:srgbClr val="374151"/>
                </a:solidFill>
                <a:effectLst/>
                <a:latin typeface="Söhne"/>
              </a:rPr>
              <a:t>External Factors: The analysis does not account for external factors that may influence bike purchasing decisions, such as local infrastructure (e.g., bike lanes, bike-sharing programs), cultural or social norms, or economic factors (e.g., inflation, recessions) that could impact individuals' willingness or ability to buy bikes.</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a:lnSpc>
                <a:spcPct val="115000"/>
              </a:lnSpc>
              <a:spcAft>
                <a:spcPts val="1000"/>
              </a:spcAft>
            </a:pPr>
            <a:endParaRPr lang="en-US" sz="1600" kern="100" dirty="0">
              <a:solidFill>
                <a:srgbClr val="374151"/>
              </a:solidFill>
              <a:latin typeface="Söhne"/>
              <a:ea typeface="SimSun" panose="02010600030101010101" pitchFamily="2" charset="-122"/>
              <a:cs typeface="Times New Roman" panose="02020603050405020304" pitchFamily="18" charset="0"/>
            </a:endParaRPr>
          </a:p>
          <a:p>
            <a:pPr>
              <a:lnSpc>
                <a:spcPct val="115000"/>
              </a:lnSpc>
              <a:spcAft>
                <a:spcPts val="1000"/>
              </a:spcAft>
            </a:pPr>
            <a:endParaRPr lang="en-CA" sz="16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430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Findings and insights</a:t>
            </a:r>
            <a:endParaRPr lang="en-CA" dirty="0"/>
          </a:p>
        </p:txBody>
      </p:sp>
      <p:pic>
        <p:nvPicPr>
          <p:cNvPr id="8" name="Content Placeholder 7" descr="A picture containing text, screenshot, diagram, software&#10;&#10;Description automatically generated">
            <a:extLst>
              <a:ext uri="{FF2B5EF4-FFF2-40B4-BE49-F238E27FC236}">
                <a16:creationId xmlns:a16="http://schemas.microsoft.com/office/drawing/2014/main" id="{2D6493C9-5370-24B1-4780-6B6B5EECE293}"/>
              </a:ext>
            </a:extLst>
          </p:cNvPr>
          <p:cNvPicPr>
            <a:picLocks noGrp="1" noChangeAspect="1"/>
          </p:cNvPicPr>
          <p:nvPr>
            <p:ph idx="1"/>
          </p:nvPr>
        </p:nvPicPr>
        <p:blipFill>
          <a:blip r:embed="rId3"/>
          <a:stretch>
            <a:fillRect/>
          </a:stretch>
        </p:blipFill>
        <p:spPr>
          <a:xfrm>
            <a:off x="1735605" y="1980868"/>
            <a:ext cx="6901982" cy="3760788"/>
          </a:xfrm>
          <a:prstGeom prst="rect">
            <a:avLst/>
          </a:prstGeom>
        </p:spPr>
      </p:pic>
      <p:sp>
        <p:nvSpPr>
          <p:cNvPr id="9" name="TextBox 8">
            <a:extLst>
              <a:ext uri="{FF2B5EF4-FFF2-40B4-BE49-F238E27FC236}">
                <a16:creationId xmlns:a16="http://schemas.microsoft.com/office/drawing/2014/main" id="{0930F142-2BD8-E7BD-926B-23A06D7C7FBF}"/>
              </a:ext>
            </a:extLst>
          </p:cNvPr>
          <p:cNvSpPr txBox="1"/>
          <p:nvPr/>
        </p:nvSpPr>
        <p:spPr>
          <a:xfrm>
            <a:off x="1513747" y="5850940"/>
            <a:ext cx="8164945" cy="646331"/>
          </a:xfrm>
          <a:prstGeom prst="rect">
            <a:avLst/>
          </a:prstGeom>
          <a:noFill/>
        </p:spPr>
        <p:txBody>
          <a:bodyPr wrap="square" rtlCol="0">
            <a:spAutoFit/>
          </a:bodyPr>
          <a:lstStyle/>
          <a:p>
            <a:r>
              <a:rPr lang="en-CA" sz="1800" kern="100" dirty="0">
                <a:effectLst/>
                <a:latin typeface="Calibri" panose="020F0502020204030204" pitchFamily="34" charset="0"/>
                <a:ea typeface="SimSun" panose="02010600030101010101" pitchFamily="2" charset="-122"/>
                <a:cs typeface="Calibri" panose="020F0502020204030204" pitchFamily="34" charset="0"/>
              </a:rPr>
              <a:t>In lower distances number of purchased people is more than other.</a:t>
            </a:r>
            <a:endParaRPr lang="en-CA"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CA" dirty="0"/>
          </a:p>
        </p:txBody>
      </p:sp>
    </p:spTree>
    <p:extLst>
      <p:ext uri="{BB962C8B-B14F-4D97-AF65-F5344CB8AC3E}">
        <p14:creationId xmlns:p14="http://schemas.microsoft.com/office/powerpoint/2010/main" val="40755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Findings and insights</a:t>
            </a:r>
            <a:endParaRPr lang="en-CA" dirty="0"/>
          </a:p>
        </p:txBody>
      </p:sp>
      <p:sp>
        <p:nvSpPr>
          <p:cNvPr id="9" name="TextBox 8">
            <a:extLst>
              <a:ext uri="{FF2B5EF4-FFF2-40B4-BE49-F238E27FC236}">
                <a16:creationId xmlns:a16="http://schemas.microsoft.com/office/drawing/2014/main" id="{0930F142-2BD8-E7BD-926B-23A06D7C7FBF}"/>
              </a:ext>
            </a:extLst>
          </p:cNvPr>
          <p:cNvSpPr txBox="1"/>
          <p:nvPr/>
        </p:nvSpPr>
        <p:spPr>
          <a:xfrm>
            <a:off x="1203036" y="5694256"/>
            <a:ext cx="8164945" cy="369332"/>
          </a:xfrm>
          <a:prstGeom prst="rect">
            <a:avLst/>
          </a:prstGeom>
          <a:noFill/>
        </p:spPr>
        <p:txBody>
          <a:bodyPr wrap="square" rtlCol="0">
            <a:spAutoFit/>
          </a:bodyPr>
          <a:lstStyle/>
          <a:p>
            <a:r>
              <a:rPr lang="en-CA" sz="1800" dirty="0">
                <a:effectLst/>
                <a:latin typeface="Calibri" panose="020F0502020204030204" pitchFamily="34" charset="0"/>
                <a:ea typeface="SimSun" panose="02010600030101010101" pitchFamily="2" charset="-122"/>
              </a:rPr>
              <a:t>We can see Occupation professional ones purchased more than others</a:t>
            </a:r>
            <a:endParaRPr lang="en-CA" dirty="0"/>
          </a:p>
        </p:txBody>
      </p:sp>
      <p:pic>
        <p:nvPicPr>
          <p:cNvPr id="10" name="Picture 9" descr="A screenshot of a graph&#10;&#10;Description automatically generated with medium confidence">
            <a:extLst>
              <a:ext uri="{FF2B5EF4-FFF2-40B4-BE49-F238E27FC236}">
                <a16:creationId xmlns:a16="http://schemas.microsoft.com/office/drawing/2014/main" id="{0F009AA0-322B-700A-915E-71C4E5A1AF4E}"/>
              </a:ext>
            </a:extLst>
          </p:cNvPr>
          <p:cNvPicPr>
            <a:picLocks noChangeAspect="1"/>
          </p:cNvPicPr>
          <p:nvPr/>
        </p:nvPicPr>
        <p:blipFill>
          <a:blip r:embed="rId3"/>
          <a:stretch>
            <a:fillRect/>
          </a:stretch>
        </p:blipFill>
        <p:spPr>
          <a:xfrm>
            <a:off x="1203036" y="2220644"/>
            <a:ext cx="5943600" cy="3259455"/>
          </a:xfrm>
          <a:prstGeom prst="rect">
            <a:avLst/>
          </a:prstGeom>
        </p:spPr>
      </p:pic>
    </p:spTree>
    <p:extLst>
      <p:ext uri="{BB962C8B-B14F-4D97-AF65-F5344CB8AC3E}">
        <p14:creationId xmlns:p14="http://schemas.microsoft.com/office/powerpoint/2010/main" val="320803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Findings and insights</a:t>
            </a:r>
            <a:endParaRPr lang="en-CA" dirty="0"/>
          </a:p>
        </p:txBody>
      </p:sp>
      <p:sp>
        <p:nvSpPr>
          <p:cNvPr id="9" name="TextBox 8">
            <a:extLst>
              <a:ext uri="{FF2B5EF4-FFF2-40B4-BE49-F238E27FC236}">
                <a16:creationId xmlns:a16="http://schemas.microsoft.com/office/drawing/2014/main" id="{0930F142-2BD8-E7BD-926B-23A06D7C7FBF}"/>
              </a:ext>
            </a:extLst>
          </p:cNvPr>
          <p:cNvSpPr txBox="1"/>
          <p:nvPr/>
        </p:nvSpPr>
        <p:spPr>
          <a:xfrm>
            <a:off x="1203036" y="5694256"/>
            <a:ext cx="8164945" cy="392159"/>
          </a:xfrm>
          <a:prstGeom prst="rect">
            <a:avLst/>
          </a:prstGeom>
          <a:noFill/>
        </p:spPr>
        <p:txBody>
          <a:bodyPr wrap="square" rtlCol="0">
            <a:spAutoFit/>
          </a:bodyPr>
          <a:lstStyle/>
          <a:p>
            <a:pPr>
              <a:lnSpc>
                <a:spcPct val="115000"/>
              </a:lnSpc>
              <a:spcAft>
                <a:spcPts val="1000"/>
              </a:spcAft>
            </a:pPr>
            <a:r>
              <a:rPr lang="en-CA" sz="1800" kern="100" dirty="0">
                <a:effectLst/>
                <a:latin typeface="Calibri" panose="020F0502020204030204" pitchFamily="34" charset="0"/>
                <a:ea typeface="SimSun" panose="02010600030101010101" pitchFamily="2" charset="-122"/>
                <a:cs typeface="Calibri" panose="020F0502020204030204" pitchFamily="34" charset="0"/>
              </a:rPr>
              <a:t>From this chart, we can say people who has less car purchased more. </a:t>
            </a:r>
            <a:endParaRPr lang="en-CA" sz="18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 name="Picture 3" descr="A picture containing text, line, diagram, plot&#10;&#10;Description automatically generated">
            <a:extLst>
              <a:ext uri="{FF2B5EF4-FFF2-40B4-BE49-F238E27FC236}">
                <a16:creationId xmlns:a16="http://schemas.microsoft.com/office/drawing/2014/main" id="{7CB1E7E3-D1E4-A327-5245-498B53FD4DC0}"/>
              </a:ext>
            </a:extLst>
          </p:cNvPr>
          <p:cNvPicPr>
            <a:picLocks noChangeAspect="1"/>
          </p:cNvPicPr>
          <p:nvPr/>
        </p:nvPicPr>
        <p:blipFill>
          <a:blip r:embed="rId3"/>
          <a:stretch>
            <a:fillRect/>
          </a:stretch>
        </p:blipFill>
        <p:spPr>
          <a:xfrm>
            <a:off x="1203036" y="2101638"/>
            <a:ext cx="5943600" cy="3228340"/>
          </a:xfrm>
          <a:prstGeom prst="rect">
            <a:avLst/>
          </a:prstGeom>
        </p:spPr>
      </p:pic>
    </p:spTree>
    <p:extLst>
      <p:ext uri="{BB962C8B-B14F-4D97-AF65-F5344CB8AC3E}">
        <p14:creationId xmlns:p14="http://schemas.microsoft.com/office/powerpoint/2010/main" val="52800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Findings and insights</a:t>
            </a:r>
            <a:endParaRPr lang="en-CA" dirty="0"/>
          </a:p>
        </p:txBody>
      </p:sp>
      <p:sp>
        <p:nvSpPr>
          <p:cNvPr id="9" name="TextBox 8">
            <a:extLst>
              <a:ext uri="{FF2B5EF4-FFF2-40B4-BE49-F238E27FC236}">
                <a16:creationId xmlns:a16="http://schemas.microsoft.com/office/drawing/2014/main" id="{0930F142-2BD8-E7BD-926B-23A06D7C7FBF}"/>
              </a:ext>
            </a:extLst>
          </p:cNvPr>
          <p:cNvSpPr txBox="1"/>
          <p:nvPr/>
        </p:nvSpPr>
        <p:spPr>
          <a:xfrm>
            <a:off x="1203036" y="5694256"/>
            <a:ext cx="8164945" cy="392159"/>
          </a:xfrm>
          <a:prstGeom prst="rect">
            <a:avLst/>
          </a:prstGeom>
          <a:noFill/>
        </p:spPr>
        <p:txBody>
          <a:bodyPr wrap="square" rtlCol="0">
            <a:spAutoFit/>
          </a:bodyPr>
          <a:lstStyle/>
          <a:p>
            <a:pPr>
              <a:lnSpc>
                <a:spcPct val="115000"/>
              </a:lnSpc>
              <a:spcAft>
                <a:spcPts val="1000"/>
              </a:spcAft>
            </a:pPr>
            <a:r>
              <a:rPr lang="en-CA" sz="1800" kern="100" dirty="0">
                <a:effectLst/>
                <a:latin typeface="Calibri" panose="020F0502020204030204" pitchFamily="34" charset="0"/>
                <a:ea typeface="SimSun" panose="02010600030101010101" pitchFamily="2" charset="-122"/>
                <a:cs typeface="Calibri" panose="020F0502020204030204" pitchFamily="34" charset="0"/>
              </a:rPr>
              <a:t>People who have fewer children purchased more. </a:t>
            </a:r>
            <a:endParaRPr lang="en-CA" sz="18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descr="A picture containing text, line, diagram, plot&#10;&#10;Description automatically generated">
            <a:extLst>
              <a:ext uri="{FF2B5EF4-FFF2-40B4-BE49-F238E27FC236}">
                <a16:creationId xmlns:a16="http://schemas.microsoft.com/office/drawing/2014/main" id="{7C13BEE0-6FD2-1926-B660-01FFC045FE08}"/>
              </a:ext>
            </a:extLst>
          </p:cNvPr>
          <p:cNvPicPr>
            <a:picLocks noChangeAspect="1"/>
          </p:cNvPicPr>
          <p:nvPr/>
        </p:nvPicPr>
        <p:blipFill>
          <a:blip r:embed="rId3"/>
          <a:stretch>
            <a:fillRect/>
          </a:stretch>
        </p:blipFill>
        <p:spPr>
          <a:xfrm>
            <a:off x="1203036" y="2062153"/>
            <a:ext cx="5943600" cy="3216910"/>
          </a:xfrm>
          <a:prstGeom prst="rect">
            <a:avLst/>
          </a:prstGeom>
        </p:spPr>
      </p:pic>
    </p:spTree>
    <p:extLst>
      <p:ext uri="{BB962C8B-B14F-4D97-AF65-F5344CB8AC3E}">
        <p14:creationId xmlns:p14="http://schemas.microsoft.com/office/powerpoint/2010/main" val="219961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5C4EF42-3A20-EED0-D645-450521FB309A}"/>
              </a:ext>
            </a:extLst>
          </p:cNvPr>
          <p:cNvPicPr>
            <a:picLocks noChangeAspect="1"/>
          </p:cNvPicPr>
          <p:nvPr/>
        </p:nvPicPr>
        <p:blipFill>
          <a:blip r:embed="rId3"/>
          <a:stretch>
            <a:fillRect/>
          </a:stretch>
        </p:blipFill>
        <p:spPr>
          <a:xfrm>
            <a:off x="370432" y="611278"/>
            <a:ext cx="11451102" cy="3763774"/>
          </a:xfrm>
          <a:prstGeom prst="rect">
            <a:avLst/>
          </a:prstGeom>
        </p:spPr>
      </p:pic>
      <p:sp>
        <p:nvSpPr>
          <p:cNvPr id="25" name="Rectangle 2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D18BD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Findings and insights</a:t>
            </a:r>
          </a:p>
        </p:txBody>
      </p:sp>
      <p:cxnSp>
        <p:nvCxnSpPr>
          <p:cNvPr id="27" name="Straight Connector 26">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D18BD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30F142-2BD8-E7BD-926B-23A06D7C7FBF}"/>
              </a:ext>
            </a:extLst>
          </p:cNvPr>
          <p:cNvSpPr txBox="1"/>
          <p:nvPr/>
        </p:nvSpPr>
        <p:spPr>
          <a:xfrm>
            <a:off x="6064301" y="4905300"/>
            <a:ext cx="5493699" cy="1554485"/>
          </a:xfrm>
          <a:prstGeom prst="rect">
            <a:avLst/>
          </a:prstGeom>
        </p:spPr>
        <p:txBody>
          <a:bodyPr vert="horz" lIns="0" tIns="45720" rIns="0" bIns="45720" rtlCol="0" anchor="ctr">
            <a:normAutofit/>
          </a:bodyPr>
          <a:lstStyle/>
          <a:p>
            <a:pPr>
              <a:spcAft>
                <a:spcPts val="1000"/>
              </a:spcAft>
              <a:buFont typeface="Calibri" panose="020F0502020204030204" pitchFamily="34" charset="0"/>
            </a:pPr>
            <a:r>
              <a:rPr lang="en-US">
                <a:solidFill>
                  <a:srgbClr val="FFFFFF"/>
                </a:solidFill>
                <a:effectLst/>
              </a:rPr>
              <a:t>In North America, the number of purchased bikes is the highest, while the ratio of people who own a bike is slightly lower. On the other hand, in Europe, the ratio of people who own a bike is the highest.</a:t>
            </a:r>
          </a:p>
        </p:txBody>
      </p:sp>
    </p:spTree>
    <p:extLst>
      <p:ext uri="{BB962C8B-B14F-4D97-AF65-F5344CB8AC3E}">
        <p14:creationId xmlns:p14="http://schemas.microsoft.com/office/powerpoint/2010/main" val="134822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03B799-A085-536E-946E-158DB179AEC7}"/>
              </a:ext>
            </a:extLst>
          </p:cNvPr>
          <p:cNvPicPr>
            <a:picLocks noChangeAspect="1"/>
          </p:cNvPicPr>
          <p:nvPr/>
        </p:nvPicPr>
        <p:blipFill>
          <a:blip r:embed="rId3"/>
          <a:stretch>
            <a:fillRect/>
          </a:stretch>
        </p:blipFill>
        <p:spPr>
          <a:xfrm>
            <a:off x="633998" y="643538"/>
            <a:ext cx="11056253" cy="3863547"/>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D18BD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Findings and insights</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D18BD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30F142-2BD8-E7BD-926B-23A06D7C7FBF}"/>
              </a:ext>
            </a:extLst>
          </p:cNvPr>
          <p:cNvSpPr txBox="1"/>
          <p:nvPr/>
        </p:nvSpPr>
        <p:spPr>
          <a:xfrm>
            <a:off x="6064301" y="4905300"/>
            <a:ext cx="5493699" cy="1554485"/>
          </a:xfrm>
          <a:prstGeom prst="rect">
            <a:avLst/>
          </a:prstGeom>
        </p:spPr>
        <p:txBody>
          <a:bodyPr vert="horz" lIns="0" tIns="45720" rIns="0" bIns="45720" rtlCol="0" anchor="ctr">
            <a:normAutofit/>
          </a:bodyPr>
          <a:lstStyle/>
          <a:p>
            <a:pPr>
              <a:lnSpc>
                <a:spcPct val="90000"/>
              </a:lnSpc>
              <a:spcAft>
                <a:spcPts val="1000"/>
              </a:spcAft>
              <a:buFont typeface="Calibri" panose="020F0502020204030204" pitchFamily="34" charset="0"/>
            </a:pPr>
            <a:r>
              <a:rPr lang="en-US" sz="1100">
                <a:solidFill>
                  <a:srgbClr val="FFFFFF"/>
                </a:solidFill>
                <a:effectLst/>
              </a:rPr>
              <a:t>the chart demonstrates variations in bike ownership across different age groups.</a:t>
            </a:r>
          </a:p>
          <a:p>
            <a:pPr>
              <a:lnSpc>
                <a:spcPct val="90000"/>
              </a:lnSpc>
              <a:spcAft>
                <a:spcPts val="1000"/>
              </a:spcAft>
              <a:buFont typeface="Calibri" panose="020F0502020204030204" pitchFamily="34" charset="0"/>
            </a:pPr>
            <a:r>
              <a:rPr lang="en-US" sz="1100">
                <a:solidFill>
                  <a:srgbClr val="FFFFFF"/>
                </a:solidFill>
                <a:effectLst/>
              </a:rPr>
              <a:t>For the age group between 31 and 54, bike ownership is relatively common within this age range.</a:t>
            </a:r>
          </a:p>
          <a:p>
            <a:pPr>
              <a:lnSpc>
                <a:spcPct val="90000"/>
              </a:lnSpc>
              <a:spcAft>
                <a:spcPts val="1000"/>
              </a:spcAft>
              <a:buFont typeface="Calibri" panose="020F0502020204030204" pitchFamily="34" charset="0"/>
            </a:pPr>
            <a:r>
              <a:rPr lang="en-US" sz="1100">
                <a:solidFill>
                  <a:srgbClr val="FFFFFF"/>
                </a:solidFill>
              </a:rPr>
              <a:t>For the age group over 60, bike ownership decreases as individuals get older.</a:t>
            </a:r>
          </a:p>
          <a:p>
            <a:pPr>
              <a:lnSpc>
                <a:spcPct val="90000"/>
              </a:lnSpc>
              <a:spcAft>
                <a:spcPts val="1000"/>
              </a:spcAft>
              <a:buFont typeface="Calibri" panose="020F0502020204030204" pitchFamily="34" charset="0"/>
            </a:pPr>
            <a:r>
              <a:rPr lang="en-US" sz="1100">
                <a:solidFill>
                  <a:srgbClr val="FFFFFF"/>
                </a:solidFill>
              </a:rPr>
              <a:t>Within the adult age group below 31, bike ownership is somewhat lower among younger adults.</a:t>
            </a:r>
          </a:p>
          <a:p>
            <a:pPr>
              <a:lnSpc>
                <a:spcPct val="90000"/>
              </a:lnSpc>
              <a:spcAft>
                <a:spcPts val="1000"/>
              </a:spcAft>
              <a:buFont typeface="Calibri" panose="020F0502020204030204" pitchFamily="34" charset="0"/>
            </a:pPr>
            <a:endParaRPr lang="en-US" sz="1100">
              <a:solidFill>
                <a:srgbClr val="FFFFFF"/>
              </a:solidFill>
              <a:effectLst/>
            </a:endParaRPr>
          </a:p>
        </p:txBody>
      </p:sp>
    </p:spTree>
    <p:extLst>
      <p:ext uri="{BB962C8B-B14F-4D97-AF65-F5344CB8AC3E}">
        <p14:creationId xmlns:p14="http://schemas.microsoft.com/office/powerpoint/2010/main" val="1500206472"/>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851</Words>
  <Application>Microsoft Office PowerPoint</Application>
  <PresentationFormat>Widescreen</PresentationFormat>
  <Paragraphs>60</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Garamond</vt:lpstr>
      <vt:lpstr>Söhne</vt:lpstr>
      <vt:lpstr>RetrospectVTI</vt:lpstr>
      <vt:lpstr>PowerPoint Presentation</vt:lpstr>
      <vt:lpstr>Overview</vt:lpstr>
      <vt:lpstr>Limitations</vt:lpstr>
      <vt:lpstr>Findings and insights</vt:lpstr>
      <vt:lpstr>Findings and insights</vt:lpstr>
      <vt:lpstr>Findings and insights</vt:lpstr>
      <vt:lpstr>Findings and insights</vt:lpstr>
      <vt:lpstr>Findings and insights</vt:lpstr>
      <vt:lpstr>Findings and insights</vt:lpstr>
      <vt:lpstr>Findings and insights</vt:lpstr>
      <vt:lpstr>Findings and insights</vt:lpstr>
      <vt:lpstr>Findings and insights</vt:lpstr>
      <vt:lpstr>Challenges</vt:lpstr>
      <vt:lpstr>Key Insights and Recomendations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JAGUNMOLU ODEBAMIKE</cp:lastModifiedBy>
  <cp:revision>37</cp:revision>
  <dcterms:created xsi:type="dcterms:W3CDTF">2023-05-16T14:46:30Z</dcterms:created>
  <dcterms:modified xsi:type="dcterms:W3CDTF">2023-06-16T17:02:34Z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2023-05-16T14:46:52Z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5234e686-00d9-4ea3-98b6-d1c213656118</vt:lpwstr>
  </property>
  <property fmtid="{D5CDD505-2E9C-101B-9397-08002B2CF9AE}" pid="7" name="MSIP_Label_defa4170-0d19-0005-0004-bc88714345d2_ActionId">
    <vt:lpwstr>069e7996-a692-4fd8-b7a5-b8d4c1c9ac0a</vt:lpwstr>
  </property>
  <property fmtid="{D5CDD505-2E9C-101B-9397-08002B2CF9AE}" pid="8" name="MSIP_Label_defa4170-0d19-0005-0004-bc88714345d2_ContentBits">
    <vt:lpwstr>0</vt:lpwstr>
  </property>
</Properties>
</file>