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6" r:id="rId7"/>
    <p:sldId id="267" r:id="rId8"/>
    <p:sldId id="260" r:id="rId9"/>
    <p:sldId id="261" r:id="rId10"/>
    <p:sldId id="268" r:id="rId11"/>
    <p:sldId id="262" r:id="rId12"/>
    <p:sldId id="263" r:id="rId13"/>
    <p:sldId id="264" r:id="rId14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6"/>
      <p:bold r:id="rId17"/>
      <p:italic r:id="rId18"/>
      <p:boldItalic r:id="rId19"/>
    </p:embeddedFont>
    <p:embeddedFont>
      <p:font typeface="Montserrat SemiBold" panose="00000700000000000000" pitchFamily="2" charset="0"/>
      <p:regular r:id="rId20"/>
      <p:bold r:id="rId21"/>
      <p:italic r:id="rId22"/>
      <p:boldItalic r:id="rId23"/>
    </p:embeddedFont>
    <p:embeddedFont>
      <p:font typeface="Sitka Banner" pitchFamily="2" charset="0"/>
      <p:regular r:id="rId24"/>
      <p:bold r:id="rId25"/>
      <p:italic r:id="rId26"/>
      <p:boldItalic r:id="rId27"/>
    </p:embeddedFont>
    <p:embeddedFont>
      <p:font typeface="Source Code Pro" panose="020B0509030403020204" pitchFamily="49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9.fntdata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716c57d09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g1716c57d09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716c57d096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" name="Google Shape;71;g1716c57d096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716c57d096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g1716c57d096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716c57d096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716c57d096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716c57d096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1716c57d096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716c57d096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1716c57d096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716c57d096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716c57d096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716c57d096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716c57d096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716c57d096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716c57d096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472487" y="4662487"/>
            <a:ext cx="549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0" y="7937"/>
            <a:ext cx="9144000" cy="743100"/>
          </a:xfrm>
          <a:prstGeom prst="rect">
            <a:avLst/>
          </a:prstGeom>
          <a:solidFill>
            <a:srgbClr val="E6F6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3">
            <a:alphaModFix/>
          </a:blip>
          <a:srcRect b="24766"/>
          <a:stretch/>
        </p:blipFill>
        <p:spPr>
          <a:xfrm>
            <a:off x="7591425" y="276225"/>
            <a:ext cx="1196974" cy="206375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311150" y="292100"/>
            <a:ext cx="8521800" cy="8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311150" y="1228725"/>
            <a:ext cx="85218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472487" y="4662487"/>
            <a:ext cx="549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312737" y="304800"/>
            <a:ext cx="4076700" cy="4533900"/>
          </a:xfrm>
          <a:prstGeom prst="rect">
            <a:avLst/>
          </a:prstGeom>
          <a:solidFill>
            <a:srgbClr val="E6F6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dirty="0"/>
              <a:t>    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By JAGVEER SINGH</a:t>
            </a:r>
            <a:endParaRPr dirty="0"/>
          </a:p>
        </p:txBody>
      </p:sp>
      <p:sp>
        <p:nvSpPr>
          <p:cNvPr id="65" name="Google Shape;65;p15"/>
          <p:cNvSpPr txBox="1"/>
          <p:nvPr/>
        </p:nvSpPr>
        <p:spPr>
          <a:xfrm>
            <a:off x="541825" y="1376350"/>
            <a:ext cx="38475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None/>
            </a:pPr>
            <a:r>
              <a:rPr lang="en" sz="1900" b="1">
                <a:latin typeface="Montserrat"/>
                <a:ea typeface="Montserrat"/>
                <a:cs typeface="Montserrat"/>
                <a:sym typeface="Montserrat"/>
              </a:rPr>
              <a:t>Business Analyst Career Program - Capstone Project</a:t>
            </a:r>
            <a:endParaRPr sz="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312737" y="1528762"/>
            <a:ext cx="55500" cy="758700"/>
          </a:xfrm>
          <a:prstGeom prst="rect">
            <a:avLst/>
          </a:prstGeom>
          <a:solidFill>
            <a:srgbClr val="04A5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4479" y="1376350"/>
            <a:ext cx="3018901" cy="301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Import the Data from the SQL Database into PowerBI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1"/>
          </p:nvPr>
        </p:nvSpPr>
        <p:spPr>
          <a:xfrm>
            <a:off x="311700" y="152852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27C337-5FEC-E393-F788-F4891A66C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88" y="697424"/>
            <a:ext cx="8896027" cy="444607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11700" y="246725"/>
            <a:ext cx="8520600" cy="8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Interactive Dashboard by using visualization tools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1"/>
          </p:nvPr>
        </p:nvSpPr>
        <p:spPr>
          <a:xfrm>
            <a:off x="311700" y="152852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5A675E-1C91-CA9C-2D60-EF766FE1C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09331"/>
            <a:ext cx="9144000" cy="443416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xfrm>
            <a:off x="311700" y="246725"/>
            <a:ext cx="8520600" cy="8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Conclusion and Inferences</a:t>
            </a:r>
            <a:endParaRPr sz="1800" b="1" dirty="0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3"/>
          <p:cNvSpPr txBox="1">
            <a:spLocks noGrp="1"/>
          </p:cNvSpPr>
          <p:nvPr>
            <p:ph type="body" idx="1"/>
          </p:nvPr>
        </p:nvSpPr>
        <p:spPr>
          <a:xfrm>
            <a:off x="311700" y="813661"/>
            <a:ext cx="8520600" cy="4055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2800" dirty="0">
                <a:solidFill>
                  <a:schemeClr val="accent4">
                    <a:lumMod val="75000"/>
                  </a:schemeClr>
                </a:solidFill>
                <a:latin typeface="Sitka Banner" pitchFamily="2" charset="0"/>
                <a:ea typeface="Montserrat"/>
                <a:cs typeface="Montserrat"/>
                <a:sym typeface="Montserrat"/>
              </a:rPr>
              <a:t>Most selling Product is Paseo.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2800" dirty="0">
                <a:solidFill>
                  <a:schemeClr val="accent4">
                    <a:lumMod val="75000"/>
                  </a:schemeClr>
                </a:solidFill>
                <a:latin typeface="Sitka Banner" pitchFamily="2" charset="0"/>
                <a:ea typeface="Montserrat"/>
                <a:cs typeface="Montserrat"/>
                <a:sym typeface="Montserrat"/>
              </a:rPr>
              <a:t>Highest segment profit is Government and product is Paseo , and having highest loss segment is Enterprise and product is Carretera.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2800" dirty="0">
                <a:solidFill>
                  <a:schemeClr val="accent4">
                    <a:lumMod val="75000"/>
                  </a:schemeClr>
                </a:solidFill>
                <a:latin typeface="Sitka Banner" pitchFamily="2" charset="0"/>
                <a:ea typeface="Montserrat"/>
                <a:cs typeface="Montserrat"/>
                <a:sym typeface="Montserrat"/>
              </a:rPr>
              <a:t>More sale and Profit is in Year 2014.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2800" dirty="0">
                <a:solidFill>
                  <a:schemeClr val="accent4">
                    <a:lumMod val="75000"/>
                  </a:schemeClr>
                </a:solidFill>
                <a:latin typeface="Sitka Banner" pitchFamily="2" charset="0"/>
                <a:ea typeface="Montserrat"/>
                <a:cs typeface="Montserrat"/>
                <a:sym typeface="Montserrat"/>
              </a:rPr>
              <a:t>Top 2 Countries are U.S.A and Canada.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2800" dirty="0">
                <a:solidFill>
                  <a:schemeClr val="accent4">
                    <a:lumMod val="75000"/>
                  </a:schemeClr>
                </a:solidFill>
                <a:latin typeface="Sitka Banner" pitchFamily="2" charset="0"/>
                <a:ea typeface="Montserrat"/>
                <a:cs typeface="Montserrat"/>
                <a:sym typeface="Montserrat"/>
              </a:rPr>
              <a:t>Bottom 3 Products are Carretera, Montana, Amarilla.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2800" dirty="0">
                <a:solidFill>
                  <a:schemeClr val="accent4">
                    <a:lumMod val="75000"/>
                  </a:schemeClr>
                </a:solidFill>
                <a:latin typeface="Sitka Banner" pitchFamily="2" charset="0"/>
                <a:ea typeface="Montserrat"/>
                <a:cs typeface="Montserrat"/>
                <a:sym typeface="Montserrat"/>
              </a:rPr>
              <a:t>More sale and Profit are in Product is Paseo.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N" sz="2800" dirty="0">
              <a:solidFill>
                <a:schemeClr val="accent4">
                  <a:lumMod val="75000"/>
                </a:schemeClr>
              </a:solidFill>
              <a:latin typeface="Sitka Banner" pitchFamily="2" charset="0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N" sz="1400" dirty="0">
              <a:solidFill>
                <a:schemeClr val="accent4">
                  <a:lumMod val="75000"/>
                </a:schemeClr>
              </a:solidFill>
              <a:latin typeface="Sitka Banner" pitchFamily="2" charset="0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N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288925" y="149225"/>
            <a:ext cx="6400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A57E"/>
              </a:buClr>
              <a:buSzPts val="1800"/>
              <a:buFont typeface="Montserrat"/>
              <a:buNone/>
            </a:pPr>
            <a:r>
              <a:rPr lang="en" sz="1800" b="1" i="0" u="none" strike="noStrike" cap="none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Agenda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220175" y="794516"/>
            <a:ext cx="8542200" cy="29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</a:pPr>
            <a:endParaRPr sz="1400" i="0" u="none" strike="noStrike" cap="non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Data Exploration 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Statistical Analysis using Excel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Graphical Analysis using Excel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Insert the given data into the SQL server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Import the Data from the SQL Database into PowerBI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Interactive Dashboard by using visualization tools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Conclusion and Inferences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Endnotes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75" name="Google Shape;75;p16" descr="agenda – Palo Alto Daily Pos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88063" y="1103313"/>
            <a:ext cx="261937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246725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1800" b="1" dirty="0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Data Exploration </a:t>
            </a:r>
            <a:endParaRPr sz="1800" b="1" dirty="0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52852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800" dirty="0">
                <a:solidFill>
                  <a:srgbClr val="FF0000"/>
                </a:solidFill>
                <a:latin typeface="Sitka Banner" pitchFamily="2" charset="0"/>
                <a:ea typeface="Montserrat"/>
                <a:cs typeface="Montserrat"/>
                <a:sym typeface="Montserrat"/>
              </a:rPr>
              <a:t>It is Financial Data of western countries 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800" dirty="0">
                <a:solidFill>
                  <a:schemeClr val="tx1">
                    <a:lumMod val="75000"/>
                  </a:schemeClr>
                </a:solidFill>
                <a:latin typeface="Sitka Banner" pitchFamily="2" charset="0"/>
                <a:ea typeface="Montserrat"/>
                <a:cs typeface="Montserrat"/>
                <a:sym typeface="Montserrat"/>
              </a:rPr>
              <a:t>It has mainly segment of Channel Partners, Enterprises, Government, Midmarket, Small Business.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800" dirty="0">
                <a:solidFill>
                  <a:schemeClr val="tx1">
                    <a:lumMod val="75000"/>
                  </a:schemeClr>
                </a:solidFill>
                <a:latin typeface="Sitka Banner" pitchFamily="2" charset="0"/>
                <a:ea typeface="Montserrat"/>
                <a:cs typeface="Montserrat"/>
                <a:sym typeface="Montserrat"/>
              </a:rPr>
              <a:t>The dataset is of countries are Canada, France, Germany, Mexico, United state of America.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800" dirty="0">
                <a:solidFill>
                  <a:schemeClr val="tx1">
                    <a:lumMod val="75000"/>
                  </a:schemeClr>
                </a:solidFill>
                <a:latin typeface="Sitka Banner" pitchFamily="2" charset="0"/>
                <a:ea typeface="Montserrat"/>
                <a:cs typeface="Montserrat"/>
                <a:sym typeface="Montserrat"/>
              </a:rPr>
              <a:t>The products are Amarilla, Carretera, Montana,  Paseo , Velo,  VIT.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800" dirty="0">
                <a:solidFill>
                  <a:schemeClr val="accent6">
                    <a:lumMod val="75000"/>
                  </a:schemeClr>
                </a:solidFill>
                <a:latin typeface="Sitka Banner" pitchFamily="2" charset="0"/>
                <a:ea typeface="Montserrat"/>
                <a:cs typeface="Montserrat"/>
                <a:sym typeface="Montserrat"/>
              </a:rPr>
              <a:t>Gross Sales = Unit Sold * Sales Price.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800" dirty="0">
                <a:solidFill>
                  <a:schemeClr val="accent6">
                    <a:lumMod val="75000"/>
                  </a:schemeClr>
                </a:solidFill>
                <a:latin typeface="Sitka Banner" pitchFamily="2" charset="0"/>
                <a:ea typeface="Montserrat"/>
                <a:cs typeface="Montserrat"/>
                <a:sym typeface="Montserrat"/>
              </a:rPr>
              <a:t>Sales = Gross Sales – Discount.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800" dirty="0">
                <a:solidFill>
                  <a:schemeClr val="accent6">
                    <a:lumMod val="75000"/>
                  </a:schemeClr>
                </a:solidFill>
                <a:latin typeface="Sitka Banner" pitchFamily="2" charset="0"/>
                <a:ea typeface="Montserrat"/>
                <a:cs typeface="Montserrat"/>
                <a:sym typeface="Montserrat"/>
              </a:rPr>
              <a:t>Profit = Sales – COGS.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800" dirty="0">
                <a:solidFill>
                  <a:schemeClr val="accent6">
                    <a:lumMod val="75000"/>
                  </a:schemeClr>
                </a:solidFill>
                <a:latin typeface="Sitka Banner" pitchFamily="2" charset="0"/>
                <a:ea typeface="Montserrat"/>
                <a:cs typeface="Montserrat"/>
                <a:sym typeface="Montserrat"/>
              </a:rPr>
              <a:t>Years are 2013 and 2014 </a:t>
            </a:r>
            <a:endParaRPr sz="1800" dirty="0">
              <a:solidFill>
                <a:schemeClr val="accent6">
                  <a:lumMod val="75000"/>
                </a:schemeClr>
              </a:solidFill>
              <a:latin typeface="Sitka Banner" pitchFamily="2" charset="0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en-IN" sz="1800" b="1" dirty="0">
                <a:solidFill>
                  <a:schemeClr val="tx1">
                    <a:lumMod val="75000"/>
                  </a:schemeClr>
                </a:solidFill>
                <a:sym typeface="Montserrat"/>
              </a:rPr>
              <a:t>Statistical Analysis using Excel</a:t>
            </a:r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150" y="825769"/>
            <a:ext cx="8521700" cy="4226678"/>
          </a:xfr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>
              <a:buNone/>
            </a:pPr>
            <a:r>
              <a:rPr lang="en-IN" sz="1600" dirty="0">
                <a:solidFill>
                  <a:schemeClr val="accent5"/>
                </a:solidFill>
                <a:latin typeface="Sitka Banner" pitchFamily="2" charset="0"/>
                <a:sym typeface="Montserrat"/>
              </a:rPr>
              <a:t>Product by sales </a:t>
            </a:r>
            <a:r>
              <a:rPr lang="en-IN" sz="1600" dirty="0">
                <a:latin typeface="Sitka Banner" pitchFamily="2" charset="0"/>
                <a:sym typeface="Montserrat"/>
              </a:rPr>
              <a:t>: </a:t>
            </a:r>
          </a:p>
          <a:p>
            <a:pPr marL="114300" lvl="0" indent="0">
              <a:buNone/>
            </a:pPr>
            <a:r>
              <a:rPr lang="en-IN" dirty="0">
                <a:latin typeface="Sitka Banner" pitchFamily="2" charset="0"/>
                <a:sym typeface="Montserrat"/>
              </a:rPr>
              <a:t>Amarilla - $1,77,47,116.06 , Carretera – $1,38,15,307.89, Montana – $1,53,90,801.88, Paseo – $3,30,11,143.95, </a:t>
            </a:r>
          </a:p>
          <a:p>
            <a:pPr marL="114300" lvl="0" indent="0">
              <a:buNone/>
            </a:pPr>
            <a:r>
              <a:rPr lang="en-IN" dirty="0">
                <a:latin typeface="Sitka Banner" pitchFamily="2" charset="0"/>
                <a:sym typeface="Montserrat"/>
              </a:rPr>
              <a:t>Velo – $1,82,50,059.47, Vit – $2,05,11,921.02. </a:t>
            </a:r>
          </a:p>
          <a:p>
            <a:pPr marL="114300" lvl="0" indent="0">
              <a:buNone/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Sitka Banner" pitchFamily="2" charset="0"/>
                <a:sym typeface="Montserrat"/>
              </a:rPr>
              <a:t> --Most Selling Product is Paseo</a:t>
            </a:r>
            <a:r>
              <a:rPr lang="en-IN" sz="1200" dirty="0">
                <a:solidFill>
                  <a:schemeClr val="accent6">
                    <a:lumMod val="75000"/>
                  </a:schemeClr>
                </a:solidFill>
                <a:latin typeface="Sitka Banner" pitchFamily="2" charset="0"/>
                <a:sym typeface="Montserrat"/>
              </a:rPr>
              <a:t>.</a:t>
            </a:r>
          </a:p>
          <a:p>
            <a:pPr marL="114300" lvl="0" indent="0">
              <a:buNone/>
            </a:pPr>
            <a:r>
              <a:rPr lang="en-IN" sz="1600" dirty="0">
                <a:solidFill>
                  <a:schemeClr val="accent5"/>
                </a:solidFill>
                <a:latin typeface="Sitka Banner" pitchFamily="2" charset="0"/>
                <a:sym typeface="Montserrat"/>
              </a:rPr>
              <a:t>Segment wise Profit </a:t>
            </a:r>
            <a:r>
              <a:rPr lang="en-IN" dirty="0">
                <a:solidFill>
                  <a:schemeClr val="accent5"/>
                </a:solidFill>
                <a:latin typeface="Sitka Banner" pitchFamily="2" charset="0"/>
                <a:sym typeface="Montserrat"/>
              </a:rPr>
              <a:t>:</a:t>
            </a:r>
          </a:p>
          <a:p>
            <a:pPr marL="114300" lvl="0" indent="0">
              <a:buNone/>
            </a:pPr>
            <a:r>
              <a:rPr lang="en-IN" dirty="0">
                <a:solidFill>
                  <a:schemeClr val="tx2">
                    <a:lumMod val="10000"/>
                  </a:schemeClr>
                </a:solidFill>
                <a:latin typeface="Sitka Banner" pitchFamily="2" charset="0"/>
                <a:sym typeface="Montserrat"/>
              </a:rPr>
              <a:t>Channel Partners - $13,16,803.14, Enterprise – $(6,14,545.63), Government – $1,13,88,173.17, Midmarket – $6,60,103.08, </a:t>
            </a:r>
          </a:p>
          <a:p>
            <a:pPr marL="114300" lvl="0" indent="0">
              <a:buNone/>
            </a:pPr>
            <a:r>
              <a:rPr lang="en-IN" dirty="0">
                <a:solidFill>
                  <a:schemeClr val="tx2">
                    <a:lumMod val="10000"/>
                  </a:schemeClr>
                </a:solidFill>
                <a:latin typeface="Sitka Banner" pitchFamily="2" charset="0"/>
                <a:sym typeface="Montserrat"/>
              </a:rPr>
              <a:t>Small Business – $41,43,168.50.</a:t>
            </a:r>
          </a:p>
          <a:p>
            <a:pPr marL="114300" lvl="0" indent="0">
              <a:buNone/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Sitka Banner" pitchFamily="2" charset="0"/>
                <a:sym typeface="Montserrat"/>
              </a:rPr>
              <a:t>--Most Profit Segment is Government and Having a Loss in Segment of Enterprise.</a:t>
            </a:r>
          </a:p>
          <a:p>
            <a:pPr marL="114300" lvl="0" indent="0">
              <a:buNone/>
            </a:pPr>
            <a:r>
              <a:rPr lang="en-IN" sz="1600" dirty="0">
                <a:solidFill>
                  <a:schemeClr val="accent5"/>
                </a:solidFill>
                <a:latin typeface="Sitka Banner" pitchFamily="2" charset="0"/>
                <a:sym typeface="Montserrat"/>
              </a:rPr>
              <a:t>Yearly sales and Profit:</a:t>
            </a:r>
          </a:p>
          <a:p>
            <a:pPr marL="114300" lvl="0" indent="0">
              <a:buNone/>
            </a:pPr>
            <a:r>
              <a:rPr lang="en-IN" sz="1600" dirty="0">
                <a:solidFill>
                  <a:schemeClr val="accent5"/>
                </a:solidFill>
                <a:latin typeface="Sitka Banner" pitchFamily="2" charset="0"/>
                <a:sym typeface="Montserrat"/>
              </a:rPr>
              <a:t>2013</a:t>
            </a:r>
            <a:r>
              <a:rPr lang="en-IN" sz="1600" dirty="0">
                <a:solidFill>
                  <a:schemeClr val="tx2">
                    <a:lumMod val="10000"/>
                  </a:schemeClr>
                </a:solidFill>
                <a:latin typeface="Sitka Banner" pitchFamily="2" charset="0"/>
                <a:sym typeface="Montserrat"/>
              </a:rPr>
              <a:t>  </a:t>
            </a:r>
            <a:r>
              <a:rPr lang="en-IN" dirty="0">
                <a:solidFill>
                  <a:schemeClr val="tx2">
                    <a:lumMod val="10000"/>
                  </a:schemeClr>
                </a:solidFill>
                <a:latin typeface="Sitka Banner" pitchFamily="2" charset="0"/>
                <a:sym typeface="Montserrat"/>
              </a:rPr>
              <a:t>                                                                                                                                          </a:t>
            </a:r>
            <a:r>
              <a:rPr lang="en-IN" sz="1600" dirty="0">
                <a:solidFill>
                  <a:schemeClr val="accent5"/>
                </a:solidFill>
                <a:latin typeface="Sitka Banner" pitchFamily="2" charset="0"/>
                <a:sym typeface="Montserrat"/>
              </a:rPr>
              <a:t>2014</a:t>
            </a:r>
          </a:p>
          <a:p>
            <a:pPr marL="114300" lvl="0" indent="0">
              <a:buNone/>
            </a:pPr>
            <a:r>
              <a:rPr lang="en-IN" sz="1600" dirty="0">
                <a:solidFill>
                  <a:schemeClr val="tx2">
                    <a:lumMod val="10000"/>
                  </a:schemeClr>
                </a:solidFill>
                <a:latin typeface="Sitka Banner" pitchFamily="2" charset="0"/>
                <a:sym typeface="Montserrat"/>
              </a:rPr>
              <a:t>Sale : $2,64,15,255.51                                                                                Sale :  $9,23,11,094.75</a:t>
            </a:r>
          </a:p>
          <a:p>
            <a:pPr marL="114300" lvl="0" indent="0">
              <a:buNone/>
            </a:pPr>
            <a:r>
              <a:rPr lang="en-IN" sz="1600" dirty="0">
                <a:solidFill>
                  <a:schemeClr val="tx2">
                    <a:lumMod val="10000"/>
                  </a:schemeClr>
                </a:solidFill>
                <a:latin typeface="Sitka Banner" pitchFamily="2" charset="0"/>
                <a:sym typeface="Montserrat"/>
              </a:rPr>
              <a:t>Profit : $38,78,464.51                                                                                Profit : $1,30,15,237.75</a:t>
            </a:r>
          </a:p>
          <a:p>
            <a:pPr marL="114300" lvl="0" indent="0">
              <a:buNone/>
            </a:pPr>
            <a:r>
              <a:rPr lang="en-IN" sz="1600" dirty="0">
                <a:solidFill>
                  <a:schemeClr val="accent6">
                    <a:lumMod val="75000"/>
                  </a:schemeClr>
                </a:solidFill>
                <a:latin typeface="Sitka Banner" pitchFamily="2" charset="0"/>
                <a:sym typeface="Montserrat"/>
              </a:rPr>
              <a:t>--We Have More Sales and Profit in year 2014.</a:t>
            </a:r>
          </a:p>
          <a:p>
            <a:pPr marL="114300" lvl="0" indent="0">
              <a:buNone/>
            </a:pPr>
            <a:r>
              <a:rPr lang="en-IN" sz="1600" dirty="0">
                <a:solidFill>
                  <a:schemeClr val="accent5"/>
                </a:solidFill>
                <a:latin typeface="Sitka Banner" pitchFamily="2" charset="0"/>
                <a:sym typeface="Montserrat"/>
              </a:rPr>
              <a:t>Country wise sales :</a:t>
            </a:r>
          </a:p>
          <a:p>
            <a:pPr marL="114300" lvl="0" indent="0">
              <a:buNone/>
            </a:pPr>
            <a:r>
              <a:rPr lang="en-IN" dirty="0">
                <a:solidFill>
                  <a:schemeClr val="tx2">
                    <a:lumMod val="10000"/>
                  </a:schemeClr>
                </a:solidFill>
                <a:latin typeface="Sitka Banner" pitchFamily="2" charset="0"/>
                <a:sym typeface="Montserrat"/>
              </a:rPr>
              <a:t>Canada - $2,48,87,654.89, France - $2,43,54,172.28, Germany - $2,35,05,340.82, Mexico - $2,09,49,352.11,</a:t>
            </a:r>
          </a:p>
          <a:p>
            <a:pPr marL="114300" lvl="0" indent="0">
              <a:buNone/>
            </a:pPr>
            <a:r>
              <a:rPr lang="en-IN" dirty="0">
                <a:solidFill>
                  <a:schemeClr val="tx2">
                    <a:lumMod val="10000"/>
                  </a:schemeClr>
                </a:solidFill>
                <a:latin typeface="Sitka Banner" pitchFamily="2" charset="0"/>
                <a:sym typeface="Montserrat"/>
              </a:rPr>
              <a:t>United state of America - $2,50,29,830.17.</a:t>
            </a:r>
          </a:p>
          <a:p>
            <a:pPr marL="114300" lvl="0" indent="0">
              <a:buNone/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Sitka Banner" pitchFamily="2" charset="0"/>
                <a:sym typeface="Montserrat"/>
              </a:rPr>
              <a:t>--Top 2 Countries According to Sales is U.S.A and Canada.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E0616-BEF6-1663-4D4F-32F22A386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800" b="1" dirty="0">
                <a:solidFill>
                  <a:schemeClr val="tx1">
                    <a:lumMod val="75000"/>
                  </a:schemeClr>
                </a:solidFill>
              </a:rPr>
              <a:t>Statistical Analysis using Excel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40D52-64A6-BF8B-314B-FEB264986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9707" y="957454"/>
            <a:ext cx="8520600" cy="389319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IN" sz="1800" dirty="0">
                <a:solidFill>
                  <a:schemeClr val="accent5"/>
                </a:solidFill>
                <a:latin typeface="Sitka Banner" pitchFamily="2" charset="0"/>
              </a:rPr>
              <a:t>Bottom 3 Products :</a:t>
            </a:r>
          </a:p>
          <a:p>
            <a:pPr marL="114300" indent="0">
              <a:buNone/>
            </a:pPr>
            <a:r>
              <a:rPr lang="en-IN" sz="1800" dirty="0">
                <a:latin typeface="Sitka Banner" pitchFamily="2" charset="0"/>
              </a:rPr>
              <a:t> </a:t>
            </a:r>
            <a:r>
              <a:rPr lang="en-IN" sz="1800" dirty="0">
                <a:solidFill>
                  <a:schemeClr val="accent6">
                    <a:lumMod val="75000"/>
                  </a:schemeClr>
                </a:solidFill>
                <a:latin typeface="Sitka Banner" pitchFamily="2" charset="0"/>
              </a:rPr>
              <a:t>Carretera, Montana , Amarilla.</a:t>
            </a:r>
          </a:p>
          <a:p>
            <a:pPr marL="114300" indent="0">
              <a:buNone/>
            </a:pPr>
            <a:r>
              <a:rPr lang="en-IN" sz="1800" dirty="0">
                <a:solidFill>
                  <a:schemeClr val="accent5"/>
                </a:solidFill>
                <a:latin typeface="Sitka Banner" pitchFamily="2" charset="0"/>
              </a:rPr>
              <a:t>Product wise Discount : </a:t>
            </a:r>
          </a:p>
          <a:p>
            <a:pPr marL="114300" indent="0">
              <a:buNone/>
            </a:pPr>
            <a:r>
              <a:rPr lang="en-IN" sz="1800" dirty="0">
                <a:latin typeface="Sitka Banner" pitchFamily="2" charset="0"/>
              </a:rPr>
              <a:t>Amarilla - $12,90,163.44, Carretera – $11,22,212.62, Montana - $11,59,032.62, Paseo - $26,00,518.05,</a:t>
            </a:r>
          </a:p>
          <a:p>
            <a:pPr marL="114300" indent="0">
              <a:buNone/>
            </a:pPr>
            <a:r>
              <a:rPr lang="en-IN" sz="1800" dirty="0">
                <a:latin typeface="Sitka Banner" pitchFamily="2" charset="0"/>
              </a:rPr>
              <a:t>Velo – 15,76,709.04, Vit – 14,56,612.48.</a:t>
            </a:r>
          </a:p>
          <a:p>
            <a:pPr marL="114300" indent="0">
              <a:buNone/>
            </a:pPr>
            <a:r>
              <a:rPr lang="en-IN" sz="1800" dirty="0">
                <a:solidFill>
                  <a:schemeClr val="accent6">
                    <a:lumMod val="75000"/>
                  </a:schemeClr>
                </a:solidFill>
                <a:latin typeface="Sitka Banner" pitchFamily="2" charset="0"/>
              </a:rPr>
              <a:t>--Most Discount offered in Product is Paseo</a:t>
            </a:r>
          </a:p>
          <a:p>
            <a:pPr marL="114300" indent="0">
              <a:buNone/>
            </a:pPr>
            <a:r>
              <a:rPr lang="en-IN" sz="1800" dirty="0">
                <a:solidFill>
                  <a:schemeClr val="accent5"/>
                </a:solidFill>
                <a:latin typeface="Sitka Banner" pitchFamily="2" charset="0"/>
              </a:rPr>
              <a:t>No. of units sold year over year</a:t>
            </a:r>
          </a:p>
          <a:p>
            <a:pPr marL="114300" indent="0">
              <a:buNone/>
            </a:pPr>
            <a:r>
              <a:rPr lang="en-IN" sz="1800" dirty="0">
                <a:latin typeface="Sitka Banner" pitchFamily="2" charset="0"/>
              </a:rPr>
              <a:t>2013 : 264674.</a:t>
            </a:r>
          </a:p>
          <a:p>
            <a:pPr marL="114300" indent="0">
              <a:buNone/>
            </a:pPr>
            <a:r>
              <a:rPr lang="en-IN" sz="1800" dirty="0">
                <a:latin typeface="Sitka Banner" pitchFamily="2" charset="0"/>
              </a:rPr>
              <a:t>2014 : 861132.</a:t>
            </a:r>
          </a:p>
          <a:p>
            <a:pPr marL="114300" indent="0">
              <a:buNone/>
            </a:pPr>
            <a:r>
              <a:rPr lang="en-IN" sz="1800" dirty="0">
                <a:solidFill>
                  <a:schemeClr val="accent6">
                    <a:lumMod val="75000"/>
                  </a:schemeClr>
                </a:solidFill>
                <a:latin typeface="Sitka Banner" pitchFamily="2" charset="0"/>
              </a:rPr>
              <a:t>Sales are high in year 2014.</a:t>
            </a:r>
          </a:p>
          <a:p>
            <a:pPr marL="114300" indent="0">
              <a:buNone/>
            </a:pPr>
            <a:endParaRPr lang="en-IN" sz="1800" dirty="0">
              <a:latin typeface="Sitka Banner" pitchFamily="2" charset="0"/>
            </a:endParaRPr>
          </a:p>
          <a:p>
            <a:pPr marL="114300" indent="0">
              <a:buNone/>
            </a:pPr>
            <a:endParaRPr lang="en-IN" sz="1800" dirty="0">
              <a:latin typeface="Sitka Banner" pitchFamily="2" charset="0"/>
            </a:endParaRPr>
          </a:p>
          <a:p>
            <a:pPr marL="114300" indent="0">
              <a:buNone/>
            </a:pPr>
            <a:endParaRPr lang="en-IN" sz="1800" dirty="0">
              <a:latin typeface="Sitka Banner" pitchFamily="2" charset="0"/>
            </a:endParaRPr>
          </a:p>
          <a:p>
            <a:pPr marL="114300" indent="0">
              <a:buNone/>
            </a:pPr>
            <a:endParaRPr lang="en-IN" dirty="0">
              <a:latin typeface="Sitka Bann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82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02E0B-669E-EF7A-093C-EEF934324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34" y="292850"/>
            <a:ext cx="8520600" cy="801000"/>
          </a:xfrm>
        </p:spPr>
        <p:txBody>
          <a:bodyPr>
            <a:normAutofit/>
          </a:bodyPr>
          <a:lstStyle/>
          <a:p>
            <a:r>
              <a:rPr lang="en-IN" sz="1800" b="1" dirty="0">
                <a:solidFill>
                  <a:schemeClr val="tx1">
                    <a:lumMod val="75000"/>
                  </a:schemeClr>
                </a:solidFill>
              </a:rPr>
              <a:t>Statistical Analysis using Excel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A7E4B4-AFE8-0BB3-2CA0-889F8F86A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1011699"/>
            <a:ext cx="9144000" cy="3955508"/>
          </a:xfrm>
        </p:spPr>
        <p:txBody>
          <a:bodyPr/>
          <a:lstStyle/>
          <a:p>
            <a:pPr marL="114300" indent="0">
              <a:buNone/>
            </a:pPr>
            <a:r>
              <a:rPr lang="en-IN" sz="2000" dirty="0">
                <a:solidFill>
                  <a:srgbClr val="FF0000"/>
                </a:solidFill>
                <a:latin typeface="Sitka Banner" pitchFamily="2" charset="0"/>
              </a:rPr>
              <a:t>Segment wise product sale and Profit.</a:t>
            </a:r>
          </a:p>
          <a:p>
            <a:pPr marL="114300" indent="0">
              <a:buNone/>
            </a:pPr>
            <a:endParaRPr lang="en-IN" sz="1400" dirty="0">
              <a:solidFill>
                <a:srgbClr val="FF0000"/>
              </a:solidFill>
              <a:latin typeface="Sitka Banner" pitchFamily="2" charset="0"/>
            </a:endParaRPr>
          </a:p>
          <a:p>
            <a:pPr marL="11430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70F5DD-6ED7-8126-E5A6-A399E014802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1812699"/>
            <a:ext cx="9143999" cy="292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250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246724"/>
            <a:ext cx="8520600" cy="3910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1800" b="1" dirty="0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Graphical Analysis using Excel</a:t>
            </a:r>
            <a:endParaRPr sz="1800" b="1" dirty="0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249707" y="1387099"/>
            <a:ext cx="8520600" cy="27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800" dirty="0">
                <a:solidFill>
                  <a:schemeClr val="accent4">
                    <a:lumMod val="75000"/>
                  </a:schemeClr>
                </a:solidFill>
                <a:latin typeface="Sitka Banner" pitchFamily="2" charset="0"/>
                <a:ea typeface="Montserrat"/>
                <a:cs typeface="Montserrat"/>
                <a:sym typeface="Montserrat"/>
              </a:rPr>
              <a:t>Most selling Product is Paseo.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800" dirty="0">
                <a:solidFill>
                  <a:schemeClr val="accent4">
                    <a:lumMod val="75000"/>
                  </a:schemeClr>
                </a:solidFill>
                <a:latin typeface="Sitka Banner" pitchFamily="2" charset="0"/>
                <a:ea typeface="Montserrat"/>
                <a:cs typeface="Montserrat"/>
                <a:sym typeface="Montserrat"/>
              </a:rPr>
              <a:t>Highest segment profit is Government and product is Paseo , and having highest loss segment is Enterprise and product is Carretera.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800" dirty="0">
                <a:solidFill>
                  <a:schemeClr val="accent4">
                    <a:lumMod val="75000"/>
                  </a:schemeClr>
                </a:solidFill>
                <a:latin typeface="Sitka Banner" pitchFamily="2" charset="0"/>
                <a:ea typeface="Montserrat"/>
                <a:cs typeface="Montserrat"/>
                <a:sym typeface="Montserrat"/>
              </a:rPr>
              <a:t>More sale and Profit is in Year 2014.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800" dirty="0">
                <a:solidFill>
                  <a:schemeClr val="accent4">
                    <a:lumMod val="75000"/>
                  </a:schemeClr>
                </a:solidFill>
                <a:latin typeface="Sitka Banner" pitchFamily="2" charset="0"/>
                <a:ea typeface="Montserrat"/>
                <a:cs typeface="Montserrat"/>
                <a:sym typeface="Montserrat"/>
              </a:rPr>
              <a:t>Top 2 Countries are U.S.A and Canada.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800" dirty="0">
                <a:solidFill>
                  <a:schemeClr val="accent4">
                    <a:lumMod val="75000"/>
                  </a:schemeClr>
                </a:solidFill>
                <a:latin typeface="Sitka Banner" pitchFamily="2" charset="0"/>
                <a:ea typeface="Montserrat"/>
                <a:cs typeface="Montserrat"/>
                <a:sym typeface="Montserrat"/>
              </a:rPr>
              <a:t>Bottom 3 Products are Carretera, Montana, Amarilla.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800" dirty="0">
                <a:solidFill>
                  <a:schemeClr val="accent4">
                    <a:lumMod val="75000"/>
                  </a:schemeClr>
                </a:solidFill>
                <a:latin typeface="Sitka Banner" pitchFamily="2" charset="0"/>
                <a:ea typeface="Montserrat"/>
                <a:cs typeface="Montserrat"/>
                <a:sym typeface="Montserrat"/>
              </a:rPr>
              <a:t>More sale and Profit are in Product is Paseo.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N" sz="1800" dirty="0">
              <a:solidFill>
                <a:schemeClr val="accent4">
                  <a:lumMod val="75000"/>
                </a:schemeClr>
              </a:solidFill>
              <a:latin typeface="Sitka Banner" pitchFamily="2" charset="0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latin typeface="Sitka Banner" pitchFamily="2" charset="0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11700" y="246725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Insert the given data into the SQL server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311700" y="152852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FFEC83-8F4B-B764-CDE2-6E55126F1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60156"/>
            <a:ext cx="9144000" cy="428334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4EB5B-C008-E624-5F6D-30692EE33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solidFill>
                  <a:schemeClr val="tx1">
                    <a:lumMod val="75000"/>
                  </a:schemeClr>
                </a:solidFill>
              </a:rPr>
              <a:t>Run Query into SQL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3BFD-AEAE-6531-39F7-AB02251229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A3BB67-C7F1-E4C9-02D6-BFEA806D3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2" y="805912"/>
            <a:ext cx="8981269" cy="433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8464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573</Words>
  <Application>Microsoft Office PowerPoint</Application>
  <PresentationFormat>On-screen Show (16:9)</PresentationFormat>
  <Paragraphs>96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Sitka Banner</vt:lpstr>
      <vt:lpstr>Arial</vt:lpstr>
      <vt:lpstr>Montserrat</vt:lpstr>
      <vt:lpstr>Source Code Pro</vt:lpstr>
      <vt:lpstr>Montserrat SemiBold</vt:lpstr>
      <vt:lpstr>Simple Light</vt:lpstr>
      <vt:lpstr>3_Beach Day</vt:lpstr>
      <vt:lpstr>PowerPoint Presentation</vt:lpstr>
      <vt:lpstr>PowerPoint Presentation</vt:lpstr>
      <vt:lpstr>Data Exploration </vt:lpstr>
      <vt:lpstr>Statistical Analysis using Excel</vt:lpstr>
      <vt:lpstr>Statistical Analysis using Excel</vt:lpstr>
      <vt:lpstr>Statistical Analysis using Excel</vt:lpstr>
      <vt:lpstr>Graphical Analysis using Excel</vt:lpstr>
      <vt:lpstr>Insert the given data into the SQL server</vt:lpstr>
      <vt:lpstr>Run Query into SQL</vt:lpstr>
      <vt:lpstr>Import the Data from the SQL Database into PowerBI</vt:lpstr>
      <vt:lpstr>Interactive Dashboard by using visualization tools</vt:lpstr>
      <vt:lpstr>Conclusion and Inferences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Jagveer singh</dc:creator>
  <cp:lastModifiedBy>Jagveer Singh</cp:lastModifiedBy>
  <cp:revision>1</cp:revision>
  <dcterms:modified xsi:type="dcterms:W3CDTF">2023-06-12T16:35:16Z</dcterms:modified>
</cp:coreProperties>
</file>