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57" r:id="rId5"/>
  </p:sldMasterIdLst>
  <p:notesMasterIdLst>
    <p:notesMasterId r:id="rId7"/>
  </p:notesMasterIdLst>
  <p:handoutMasterIdLst>
    <p:handoutMasterId r:id="rId8"/>
  </p:handoutMasterIdLst>
  <p:sldIdLst>
    <p:sldId id="198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98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3F7EBC-2D6A-4084-8EEB-4695768CD2B5}" v="1" dt="2022-09-14T06:48:12.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1" autoAdjust="0"/>
    <p:restoredTop sz="93792" autoAdjust="0"/>
  </p:normalViewPr>
  <p:slideViewPr>
    <p:cSldViewPr>
      <p:cViewPr varScale="1">
        <p:scale>
          <a:sx n="83" d="100"/>
          <a:sy n="83" d="100"/>
        </p:scale>
        <p:origin x="610" y="6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4" d="100"/>
          <a:sy n="74" d="100"/>
        </p:scale>
        <p:origin x="270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rapkar, Samruddhi Keshav" userId="e2811a23-a866-4e0d-b17d-0d47cb46b3e9" providerId="ADAL" clId="{EC3F7EBC-2D6A-4084-8EEB-4695768CD2B5}"/>
    <pc:docChg chg="modSld">
      <pc:chgData name="Zarapkar, Samruddhi Keshav" userId="e2811a23-a866-4e0d-b17d-0d47cb46b3e9" providerId="ADAL" clId="{EC3F7EBC-2D6A-4084-8EEB-4695768CD2B5}" dt="2022-09-14T06:48:12.087" v="0" actId="1076"/>
      <pc:docMkLst>
        <pc:docMk/>
      </pc:docMkLst>
      <pc:sldChg chg="modSp">
        <pc:chgData name="Zarapkar, Samruddhi Keshav" userId="e2811a23-a866-4e0d-b17d-0d47cb46b3e9" providerId="ADAL" clId="{EC3F7EBC-2D6A-4084-8EEB-4695768CD2B5}" dt="2022-09-14T06:48:12.087" v="0" actId="1076"/>
        <pc:sldMkLst>
          <pc:docMk/>
          <pc:sldMk cId="3622275861" sldId="1989"/>
        </pc:sldMkLst>
        <pc:picChg chg="mod">
          <ac:chgData name="Zarapkar, Samruddhi Keshav" userId="e2811a23-a866-4e0d-b17d-0d47cb46b3e9" providerId="ADAL" clId="{EC3F7EBC-2D6A-4084-8EEB-4695768CD2B5}" dt="2022-09-14T06:48:12.087" v="0" actId="1076"/>
          <ac:picMkLst>
            <pc:docMk/>
            <pc:sldMk cId="3622275861" sldId="1989"/>
            <ac:picMk id="7181" creationId="{568E79A1-196A-4599-9F1F-AD39B99F1222}"/>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16/09/2022</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16/09/2022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xmlns=""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xmlns=""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4.png"/><Relationship Id="rId7" Type="http://schemas.openxmlformats.org/officeDocument/2006/relationships/image" Target="../media/image6.png"/><Relationship Id="rId12" Type="http://schemas.openxmlformats.org/officeDocument/2006/relationships/image" Target="../media/image9.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8.png"/><Relationship Id="rId5" Type="http://schemas.openxmlformats.org/officeDocument/2006/relationships/image" Target="../media/image5.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12.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62" name="think-cell Slide" r:id="rId6" imgW="360" imgH="360" progId="">
                  <p:embed/>
                </p:oleObj>
              </mc:Choice>
              <mc:Fallback>
                <p:oleObj name="think-cell Slide" r:id="rId6" imgW="360" imgH="360" progId="">
                  <p:embed/>
                  <p:pic>
                    <p:nvPicPr>
                      <p:cNvPr id="4" name="Object 3"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8206"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9230"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0254"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11311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extLst>
      <p:ext uri="{BB962C8B-B14F-4D97-AF65-F5344CB8AC3E}">
        <p14:creationId xmlns:p14="http://schemas.microsoft.com/office/powerpoint/2010/main" val="2138737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xmlns=""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xmlns=""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xmlns=""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30326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086" name="think-cell Slide" r:id="rId7" imgW="360" imgH="360" progId="">
                  <p:embed/>
                </p:oleObj>
              </mc:Choice>
              <mc:Fallback>
                <p:oleObj name="think-cell Slide" r:id="rId7" imgW="360" imgH="360" progId="">
                  <p:embed/>
                  <p:pic>
                    <p:nvPicPr>
                      <p:cNvPr id="4" name="Object 3"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dirty="0"/>
              <a:t>Click to edit Master title style</a:t>
            </a:r>
            <a:endParaRPr lang="en-US" dirty="0"/>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dirty="0"/>
              <a:t>Click to </a:t>
            </a:r>
            <a:r>
              <a:rPr lang="fr-FR" dirty="0" err="1"/>
              <a:t>edit</a:t>
            </a:r>
            <a:r>
              <a:rPr lang="fr-FR" dirty="0"/>
              <a:t> Master </a:t>
            </a:r>
            <a:r>
              <a:rPr lang="fr-FR" dirty="0" err="1"/>
              <a:t>text</a:t>
            </a:r>
            <a:r>
              <a:rPr lang="fr-FR" dirty="0"/>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xmlns=""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xmlns=""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xmlns=""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xmlns=""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xmlns=""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xmlns=""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extLst>
      <p:ext uri="{BB962C8B-B14F-4D97-AF65-F5344CB8AC3E}">
        <p14:creationId xmlns:p14="http://schemas.microsoft.com/office/powerpoint/2010/main" val="2631225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398" name="think-cell Slide" r:id="rId4" imgW="270" imgH="270" progId="TCLayout.ActiveDocument.1">
                  <p:embed/>
                </p:oleObj>
              </mc:Choice>
              <mc:Fallback>
                <p:oleObj name="think-cell Slide" r:id="rId4" imgW="270" imgH="270" progId="TCLayout.ActiveDocument.1">
                  <p:embed/>
                  <p:pic>
                    <p:nvPicPr>
                      <p:cNvPr id="15" name="Object 1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extLst>
      <p:ext uri="{BB962C8B-B14F-4D97-AF65-F5344CB8AC3E}">
        <p14:creationId xmlns:p14="http://schemas.microsoft.com/office/powerpoint/2010/main" val="1305334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7422" name="think-cell Slide" r:id="rId4" imgW="270" imgH="270" progId="TCLayout.ActiveDocument.1">
                  <p:embed/>
                </p:oleObj>
              </mc:Choice>
              <mc:Fallback>
                <p:oleObj name="think-cell Slide" r:id="rId4" imgW="270" imgH="270" progId="TCLayout.ActiveDocument.1">
                  <p:embed/>
                  <p:pic>
                    <p:nvPicPr>
                      <p:cNvPr id="5" name="Object 4"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0143224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xmlns=""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xmlns=""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xmlns=""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xmlns=""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xmlns=""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xmlns=""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030721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br>
              <a:rPr lang="en-US" sz="800" noProof="0" dirty="0">
                <a:solidFill>
                  <a:schemeClr val="bg1"/>
                </a:solidFill>
                <a:latin typeface="+mn-lt"/>
                <a:cs typeface="Arial"/>
              </a:rPr>
            </a:br>
            <a:r>
              <a:rPr lang="en-US" sz="800" noProof="0" dirty="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dirty="0">
                <a:solidFill>
                  <a:schemeClr val="bg1"/>
                </a:solidFill>
                <a:latin typeface="Arial"/>
                <a:cs typeface="Arial"/>
              </a:rPr>
              <a:t>Rightshore</a:t>
            </a:r>
            <a:r>
              <a:rPr lang="en-US" sz="800" baseline="30000" noProof="0" dirty="0">
                <a:solidFill>
                  <a:schemeClr val="bg1"/>
                </a:solidFill>
                <a:latin typeface="Arial"/>
                <a:cs typeface="Arial"/>
              </a:rPr>
              <a:t>®</a:t>
            </a:r>
            <a:r>
              <a:rPr lang="en-US" sz="800" noProof="0" dirty="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dirty="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xmlns=""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xmlns=""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30" name="Rectangle 29">
            <a:hlinkClick r:id="rId13"/>
            <a:extLst>
              <a:ext uri="{FF2B5EF4-FFF2-40B4-BE49-F238E27FC236}">
                <a16:creationId xmlns:a16="http://schemas.microsoft.com/office/drawing/2014/main" xmlns=""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dirty="0">
                <a:solidFill>
                  <a:schemeClr val="tx1"/>
                </a:solidFill>
              </a:rPr>
              <a:t>Learn more about us at</a:t>
            </a:r>
            <a:br>
              <a:rPr lang="en-US" sz="900" dirty="0">
                <a:solidFill>
                  <a:schemeClr val="tx1"/>
                </a:solidFill>
              </a:rPr>
            </a:br>
            <a:r>
              <a:rPr lang="en-US" sz="1400" dirty="0">
                <a:solidFill>
                  <a:schemeClr val="accent2"/>
                </a:solidFill>
              </a:rPr>
              <a:t>www.capgemini.com </a:t>
            </a:r>
          </a:p>
        </p:txBody>
      </p:sp>
    </p:spTree>
    <p:extLst>
      <p:ext uri="{BB962C8B-B14F-4D97-AF65-F5344CB8AC3E}">
        <p14:creationId xmlns:p14="http://schemas.microsoft.com/office/powerpoint/2010/main" val="823860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46" name="think-cell Slide" r:id="rId4" imgW="270" imgH="270" progId="TCLayout.ActiveDocument.1">
                  <p:embed/>
                </p:oleObj>
              </mc:Choice>
              <mc:Fallback>
                <p:oleObj name="think-cell Slide" r:id="rId4" imgW="270" imgH="270" progId="TCLayout.ActiveDocument.1">
                  <p:embed/>
                  <p:pic>
                    <p:nvPicPr>
                      <p:cNvPr id="9" name="Object 8"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1172499700"/>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xmlns=""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xmlns="" id="{E3CEDC4D-033D-4D91-8567-3DB7DAE7163D}"/>
              </a:ext>
            </a:extLst>
          </p:cNvPr>
          <p:cNvSpPr txBox="1">
            <a:spLocks noChangeArrowheads="1"/>
          </p:cNvSpPr>
          <p:nvPr userDrawn="1"/>
        </p:nvSpPr>
        <p:spPr bwMode="auto">
          <a:xfrm>
            <a:off x="626268" y="2469484"/>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Strengths</a:t>
            </a:r>
          </a:p>
        </p:txBody>
      </p:sp>
      <p:sp>
        <p:nvSpPr>
          <p:cNvPr id="13" name="TextBox 12">
            <a:extLst>
              <a:ext uri="{FF2B5EF4-FFF2-40B4-BE49-F238E27FC236}">
                <a16:creationId xmlns:a16="http://schemas.microsoft.com/office/drawing/2014/main" xmlns="" id="{D339581F-401A-4397-A921-4BD17DB75784}"/>
              </a:ext>
            </a:extLst>
          </p:cNvPr>
          <p:cNvSpPr txBox="1">
            <a:spLocks noChangeArrowheads="1"/>
          </p:cNvSpPr>
          <p:nvPr userDrawn="1"/>
        </p:nvSpPr>
        <p:spPr bwMode="auto">
          <a:xfrm>
            <a:off x="5157789" y="2538372"/>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dirty="0">
                <a:solidFill>
                  <a:srgbClr val="0070AD"/>
                </a:solidFill>
              </a:rPr>
              <a:t>Achievement </a:t>
            </a:r>
          </a:p>
        </p:txBody>
      </p:sp>
      <p:sp>
        <p:nvSpPr>
          <p:cNvPr id="14" name="TextBox 13">
            <a:extLst>
              <a:ext uri="{FF2B5EF4-FFF2-40B4-BE49-F238E27FC236}">
                <a16:creationId xmlns:a16="http://schemas.microsoft.com/office/drawing/2014/main" xmlns=""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xmlns=""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xmlns=""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Base Location:</a:t>
              </a:r>
            </a:p>
          </p:txBody>
        </p:sp>
        <p:sp>
          <p:nvSpPr>
            <p:cNvPr id="18" name="TextBox 12">
              <a:extLst>
                <a:ext uri="{FF2B5EF4-FFF2-40B4-BE49-F238E27FC236}">
                  <a16:creationId xmlns:a16="http://schemas.microsoft.com/office/drawing/2014/main" xmlns=""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Email ID:</a:t>
              </a:r>
            </a:p>
          </p:txBody>
        </p:sp>
        <p:sp>
          <p:nvSpPr>
            <p:cNvPr id="19" name="TextBox 13">
              <a:extLst>
                <a:ext uri="{FF2B5EF4-FFF2-40B4-BE49-F238E27FC236}">
                  <a16:creationId xmlns:a16="http://schemas.microsoft.com/office/drawing/2014/main" xmlns=""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Mobile No:</a:t>
              </a:r>
            </a:p>
          </p:txBody>
        </p:sp>
        <p:sp>
          <p:nvSpPr>
            <p:cNvPr id="20" name="Rectangle 19">
              <a:extLst>
                <a:ext uri="{FF2B5EF4-FFF2-40B4-BE49-F238E27FC236}">
                  <a16:creationId xmlns:a16="http://schemas.microsoft.com/office/drawing/2014/main" xmlns=""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xmlns=""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dirty="0">
                <a:solidFill>
                  <a:schemeClr val="bg1"/>
                </a:solidFill>
              </a:rPr>
              <a:t>Grade:</a:t>
            </a:r>
          </a:p>
        </p:txBody>
      </p:sp>
      <p:pic>
        <p:nvPicPr>
          <p:cNvPr id="24" name="Picture 8" descr="Strengths">
            <a:extLst>
              <a:ext uri="{FF2B5EF4-FFF2-40B4-BE49-F238E27FC236}">
                <a16:creationId xmlns:a16="http://schemas.microsoft.com/office/drawing/2014/main" xmlns="" id="{19E068FC-C38C-4D71-9A54-1BAA4BDE3EA2}"/>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77788" y="2133600"/>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xmlns=""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362200"/>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dirty="0"/>
              <a:t>Click to edit Master text styles</a:t>
            </a:r>
          </a:p>
          <a:p>
            <a:pPr lvl="1"/>
            <a:r>
              <a:rPr lang="en-US" dirty="0"/>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dirty="0"/>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dirty="0"/>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dirty="0"/>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dirty="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dirty="0"/>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dirty="0"/>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dirty="0"/>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6484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10" name="think-cell Slide" r:id="rId7" imgW="360" imgH="360" progId="">
                  <p:embed/>
                </p:oleObj>
              </mc:Choice>
              <mc:Fallback>
                <p:oleObj name="think-cell Slide" r:id="rId7" imgW="360" imgH="360" progId="">
                  <p:embed/>
                  <p:pic>
                    <p:nvPicPr>
                      <p:cNvPr id="5" name="Object 4"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34" name="think-cell Slide" r:id="rId9" imgW="360" imgH="360" progId="">
                  <p:embed/>
                </p:oleObj>
              </mc:Choice>
              <mc:Fallback>
                <p:oleObj name="think-cell Slide" r:id="rId9" imgW="360" imgH="360" progId="">
                  <p:embed/>
                  <p:pic>
                    <p:nvPicPr>
                      <p:cNvPr id="8" name="Object 7"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dirty="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dirty="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6158" name="think-cell Slide" r:id="rId5" imgW="360" imgH="360" progId="">
                  <p:embed/>
                </p:oleObj>
              </mc:Choice>
              <mc:Fallback>
                <p:oleObj name="think-cell Slide" r:id="rId5" imgW="360" imgH="360" progId="">
                  <p:embed/>
                  <p:pic>
                    <p:nvPicPr>
                      <p:cNvPr id="3" name="Object 2"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dirty="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7182"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endParaRPr lang="en-US" noProof="0" dirty="0"/>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endParaRPr lang="en-US" dirty="0"/>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9/16/2022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38" name="think-cell Slide" r:id="rId25" imgW="360" imgH="360" progId="">
                  <p:embed/>
                </p:oleObj>
              </mc:Choice>
              <mc:Fallback>
                <p:oleObj name="think-cell Slide" r:id="rId25" imgW="360" imgH="360" progId="">
                  <p:embed/>
                  <p:pic>
                    <p:nvPicPr>
                      <p:cNvPr id="8" name="Object 7" hidden="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dirty="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dirty="0"/>
              <a:t>Click to edit Master text style</a:t>
            </a:r>
          </a:p>
          <a:p>
            <a:pPr lvl="1"/>
            <a:r>
              <a:rPr lang="en-US" noProof="0" dirty="0"/>
              <a:t>Text style level 2</a:t>
            </a:r>
          </a:p>
          <a:p>
            <a:pPr lvl="2"/>
            <a:r>
              <a:rPr lang="en-US" noProof="0" dirty="0"/>
              <a:t>Text style level 3</a:t>
            </a:r>
          </a:p>
          <a:p>
            <a:pPr lvl="3"/>
            <a:r>
              <a:rPr lang="en-US" noProof="0" dirty="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xmlns=""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xmlns=""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xmlns=""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xmlns=""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dirty="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xmlns=""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xmlns=""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xmlns=""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xmlns=""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xmlns=""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solidFill>
                  <a:schemeClr val="bg1">
                    <a:lumMod val="65000"/>
                  </a:schemeClr>
                </a:solidFill>
              </a:rPr>
              <a:t>PresentationTitle</a:t>
            </a:r>
            <a:r>
              <a:rPr lang="en-US" dirty="0">
                <a:solidFill>
                  <a:schemeClr val="bg1">
                    <a:lumMod val="65000"/>
                  </a:schemeClr>
                </a:solidFill>
              </a:rPr>
              <a:t> | Author | Date</a:t>
            </a:r>
          </a:p>
        </p:txBody>
      </p:sp>
      <p:grpSp>
        <p:nvGrpSpPr>
          <p:cNvPr id="25" name="Groupe 2">
            <a:extLst>
              <a:ext uri="{FF2B5EF4-FFF2-40B4-BE49-F238E27FC236}">
                <a16:creationId xmlns:a16="http://schemas.microsoft.com/office/drawing/2014/main" xmlns=""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xmlns=""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xmlns=""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xmlns=""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xmlns=""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xmlns=""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31" name="Groupe 4">
            <a:extLst>
              <a:ext uri="{FF2B5EF4-FFF2-40B4-BE49-F238E27FC236}">
                <a16:creationId xmlns:a16="http://schemas.microsoft.com/office/drawing/2014/main" xmlns=""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xmlns=""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3" name="Rectangle 32">
              <a:extLst>
                <a:ext uri="{FF2B5EF4-FFF2-40B4-BE49-F238E27FC236}">
                  <a16:creationId xmlns:a16="http://schemas.microsoft.com/office/drawing/2014/main" xmlns=""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34" name="Rectangle 33">
              <a:extLst>
                <a:ext uri="{FF2B5EF4-FFF2-40B4-BE49-F238E27FC236}">
                  <a16:creationId xmlns:a16="http://schemas.microsoft.com/office/drawing/2014/main" xmlns=""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5" name="Rectangle 34">
              <a:extLst>
                <a:ext uri="{FF2B5EF4-FFF2-40B4-BE49-F238E27FC236}">
                  <a16:creationId xmlns:a16="http://schemas.microsoft.com/office/drawing/2014/main" xmlns=""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6" name="Rectangle 35">
              <a:extLst>
                <a:ext uri="{FF2B5EF4-FFF2-40B4-BE49-F238E27FC236}">
                  <a16:creationId xmlns:a16="http://schemas.microsoft.com/office/drawing/2014/main" xmlns=""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7" name="Rectangle 36">
              <a:extLst>
                <a:ext uri="{FF2B5EF4-FFF2-40B4-BE49-F238E27FC236}">
                  <a16:creationId xmlns:a16="http://schemas.microsoft.com/office/drawing/2014/main" xmlns=""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8" name="Rectangle 37">
              <a:extLst>
                <a:ext uri="{FF2B5EF4-FFF2-40B4-BE49-F238E27FC236}">
                  <a16:creationId xmlns:a16="http://schemas.microsoft.com/office/drawing/2014/main" xmlns=""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9" name="Rectangle 38">
              <a:extLst>
                <a:ext uri="{FF2B5EF4-FFF2-40B4-BE49-F238E27FC236}">
                  <a16:creationId xmlns:a16="http://schemas.microsoft.com/office/drawing/2014/main" xmlns=""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0" name="Rectangle 39">
              <a:extLst>
                <a:ext uri="{FF2B5EF4-FFF2-40B4-BE49-F238E27FC236}">
                  <a16:creationId xmlns:a16="http://schemas.microsoft.com/office/drawing/2014/main" xmlns=""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1" name="Rectangle 40">
              <a:extLst>
                <a:ext uri="{FF2B5EF4-FFF2-40B4-BE49-F238E27FC236}">
                  <a16:creationId xmlns:a16="http://schemas.microsoft.com/office/drawing/2014/main" xmlns=""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2" name="Rectangle 41">
              <a:extLst>
                <a:ext uri="{FF2B5EF4-FFF2-40B4-BE49-F238E27FC236}">
                  <a16:creationId xmlns:a16="http://schemas.microsoft.com/office/drawing/2014/main" xmlns=""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3" name="Rectangle 42">
              <a:extLst>
                <a:ext uri="{FF2B5EF4-FFF2-40B4-BE49-F238E27FC236}">
                  <a16:creationId xmlns:a16="http://schemas.microsoft.com/office/drawing/2014/main" xmlns=""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4" name="Rectangle 43">
              <a:extLst>
                <a:ext uri="{FF2B5EF4-FFF2-40B4-BE49-F238E27FC236}">
                  <a16:creationId xmlns:a16="http://schemas.microsoft.com/office/drawing/2014/main" xmlns=""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45" name="Rectangle 44">
              <a:extLst>
                <a:ext uri="{FF2B5EF4-FFF2-40B4-BE49-F238E27FC236}">
                  <a16:creationId xmlns:a16="http://schemas.microsoft.com/office/drawing/2014/main" xmlns=""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74" name="think-cell Slide" r:id="rId14" imgW="270" imgH="270" progId="TCLayout.ActiveDocument.1">
                  <p:embed/>
                </p:oleObj>
              </mc:Choice>
              <mc:Fallback>
                <p:oleObj name="think-cell Slide" r:id="rId14" imgW="270" imgH="270" progId="TCLayout.ActiveDocument.1">
                  <p:embed/>
                  <p:pic>
                    <p:nvPicPr>
                      <p:cNvPr id="21" name="Object 20"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xmlns=""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xmlns=""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2017.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xmlns=""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spTree>
    <p:extLst>
      <p:ext uri="{BB962C8B-B14F-4D97-AF65-F5344CB8AC3E}">
        <p14:creationId xmlns:p14="http://schemas.microsoft.com/office/powerpoint/2010/main" val="206672212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www.linkedin.com/in/jagyaseni-sengupta-a605861b2" TargetMode="External"/><Relationship Id="rId3" Type="http://schemas.openxmlformats.org/officeDocument/2006/relationships/hyperlink" Target="mailto:raubins.raj@capgemini.com" TargetMode="External"/><Relationship Id="rId7"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hyperlink" Target="https://drive.google.com/drive/folders/1aiWrcbNtZRCg_2HqKc-LnA0HKj6mtMHj?usp=sharing" TargetMode="External"/><Relationship Id="rId5" Type="http://schemas.openxmlformats.org/officeDocument/2006/relationships/image" Target="../media/image13.png"/><Relationship Id="rId10" Type="http://schemas.openxmlformats.org/officeDocument/2006/relationships/image" Target="../media/image16.jpg"/><Relationship Id="rId4" Type="http://schemas.openxmlformats.org/officeDocument/2006/relationships/hyperlink" Target="https://github.com/Jagya-code/Bu_project"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B8B0DC3D-A319-4B78-A461-3FAC5C106C85}"/>
              </a:ext>
            </a:extLst>
          </p:cNvPr>
          <p:cNvGraphicFramePr>
            <a:graphicFrameLocks noGrp="1"/>
          </p:cNvGraphicFramePr>
          <p:nvPr>
            <p:extLst>
              <p:ext uri="{D42A27DB-BD31-4B8C-83A1-F6EECF244321}">
                <p14:modId xmlns:p14="http://schemas.microsoft.com/office/powerpoint/2010/main" val="2552743522"/>
              </p:ext>
            </p:extLst>
          </p:nvPr>
        </p:nvGraphicFramePr>
        <p:xfrm>
          <a:off x="9242028" y="1185943"/>
          <a:ext cx="2949971" cy="5381584"/>
        </p:xfrm>
        <a:graphic>
          <a:graphicData uri="http://schemas.openxmlformats.org/drawingml/2006/table">
            <a:tbl>
              <a:tblPr firstRow="1" bandRow="1">
                <a:tableStyleId>{0E3FDE45-AF77-4B5C-9715-49D594BDF05E}</a:tableStyleId>
              </a:tblPr>
              <a:tblGrid>
                <a:gridCol w="730711">
                  <a:extLst>
                    <a:ext uri="{9D8B030D-6E8A-4147-A177-3AD203B41FA5}">
                      <a16:colId xmlns:a16="http://schemas.microsoft.com/office/drawing/2014/main" xmlns="" val="3331298770"/>
                    </a:ext>
                  </a:extLst>
                </a:gridCol>
                <a:gridCol w="2219260">
                  <a:extLst>
                    <a:ext uri="{9D8B030D-6E8A-4147-A177-3AD203B41FA5}">
                      <a16:colId xmlns:a16="http://schemas.microsoft.com/office/drawing/2014/main" xmlns="" val="879084521"/>
                    </a:ext>
                  </a:extLst>
                </a:gridCol>
              </a:tblGrid>
              <a:tr h="502007">
                <a:tc>
                  <a:txBody>
                    <a:bodyPr/>
                    <a:lstStyle/>
                    <a:p>
                      <a:r>
                        <a:rPr kumimoji="0" lang="en-US" altLang="en-US" sz="900" b="0" u="none" strike="noStrike" kern="1200" cap="none" spc="0" normalizeH="0" baseline="0" noProof="0" dirty="0">
                          <a:ln>
                            <a:noFill/>
                          </a:ln>
                          <a:effectLst/>
                          <a:uLnTx/>
                          <a:uFillTx/>
                        </a:rPr>
                        <a:t>Java 8 /J2EE</a:t>
                      </a:r>
                      <a:r>
                        <a:rPr kumimoji="0" lang="en-US" sz="900" b="0" u="none" strike="noStrike" kern="1200" cap="none" spc="0" normalizeH="0" baseline="0" dirty="0">
                          <a:ln>
                            <a:noFill/>
                          </a:ln>
                          <a:effectLst/>
                          <a:uLnTx/>
                          <a:uFillTx/>
                        </a:rPr>
                        <a:t>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u="none" strike="noStrike" kern="1200" cap="none" spc="0" normalizeH="0" baseline="0" noProof="0" dirty="0">
                          <a:ln>
                            <a:noFill/>
                          </a:ln>
                          <a:effectLst/>
                          <a:uLnTx/>
                          <a:uFillTx/>
                        </a:rPr>
                        <a:t>Java Basics, </a:t>
                      </a:r>
                      <a:r>
                        <a:rPr kumimoji="0" lang="en-US" sz="900" b="0" u="none" strike="noStrike" kern="1200" cap="none" spc="0" normalizeH="0" baseline="0" noProof="0" dirty="0" smtClean="0">
                          <a:ln>
                            <a:noFill/>
                          </a:ln>
                          <a:effectLst/>
                          <a:uLnTx/>
                          <a:uFillTx/>
                        </a:rPr>
                        <a:t>OOPS, </a:t>
                      </a:r>
                      <a:r>
                        <a:rPr kumimoji="0" lang="en-US" sz="900" b="0" u="none" strike="noStrike" kern="1200" cap="none" spc="0" normalizeH="0" baseline="0" noProof="0" dirty="0">
                          <a:ln>
                            <a:noFill/>
                          </a:ln>
                          <a:effectLst/>
                          <a:uLnTx/>
                          <a:uFillTx/>
                        </a:rPr>
                        <a:t>Collections, Arrays, Loops, Lambda Exp, Stream </a:t>
                      </a:r>
                      <a:r>
                        <a:rPr kumimoji="0" lang="en-US" sz="900" b="0" u="none" strike="noStrike" kern="1200" cap="none" spc="0" normalizeH="0" baseline="0" noProof="0" dirty="0" smtClean="0">
                          <a:ln>
                            <a:noFill/>
                          </a:ln>
                          <a:effectLst/>
                          <a:uLnTx/>
                          <a:uFillTx/>
                        </a:rPr>
                        <a:t>API,</a:t>
                      </a:r>
                      <a:r>
                        <a:rPr kumimoji="0" lang="en-US" sz="900" b="0" u="none" strike="noStrike" kern="1200" cap="none" spc="0" normalizeH="0" baseline="0" dirty="0" err="1" smtClean="0">
                          <a:ln>
                            <a:noFill/>
                          </a:ln>
                          <a:effectLst/>
                          <a:uLnTx/>
                          <a:uFillTx/>
                        </a:rPr>
                        <a:t>Junit</a:t>
                      </a:r>
                      <a:r>
                        <a:rPr kumimoji="0" lang="en-US" sz="900" b="0" u="none" strike="noStrike" kern="1200" cap="none" spc="0" normalizeH="0" baseline="0" dirty="0">
                          <a:ln>
                            <a:noFill/>
                          </a:ln>
                          <a:effectLst/>
                          <a:uLnTx/>
                          <a:uFillTx/>
                        </a:rPr>
                        <a:t>, Mockito, </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727898659"/>
                  </a:ext>
                </a:extLst>
              </a:tr>
              <a:tr h="378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u="none" strike="noStrike" kern="1200" cap="none" spc="0" normalizeH="0" baseline="0" noProof="0" dirty="0">
                          <a:ln>
                            <a:noFill/>
                          </a:ln>
                          <a:effectLst/>
                          <a:uLnTx/>
                          <a:uFillTx/>
                        </a:rPr>
                        <a:t>Spring core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IOC &amp; Dependency Injection, </a:t>
                      </a:r>
                      <a:r>
                        <a:rPr kumimoji="0" lang="en-US" sz="900" u="none" strike="noStrike" kern="1200" cap="none" spc="0" normalizeH="0" baseline="0" dirty="0" err="1" smtClean="0">
                          <a:ln>
                            <a:noFill/>
                          </a:ln>
                          <a:effectLst/>
                          <a:uLnTx/>
                          <a:uFillTx/>
                        </a:rPr>
                        <a:t>SpringBoot</a:t>
                      </a:r>
                      <a:r>
                        <a:rPr kumimoji="0" lang="en-US" sz="900" u="none" strike="noStrike" kern="1200" cap="none" spc="0" normalizeH="0" baseline="0" dirty="0" smtClean="0">
                          <a:ln>
                            <a:noFill/>
                          </a:ln>
                          <a:effectLst/>
                          <a:uLnTx/>
                          <a:uFillTx/>
                        </a:rPr>
                        <a:t> Annotations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3294054581"/>
                  </a:ext>
                </a:extLst>
              </a:tr>
              <a:tr h="6358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u="none" strike="noStrike" kern="1200" cap="none" spc="0" normalizeH="0" baseline="0" noProof="0" dirty="0">
                          <a:ln>
                            <a:noFill/>
                          </a:ln>
                          <a:effectLst/>
                          <a:uLnTx/>
                          <a:uFillTx/>
                        </a:rPr>
                        <a:t>Spring REST</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REST controllers, Implementation of GET, POST, PUT &amp; DELETE</a:t>
                      </a:r>
                      <a:r>
                        <a:rPr lang="en-US" sz="900" dirty="0" smtClean="0"/>
                        <a:t>, </a:t>
                      </a:r>
                      <a:r>
                        <a:rPr lang="en-US" sz="900" dirty="0"/>
                        <a:t>Testing Services, Controller &amp; Repository layer</a:t>
                      </a:r>
                      <a:endParaRPr lang="en-US" sz="900" dirty="0">
                        <a:solidFill>
                          <a:schemeClr val="tx1"/>
                        </a:solidFill>
                      </a:endParaRPr>
                    </a:p>
                  </a:txBody>
                  <a:tcPr/>
                </a:tc>
                <a:extLst>
                  <a:ext uri="{0D108BD9-81ED-4DB2-BD59-A6C34878D82A}">
                    <a16:rowId xmlns:a16="http://schemas.microsoft.com/office/drawing/2014/main" xmlns="" val="3229840877"/>
                  </a:ext>
                </a:extLst>
              </a:tr>
              <a:tr h="502007">
                <a:tc>
                  <a:txBody>
                    <a:bodyPr/>
                    <a:lstStyle/>
                    <a:p>
                      <a:r>
                        <a:rPr kumimoji="0" lang="en-US" sz="900" u="none" strike="noStrike" kern="1200" cap="none" spc="0" normalizeH="0" baseline="0" dirty="0">
                          <a:ln>
                            <a:noFill/>
                          </a:ln>
                          <a:effectLst/>
                          <a:uLnTx/>
                          <a:uFillTx/>
                        </a:rPr>
                        <a:t>Spring Data JPA</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t>Implement DAO layer using spring Data </a:t>
                      </a:r>
                      <a:r>
                        <a:rPr lang="en-US" sz="900" dirty="0" smtClean="0"/>
                        <a:t>repositories</a:t>
                      </a:r>
                      <a:endParaRPr lang="en-US" sz="900" dirty="0">
                        <a:solidFill>
                          <a:schemeClr val="tx1"/>
                        </a:solidFill>
                      </a:endParaRPr>
                    </a:p>
                  </a:txBody>
                  <a:tcPr/>
                </a:tc>
                <a:extLst>
                  <a:ext uri="{0D108BD9-81ED-4DB2-BD59-A6C34878D82A}">
                    <a16:rowId xmlns:a16="http://schemas.microsoft.com/office/drawing/2014/main" xmlns="" val="668073409"/>
                  </a:ext>
                </a:extLst>
              </a:tr>
              <a:tr h="654511">
                <a:tc>
                  <a:txBody>
                    <a:bodyPr/>
                    <a:lstStyle/>
                    <a:p>
                      <a:r>
                        <a:rPr kumimoji="0" lang="en-US" sz="900" u="none" strike="noStrike" kern="1200" cap="none" spc="0" normalizeH="0" baseline="0" dirty="0">
                          <a:ln>
                            <a:noFill/>
                          </a:ln>
                          <a:effectLst/>
                          <a:uLnTx/>
                          <a:uFillTx/>
                        </a:rPr>
                        <a:t>Spring Boot Microservices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r>
                        <a:rPr kumimoji="0" lang="en-US" sz="900" u="none" strike="noStrike" kern="1200" cap="none" spc="0" normalizeH="0" baseline="0" dirty="0">
                          <a:ln>
                            <a:noFill/>
                          </a:ln>
                          <a:effectLst/>
                          <a:uLnTx/>
                          <a:uFillTx/>
                        </a:rPr>
                        <a:t>Spring Boot Starters, annotations, Messaging Service</a:t>
                      </a:r>
                      <a:r>
                        <a:rPr kumimoji="0" lang="en-US" sz="900" u="none" strike="noStrike" kern="1200" cap="none" spc="0" normalizeH="0" baseline="0" dirty="0" smtClean="0">
                          <a:ln>
                            <a:noFill/>
                          </a:ln>
                          <a:effectLst/>
                          <a:uLnTx/>
                          <a:uFillTx/>
                        </a:rPr>
                        <a:t>, </a:t>
                      </a:r>
                      <a:r>
                        <a:rPr kumimoji="0" lang="en-US" sz="900" u="none" strike="noStrike" kern="1200" cap="none" spc="0" normalizeH="0" baseline="0" dirty="0">
                          <a:ln>
                            <a:noFill/>
                          </a:ln>
                          <a:effectLst/>
                          <a:uLnTx/>
                          <a:uFillTx/>
                        </a:rPr>
                        <a:t>Swagger API documents</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135133130"/>
                  </a:ext>
                </a:extLst>
              </a:tr>
              <a:tr h="502007">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Spring Cloud</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smtClean="0">
                          <a:ln>
                            <a:noFill/>
                          </a:ln>
                          <a:solidFill>
                            <a:schemeClr val="tx1"/>
                          </a:solidFill>
                          <a:effectLst/>
                          <a:uLnTx/>
                          <a:uFillTx/>
                          <a:latin typeface="+mn-lt"/>
                          <a:ea typeface="+mn-ea"/>
                          <a:cs typeface="+mn-cs"/>
                        </a:rPr>
                        <a:t>Eureka, </a:t>
                      </a:r>
                      <a:r>
                        <a:rPr kumimoji="0" lang="en-US" sz="900" u="none" strike="noStrike" kern="1200" cap="none" spc="0" normalizeH="0" baseline="0" dirty="0">
                          <a:ln>
                            <a:noFill/>
                          </a:ln>
                          <a:solidFill>
                            <a:schemeClr val="tx1"/>
                          </a:solidFill>
                          <a:effectLst/>
                          <a:uLnTx/>
                          <a:uFillTx/>
                          <a:latin typeface="+mn-lt"/>
                          <a:ea typeface="+mn-ea"/>
                          <a:cs typeface="+mn-cs"/>
                        </a:rPr>
                        <a:t>Netflix Hystrix, Netflix Zuul &amp; Config Server</a:t>
                      </a:r>
                    </a:p>
                    <a:p>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978295346"/>
                  </a:ext>
                </a:extLst>
              </a:tr>
              <a:tr h="370066">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smtClean="0">
                          <a:ln>
                            <a:noFill/>
                          </a:ln>
                          <a:solidFill>
                            <a:schemeClr val="tx1"/>
                          </a:solidFill>
                          <a:effectLst/>
                          <a:uLnTx/>
                          <a:uFillTx/>
                          <a:latin typeface="+mn-lt"/>
                          <a:ea typeface="+mn-ea"/>
                          <a:cs typeface="+mn-cs"/>
                        </a:rPr>
                        <a:t>Components, Hooks, Event handling</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781158786"/>
                  </a:ext>
                </a:extLst>
              </a:tr>
              <a:tr h="36813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 No </a:t>
                      </a:r>
                      <a:r>
                        <a:rPr kumimoji="0" lang="en-US" sz="900" b="0" i="0" u="none" strike="noStrike" kern="1200" cap="none" spc="0" normalizeH="0" baseline="0" dirty="0" err="1">
                          <a:ln>
                            <a:noFill/>
                          </a:ln>
                          <a:solidFill>
                            <a:prstClr val="black"/>
                          </a:solidFill>
                          <a:effectLst/>
                          <a:uLnTx/>
                          <a:uFillTx/>
                          <a:latin typeface="Verdana" panose="020B0604030504040204" pitchFamily="34" charset="0"/>
                          <a:ea typeface="+mn-ea"/>
                          <a:cs typeface="+mn-cs"/>
                        </a:rPr>
                        <a:t>Sql</a:t>
                      </a:r>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 </a:t>
                      </a:r>
                      <a:r>
                        <a:rPr kumimoji="0" lang="en-US" sz="9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Basics, </a:t>
                      </a:r>
                      <a:r>
                        <a:rPr kumimoji="0" lang="en-US" sz="900" b="0" i="0" u="none" strike="noStrike" kern="1200" cap="none" spc="0" normalizeH="0" baseline="0" dirty="0" err="1" smtClean="0">
                          <a:ln>
                            <a:noFill/>
                          </a:ln>
                          <a:solidFill>
                            <a:prstClr val="black"/>
                          </a:solidFill>
                          <a:effectLst/>
                          <a:uLnTx/>
                          <a:uFillTx/>
                          <a:latin typeface="Verdana" panose="020B0604030504040204" pitchFamily="34" charset="0"/>
                          <a:ea typeface="+mn-ea"/>
                          <a:cs typeface="+mn-cs"/>
                        </a:rPr>
                        <a:t>Postgre</a:t>
                      </a:r>
                      <a:r>
                        <a:rPr kumimoji="0" lang="en-US" sz="9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 SQL</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2298680090"/>
                  </a:ext>
                </a:extLst>
              </a:tr>
              <a:tr h="502007">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900" u="none" strike="noStrike" kern="1200" cap="none" spc="0" normalizeH="0" baseline="0" dirty="0">
                          <a:ln>
                            <a:noFill/>
                          </a:ln>
                          <a:solidFill>
                            <a:schemeClr val="tx1"/>
                          </a:solidFill>
                          <a:effectLst/>
                          <a:uLnTx/>
                          <a:uFillTx/>
                          <a:latin typeface="+mn-lt"/>
                          <a:ea typeface="+mn-ea"/>
                          <a:cs typeface="+mn-cs"/>
                        </a:rPr>
                        <a:t>HTML 5 &amp; CSS 3,JavaScript, </a:t>
                      </a:r>
                      <a:r>
                        <a:rPr kumimoji="0" lang="en-US" sz="900" u="none" strike="noStrike" kern="1200" cap="none" spc="0" normalizeH="0" baseline="0" dirty="0" smtClean="0">
                          <a:ln>
                            <a:noFill/>
                          </a:ln>
                          <a:solidFill>
                            <a:schemeClr val="tx1"/>
                          </a:solidFill>
                          <a:effectLst/>
                          <a:uLnTx/>
                          <a:uFillTx/>
                          <a:latin typeface="+mn-lt"/>
                          <a:ea typeface="+mn-ea"/>
                          <a:cs typeface="+mn-cs"/>
                        </a:rPr>
                        <a:t>ES6.</a:t>
                      </a:r>
                      <a:endParaRPr kumimoji="0" lang="en-US" sz="900" u="none" strike="noStrike" kern="1200" cap="none" spc="0" normalizeH="0" baseline="0" dirty="0">
                        <a:ln>
                          <a:noFill/>
                        </a:ln>
                        <a:solidFill>
                          <a:schemeClr val="tx1"/>
                        </a:solidFill>
                        <a:effectLst/>
                        <a:uLnTx/>
                        <a:uFillTx/>
                        <a:latin typeface="+mn-lt"/>
                        <a:ea typeface="+mn-ea"/>
                        <a:cs typeface="+mn-cs"/>
                      </a:endParaRPr>
                    </a:p>
                  </a:txBody>
                  <a:tcPr/>
                </a:tc>
                <a:extLst>
                  <a:ext uri="{0D108BD9-81ED-4DB2-BD59-A6C34878D82A}">
                    <a16:rowId xmlns:a16="http://schemas.microsoft.com/office/drawing/2014/main" xmlns="" val="9512774"/>
                  </a:ext>
                </a:extLst>
              </a:tr>
              <a:tr h="294130">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Git, Postman, </a:t>
                      </a:r>
                      <a:r>
                        <a:rPr kumimoji="0" lang="en-US" sz="900" b="0" i="0" u="none" strike="noStrike" kern="1200" cap="none" spc="0" normalizeH="0" baseline="0" dirty="0" smtClean="0">
                          <a:ln>
                            <a:noFill/>
                          </a:ln>
                          <a:solidFill>
                            <a:prstClr val="black"/>
                          </a:solidFill>
                          <a:effectLst/>
                          <a:uLnTx/>
                          <a:uFillTx/>
                          <a:latin typeface="Verdana" panose="020B0604030504040204" pitchFamily="34" charset="0"/>
                          <a:ea typeface="+mn-ea"/>
                          <a:cs typeface="+mn-cs"/>
                        </a:rPr>
                        <a:t>Eclipse IDE</a:t>
                      </a:r>
                      <a:endPar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xmlns="" val="645317192"/>
                  </a:ext>
                </a:extLst>
              </a:tr>
              <a:tr h="665878">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9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xmlns="" val="2840432058"/>
                  </a:ext>
                </a:extLst>
              </a:tr>
            </a:tbl>
          </a:graphicData>
        </a:graphic>
      </p:graphicFrame>
      <p:sp>
        <p:nvSpPr>
          <p:cNvPr id="7170" name="Text Placeholder 18">
            <a:extLst>
              <a:ext uri="{FF2B5EF4-FFF2-40B4-BE49-F238E27FC236}">
                <a16:creationId xmlns:a16="http://schemas.microsoft.com/office/drawing/2014/main" xmlns="" id="{4EF0A5D5-CB77-4BCF-86BB-EC8AFA4AA0E3}"/>
              </a:ext>
            </a:extLst>
          </p:cNvPr>
          <p:cNvSpPr>
            <a:spLocks noGrp="1"/>
          </p:cNvSpPr>
          <p:nvPr>
            <p:ph type="body" sz="quarter" idx="36"/>
          </p:nvPr>
        </p:nvSpPr>
        <p:spPr>
          <a:xfrm>
            <a:off x="4932433" y="2995612"/>
            <a:ext cx="3913118" cy="2939303"/>
          </a:xfrm>
        </p:spPr>
        <p:txBody>
          <a:bodyPr/>
          <a:lstStyle/>
          <a:p>
            <a:pPr eaLnBrk="1" hangingPunct="1">
              <a:lnSpc>
                <a:spcPct val="114000"/>
              </a:lnSpc>
            </a:pPr>
            <a:r>
              <a:rPr lang="en-US" altLang="en-US" b="1" dirty="0" smtClean="0"/>
              <a:t>Online Railway Reservation System</a:t>
            </a:r>
            <a:endParaRPr lang="en-US" altLang="en-US" b="1" dirty="0"/>
          </a:p>
          <a:p>
            <a:pPr eaLnBrk="1" hangingPunct="1">
              <a:lnSpc>
                <a:spcPct val="114000"/>
              </a:lnSpc>
            </a:pPr>
            <a:r>
              <a:rPr lang="en-IN" altLang="en-US" dirty="0"/>
              <a:t>Completed end to end case study of </a:t>
            </a:r>
            <a:r>
              <a:rPr lang="en-IN" altLang="en-US" dirty="0" smtClean="0"/>
              <a:t>Online Railway Reservation Application </a:t>
            </a:r>
            <a:r>
              <a:rPr lang="en-IN" altLang="en-US" dirty="0"/>
              <a:t>along with JWT authentication, Swagger </a:t>
            </a:r>
            <a:r>
              <a:rPr lang="en-IN" altLang="en-US" dirty="0" smtClean="0"/>
              <a:t>and made a</a:t>
            </a:r>
            <a:r>
              <a:rPr lang="en-IN" altLang="en-US" dirty="0" smtClean="0"/>
              <a:t>, </a:t>
            </a:r>
            <a:r>
              <a:rPr lang="en-IN" altLang="en-US" dirty="0"/>
              <a:t>responsive UI with </a:t>
            </a:r>
            <a:r>
              <a:rPr lang="en-US" altLang="en-US" dirty="0" smtClean="0"/>
              <a:t>Html, CSS and ES6 concepts </a:t>
            </a:r>
            <a:r>
              <a:rPr lang="en-US" altLang="en-US" dirty="0"/>
              <a:t>and </a:t>
            </a:r>
            <a:r>
              <a:rPr lang="en-US" altLang="en-US" dirty="0" err="1" smtClean="0"/>
              <a:t>ReactJs</a:t>
            </a:r>
            <a:r>
              <a:rPr lang="en-US" altLang="en-US" dirty="0" smtClean="0"/>
              <a:t> </a:t>
            </a:r>
            <a:r>
              <a:rPr lang="en-US" altLang="en-US" dirty="0"/>
              <a:t>used for user interface</a:t>
            </a:r>
            <a:r>
              <a:rPr lang="en-US" altLang="en-US" dirty="0" smtClean="0"/>
              <a:t>.</a:t>
            </a:r>
          </a:p>
          <a:p>
            <a:pPr eaLnBrk="1" hangingPunct="1">
              <a:lnSpc>
                <a:spcPct val="114000"/>
              </a:lnSpc>
            </a:pPr>
            <a:r>
              <a:rPr lang="en-US" altLang="nl-NL" b="1" dirty="0" smtClean="0"/>
              <a:t>Library Management System </a:t>
            </a:r>
          </a:p>
          <a:p>
            <a:pPr eaLnBrk="1" hangingPunct="1">
              <a:lnSpc>
                <a:spcPct val="114000"/>
              </a:lnSpc>
            </a:pPr>
            <a:r>
              <a:rPr lang="en-US" altLang="nl-NL" dirty="0" smtClean="0"/>
              <a:t>Completed end to end case study of Online Library Management System along with </a:t>
            </a:r>
            <a:r>
              <a:rPr lang="en-US" altLang="nl-NL" dirty="0" err="1" smtClean="0"/>
              <a:t>MonolithiC</a:t>
            </a:r>
            <a:r>
              <a:rPr lang="en-US" altLang="nl-NL" dirty="0" smtClean="0"/>
              <a:t> Architecture. Database used is </a:t>
            </a:r>
            <a:r>
              <a:rPr lang="en-US" altLang="nl-NL" dirty="0" err="1" smtClean="0"/>
              <a:t>Postgre</a:t>
            </a:r>
            <a:r>
              <a:rPr lang="en-US" altLang="nl-NL" dirty="0" smtClean="0"/>
              <a:t> SQL and using React, HTML, </a:t>
            </a:r>
            <a:r>
              <a:rPr lang="en-US" altLang="nl-NL" dirty="0" err="1" smtClean="0"/>
              <a:t>Css</a:t>
            </a:r>
            <a:r>
              <a:rPr lang="en-US" altLang="nl-NL" dirty="0" smtClean="0"/>
              <a:t> for </a:t>
            </a:r>
            <a:r>
              <a:rPr lang="en-US" altLang="nl-NL" dirty="0" err="1" smtClean="0"/>
              <a:t>Ui</a:t>
            </a:r>
            <a:r>
              <a:rPr lang="en-US" altLang="nl-NL" dirty="0" smtClean="0"/>
              <a:t> Interface.</a:t>
            </a:r>
            <a:endParaRPr lang="en-US" altLang="nl-NL" dirty="0"/>
          </a:p>
          <a:p>
            <a:pPr eaLnBrk="1" hangingPunct="1">
              <a:lnSpc>
                <a:spcPct val="114000"/>
              </a:lnSpc>
            </a:pPr>
            <a:r>
              <a:rPr lang="en-IN" altLang="nl-NL" b="1" dirty="0" smtClean="0"/>
              <a:t>Completed “HTML and </a:t>
            </a:r>
            <a:r>
              <a:rPr lang="en-IN" altLang="nl-NL" b="1" dirty="0" err="1" smtClean="0"/>
              <a:t>Css</a:t>
            </a:r>
            <a:r>
              <a:rPr lang="en-IN" altLang="nl-NL" b="1" dirty="0" smtClean="0"/>
              <a:t> For Web Developers“ </a:t>
            </a:r>
            <a:r>
              <a:rPr lang="en-IN" altLang="nl-NL" b="1" dirty="0"/>
              <a:t>course at Coursera</a:t>
            </a:r>
          </a:p>
          <a:p>
            <a:pPr eaLnBrk="1" hangingPunct="1">
              <a:lnSpc>
                <a:spcPct val="114000"/>
              </a:lnSpc>
            </a:pPr>
            <a:r>
              <a:rPr lang="en-IN" altLang="nl-NL" b="1" dirty="0" smtClean="0"/>
              <a:t> </a:t>
            </a:r>
            <a:endParaRPr lang="en-IN" altLang="nl-NL" b="1"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r>
              <a:rPr lang="en-US" altLang="nl-NL" dirty="0"/>
              <a:t/>
            </a:r>
            <a:br>
              <a:rPr lang="en-US" altLang="nl-NL" dirty="0"/>
            </a:br>
            <a:r>
              <a:rPr lang="en-US" altLang="nl-NL" dirty="0"/>
              <a:t/>
            </a:r>
            <a:br>
              <a:rPr lang="en-US" altLang="nl-NL" dirty="0"/>
            </a:br>
            <a:endParaRPr lang="nl-NL" altLang="nl-NL" dirty="0"/>
          </a:p>
        </p:txBody>
      </p:sp>
      <p:sp>
        <p:nvSpPr>
          <p:cNvPr id="7171" name="Text Placeholder 21">
            <a:extLst>
              <a:ext uri="{FF2B5EF4-FFF2-40B4-BE49-F238E27FC236}">
                <a16:creationId xmlns:a16="http://schemas.microsoft.com/office/drawing/2014/main" xmlns=""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a:t>Analyst/Software Engineer</a:t>
            </a:r>
          </a:p>
        </p:txBody>
      </p:sp>
      <p:sp>
        <p:nvSpPr>
          <p:cNvPr id="7172" name="Text Placeholder 22">
            <a:extLst>
              <a:ext uri="{FF2B5EF4-FFF2-40B4-BE49-F238E27FC236}">
                <a16:creationId xmlns:a16="http://schemas.microsoft.com/office/drawing/2014/main" xmlns="" id="{994FC039-D8C9-4401-93CE-88467263C848}"/>
              </a:ext>
            </a:extLst>
          </p:cNvPr>
          <p:cNvSpPr>
            <a:spLocks noGrp="1"/>
          </p:cNvSpPr>
          <p:nvPr>
            <p:ph type="body" sz="quarter" idx="43"/>
          </p:nvPr>
        </p:nvSpPr>
        <p:spPr>
          <a:xfrm>
            <a:off x="3649663" y="1353344"/>
            <a:ext cx="2374900" cy="295275"/>
          </a:xfrm>
        </p:spPr>
        <p:txBody>
          <a:bodyPr/>
          <a:lstStyle/>
          <a:p>
            <a:pPr eaLnBrk="1" hangingPunct="1"/>
            <a:r>
              <a:rPr lang="nl-NL" altLang="nl-NL" dirty="0" smtClean="0"/>
              <a:t>Mumbai</a:t>
            </a:r>
            <a:endParaRPr lang="nl-NL" altLang="nl-NL" dirty="0"/>
          </a:p>
          <a:p>
            <a:pPr eaLnBrk="1" hangingPunct="1"/>
            <a:endParaRPr lang="nl-NL" altLang="nl-NL" dirty="0"/>
          </a:p>
        </p:txBody>
      </p:sp>
      <p:sp>
        <p:nvSpPr>
          <p:cNvPr id="7173" name="Text Placeholder 24">
            <a:extLst>
              <a:ext uri="{FF2B5EF4-FFF2-40B4-BE49-F238E27FC236}">
                <a16:creationId xmlns:a16="http://schemas.microsoft.com/office/drawing/2014/main" xmlns="" id="{0DF2099D-8FC2-44CE-AB60-E2C2257CB05D}"/>
              </a:ext>
            </a:extLst>
          </p:cNvPr>
          <p:cNvSpPr>
            <a:spLocks noGrp="1"/>
          </p:cNvSpPr>
          <p:nvPr>
            <p:ph type="body" sz="quarter" idx="47"/>
          </p:nvPr>
        </p:nvSpPr>
        <p:spPr>
          <a:xfrm>
            <a:off x="3273425" y="1511300"/>
            <a:ext cx="2373313" cy="325438"/>
          </a:xfrm>
        </p:spPr>
        <p:txBody>
          <a:bodyPr/>
          <a:lstStyle/>
          <a:p>
            <a:pPr eaLnBrk="1" hangingPunct="1"/>
            <a:r>
              <a:rPr lang="nl-NL" altLang="nl-NL" dirty="0">
                <a:hlinkClick r:id="rId3"/>
              </a:rPr>
              <a:t>xxxxxxxxxxx@capgemini.com</a:t>
            </a:r>
            <a:r>
              <a:rPr lang="nl-NL" altLang="nl-NL" dirty="0"/>
              <a:t> </a:t>
            </a:r>
          </a:p>
        </p:txBody>
      </p:sp>
      <p:sp>
        <p:nvSpPr>
          <p:cNvPr id="7174" name="Text Placeholder 25">
            <a:extLst>
              <a:ext uri="{FF2B5EF4-FFF2-40B4-BE49-F238E27FC236}">
                <a16:creationId xmlns:a16="http://schemas.microsoft.com/office/drawing/2014/main" xmlns="" id="{8B11FF61-9AA9-42E0-800D-B94AC06E095E}"/>
              </a:ext>
            </a:extLst>
          </p:cNvPr>
          <p:cNvSpPr>
            <a:spLocks noGrp="1"/>
          </p:cNvSpPr>
          <p:nvPr>
            <p:ph type="body" sz="quarter" idx="48"/>
          </p:nvPr>
        </p:nvSpPr>
        <p:spPr>
          <a:xfrm>
            <a:off x="3348038" y="1770063"/>
            <a:ext cx="2382837" cy="330200"/>
          </a:xfrm>
        </p:spPr>
        <p:txBody>
          <a:bodyPr/>
          <a:lstStyle/>
          <a:p>
            <a:pPr eaLnBrk="1" hangingPunct="1"/>
            <a:r>
              <a:rPr lang="nl-NL" altLang="nl-NL" dirty="0"/>
              <a:t>+</a:t>
            </a:r>
            <a:r>
              <a:rPr lang="nl-NL" altLang="nl-NL" dirty="0" smtClean="0"/>
              <a:t>91 7980600366</a:t>
            </a:r>
            <a:endParaRPr lang="nl-NL" altLang="nl-NL" dirty="0"/>
          </a:p>
        </p:txBody>
      </p:sp>
      <p:sp>
        <p:nvSpPr>
          <p:cNvPr id="7175" name="Text Placeholder 26">
            <a:extLst>
              <a:ext uri="{FF2B5EF4-FFF2-40B4-BE49-F238E27FC236}">
                <a16:creationId xmlns:a16="http://schemas.microsoft.com/office/drawing/2014/main" xmlns="" id="{BADEA8C0-D1A3-4608-9E63-683339DCC944}"/>
              </a:ext>
            </a:extLst>
          </p:cNvPr>
          <p:cNvSpPr>
            <a:spLocks noGrp="1"/>
          </p:cNvSpPr>
          <p:nvPr>
            <p:ph type="body" sz="quarter" idx="50"/>
          </p:nvPr>
        </p:nvSpPr>
        <p:spPr>
          <a:xfrm>
            <a:off x="438150" y="2818561"/>
            <a:ext cx="4057650" cy="2363039"/>
          </a:xfrm>
        </p:spPr>
        <p:txBody>
          <a:bodyPr/>
          <a:lstStyle/>
          <a:p>
            <a:r>
              <a:rPr lang="en-US" altLang="en-US" sz="1100" b="1" dirty="0"/>
              <a:t>Full Stack Developer</a:t>
            </a:r>
          </a:p>
          <a:p>
            <a:pPr marL="171450" indent="-171450">
              <a:buFont typeface="Arial" panose="020B0604020202020204" pitchFamily="34" charset="0"/>
              <a:buChar char="•"/>
            </a:pPr>
            <a:r>
              <a:rPr lang="en-US" dirty="0"/>
              <a:t>H</a:t>
            </a:r>
            <a:r>
              <a:rPr lang="en-US" dirty="0" smtClean="0"/>
              <a:t>ands </a:t>
            </a:r>
            <a:r>
              <a:rPr lang="en-US" dirty="0"/>
              <a:t>on experience in </a:t>
            </a:r>
            <a:r>
              <a:rPr lang="en-US" dirty="0" smtClean="0"/>
              <a:t>creating </a:t>
            </a:r>
            <a:r>
              <a:rPr lang="en-US" b="1" dirty="0"/>
              <a:t>microservices</a:t>
            </a:r>
            <a:r>
              <a:rPr lang="en-US" dirty="0"/>
              <a:t> with </a:t>
            </a:r>
            <a:r>
              <a:rPr lang="en-US" b="1" dirty="0" err="1"/>
              <a:t>Springboot</a:t>
            </a:r>
            <a:r>
              <a:rPr lang="en-US" b="1" dirty="0"/>
              <a:t>, </a:t>
            </a:r>
            <a:r>
              <a:rPr lang="en-US" b="1" dirty="0" err="1" smtClean="0"/>
              <a:t>Jwt</a:t>
            </a:r>
            <a:r>
              <a:rPr lang="en-US" b="1" dirty="0" smtClean="0"/>
              <a:t> Authentication, </a:t>
            </a:r>
            <a:r>
              <a:rPr lang="en-US" b="1" dirty="0"/>
              <a:t>Role Based  Authorization , </a:t>
            </a:r>
            <a:r>
              <a:rPr lang="en-US" b="1" dirty="0" smtClean="0"/>
              <a:t>Spring Security , Spring </a:t>
            </a:r>
            <a:r>
              <a:rPr lang="en-US" b="1" dirty="0"/>
              <a:t>Cloud API Gateway</a:t>
            </a:r>
            <a:r>
              <a:rPr lang="en-US" b="1" dirty="0" smtClean="0"/>
              <a:t>, </a:t>
            </a:r>
            <a:r>
              <a:rPr lang="en-US" dirty="0" smtClean="0"/>
              <a:t> </a:t>
            </a:r>
            <a:r>
              <a:rPr lang="en-US" b="1" dirty="0" smtClean="0"/>
              <a:t>Eureka</a:t>
            </a:r>
            <a:r>
              <a:rPr lang="en-US" dirty="0" smtClean="0"/>
              <a:t> </a:t>
            </a:r>
            <a:r>
              <a:rPr lang="en-US" b="1" dirty="0" smtClean="0"/>
              <a:t>S</a:t>
            </a:r>
            <a:r>
              <a:rPr lang="en-US" b="1" dirty="0" smtClean="0"/>
              <a:t>erver</a:t>
            </a:r>
            <a:r>
              <a:rPr lang="en-US" dirty="0" smtClean="0"/>
              <a:t>.</a:t>
            </a:r>
          </a:p>
          <a:p>
            <a:pPr marL="171450" indent="-171450">
              <a:buFont typeface="Arial" panose="020B0604020202020204" pitchFamily="34" charset="0"/>
              <a:buChar char="•"/>
            </a:pPr>
            <a:r>
              <a:rPr lang="en-US" dirty="0"/>
              <a:t>Hands on experience in developing web pages using </a:t>
            </a:r>
            <a:r>
              <a:rPr lang="en-US" b="1" dirty="0"/>
              <a:t>HTML5, CSS3, Object Oriented Java script, </a:t>
            </a:r>
            <a:r>
              <a:rPr lang="en-US" b="1" dirty="0" smtClean="0"/>
              <a:t>ES6</a:t>
            </a:r>
            <a:r>
              <a:rPr lang="en-US" dirty="0" smtClean="0"/>
              <a:t>.</a:t>
            </a:r>
            <a:r>
              <a:rPr lang="en-US" dirty="0"/>
              <a:t> Good understanding of Document Object Model (</a:t>
            </a:r>
            <a:r>
              <a:rPr lang="en-US" b="1" dirty="0"/>
              <a:t>DOM</a:t>
            </a:r>
            <a:r>
              <a:rPr lang="en-US" dirty="0" smtClean="0"/>
              <a:t>).</a:t>
            </a:r>
            <a:endParaRPr lang="en-US" dirty="0" smtClean="0"/>
          </a:p>
          <a:p>
            <a:pPr marL="171450" indent="-171450">
              <a:buFont typeface="Arial" panose="020B0604020202020204" pitchFamily="34" charset="0"/>
              <a:buChar char="•"/>
            </a:pPr>
            <a:r>
              <a:rPr lang="en-US" dirty="0" smtClean="0"/>
              <a:t>Hands on e</a:t>
            </a:r>
            <a:r>
              <a:rPr lang="en-US" dirty="0" smtClean="0"/>
              <a:t>xperience in building, creating </a:t>
            </a:r>
            <a:r>
              <a:rPr lang="en-US" dirty="0"/>
              <a:t>documentation </a:t>
            </a:r>
            <a:r>
              <a:rPr lang="en-US" dirty="0" smtClean="0"/>
              <a:t>and </a:t>
            </a:r>
            <a:r>
              <a:rPr lang="en-US" dirty="0"/>
              <a:t>testing </a:t>
            </a:r>
            <a:r>
              <a:rPr lang="en-US" dirty="0" err="1"/>
              <a:t>RESTful</a:t>
            </a:r>
            <a:r>
              <a:rPr lang="en-US" dirty="0"/>
              <a:t> </a:t>
            </a:r>
            <a:r>
              <a:rPr lang="en-US" dirty="0" smtClean="0"/>
              <a:t>APIs with </a:t>
            </a:r>
            <a:r>
              <a:rPr lang="en-US" b="1" dirty="0"/>
              <a:t>S</a:t>
            </a:r>
            <a:r>
              <a:rPr lang="en-US" b="1" dirty="0" smtClean="0"/>
              <a:t>wagger </a:t>
            </a:r>
            <a:r>
              <a:rPr lang="en-US" dirty="0"/>
              <a:t>and </a:t>
            </a:r>
            <a:r>
              <a:rPr lang="en-US" dirty="0" smtClean="0"/>
              <a:t> </a:t>
            </a:r>
            <a:r>
              <a:rPr lang="en-US" b="1" dirty="0"/>
              <a:t>unit testing </a:t>
            </a:r>
            <a:r>
              <a:rPr lang="en-US" dirty="0"/>
              <a:t>using</a:t>
            </a:r>
            <a:r>
              <a:rPr lang="en-US" b="1" dirty="0"/>
              <a:t> Junit, </a:t>
            </a:r>
            <a:r>
              <a:rPr lang="en-US" b="1" dirty="0" err="1" smtClean="0"/>
              <a:t>Mockito</a:t>
            </a:r>
            <a:r>
              <a:rPr lang="en-US" dirty="0"/>
              <a:t>.</a:t>
            </a:r>
            <a:endParaRPr lang="en-US" b="1" dirty="0"/>
          </a:p>
          <a:p>
            <a:pPr marL="171450" indent="-171450">
              <a:buFont typeface="Arial" panose="020B0604020202020204" pitchFamily="34" charset="0"/>
              <a:buChar char="•"/>
            </a:pPr>
            <a:r>
              <a:rPr lang="en-US" altLang="nl-NL" dirty="0" smtClean="0"/>
              <a:t>Implemented the polyglot architecture with </a:t>
            </a:r>
            <a:r>
              <a:rPr lang="en-US" altLang="nl-NL" b="1" dirty="0" err="1" smtClean="0"/>
              <a:t>ReactJs</a:t>
            </a:r>
            <a:r>
              <a:rPr lang="en-US" altLang="nl-NL" dirty="0"/>
              <a:t> </a:t>
            </a:r>
            <a:r>
              <a:rPr lang="en-US" altLang="nl-NL" dirty="0" smtClean="0"/>
              <a:t>&amp; </a:t>
            </a:r>
            <a:r>
              <a:rPr lang="en-US" altLang="nl-NL" b="1" dirty="0" err="1" smtClean="0"/>
              <a:t>SpringBoot</a:t>
            </a:r>
            <a:r>
              <a:rPr lang="en-US" altLang="nl-NL" b="1" dirty="0" smtClean="0"/>
              <a:t> </a:t>
            </a:r>
            <a:r>
              <a:rPr lang="en-US" altLang="nl-NL" dirty="0"/>
              <a:t> </a:t>
            </a:r>
            <a:r>
              <a:rPr lang="en-US" altLang="nl-NL" dirty="0" smtClean="0"/>
              <a:t>in case study, and </a:t>
            </a:r>
            <a:r>
              <a:rPr lang="en-US" altLang="nl-NL" dirty="0" err="1" smtClean="0"/>
              <a:t>upskilling</a:t>
            </a:r>
            <a:r>
              <a:rPr lang="en-US" altLang="nl-NL" dirty="0" smtClean="0"/>
              <a:t>  knowledge continuously.</a:t>
            </a:r>
          </a:p>
          <a:p>
            <a:pPr marL="171450" indent="-171450">
              <a:buFont typeface="Arial" panose="020B0604020202020204" pitchFamily="34" charset="0"/>
              <a:buChar char="•"/>
            </a:pPr>
            <a:r>
              <a:rPr lang="en-US" altLang="nl-NL" dirty="0" smtClean="0"/>
              <a:t>Implemented </a:t>
            </a:r>
            <a:r>
              <a:rPr lang="en-US" altLang="nl-NL" b="1" dirty="0" err="1" smtClean="0"/>
              <a:t>MongoDB</a:t>
            </a:r>
            <a:r>
              <a:rPr lang="en-US" altLang="nl-NL" b="1" dirty="0" smtClean="0"/>
              <a:t> </a:t>
            </a:r>
            <a:r>
              <a:rPr lang="en-US" altLang="nl-NL" dirty="0" smtClean="0"/>
              <a:t>and </a:t>
            </a:r>
            <a:r>
              <a:rPr lang="en-US" b="1" dirty="0" err="1"/>
              <a:t>RabibitMq</a:t>
            </a:r>
            <a:r>
              <a:rPr lang="en-US" altLang="nl-NL" dirty="0" smtClean="0"/>
              <a:t> in the case study.</a:t>
            </a:r>
          </a:p>
        </p:txBody>
      </p:sp>
      <p:sp>
        <p:nvSpPr>
          <p:cNvPr id="7178" name="Text Placeholder 1">
            <a:extLst>
              <a:ext uri="{FF2B5EF4-FFF2-40B4-BE49-F238E27FC236}">
                <a16:creationId xmlns:a16="http://schemas.microsoft.com/office/drawing/2014/main" xmlns="" id="{3959C7F9-3FBF-4100-BACD-7A75D3D2E90B}"/>
              </a:ext>
            </a:extLst>
          </p:cNvPr>
          <p:cNvSpPr>
            <a:spLocks noGrp="1"/>
          </p:cNvSpPr>
          <p:nvPr>
            <p:ph type="body" sz="quarter" idx="41"/>
          </p:nvPr>
        </p:nvSpPr>
        <p:spPr>
          <a:xfrm>
            <a:off x="2468563" y="290513"/>
            <a:ext cx="6223000" cy="306387"/>
          </a:xfrm>
        </p:spPr>
        <p:txBody>
          <a:bodyPr/>
          <a:lstStyle/>
          <a:p>
            <a:r>
              <a:rPr lang="en-IN" altLang="en-US" dirty="0" err="1" smtClean="0"/>
              <a:t>Jagyaseni</a:t>
            </a:r>
            <a:r>
              <a:rPr lang="en-IN" altLang="en-US" dirty="0" smtClean="0"/>
              <a:t> </a:t>
            </a:r>
            <a:r>
              <a:rPr lang="en-IN" altLang="en-US" dirty="0" err="1" smtClean="0"/>
              <a:t>Sengupta</a:t>
            </a:r>
            <a:endParaRPr lang="en-IN" altLang="en-US" dirty="0"/>
          </a:p>
        </p:txBody>
      </p:sp>
      <p:pic>
        <p:nvPicPr>
          <p:cNvPr id="7179" name="Picture 7">
            <a:hlinkClick r:id="rId4"/>
            <a:extLst>
              <a:ext uri="{FF2B5EF4-FFF2-40B4-BE49-F238E27FC236}">
                <a16:creationId xmlns:a16="http://schemas.microsoft.com/office/drawing/2014/main" xmlns="" id="{12618B16-99B6-4F89-A145-C5939A93831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l="23582" t="2058" r="24332" b="4875"/>
          <a:stretch>
            <a:fillRect/>
          </a:stretch>
        </p:blipFill>
        <p:spPr bwMode="auto">
          <a:xfrm>
            <a:off x="4460946" y="6221411"/>
            <a:ext cx="471487"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0" name="TextBox 3">
            <a:extLst>
              <a:ext uri="{FF2B5EF4-FFF2-40B4-BE49-F238E27FC236}">
                <a16:creationId xmlns:a16="http://schemas.microsoft.com/office/drawing/2014/main" xmlns="" id="{273FF0AF-5E94-435C-8A2A-7A7CA0FE36A6}"/>
              </a:ext>
            </a:extLst>
          </p:cNvPr>
          <p:cNvSpPr txBox="1">
            <a:spLocks noChangeArrowheads="1"/>
          </p:cNvSpPr>
          <p:nvPr/>
        </p:nvSpPr>
        <p:spPr bwMode="auto">
          <a:xfrm>
            <a:off x="4976883" y="6397625"/>
            <a:ext cx="34099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altLang="en-US" sz="11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Check out my work on GitHub &amp; Video Profile</a:t>
            </a:r>
          </a:p>
        </p:txBody>
      </p:sp>
      <p:pic>
        <p:nvPicPr>
          <p:cNvPr id="7181" name="Picture 6" descr="Movie, play, video icon">
            <a:hlinkClick r:id="rId6"/>
            <a:extLst>
              <a:ext uri="{FF2B5EF4-FFF2-40B4-BE49-F238E27FC236}">
                <a16:creationId xmlns:a16="http://schemas.microsoft.com/office/drawing/2014/main" xmlns="" id="{568E79A1-196A-4599-9F1F-AD39B99F1222}"/>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455025" y="6188074"/>
            <a:ext cx="473075"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4" descr="Free icon download | Linkedin">
            <a:hlinkClick r:id="rId8"/>
            <a:extLst>
              <a:ext uri="{FF2B5EF4-FFF2-40B4-BE49-F238E27FC236}">
                <a16:creationId xmlns:a16="http://schemas.microsoft.com/office/drawing/2014/main" xmlns="" id="{89622B52-B834-40D0-9BA5-24EF14F2A61E}"/>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46881" y="1989138"/>
            <a:ext cx="325438"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Text Placeholder 25">
            <a:extLst>
              <a:ext uri="{FF2B5EF4-FFF2-40B4-BE49-F238E27FC236}">
                <a16:creationId xmlns:a16="http://schemas.microsoft.com/office/drawing/2014/main" xmlns="" id="{B8C26D43-3971-4B32-9403-96D3E3AC5656}"/>
              </a:ext>
            </a:extLst>
          </p:cNvPr>
          <p:cNvSpPr txBox="1">
            <a:spLocks noChangeArrowheads="1"/>
          </p:cNvSpPr>
          <p:nvPr/>
        </p:nvSpPr>
        <p:spPr bwMode="white">
          <a:xfrm>
            <a:off x="3048092" y="1969248"/>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a:ln>
                  <a:noFill/>
                </a:ln>
                <a:solidFill>
                  <a:srgbClr val="FFFFFF"/>
                </a:solidFill>
                <a:effectLst/>
                <a:uLnTx/>
                <a:uFillTx/>
                <a:latin typeface="Verdana" panose="020B0604030504040204" pitchFamily="34" charset="0"/>
                <a:ea typeface="+mn-ea"/>
                <a:cs typeface="+mn-cs"/>
              </a:rPr>
              <a:t>A4</a:t>
            </a:r>
          </a:p>
        </p:txBody>
      </p:sp>
      <p:sp>
        <p:nvSpPr>
          <p:cNvPr id="5" name="Rectangle 4">
            <a:extLst>
              <a:ext uri="{FF2B5EF4-FFF2-40B4-BE49-F238E27FC236}">
                <a16:creationId xmlns:a16="http://schemas.microsoft.com/office/drawing/2014/main" xmlns="" id="{4E726CED-1BAF-414A-893B-4626E9B6F2B4}"/>
              </a:ext>
            </a:extLst>
          </p:cNvPr>
          <p:cNvSpPr/>
          <p:nvPr/>
        </p:nvSpPr>
        <p:spPr>
          <a:xfrm>
            <a:off x="9499417" y="547041"/>
            <a:ext cx="2424112" cy="425950"/>
          </a:xfrm>
          <a:prstGeom prst="rect">
            <a:avLst/>
          </a:prstGeom>
        </p:spPr>
        <p:txBody>
          <a:bodyPr wrap="square">
            <a:spAutoFit/>
          </a:bodyPr>
          <a:lstStyle/>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Bachelor of Engineering </a:t>
            </a:r>
          </a:p>
          <a:p>
            <a:pPr marL="0" marR="0" lvl="0" indent="0" algn="l" defTabSz="914400" rtl="0" eaLnBrk="1" fontAlgn="auto" latinLnBrk="0" hangingPunct="1">
              <a:lnSpc>
                <a:spcPct val="114000"/>
              </a:lnSpc>
              <a:spcBef>
                <a:spcPts val="0"/>
              </a:spcBef>
              <a:spcAft>
                <a:spcPts val="0"/>
              </a:spcAft>
              <a:buClrTx/>
              <a:buSzTx/>
              <a:buFontTx/>
              <a:buNone/>
              <a:tabLst/>
              <a:defRPr/>
            </a:pPr>
            <a:r>
              <a:rPr kumimoji="0" lang="en-US" altLang="nl-NL" sz="10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Computer Science : 2017 - 2021</a:t>
            </a:r>
          </a:p>
        </p:txBody>
      </p:sp>
      <p:sp>
        <p:nvSpPr>
          <p:cNvPr id="6" name="Rectangle 5">
            <a:extLst>
              <a:ext uri="{FF2B5EF4-FFF2-40B4-BE49-F238E27FC236}">
                <a16:creationId xmlns:a16="http://schemas.microsoft.com/office/drawing/2014/main" xmlns="" id="{1616387D-79C4-4D2C-8F4C-617036B1459A}"/>
              </a:ext>
            </a:extLst>
          </p:cNvPr>
          <p:cNvSpPr/>
          <p:nvPr/>
        </p:nvSpPr>
        <p:spPr>
          <a:xfrm>
            <a:off x="9242028" y="939723"/>
            <a:ext cx="816371" cy="2462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nl-NL" sz="1000" b="1" i="0" u="none" strike="noStrike" kern="1200" cap="none" spc="0" normalizeH="0" baseline="0" noProof="0" dirty="0" smtClean="0">
                <a:ln>
                  <a:noFill/>
                </a:ln>
                <a:solidFill>
                  <a:srgbClr val="0070AD"/>
                </a:solidFill>
                <a:effectLst/>
                <a:uLnTx/>
                <a:uFillTx/>
                <a:latin typeface="Verdana" panose="020B0604030504040204" pitchFamily="34" charset="0"/>
                <a:ea typeface="+mn-ea"/>
                <a:cs typeface="+mn-cs"/>
              </a:rPr>
              <a:t>  Skills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pic>
        <p:nvPicPr>
          <p:cNvPr id="3" name="Picture Placeholder 2"/>
          <p:cNvPicPr>
            <a:picLocks noGrp="1" noChangeAspect="1"/>
          </p:cNvPicPr>
          <p:nvPr>
            <p:ph type="pic" sz="quarter" idx="46"/>
          </p:nvPr>
        </p:nvPicPr>
        <p:blipFill>
          <a:blip r:embed="rId10">
            <a:extLst>
              <a:ext uri="{28A0092B-C50C-407E-A947-70E740481C1C}">
                <a14:useLocalDpi xmlns:a14="http://schemas.microsoft.com/office/drawing/2010/main" val="0"/>
              </a:ext>
            </a:extLst>
          </a:blip>
          <a:srcRect t="9375" b="9375"/>
          <a:stretch>
            <a:fillRect/>
          </a:stretch>
        </p:blipFill>
        <p:spPr>
          <a:xfrm>
            <a:off x="367218" y="195019"/>
            <a:ext cx="1734208" cy="1735628"/>
          </a:xfrm>
        </p:spPr>
      </p:pic>
    </p:spTree>
    <p:extLst>
      <p:ext uri="{BB962C8B-B14F-4D97-AF65-F5344CB8AC3E}">
        <p14:creationId xmlns:p14="http://schemas.microsoft.com/office/powerpoint/2010/main" val="3622275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2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33155D503BFC942A57BA969F1C4EED5" ma:contentTypeVersion="13" ma:contentTypeDescription="Create a new document." ma:contentTypeScope="" ma:versionID="c80b1f7ea370ae896a5b6e523a0cf15c">
  <xsd:schema xmlns:xsd="http://www.w3.org/2001/XMLSchema" xmlns:xs="http://www.w3.org/2001/XMLSchema" xmlns:p="http://schemas.microsoft.com/office/2006/metadata/properties" xmlns:ns3="25289c4b-8fd1-4155-b56f-82d6fa13afd3" xmlns:ns4="c43bfbf7-b5f8-4451-8464-ef79a2e28ca1" targetNamespace="http://schemas.microsoft.com/office/2006/metadata/properties" ma:root="true" ma:fieldsID="376fee7e205f44b9967171b065daf661" ns3:_="" ns4:_="">
    <xsd:import namespace="25289c4b-8fd1-4155-b56f-82d6fa13afd3"/>
    <xsd:import namespace="c43bfbf7-b5f8-4451-8464-ef79a2e28ca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289c4b-8fd1-4155-b56f-82d6fa13afd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3bfbf7-b5f8-4451-8464-ef79a2e28ca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79773B3-BEED-4422-883D-E6632C7C7120}">
  <ds:schemaRefs>
    <ds:schemaRef ds:uri="http://schemas.microsoft.com/sharepoint/v3/contenttype/forms"/>
  </ds:schemaRefs>
</ds:datastoreItem>
</file>

<file path=customXml/itemProps2.xml><?xml version="1.0" encoding="utf-8"?>
<ds:datastoreItem xmlns:ds="http://schemas.openxmlformats.org/officeDocument/2006/customXml" ds:itemID="{E53A1F87-ED7F-4CA8-8D06-B3888A424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289c4b-8fd1-4155-b56f-82d6fa13afd3"/>
    <ds:schemaRef ds:uri="c43bfbf7-b5f8-4451-8464-ef79a2e28c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30857F-5B57-4BA6-87F2-356B3F6438EF}">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25289c4b-8fd1-4155-b56f-82d6fa13afd3"/>
    <ds:schemaRef ds:uri="http://purl.org/dc/terms/"/>
    <ds:schemaRef ds:uri="c43bfbf7-b5f8-4451-8464-ef79a2e28ca1"/>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2477</TotalTime>
  <Words>290</Words>
  <Application>Microsoft Office PowerPoint</Application>
  <PresentationFormat>Widescreen</PresentationFormat>
  <Paragraphs>59</Paragraphs>
  <Slides>1</Slides>
  <Notes>1</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8" baseType="lpstr">
      <vt:lpstr>Arial</vt:lpstr>
      <vt:lpstr>Helvetica Light</vt:lpstr>
      <vt:lpstr>Verdana</vt:lpstr>
      <vt:lpstr>Wingdings</vt:lpstr>
      <vt:lpstr>1_CG_2012_Template</vt:lpstr>
      <vt:lpstr>2_Capgemini Master</vt:lpstr>
      <vt:lpstr>think-cell Slide</vt:lpstr>
      <vt:lpstr>PowerPoint Presentation</vt:lpstr>
    </vt:vector>
  </TitlesOfParts>
  <Company>Capgemini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HP</cp:lastModifiedBy>
  <cp:revision>116</cp:revision>
  <dcterms:created xsi:type="dcterms:W3CDTF">2020-09-22T06:24:34Z</dcterms:created>
  <dcterms:modified xsi:type="dcterms:W3CDTF">2022-09-16T17:17:11Z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0x010100C33155D503BFC942A57BA969F1C4EED5</vt:lpwstr>
  </property>
</Properties>
</file>