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63" r:id="rId3"/>
    <p:sldId id="256" r:id="rId4"/>
    <p:sldId id="277" r:id="rId5"/>
    <p:sldId id="281" r:id="rId6"/>
    <p:sldId id="264" r:id="rId7"/>
    <p:sldId id="282" r:id="rId8"/>
    <p:sldId id="278" r:id="rId9"/>
    <p:sldId id="283" r:id="rId10"/>
    <p:sldId id="284" r:id="rId11"/>
    <p:sldId id="279" r:id="rId12"/>
    <p:sldId id="285" r:id="rId13"/>
    <p:sldId id="280" r:id="rId14"/>
    <p:sldId id="286" r:id="rId15"/>
    <p:sldId id="287" r:id="rId16"/>
    <p:sldId id="259" r:id="rId17"/>
    <p:sldId id="274" r:id="rId18"/>
    <p:sldId id="288" r:id="rId19"/>
    <p:sldId id="291" r:id="rId20"/>
    <p:sldId id="289" r:id="rId21"/>
    <p:sldId id="292" r:id="rId22"/>
    <p:sldId id="290" r:id="rId23"/>
    <p:sldId id="293" r:id="rId24"/>
    <p:sldId id="268" r:id="rId25"/>
    <p:sldId id="275" r:id="rId26"/>
    <p:sldId id="294" r:id="rId27"/>
    <p:sldId id="297" r:id="rId28"/>
    <p:sldId id="295" r:id="rId29"/>
    <p:sldId id="298" r:id="rId30"/>
    <p:sldId id="296" r:id="rId31"/>
    <p:sldId id="271" r:id="rId32"/>
    <p:sldId id="273" r:id="rId33"/>
    <p:sldId id="272" r:id="rId34"/>
    <p:sldId id="269" r:id="rId35"/>
    <p:sldId id="276" r:id="rId36"/>
    <p:sldId id="258" r:id="rId37"/>
    <p:sldId id="267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DIASSE" userId="1c1982e4612ad145" providerId="LiveId" clId="{F9A0BA55-E630-4D26-919C-C25D502AF18F}"/>
    <pc:docChg chg="undo custSel addSld delSld modSld">
      <pc:chgData name="Omar DIASSE" userId="1c1982e4612ad145" providerId="LiveId" clId="{F9A0BA55-E630-4D26-919C-C25D502AF18F}" dt="2025-01-27T11:45:50.373" v="1387" actId="20577"/>
      <pc:docMkLst>
        <pc:docMk/>
      </pc:docMkLst>
      <pc:sldChg chg="modSp mod">
        <pc:chgData name="Omar DIASSE" userId="1c1982e4612ad145" providerId="LiveId" clId="{F9A0BA55-E630-4D26-919C-C25D502AF18F}" dt="2025-01-27T10:27:09.149" v="119" actId="313"/>
        <pc:sldMkLst>
          <pc:docMk/>
          <pc:sldMk cId="3794813465" sldId="274"/>
        </pc:sldMkLst>
        <pc:spChg chg="mod">
          <ac:chgData name="Omar DIASSE" userId="1c1982e4612ad145" providerId="LiveId" clId="{F9A0BA55-E630-4D26-919C-C25D502AF18F}" dt="2025-01-27T10:27:09.149" v="119" actId="313"/>
          <ac:spMkLst>
            <pc:docMk/>
            <pc:sldMk cId="3794813465" sldId="274"/>
            <ac:spMk id="3" creationId="{B33589E9-AB4C-4061-9616-C71380534152}"/>
          </ac:spMkLst>
        </pc:spChg>
      </pc:sldChg>
      <pc:sldChg chg="modSp mod">
        <pc:chgData name="Omar DIASSE" userId="1c1982e4612ad145" providerId="LiveId" clId="{F9A0BA55-E630-4D26-919C-C25D502AF18F}" dt="2025-01-27T10:48:13.886" v="859" actId="313"/>
        <pc:sldMkLst>
          <pc:docMk/>
          <pc:sldMk cId="1549543962" sldId="275"/>
        </pc:sldMkLst>
        <pc:spChg chg="mod">
          <ac:chgData name="Omar DIASSE" userId="1c1982e4612ad145" providerId="LiveId" clId="{F9A0BA55-E630-4D26-919C-C25D502AF18F}" dt="2025-01-27T10:48:13.886" v="859" actId="313"/>
          <ac:spMkLst>
            <pc:docMk/>
            <pc:sldMk cId="1549543962" sldId="275"/>
            <ac:spMk id="3" creationId="{B33589E9-AB4C-4061-9616-C71380534152}"/>
          </ac:spMkLst>
        </pc:spChg>
      </pc:sldChg>
      <pc:sldChg chg="modSp mod">
        <pc:chgData name="Omar DIASSE" userId="1c1982e4612ad145" providerId="LiveId" clId="{F9A0BA55-E630-4D26-919C-C25D502AF18F}" dt="2025-01-27T10:32:07.162" v="168" actId="20577"/>
        <pc:sldMkLst>
          <pc:docMk/>
          <pc:sldMk cId="26232499" sldId="284"/>
        </pc:sldMkLst>
        <pc:spChg chg="mod">
          <ac:chgData name="Omar DIASSE" userId="1c1982e4612ad145" providerId="LiveId" clId="{F9A0BA55-E630-4D26-919C-C25D502AF18F}" dt="2025-01-27T10:32:07.162" v="168" actId="20577"/>
          <ac:spMkLst>
            <pc:docMk/>
            <pc:sldMk cId="26232499" sldId="284"/>
            <ac:spMk id="3" creationId="{B33589E9-AB4C-4061-9616-C71380534152}"/>
          </ac:spMkLst>
        </pc:spChg>
      </pc:sldChg>
      <pc:sldChg chg="modSp mod">
        <pc:chgData name="Omar DIASSE" userId="1c1982e4612ad145" providerId="LiveId" clId="{F9A0BA55-E630-4D26-919C-C25D502AF18F}" dt="2025-01-27T11:45:50.373" v="1387" actId="20577"/>
        <pc:sldMkLst>
          <pc:docMk/>
          <pc:sldMk cId="1961450764" sldId="285"/>
        </pc:sldMkLst>
        <pc:spChg chg="mod">
          <ac:chgData name="Omar DIASSE" userId="1c1982e4612ad145" providerId="LiveId" clId="{F9A0BA55-E630-4D26-919C-C25D502AF18F}" dt="2025-01-27T11:45:50.373" v="1387" actId="20577"/>
          <ac:spMkLst>
            <pc:docMk/>
            <pc:sldMk cId="1961450764" sldId="285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6:49.037" v="115"/>
        <pc:sldMkLst>
          <pc:docMk/>
          <pc:sldMk cId="384409745" sldId="288"/>
        </pc:sldMkLst>
      </pc:sldChg>
      <pc:sldChg chg="modSp add mod">
        <pc:chgData name="Omar DIASSE" userId="1c1982e4612ad145" providerId="LiveId" clId="{F9A0BA55-E630-4D26-919C-C25D502AF18F}" dt="2025-01-27T10:27:17.788" v="124" actId="20577"/>
        <pc:sldMkLst>
          <pc:docMk/>
          <pc:sldMk cId="4073160403" sldId="288"/>
        </pc:sldMkLst>
        <pc:spChg chg="mod">
          <ac:chgData name="Omar DIASSE" userId="1c1982e4612ad145" providerId="LiveId" clId="{F9A0BA55-E630-4D26-919C-C25D502AF18F}" dt="2025-01-27T10:27:17.788" v="124" actId="20577"/>
          <ac:spMkLst>
            <pc:docMk/>
            <pc:sldMk cId="4073160403" sldId="288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33:52.778" v="240"/>
        <pc:sldMkLst>
          <pc:docMk/>
          <pc:sldMk cId="174778075" sldId="289"/>
        </pc:sldMkLst>
        <pc:spChg chg="mod">
          <ac:chgData name="Omar DIASSE" userId="1c1982e4612ad145" providerId="LiveId" clId="{F9A0BA55-E630-4D26-919C-C25D502AF18F}" dt="2025-01-27T10:33:52.778" v="240"/>
          <ac:spMkLst>
            <pc:docMk/>
            <pc:sldMk cId="174778075" sldId="289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6:48.048" v="114"/>
        <pc:sldMkLst>
          <pc:docMk/>
          <pc:sldMk cId="236471157" sldId="289"/>
        </pc:sldMkLst>
      </pc:sldChg>
      <pc:sldChg chg="modSp add mod">
        <pc:chgData name="Omar DIASSE" userId="1c1982e4612ad145" providerId="LiveId" clId="{F9A0BA55-E630-4D26-919C-C25D502AF18F}" dt="2025-01-27T10:27:39.311" v="127" actId="20577"/>
        <pc:sldMkLst>
          <pc:docMk/>
          <pc:sldMk cId="2457811499" sldId="290"/>
        </pc:sldMkLst>
        <pc:spChg chg="mod">
          <ac:chgData name="Omar DIASSE" userId="1c1982e4612ad145" providerId="LiveId" clId="{F9A0BA55-E630-4D26-919C-C25D502AF18F}" dt="2025-01-27T10:27:39.311" v="127" actId="20577"/>
          <ac:spMkLst>
            <pc:docMk/>
            <pc:sldMk cId="2457811499" sldId="290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6:47.574" v="113"/>
        <pc:sldMkLst>
          <pc:docMk/>
          <pc:sldMk cId="2541287579" sldId="290"/>
        </pc:sldMkLst>
      </pc:sldChg>
      <pc:sldChg chg="modSp add mod">
        <pc:chgData name="Omar DIASSE" userId="1c1982e4612ad145" providerId="LiveId" clId="{F9A0BA55-E630-4D26-919C-C25D502AF18F}" dt="2025-01-27T10:33:38.802" v="238" actId="6549"/>
        <pc:sldMkLst>
          <pc:docMk/>
          <pc:sldMk cId="1883044986" sldId="291"/>
        </pc:sldMkLst>
        <pc:spChg chg="mod">
          <ac:chgData name="Omar DIASSE" userId="1c1982e4612ad145" providerId="LiveId" clId="{F9A0BA55-E630-4D26-919C-C25D502AF18F}" dt="2025-01-27T10:33:38.802" v="238" actId="6549"/>
          <ac:spMkLst>
            <pc:docMk/>
            <pc:sldMk cId="1883044986" sldId="291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28:09.840" v="128" actId="47"/>
        <pc:sldMkLst>
          <pc:docMk/>
          <pc:sldMk cId="2367465131" sldId="291"/>
        </pc:sldMkLst>
      </pc:sldChg>
      <pc:sldChg chg="add del">
        <pc:chgData name="Omar DIASSE" userId="1c1982e4612ad145" providerId="LiveId" clId="{F9A0BA55-E630-4D26-919C-C25D502AF18F}" dt="2025-01-27T10:26:47.168" v="112"/>
        <pc:sldMkLst>
          <pc:docMk/>
          <pc:sldMk cId="3677260973" sldId="291"/>
        </pc:sldMkLst>
      </pc:sldChg>
      <pc:sldChg chg="modSp add mod">
        <pc:chgData name="Omar DIASSE" userId="1c1982e4612ad145" providerId="LiveId" clId="{F9A0BA55-E630-4D26-919C-C25D502AF18F}" dt="2025-01-27T10:36:08.124" v="414" actId="20577"/>
        <pc:sldMkLst>
          <pc:docMk/>
          <pc:sldMk cId="3662510178" sldId="292"/>
        </pc:sldMkLst>
        <pc:spChg chg="mod">
          <ac:chgData name="Omar DIASSE" userId="1c1982e4612ad145" providerId="LiveId" clId="{F9A0BA55-E630-4D26-919C-C25D502AF18F}" dt="2025-01-27T10:36:08.124" v="414" actId="20577"/>
          <ac:spMkLst>
            <pc:docMk/>
            <pc:sldMk cId="3662510178" sldId="292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36:29.328" v="415" actId="47"/>
        <pc:sldMkLst>
          <pc:docMk/>
          <pc:sldMk cId="304316956" sldId="293"/>
        </pc:sldMkLst>
      </pc:sldChg>
      <pc:sldChg chg="modSp add mod">
        <pc:chgData name="Omar DIASSE" userId="1c1982e4612ad145" providerId="LiveId" clId="{F9A0BA55-E630-4D26-919C-C25D502AF18F}" dt="2025-01-27T10:41:05.211" v="683" actId="313"/>
        <pc:sldMkLst>
          <pc:docMk/>
          <pc:sldMk cId="2704375206" sldId="293"/>
        </pc:sldMkLst>
        <pc:spChg chg="mod">
          <ac:chgData name="Omar DIASSE" userId="1c1982e4612ad145" providerId="LiveId" clId="{F9A0BA55-E630-4D26-919C-C25D502AF18F}" dt="2025-01-27T10:41:05.211" v="683" actId="313"/>
          <ac:spMkLst>
            <pc:docMk/>
            <pc:sldMk cId="2704375206" sldId="293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48:38.990" v="865" actId="20577"/>
        <pc:sldMkLst>
          <pc:docMk/>
          <pc:sldMk cId="1966590933" sldId="294"/>
        </pc:sldMkLst>
        <pc:spChg chg="mod">
          <ac:chgData name="Omar DIASSE" userId="1c1982e4612ad145" providerId="LiveId" clId="{F9A0BA55-E630-4D26-919C-C25D502AF18F}" dt="2025-01-27T10:48:38.990" v="865" actId="20577"/>
          <ac:spMkLst>
            <pc:docMk/>
            <pc:sldMk cId="1966590933" sldId="294"/>
            <ac:spMk id="3" creationId="{B33589E9-AB4C-4061-9616-C71380534152}"/>
          </ac:spMkLst>
        </pc:spChg>
      </pc:sldChg>
      <pc:sldChg chg="add del">
        <pc:chgData name="Omar DIASSE" userId="1c1982e4612ad145" providerId="LiveId" clId="{F9A0BA55-E630-4D26-919C-C25D502AF18F}" dt="2025-01-27T10:48:28.425" v="861" actId="47"/>
        <pc:sldMkLst>
          <pc:docMk/>
          <pc:sldMk cId="2465873978" sldId="294"/>
        </pc:sldMkLst>
      </pc:sldChg>
      <pc:sldChg chg="add del">
        <pc:chgData name="Omar DIASSE" userId="1c1982e4612ad145" providerId="LiveId" clId="{F9A0BA55-E630-4D26-919C-C25D502AF18F}" dt="2025-01-27T10:35:00.488" v="313"/>
        <pc:sldMkLst>
          <pc:docMk/>
          <pc:sldMk cId="3051804048" sldId="294"/>
        </pc:sldMkLst>
      </pc:sldChg>
      <pc:sldChg chg="modSp add mod">
        <pc:chgData name="Omar DIASSE" userId="1c1982e4612ad145" providerId="LiveId" clId="{F9A0BA55-E630-4D26-919C-C25D502AF18F}" dt="2025-01-27T10:48:47.354" v="867" actId="20577"/>
        <pc:sldMkLst>
          <pc:docMk/>
          <pc:sldMk cId="4248559606" sldId="295"/>
        </pc:sldMkLst>
        <pc:spChg chg="mod">
          <ac:chgData name="Omar DIASSE" userId="1c1982e4612ad145" providerId="LiveId" clId="{F9A0BA55-E630-4D26-919C-C25D502AF18F}" dt="2025-01-27T10:48:47.354" v="867" actId="20577"/>
          <ac:spMkLst>
            <pc:docMk/>
            <pc:sldMk cId="4248559606" sldId="295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48:53.004" v="868" actId="20577"/>
        <pc:sldMkLst>
          <pc:docMk/>
          <pc:sldMk cId="1722958927" sldId="296"/>
        </pc:sldMkLst>
        <pc:spChg chg="mod">
          <ac:chgData name="Omar DIASSE" userId="1c1982e4612ad145" providerId="LiveId" clId="{F9A0BA55-E630-4D26-919C-C25D502AF18F}" dt="2025-01-27T10:48:53.004" v="868" actId="20577"/>
          <ac:spMkLst>
            <pc:docMk/>
            <pc:sldMk cId="1722958927" sldId="296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52:41.768" v="1032" actId="313"/>
        <pc:sldMkLst>
          <pc:docMk/>
          <pc:sldMk cId="3782855581" sldId="297"/>
        </pc:sldMkLst>
        <pc:spChg chg="mod">
          <ac:chgData name="Omar DIASSE" userId="1c1982e4612ad145" providerId="LiveId" clId="{F9A0BA55-E630-4D26-919C-C25D502AF18F}" dt="2025-01-27T10:52:41.768" v="1032" actId="313"/>
          <ac:spMkLst>
            <pc:docMk/>
            <pc:sldMk cId="3782855581" sldId="297"/>
            <ac:spMk id="3" creationId="{B33589E9-AB4C-4061-9616-C71380534152}"/>
          </ac:spMkLst>
        </pc:spChg>
      </pc:sldChg>
      <pc:sldChg chg="modSp add mod">
        <pc:chgData name="Omar DIASSE" userId="1c1982e4612ad145" providerId="LiveId" clId="{F9A0BA55-E630-4D26-919C-C25D502AF18F}" dt="2025-01-27T10:57:55.010" v="1337" actId="20577"/>
        <pc:sldMkLst>
          <pc:docMk/>
          <pc:sldMk cId="2889893301" sldId="298"/>
        </pc:sldMkLst>
        <pc:spChg chg="mod">
          <ac:chgData name="Omar DIASSE" userId="1c1982e4612ad145" providerId="LiveId" clId="{F9A0BA55-E630-4D26-919C-C25D502AF18F}" dt="2025-01-27T10:57:55.010" v="1337" actId="20577"/>
          <ac:spMkLst>
            <pc:docMk/>
            <pc:sldMk cId="2889893301" sldId="298"/>
            <ac:spMk id="3" creationId="{B33589E9-AB4C-4061-9616-C713805341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2954D-FDB4-4816-8183-BF77B9D8032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D6530-82EE-4CD5-ACAF-DC1C3AF7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46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D6530-82EE-4CD5-ACAF-DC1C3AF7BED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23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FE13-5072-4AC7-912E-246D45B1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76647-4428-4AB6-ACA8-93F3CD178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960-13A1-48B0-9B4F-6CD57A5A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1DC7A-E23A-400F-99E9-5ABC36FE1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0F217-3D39-44BE-B5C8-8F668BA5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BC92-5F51-4C60-9520-35BFD9AD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88C8F-1334-41D0-94A0-29329875B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9D4B-466A-4858-9CB8-EBD5B713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32045-2A1D-409E-9296-3E2578CA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CDFC-2CB0-442C-9140-CA32FC3B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FD8AD5-3F3F-4755-9DC3-08E22921B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BE161-8A03-484A-8D25-E625C473F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4783D-EBBC-420D-8C5F-657CC555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03998-B2C0-491F-B90D-5FA27817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E1BD5-93FC-4C15-AF8C-D6C2042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493D-391F-4C4E-967A-6DFF8529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CFB3-4737-45A0-9561-9F017B1E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73527-03D1-47B9-8179-99EE3B0E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3C84-40BE-4015-887C-D064737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C8D63-79A7-4C0C-9E72-0B88AD8D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5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DFF0-2C1C-4DCC-B222-F259142F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E4373-89B1-4CE0-A6DB-E521F7296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95F90-FEAB-432A-B9C6-7491035D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4A72A-BA50-4466-BA65-118D972B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3361D-D860-4732-946E-0FF1257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2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9A09-35FB-4146-86CC-90E6FC8C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8A63-1D1F-4ED5-AB3E-A7A790DF7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42770-4F18-45E0-86F1-5C93BEFBF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22437-593A-48C8-BDC2-60747B4DD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93DEF-9BA8-449D-B807-8F53E706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17E0-C115-4364-9562-C879DEA0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8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206B-ACFF-4957-A204-2373B4E2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3EB9-E961-4BAB-96FD-1698B06C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8AA11-5E0C-409A-81D4-E06D89B1F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64707-7A8A-4BA8-9047-D4BD8868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1D9EC-32A9-41A4-B733-5AA335AD4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ECD57-5D9B-41E4-AA7C-B7E176A2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C80699-5A03-4C2B-A017-26092728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9EEC4-F8F4-4518-A91B-3253D99E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7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FFBD-5096-4E21-8BB3-F0B8398EE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4210A-66E0-4F32-878B-887D934C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07044-1332-4543-B0D6-3FE413A6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112DF-C118-492B-B3B1-64C66182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6A943-FA90-4EBB-872D-FDFF67145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FFFDB-5770-47C2-830A-10959D35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C1A7A-1CD8-4800-AD6E-C4E3C1CF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0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6C3A-1DD3-4D51-9BA4-AE78B2B3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E930-9B91-4B20-B79A-C52982D9E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25028-68FB-494D-A371-1B7130177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49AD4-D2A1-4FAD-9A67-CB3F3140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A1D51-FD2F-485C-B367-60F63AFD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36DC9-78B8-4D44-9E0A-172DFC550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4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ED519-04EE-45AB-949B-BAA730BE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D6731-A4F1-4C6E-A861-313B2094C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CC9F1-4F84-4650-B5A5-7CA5095B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8DBBC-8B98-4852-81AD-B0806FAF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785C-D4D8-4920-93AC-4CDCF99B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1EF32-BE2B-4720-9BD5-AF51D38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0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C8091-3B45-440B-BEC5-0C64A48E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EB6EE-1534-4000-8634-707334F42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C856A-C902-40F4-BB2B-12E15C2B6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C3EDD-6F34-47F4-BF32-3BCE81933B5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8D6A-81FC-4D3A-9325-B26EEEEA4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A3A7-2927-4349-A270-BC415E1C2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ECAD7-9C61-4478-B011-FF782BC1A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2742" y="1863112"/>
            <a:ext cx="6958012" cy="2560053"/>
          </a:xfrm>
        </p:spPr>
        <p:txBody>
          <a:bodyPr>
            <a:noAutofit/>
          </a:bodyPr>
          <a:lstStyle/>
          <a:p>
            <a:pPr algn="l"/>
            <a:r>
              <a:rPr lang="fr-FR" sz="3200" dirty="0"/>
              <a:t>Développement d’un modèle de Machine Learning pour faire une </a:t>
            </a:r>
            <a:br>
              <a:rPr lang="fr-FR" sz="3200" dirty="0"/>
            </a:br>
            <a:r>
              <a:rPr lang="fr-FR" sz="3200" dirty="0"/>
              <a:t>analyse financière (historique et prédictive) et le développement d’un </a:t>
            </a:r>
            <a:br>
              <a:rPr lang="fr-FR" sz="3200" dirty="0"/>
            </a:br>
            <a:r>
              <a:rPr lang="fr-FR" sz="3200" dirty="0"/>
              <a:t>Chatbot pour interroger les états financiers 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BED963-560D-46DA-86E1-BB1FFE8C3AA5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8EAD0-6E1B-44C1-AA72-27A23C640858}"/>
              </a:ext>
            </a:extLst>
          </p:cNvPr>
          <p:cNvSpPr txBox="1">
            <a:spLocks/>
          </p:cNvSpPr>
          <p:nvPr/>
        </p:nvSpPr>
        <p:spPr>
          <a:xfrm>
            <a:off x="1103376" y="2813955"/>
            <a:ext cx="3718175" cy="528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>
                <a:solidFill>
                  <a:schemeClr val="bg1"/>
                </a:solidFill>
              </a:rPr>
              <a:t>Sujet :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788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2328244"/>
          </a:xfrm>
        </p:spPr>
        <p:txBody>
          <a:bodyPr>
            <a:normAutofit/>
          </a:bodyPr>
          <a:lstStyle/>
          <a:p>
            <a:r>
              <a:rPr lang="fr-SN" i="1" dirty="0"/>
              <a:t>Motivations managériales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des solutions intelligentes aux problème de finance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Améliorer la gestion financière des entreprises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Faire la prévention des risques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Intégrer une analyse prédictive</a:t>
            </a:r>
          </a:p>
        </p:txBody>
      </p:sp>
    </p:spTree>
    <p:extLst>
      <p:ext uri="{BB962C8B-B14F-4D97-AF65-F5344CB8AC3E}">
        <p14:creationId xmlns:p14="http://schemas.microsoft.com/office/powerpoint/2010/main" val="26232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Définition des termes clés</a:t>
            </a:r>
          </a:p>
        </p:txBody>
      </p:sp>
    </p:spTree>
    <p:extLst>
      <p:ext uri="{BB962C8B-B14F-4D97-AF65-F5344CB8AC3E}">
        <p14:creationId xmlns:p14="http://schemas.microsoft.com/office/powerpoint/2010/main" val="341080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7"/>
            <a:ext cx="9144000" cy="215069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SN" i="1" dirty="0"/>
              <a:t>Intelligence artificielle :</a:t>
            </a:r>
          </a:p>
          <a:p>
            <a:pPr algn="l"/>
            <a:r>
              <a:rPr lang="fr-SN" i="1" dirty="0"/>
              <a:t>Analyse financière :</a:t>
            </a:r>
          </a:p>
          <a:p>
            <a:pPr algn="l"/>
            <a:r>
              <a:rPr lang="fr-SN" i="1" dirty="0"/>
              <a:t>Machine Learning :</a:t>
            </a:r>
          </a:p>
          <a:p>
            <a:pPr algn="l"/>
            <a:r>
              <a:rPr lang="fr-SN" i="1" dirty="0"/>
              <a:t>NLP :</a:t>
            </a:r>
          </a:p>
          <a:p>
            <a:pPr algn="l"/>
            <a:r>
              <a:rPr lang="fr-SN" i="1" dirty="0"/>
              <a:t>Analyse prédictive :</a:t>
            </a:r>
          </a:p>
          <a:p>
            <a:pPr algn="l"/>
            <a:r>
              <a:rPr lang="fr-SN" i="1" dirty="0"/>
              <a:t>Chatbot :</a:t>
            </a:r>
          </a:p>
          <a:p>
            <a:pPr algn="l"/>
            <a:endParaRPr lang="fr-SN" i="1" dirty="0"/>
          </a:p>
        </p:txBody>
      </p:sp>
    </p:spTree>
    <p:extLst>
      <p:ext uri="{BB962C8B-B14F-4D97-AF65-F5344CB8AC3E}">
        <p14:creationId xmlns:p14="http://schemas.microsoft.com/office/powerpoint/2010/main" val="196145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280247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Question de recherche :</a:t>
            </a:r>
          </a:p>
          <a:p>
            <a:r>
              <a:rPr lang="fr-FR" dirty="0"/>
              <a:t>Quels modèles de Machine Learning pour une analyse et une interrogation des états financiers des sociétés cotées à la bourse régionale des valeurs mobilières (BRVM)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0654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err="1"/>
              <a:t>Contexte</a:t>
            </a:r>
            <a:r>
              <a:rPr lang="en-US" dirty="0"/>
              <a:t> de la </a:t>
            </a:r>
            <a:r>
              <a:rPr lang="en-US" dirty="0" err="1"/>
              <a:t>problématique</a:t>
            </a:r>
            <a:r>
              <a:rPr lang="en-US" dirty="0"/>
              <a:t> :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5595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3032" y="1041400"/>
            <a:ext cx="9144000" cy="2387600"/>
          </a:xfrm>
        </p:spPr>
        <p:txBody>
          <a:bodyPr/>
          <a:lstStyle/>
          <a:p>
            <a:r>
              <a:rPr lang="fr-FR" dirty="0"/>
              <a:t>La revue de la littérature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63A5AF-ACCD-4CA0-A97F-85D3D163D6C2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4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Application de l’IA sur la finance</a:t>
            </a:r>
          </a:p>
          <a:p>
            <a:r>
              <a:rPr lang="fr-SN" dirty="0"/>
              <a:t>L’IA dans l’analyse des états financiers</a:t>
            </a:r>
          </a:p>
          <a:p>
            <a:r>
              <a:rPr lang="fr-SN" dirty="0"/>
              <a:t>La nouveauté que l’on va apportée</a:t>
            </a:r>
          </a:p>
        </p:txBody>
      </p:sp>
    </p:spTree>
    <p:extLst>
      <p:ext uri="{BB962C8B-B14F-4D97-AF65-F5344CB8AC3E}">
        <p14:creationId xmlns:p14="http://schemas.microsoft.com/office/powerpoint/2010/main" val="379481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Application de l’IA sur la finance</a:t>
            </a:r>
          </a:p>
        </p:txBody>
      </p:sp>
    </p:spTree>
    <p:extLst>
      <p:ext uri="{BB962C8B-B14F-4D97-AF65-F5344CB8AC3E}">
        <p14:creationId xmlns:p14="http://schemas.microsoft.com/office/powerpoint/2010/main" val="407316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Gestion des risques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Détection de fraudes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La bourse et les marchés financiers</a:t>
            </a:r>
          </a:p>
        </p:txBody>
      </p:sp>
    </p:spTree>
    <p:extLst>
      <p:ext uri="{BB962C8B-B14F-4D97-AF65-F5344CB8AC3E}">
        <p14:creationId xmlns:p14="http://schemas.microsoft.com/office/powerpoint/2010/main" val="188304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8481" y="1981555"/>
            <a:ext cx="9144000" cy="2727664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</a:p>
          <a:p>
            <a:r>
              <a:rPr lang="fr-FR" dirty="0"/>
              <a:t>I. La revue de la littérature</a:t>
            </a:r>
          </a:p>
          <a:p>
            <a:r>
              <a:rPr lang="fr-FR" dirty="0"/>
              <a:t>II. Les objectifs du mémoire</a:t>
            </a:r>
          </a:p>
          <a:p>
            <a:r>
              <a:rPr lang="fr-FR" dirty="0"/>
              <a:t>III. La méthodologie suivie</a:t>
            </a:r>
          </a:p>
          <a:p>
            <a:r>
              <a:rPr lang="fr-FR" dirty="0"/>
              <a:t>IV. Les résultats obtenus</a:t>
            </a:r>
          </a:p>
          <a:p>
            <a:r>
              <a:rPr lang="fr-FR" dirty="0"/>
              <a:t>Conclusion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04B88B-3F64-467E-8588-9CD2861928D5}"/>
              </a:ext>
            </a:extLst>
          </p:cNvPr>
          <p:cNvSpPr/>
          <p:nvPr/>
        </p:nvSpPr>
        <p:spPr>
          <a:xfrm rot="20109292">
            <a:off x="-2957662" y="-254785"/>
            <a:ext cx="6143347" cy="99280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EA77CD-06B0-48B9-AF28-840C4AA3ED11}"/>
              </a:ext>
            </a:extLst>
          </p:cNvPr>
          <p:cNvSpPr txBox="1">
            <a:spLocks/>
          </p:cNvSpPr>
          <p:nvPr/>
        </p:nvSpPr>
        <p:spPr>
          <a:xfrm>
            <a:off x="1103376" y="2813955"/>
            <a:ext cx="3718175" cy="5285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4400" dirty="0">
                <a:solidFill>
                  <a:schemeClr val="bg1"/>
                </a:solidFill>
              </a:rPr>
              <a:t>Plan :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946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L’IA dans l’analyse des états financiers</a:t>
            </a:r>
          </a:p>
        </p:txBody>
      </p:sp>
    </p:spTree>
    <p:extLst>
      <p:ext uri="{BB962C8B-B14F-4D97-AF65-F5344CB8AC3E}">
        <p14:creationId xmlns:p14="http://schemas.microsoft.com/office/powerpoint/2010/main" val="174778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Les travaux de recherche de l’IA sur l’analyse financière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Les limites des travaux actuels</a:t>
            </a:r>
          </a:p>
        </p:txBody>
      </p:sp>
    </p:spTree>
    <p:extLst>
      <p:ext uri="{BB962C8B-B14F-4D97-AF65-F5344CB8AC3E}">
        <p14:creationId xmlns:p14="http://schemas.microsoft.com/office/powerpoint/2010/main" val="3662510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422722"/>
          </a:xfrm>
        </p:spPr>
        <p:txBody>
          <a:bodyPr>
            <a:normAutofit/>
          </a:bodyPr>
          <a:lstStyle/>
          <a:p>
            <a:r>
              <a:rPr lang="fr-SN" dirty="0"/>
              <a:t>La nouveauté que l’on va apportée</a:t>
            </a:r>
          </a:p>
        </p:txBody>
      </p:sp>
    </p:spTree>
    <p:extLst>
      <p:ext uri="{BB962C8B-B14F-4D97-AF65-F5344CB8AC3E}">
        <p14:creationId xmlns:p14="http://schemas.microsoft.com/office/powerpoint/2010/main" val="2457811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991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La focalisation des modèles sur la démarche d’analyse financière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Un Chatbot spécialisé seulement sur les états financiers de l’entreprise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Travailler sur des données purement africaines</a:t>
            </a:r>
          </a:p>
        </p:txBody>
      </p:sp>
    </p:spTree>
    <p:extLst>
      <p:ext uri="{BB962C8B-B14F-4D97-AF65-F5344CB8AC3E}">
        <p14:creationId xmlns:p14="http://schemas.microsoft.com/office/powerpoint/2010/main" val="27043752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1008" y="868362"/>
            <a:ext cx="9144000" cy="2387600"/>
          </a:xfrm>
        </p:spPr>
        <p:txBody>
          <a:bodyPr/>
          <a:lstStyle/>
          <a:p>
            <a:r>
              <a:rPr lang="fr-FR" dirty="0"/>
              <a:t>Les objectifs du mémoire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A5E2F-787E-48B9-AEEE-B331F68B93ED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Développer un modelé d’analyse financière prédictive</a:t>
            </a:r>
          </a:p>
          <a:p>
            <a:r>
              <a:rPr lang="fr-SN" dirty="0"/>
              <a:t>Développer un Chatbot pour interroger les états financiers</a:t>
            </a:r>
          </a:p>
          <a:p>
            <a:r>
              <a:rPr lang="fr-SN" dirty="0"/>
              <a:t>Une interface graphique conviviale pour interagir avec les modelés</a:t>
            </a:r>
          </a:p>
        </p:txBody>
      </p:sp>
    </p:spTree>
    <p:extLst>
      <p:ext uri="{BB962C8B-B14F-4D97-AF65-F5344CB8AC3E}">
        <p14:creationId xmlns:p14="http://schemas.microsoft.com/office/powerpoint/2010/main" val="1549543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Développer un modelé d’analyse financière prédictive</a:t>
            </a:r>
          </a:p>
        </p:txBody>
      </p:sp>
    </p:spTree>
    <p:extLst>
      <p:ext uri="{BB962C8B-B14F-4D97-AF65-F5344CB8AC3E}">
        <p14:creationId xmlns:p14="http://schemas.microsoft.com/office/powerpoint/2010/main" val="1966590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des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le meilleurs modèles de régression pour nos données (vidéo d’une IA qui apprend en temps réel)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Exporter le modèle </a:t>
            </a:r>
            <a:r>
              <a:rPr lang="fr-SN"/>
              <a:t>les interactions</a:t>
            </a:r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782855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Développer un Chatbot pour interroger les états financiers</a:t>
            </a:r>
          </a:p>
        </p:txBody>
      </p:sp>
    </p:spTree>
    <p:extLst>
      <p:ext uri="{BB962C8B-B14F-4D97-AF65-F5344CB8AC3E}">
        <p14:creationId xmlns:p14="http://schemas.microsoft.com/office/powerpoint/2010/main" val="4248559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1"/>
            <a:ext cx="9144000" cy="270110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Collecter les données texte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la meilleur technique de modélisation de texte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Trouver le meilleur modèles de NLP pour nos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Faire les étapes spécifiques au développement de Chatbot (Intent classicisions, </a:t>
            </a:r>
            <a:r>
              <a:rPr lang="fr-SN" dirty="0" err="1"/>
              <a:t>Entity</a:t>
            </a:r>
            <a:r>
              <a:rPr lang="fr-SN" dirty="0"/>
              <a:t> détection…)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Développer une UI pour converser avec le Chatbot</a:t>
            </a:r>
          </a:p>
        </p:txBody>
      </p:sp>
    </p:spTree>
    <p:extLst>
      <p:ext uri="{BB962C8B-B14F-4D97-AF65-F5344CB8AC3E}">
        <p14:creationId xmlns:p14="http://schemas.microsoft.com/office/powerpoint/2010/main" val="288989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4EB56-7093-4BD7-B588-CF9F5B904ECB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95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7742"/>
            <a:ext cx="9144000" cy="1529252"/>
          </a:xfrm>
        </p:spPr>
        <p:txBody>
          <a:bodyPr>
            <a:normAutofit/>
          </a:bodyPr>
          <a:lstStyle/>
          <a:p>
            <a:r>
              <a:rPr lang="fr-SN" dirty="0"/>
              <a:t>Une interface graphique conviviale pour interagir avec les modelés</a:t>
            </a:r>
          </a:p>
        </p:txBody>
      </p:sp>
    </p:spTree>
    <p:extLst>
      <p:ext uri="{BB962C8B-B14F-4D97-AF65-F5344CB8AC3E}">
        <p14:creationId xmlns:p14="http://schemas.microsoft.com/office/powerpoint/2010/main" val="1722958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3304" y="729171"/>
            <a:ext cx="9144000" cy="2387600"/>
          </a:xfrm>
        </p:spPr>
        <p:txBody>
          <a:bodyPr/>
          <a:lstStyle/>
          <a:p>
            <a:r>
              <a:rPr lang="fr-FR" dirty="0"/>
              <a:t>La méthodologie suivie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654685-E817-47ED-B128-E1BA1BEE5D3B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73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2585696"/>
          </a:xfrm>
        </p:spPr>
        <p:txBody>
          <a:bodyPr>
            <a:normAutofit/>
          </a:bodyPr>
          <a:lstStyle/>
          <a:p>
            <a:r>
              <a:rPr lang="fr-SN" dirty="0"/>
              <a:t>Prédiction  :</a:t>
            </a:r>
          </a:p>
          <a:p>
            <a:r>
              <a:rPr lang="fr-SN" dirty="0"/>
              <a:t>Recherche de données</a:t>
            </a:r>
          </a:p>
          <a:p>
            <a:r>
              <a:rPr lang="fr-SN" dirty="0"/>
              <a:t>Traitements des données</a:t>
            </a:r>
          </a:p>
          <a:p>
            <a:r>
              <a:rPr lang="fr-SN" dirty="0"/>
              <a:t>Observation de la tendance d’évolution</a:t>
            </a:r>
          </a:p>
          <a:p>
            <a:r>
              <a:rPr lang="fr-SN" dirty="0"/>
              <a:t>Modèle de régression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642815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84966"/>
            <a:ext cx="9144000" cy="4441131"/>
          </a:xfrm>
        </p:spPr>
        <p:txBody>
          <a:bodyPr>
            <a:normAutofit/>
          </a:bodyPr>
          <a:lstStyle/>
          <a:p>
            <a:r>
              <a:rPr lang="fr-SN" dirty="0"/>
              <a:t>Chatbot :</a:t>
            </a:r>
          </a:p>
          <a:p>
            <a:r>
              <a:rPr lang="fr-SN" dirty="0"/>
              <a:t>Recherche de données</a:t>
            </a:r>
          </a:p>
          <a:p>
            <a:r>
              <a:rPr lang="fr-SN" dirty="0"/>
              <a:t>Traitements des données</a:t>
            </a:r>
          </a:p>
          <a:p>
            <a:r>
              <a:rPr lang="fr-SN" dirty="0"/>
              <a:t>La recherche en grille</a:t>
            </a:r>
          </a:p>
          <a:p>
            <a:r>
              <a:rPr lang="fr-SN" dirty="0"/>
              <a:t>Choix du modèle de Machine Learning</a:t>
            </a:r>
          </a:p>
          <a:p>
            <a:r>
              <a:rPr lang="fr-SN" dirty="0"/>
              <a:t>Intent classification</a:t>
            </a:r>
          </a:p>
          <a:p>
            <a:r>
              <a:rPr lang="fr-SN" dirty="0"/>
              <a:t>L’</a:t>
            </a:r>
            <a:r>
              <a:rPr lang="fr-SN" dirty="0" err="1"/>
              <a:t>Entity</a:t>
            </a:r>
            <a:r>
              <a:rPr lang="fr-SN" dirty="0"/>
              <a:t> </a:t>
            </a:r>
            <a:r>
              <a:rPr lang="fr-SN" dirty="0" err="1"/>
              <a:t>detection</a:t>
            </a:r>
            <a:endParaRPr lang="fr-SN" dirty="0"/>
          </a:p>
          <a:p>
            <a:r>
              <a:rPr lang="fr-SN" dirty="0"/>
              <a:t>Gestion des réponses</a:t>
            </a:r>
          </a:p>
          <a:p>
            <a:r>
              <a:rPr lang="fr-SN" dirty="0"/>
              <a:t>Test de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4065746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710883"/>
            <a:ext cx="9144000" cy="2387600"/>
          </a:xfrm>
        </p:spPr>
        <p:txBody>
          <a:bodyPr/>
          <a:lstStyle/>
          <a:p>
            <a:r>
              <a:rPr lang="fr-FR" dirty="0"/>
              <a:t>Les résultats obtenus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0DD3-6A47-4FC2-8872-89828CB07B06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11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7643"/>
            <a:ext cx="9144000" cy="1467107"/>
          </a:xfrm>
        </p:spPr>
        <p:txBody>
          <a:bodyPr>
            <a:normAutofit/>
          </a:bodyPr>
          <a:lstStyle/>
          <a:p>
            <a:r>
              <a:rPr lang="fr-SN" dirty="0"/>
              <a:t>Expliquer le fonctionnement des applications</a:t>
            </a:r>
          </a:p>
          <a:p>
            <a:r>
              <a:rPr lang="fr-SN" dirty="0"/>
              <a:t>Présenter les GUI</a:t>
            </a:r>
          </a:p>
          <a:p>
            <a:r>
              <a:rPr lang="fr-SN" dirty="0"/>
              <a:t>Réponses </a:t>
            </a:r>
            <a:r>
              <a:rPr lang="af-ZA" dirty="0"/>
              <a:t>à</a:t>
            </a:r>
            <a:r>
              <a:rPr lang="fr-SN" dirty="0"/>
              <a:t> la problématiques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3634076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B4E8F-D5FA-4D6C-99D7-1DC7F687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744" y="765747"/>
            <a:ext cx="9144000" cy="2387600"/>
          </a:xfrm>
        </p:spPr>
        <p:txBody>
          <a:bodyPr/>
          <a:lstStyle/>
          <a:p>
            <a:r>
              <a:rPr lang="fr-S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S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8869F-FA69-4A48-B933-7511E59D183F}"/>
              </a:ext>
            </a:extLst>
          </p:cNvPr>
          <p:cNvSpPr/>
          <p:nvPr/>
        </p:nvSpPr>
        <p:spPr>
          <a:xfrm rot="20109292">
            <a:off x="-2884511" y="-254785"/>
            <a:ext cx="6143347" cy="99280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97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Rappeler la réponse</a:t>
            </a:r>
          </a:p>
          <a:p>
            <a:r>
              <a:rPr lang="fr-SN" dirty="0"/>
              <a:t>Établir les éventuelles limites et les difficultés</a:t>
            </a:r>
          </a:p>
          <a:p>
            <a:r>
              <a:rPr lang="fr-SN" dirty="0"/>
              <a:t>Perspectives</a:t>
            </a:r>
          </a:p>
          <a:p>
            <a:endParaRPr lang="fr-SN" dirty="0"/>
          </a:p>
        </p:txBody>
      </p:sp>
    </p:spTree>
    <p:extLst>
      <p:ext uri="{BB962C8B-B14F-4D97-AF65-F5344CB8AC3E}">
        <p14:creationId xmlns:p14="http://schemas.microsoft.com/office/powerpoint/2010/main" val="29060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fr-SN" dirty="0"/>
              <a:t>Accroche</a:t>
            </a:r>
          </a:p>
          <a:p>
            <a:r>
              <a:rPr lang="fr-SN" dirty="0"/>
              <a:t>Pourquoi ce sujet</a:t>
            </a:r>
          </a:p>
          <a:p>
            <a:r>
              <a:rPr lang="fr-SN" dirty="0"/>
              <a:t>Définition des termes clés</a:t>
            </a:r>
          </a:p>
          <a:p>
            <a:r>
              <a:rPr lang="fr-SN" dirty="0"/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306080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Accroche</a:t>
            </a:r>
          </a:p>
        </p:txBody>
      </p:sp>
    </p:spTree>
    <p:extLst>
      <p:ext uri="{BB962C8B-B14F-4D97-AF65-F5344CB8AC3E}">
        <p14:creationId xmlns:p14="http://schemas.microsoft.com/office/powerpoint/2010/main" val="27464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1045"/>
            <a:ext cx="9144000" cy="3045040"/>
          </a:xfrm>
        </p:spPr>
        <p:txBody>
          <a:bodyPr>
            <a:normAutofit fontScale="92500" lnSpcReduction="20000"/>
          </a:bodyPr>
          <a:lstStyle/>
          <a:p>
            <a:r>
              <a:rPr lang="fr-SN" dirty="0"/>
              <a:t>Accroche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En</a:t>
            </a:r>
            <a:r>
              <a:rPr lang="en-US" dirty="0"/>
              <a:t> 1952 : </a:t>
            </a:r>
            <a:r>
              <a:rPr lang="en-US" dirty="0" err="1"/>
              <a:t>Noughts</a:t>
            </a:r>
            <a:r>
              <a:rPr lang="en-US" dirty="0"/>
              <a:t> and Crosses, un </a:t>
            </a:r>
            <a:r>
              <a:rPr lang="en-US" dirty="0" err="1"/>
              <a:t>programme</a:t>
            </a:r>
            <a:r>
              <a:rPr lang="en-US" dirty="0"/>
              <a:t> </a:t>
            </a:r>
            <a:r>
              <a:rPr lang="en-US" dirty="0" err="1"/>
              <a:t>informatique</a:t>
            </a:r>
            <a:r>
              <a:rPr lang="en-US" dirty="0"/>
              <a:t> qui </a:t>
            </a:r>
            <a:r>
              <a:rPr lang="en-US" dirty="0" err="1"/>
              <a:t>gagne</a:t>
            </a:r>
            <a:r>
              <a:rPr lang="en-US" dirty="0"/>
              <a:t> a </a:t>
            </a:r>
            <a:r>
              <a:rPr lang="en-US" dirty="0" err="1"/>
              <a:t>tous</a:t>
            </a:r>
            <a:r>
              <a:rPr lang="en-US" dirty="0"/>
              <a:t> coup au jeu du Tic-Tac-Toe</a:t>
            </a:r>
            <a:r>
              <a:rPr lang="fr-SN" dirty="0"/>
              <a:t> par </a:t>
            </a:r>
            <a:r>
              <a:rPr lang="en-US" dirty="0"/>
              <a:t>A.S. Douglas</a:t>
            </a:r>
            <a:endParaRPr lang="fr-S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En 1994 : </a:t>
            </a:r>
            <a:r>
              <a:rPr lang="en-US" i="1" dirty="0"/>
              <a:t>Chinook, </a:t>
            </a:r>
            <a:r>
              <a:rPr lang="en-US" dirty="0" err="1"/>
              <a:t>une</a:t>
            </a:r>
            <a:r>
              <a:rPr lang="en-US" dirty="0"/>
              <a:t> IA</a:t>
            </a:r>
            <a:r>
              <a:rPr lang="en-US" i="1" dirty="0"/>
              <a:t> </a:t>
            </a:r>
            <a:r>
              <a:rPr lang="fr-FR" dirty="0"/>
              <a:t>développé à l'Université de l'Alberta, bat le </a:t>
            </a:r>
            <a:r>
              <a:rPr lang="en-US" dirty="0"/>
              <a:t>champion </a:t>
            </a:r>
            <a:r>
              <a:rPr lang="en-US" dirty="0" err="1"/>
              <a:t>mondial</a:t>
            </a:r>
            <a:r>
              <a:rPr lang="en-US" dirty="0"/>
              <a:t> de dames</a:t>
            </a:r>
            <a:endParaRPr lang="fr-S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En 1997 : c’est au tout du jeu d’</a:t>
            </a:r>
            <a:r>
              <a:rPr lang="fr-SN" dirty="0" err="1"/>
              <a:t>echec</a:t>
            </a:r>
            <a:r>
              <a:rPr lang="fr-SN" dirty="0"/>
              <a:t> de tomber </a:t>
            </a:r>
            <a:r>
              <a:rPr lang="fr-FR" dirty="0"/>
              <a:t>lorsqu'</a:t>
            </a:r>
            <a:r>
              <a:rPr lang="fr-FR" b="1" dirty="0"/>
              <a:t>IBM Deep Blue</a:t>
            </a:r>
            <a:r>
              <a:rPr lang="fr-FR" dirty="0"/>
              <a:t> a battu le champion du monde d'échecs</a:t>
            </a:r>
            <a:endParaRPr lang="fr-SN" dirty="0"/>
          </a:p>
          <a:p>
            <a:pPr algn="l"/>
            <a:endParaRPr lang="fr-SN" dirty="0"/>
          </a:p>
          <a:p>
            <a:pPr algn="l"/>
            <a:r>
              <a:rPr lang="fr-SN" dirty="0"/>
              <a:t>Donc l’IA se comporte très bien avec les jeux de stratégie !</a:t>
            </a:r>
          </a:p>
        </p:txBody>
      </p:sp>
    </p:spTree>
    <p:extLst>
      <p:ext uri="{BB962C8B-B14F-4D97-AF65-F5344CB8AC3E}">
        <p14:creationId xmlns:p14="http://schemas.microsoft.com/office/powerpoint/2010/main" val="38293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11045"/>
            <a:ext cx="9144000" cy="3045040"/>
          </a:xfrm>
        </p:spPr>
        <p:txBody>
          <a:bodyPr>
            <a:normAutofit fontScale="92500" lnSpcReduction="20000"/>
          </a:bodyPr>
          <a:lstStyle/>
          <a:p>
            <a:r>
              <a:rPr lang="fr-SN" dirty="0"/>
              <a:t>NEANMOINS !!!</a:t>
            </a:r>
          </a:p>
          <a:p>
            <a:pPr algn="l"/>
            <a:r>
              <a:rPr lang="fr-SN" dirty="0"/>
              <a:t>Il y a un jeu qui a été une casse-tête aux scientifique : c’est le jeu du Go</a:t>
            </a:r>
          </a:p>
          <a:p>
            <a:pPr algn="l"/>
            <a:r>
              <a:rPr lang="fr-SN" dirty="0"/>
              <a:t>Du fait …</a:t>
            </a:r>
          </a:p>
          <a:p>
            <a:pPr algn="l"/>
            <a:r>
              <a:rPr lang="fr-SN" dirty="0"/>
              <a:t>Mais ce dernier va éventuellement tomber en 2016, </a:t>
            </a:r>
            <a:r>
              <a:rPr lang="fr-SN" dirty="0" err="1"/>
              <a:t>AlphaGo</a:t>
            </a:r>
            <a:r>
              <a:rPr lang="fr-SN" dirty="0"/>
              <a:t> développe une IA qui a battu le champion du monde.</a:t>
            </a:r>
          </a:p>
          <a:p>
            <a:pPr algn="l"/>
            <a:r>
              <a:rPr lang="fr-SN" dirty="0"/>
              <a:t>Ce moment constitue la prise conscience mondiale sur la puissance de l’AI.</a:t>
            </a:r>
            <a:br>
              <a:rPr lang="fr-SN" dirty="0"/>
            </a:br>
            <a:r>
              <a:rPr lang="fr-SN" dirty="0"/>
              <a:t>Nous allons voir dans cette présentation qu’il y a d’autres applications de l’IA plus sérieux que les jeu de société.</a:t>
            </a:r>
          </a:p>
          <a:p>
            <a:pPr algn="l"/>
            <a:r>
              <a:rPr lang="fr-SN" dirty="0"/>
              <a:t>Notamment la finance !!!</a:t>
            </a:r>
          </a:p>
        </p:txBody>
      </p:sp>
    </p:spTree>
    <p:extLst>
      <p:ext uri="{BB962C8B-B14F-4D97-AF65-F5344CB8AC3E}">
        <p14:creationId xmlns:p14="http://schemas.microsoft.com/office/powerpoint/2010/main" val="30544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1655762"/>
          </a:xfrm>
        </p:spPr>
        <p:txBody>
          <a:bodyPr>
            <a:normAutofit/>
          </a:bodyPr>
          <a:lstStyle/>
          <a:p>
            <a:r>
              <a:rPr lang="fr-SN" dirty="0"/>
              <a:t>Pourquoi ce sujet</a:t>
            </a:r>
          </a:p>
        </p:txBody>
      </p:sp>
    </p:spTree>
    <p:extLst>
      <p:ext uri="{BB962C8B-B14F-4D97-AF65-F5344CB8AC3E}">
        <p14:creationId xmlns:p14="http://schemas.microsoft.com/office/powerpoint/2010/main" val="266193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3589E9-AB4C-4061-9616-C7138053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50288"/>
            <a:ext cx="9144000" cy="2328244"/>
          </a:xfrm>
        </p:spPr>
        <p:txBody>
          <a:bodyPr>
            <a:normAutofit/>
          </a:bodyPr>
          <a:lstStyle/>
          <a:p>
            <a:r>
              <a:rPr lang="fr-SN" i="1" dirty="0"/>
              <a:t>Motivations personnelles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Intérêt personnel pour l’IA et informatique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Mettre en pratique les connaissance toriques acquises lors de la MIAGE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SN" dirty="0"/>
              <a:t>Combler un gap dans le contexte africain</a:t>
            </a:r>
          </a:p>
        </p:txBody>
      </p:sp>
    </p:spTree>
    <p:extLst>
      <p:ext uri="{BB962C8B-B14F-4D97-AF65-F5344CB8AC3E}">
        <p14:creationId xmlns:p14="http://schemas.microsoft.com/office/powerpoint/2010/main" val="69333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3782</TotalTime>
  <Words>628</Words>
  <Application>Microsoft Office PowerPoint</Application>
  <PresentationFormat>Widescreen</PresentationFormat>
  <Paragraphs>102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 Theme</vt:lpstr>
      <vt:lpstr>Développement d’un modèle de Machine Learning pour faire une  analyse financière (historique et prédictive) et le développement d’un  Chatbot pour interroger les états financiers 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revue de la littérature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Les objectifs du mémoire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 méthodologie suivie</vt:lpstr>
      <vt:lpstr>PowerPoint Presentation</vt:lpstr>
      <vt:lpstr>PowerPoint Presentation</vt:lpstr>
      <vt:lpstr>Les résultats obtenus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Omar DIASSE</dc:creator>
  <cp:lastModifiedBy>Omar DIASSE</cp:lastModifiedBy>
  <cp:revision>71</cp:revision>
  <dcterms:created xsi:type="dcterms:W3CDTF">2024-07-28T10:13:06Z</dcterms:created>
  <dcterms:modified xsi:type="dcterms:W3CDTF">2025-01-29T23:06:39Z</dcterms:modified>
</cp:coreProperties>
</file>