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1.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33" name="PlaceHolder 2"/>
          <p:cNvSpPr>
            <a:spLocks noGrp="1"/>
          </p:cNvSpPr>
          <p:nvPr>
            <p:ph type="body"/>
          </p:nvPr>
        </p:nvSpPr>
        <p:spPr>
          <a:xfrm>
            <a:off x="311760" y="1266480"/>
            <a:ext cx="852012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34" name="PlaceHolder 3"/>
          <p:cNvSpPr>
            <a:spLocks noGrp="1"/>
          </p:cNvSpPr>
          <p:nvPr>
            <p:ph type="body"/>
          </p:nvPr>
        </p:nvSpPr>
        <p:spPr>
          <a:xfrm>
            <a:off x="311760" y="2991600"/>
            <a:ext cx="8520120" cy="157500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36" name="PlaceHolder 2"/>
          <p:cNvSpPr>
            <a:spLocks noGrp="1"/>
          </p:cNvSpPr>
          <p:nvPr>
            <p:ph type="body"/>
          </p:nvPr>
        </p:nvSpPr>
        <p:spPr>
          <a:xfrm>
            <a:off x="311760" y="126648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37" name="PlaceHolder 3"/>
          <p:cNvSpPr>
            <a:spLocks noGrp="1"/>
          </p:cNvSpPr>
          <p:nvPr>
            <p:ph type="body"/>
          </p:nvPr>
        </p:nvSpPr>
        <p:spPr>
          <a:xfrm>
            <a:off x="4677840" y="126648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38" name="PlaceHolder 4"/>
          <p:cNvSpPr>
            <a:spLocks noGrp="1"/>
          </p:cNvSpPr>
          <p:nvPr>
            <p:ph type="body"/>
          </p:nvPr>
        </p:nvSpPr>
        <p:spPr>
          <a:xfrm>
            <a:off x="311760" y="299160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39" name="PlaceHolder 5"/>
          <p:cNvSpPr>
            <a:spLocks noGrp="1"/>
          </p:cNvSpPr>
          <p:nvPr>
            <p:ph type="body"/>
          </p:nvPr>
        </p:nvSpPr>
        <p:spPr>
          <a:xfrm>
            <a:off x="4677840" y="299160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41" name="PlaceHolder 2"/>
          <p:cNvSpPr>
            <a:spLocks noGrp="1"/>
          </p:cNvSpPr>
          <p:nvPr>
            <p:ph type="body"/>
          </p:nvPr>
        </p:nvSpPr>
        <p:spPr>
          <a:xfrm>
            <a:off x="311760" y="1266480"/>
            <a:ext cx="274320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42" name="PlaceHolder 3"/>
          <p:cNvSpPr>
            <a:spLocks noGrp="1"/>
          </p:cNvSpPr>
          <p:nvPr>
            <p:ph type="body"/>
          </p:nvPr>
        </p:nvSpPr>
        <p:spPr>
          <a:xfrm>
            <a:off x="3192480" y="1266480"/>
            <a:ext cx="274320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43" name="PlaceHolder 4"/>
          <p:cNvSpPr>
            <a:spLocks noGrp="1"/>
          </p:cNvSpPr>
          <p:nvPr>
            <p:ph type="body"/>
          </p:nvPr>
        </p:nvSpPr>
        <p:spPr>
          <a:xfrm>
            <a:off x="6073200" y="1266480"/>
            <a:ext cx="274320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44" name="PlaceHolder 5"/>
          <p:cNvSpPr>
            <a:spLocks noGrp="1"/>
          </p:cNvSpPr>
          <p:nvPr>
            <p:ph type="body"/>
          </p:nvPr>
        </p:nvSpPr>
        <p:spPr>
          <a:xfrm>
            <a:off x="311760" y="2991600"/>
            <a:ext cx="274320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45" name="PlaceHolder 6"/>
          <p:cNvSpPr>
            <a:spLocks noGrp="1"/>
          </p:cNvSpPr>
          <p:nvPr>
            <p:ph type="body"/>
          </p:nvPr>
        </p:nvSpPr>
        <p:spPr>
          <a:xfrm>
            <a:off x="3192480" y="2991600"/>
            <a:ext cx="274320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46" name="PlaceHolder 7"/>
          <p:cNvSpPr>
            <a:spLocks noGrp="1"/>
          </p:cNvSpPr>
          <p:nvPr>
            <p:ph type="body"/>
          </p:nvPr>
        </p:nvSpPr>
        <p:spPr>
          <a:xfrm>
            <a:off x="6073200" y="2991600"/>
            <a:ext cx="2743200" cy="157500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52" name="PlaceHolder 2"/>
          <p:cNvSpPr>
            <a:spLocks noGrp="1"/>
          </p:cNvSpPr>
          <p:nvPr>
            <p:ph type="subTitle"/>
          </p:nvPr>
        </p:nvSpPr>
        <p:spPr>
          <a:xfrm>
            <a:off x="311760" y="1266480"/>
            <a:ext cx="8520120" cy="3302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54" name="PlaceHolder 2"/>
          <p:cNvSpPr>
            <a:spLocks noGrp="1"/>
          </p:cNvSpPr>
          <p:nvPr>
            <p:ph type="body"/>
          </p:nvPr>
        </p:nvSpPr>
        <p:spPr>
          <a:xfrm>
            <a:off x="311760" y="1266480"/>
            <a:ext cx="8520120" cy="3302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56" name="PlaceHolder 2"/>
          <p:cNvSpPr>
            <a:spLocks noGrp="1"/>
          </p:cNvSpPr>
          <p:nvPr>
            <p:ph type="body"/>
          </p:nvPr>
        </p:nvSpPr>
        <p:spPr>
          <a:xfrm>
            <a:off x="311760" y="1266480"/>
            <a:ext cx="4157640" cy="3302280"/>
          </a:xfrm>
          <a:prstGeom prst="rect">
            <a:avLst/>
          </a:prstGeom>
        </p:spPr>
        <p:txBody>
          <a:bodyPr lIns="0" rIns="0" tIns="0" bIns="0">
            <a:normAutofit/>
          </a:bodyPr>
          <a:p>
            <a:endParaRPr b="0" lang="en-GB" sz="1400" spc="-1" strike="noStrike">
              <a:solidFill>
                <a:srgbClr val="000000"/>
              </a:solidFill>
              <a:latin typeface="Arial"/>
            </a:endParaRPr>
          </a:p>
        </p:txBody>
      </p:sp>
      <p:sp>
        <p:nvSpPr>
          <p:cNvPr id="57" name="PlaceHolder 3"/>
          <p:cNvSpPr>
            <a:spLocks noGrp="1"/>
          </p:cNvSpPr>
          <p:nvPr>
            <p:ph type="body"/>
          </p:nvPr>
        </p:nvSpPr>
        <p:spPr>
          <a:xfrm>
            <a:off x="4677840" y="1266480"/>
            <a:ext cx="4157640" cy="3302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11760" y="444960"/>
            <a:ext cx="8520120" cy="32788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61" name="PlaceHolder 2"/>
          <p:cNvSpPr>
            <a:spLocks noGrp="1"/>
          </p:cNvSpPr>
          <p:nvPr>
            <p:ph type="body"/>
          </p:nvPr>
        </p:nvSpPr>
        <p:spPr>
          <a:xfrm>
            <a:off x="311760" y="126648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62" name="PlaceHolder 3"/>
          <p:cNvSpPr>
            <a:spLocks noGrp="1"/>
          </p:cNvSpPr>
          <p:nvPr>
            <p:ph type="body"/>
          </p:nvPr>
        </p:nvSpPr>
        <p:spPr>
          <a:xfrm>
            <a:off x="4677840" y="1266480"/>
            <a:ext cx="4157640" cy="3302280"/>
          </a:xfrm>
          <a:prstGeom prst="rect">
            <a:avLst/>
          </a:prstGeom>
        </p:spPr>
        <p:txBody>
          <a:bodyPr lIns="0" rIns="0" tIns="0" bIns="0">
            <a:normAutofit/>
          </a:bodyPr>
          <a:p>
            <a:endParaRPr b="0" lang="en-GB" sz="1400" spc="-1" strike="noStrike">
              <a:solidFill>
                <a:srgbClr val="000000"/>
              </a:solidFill>
              <a:latin typeface="Arial"/>
            </a:endParaRPr>
          </a:p>
        </p:txBody>
      </p:sp>
      <p:sp>
        <p:nvSpPr>
          <p:cNvPr id="63" name="PlaceHolder 4"/>
          <p:cNvSpPr>
            <a:spLocks noGrp="1"/>
          </p:cNvSpPr>
          <p:nvPr>
            <p:ph type="body"/>
          </p:nvPr>
        </p:nvSpPr>
        <p:spPr>
          <a:xfrm>
            <a:off x="311760" y="299160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2" name="PlaceHolder 2"/>
          <p:cNvSpPr>
            <a:spLocks noGrp="1"/>
          </p:cNvSpPr>
          <p:nvPr>
            <p:ph type="subTitle"/>
          </p:nvPr>
        </p:nvSpPr>
        <p:spPr>
          <a:xfrm>
            <a:off x="311760" y="1266480"/>
            <a:ext cx="8520120" cy="3302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65" name="PlaceHolder 2"/>
          <p:cNvSpPr>
            <a:spLocks noGrp="1"/>
          </p:cNvSpPr>
          <p:nvPr>
            <p:ph type="body"/>
          </p:nvPr>
        </p:nvSpPr>
        <p:spPr>
          <a:xfrm>
            <a:off x="311760" y="1266480"/>
            <a:ext cx="4157640" cy="3302280"/>
          </a:xfrm>
          <a:prstGeom prst="rect">
            <a:avLst/>
          </a:prstGeom>
        </p:spPr>
        <p:txBody>
          <a:bodyPr lIns="0" rIns="0" tIns="0" bIns="0">
            <a:normAutofit/>
          </a:bodyPr>
          <a:p>
            <a:endParaRPr b="0" lang="en-GB" sz="1400" spc="-1" strike="noStrike">
              <a:solidFill>
                <a:srgbClr val="000000"/>
              </a:solidFill>
              <a:latin typeface="Arial"/>
            </a:endParaRPr>
          </a:p>
        </p:txBody>
      </p:sp>
      <p:sp>
        <p:nvSpPr>
          <p:cNvPr id="66" name="PlaceHolder 3"/>
          <p:cNvSpPr>
            <a:spLocks noGrp="1"/>
          </p:cNvSpPr>
          <p:nvPr>
            <p:ph type="body"/>
          </p:nvPr>
        </p:nvSpPr>
        <p:spPr>
          <a:xfrm>
            <a:off x="4677840" y="126648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67" name="PlaceHolder 4"/>
          <p:cNvSpPr>
            <a:spLocks noGrp="1"/>
          </p:cNvSpPr>
          <p:nvPr>
            <p:ph type="body"/>
          </p:nvPr>
        </p:nvSpPr>
        <p:spPr>
          <a:xfrm>
            <a:off x="4677840" y="299160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69" name="PlaceHolder 2"/>
          <p:cNvSpPr>
            <a:spLocks noGrp="1"/>
          </p:cNvSpPr>
          <p:nvPr>
            <p:ph type="body"/>
          </p:nvPr>
        </p:nvSpPr>
        <p:spPr>
          <a:xfrm>
            <a:off x="311760" y="126648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70" name="PlaceHolder 3"/>
          <p:cNvSpPr>
            <a:spLocks noGrp="1"/>
          </p:cNvSpPr>
          <p:nvPr>
            <p:ph type="body"/>
          </p:nvPr>
        </p:nvSpPr>
        <p:spPr>
          <a:xfrm>
            <a:off x="4677840" y="126648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71" name="PlaceHolder 4"/>
          <p:cNvSpPr>
            <a:spLocks noGrp="1"/>
          </p:cNvSpPr>
          <p:nvPr>
            <p:ph type="body"/>
          </p:nvPr>
        </p:nvSpPr>
        <p:spPr>
          <a:xfrm>
            <a:off x="311760" y="2991600"/>
            <a:ext cx="8520120" cy="157500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73" name="PlaceHolder 2"/>
          <p:cNvSpPr>
            <a:spLocks noGrp="1"/>
          </p:cNvSpPr>
          <p:nvPr>
            <p:ph type="body"/>
          </p:nvPr>
        </p:nvSpPr>
        <p:spPr>
          <a:xfrm>
            <a:off x="311760" y="1266480"/>
            <a:ext cx="852012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74" name="PlaceHolder 3"/>
          <p:cNvSpPr>
            <a:spLocks noGrp="1"/>
          </p:cNvSpPr>
          <p:nvPr>
            <p:ph type="body"/>
          </p:nvPr>
        </p:nvSpPr>
        <p:spPr>
          <a:xfrm>
            <a:off x="311760" y="2991600"/>
            <a:ext cx="8520120" cy="157500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76" name="PlaceHolder 2"/>
          <p:cNvSpPr>
            <a:spLocks noGrp="1"/>
          </p:cNvSpPr>
          <p:nvPr>
            <p:ph type="body"/>
          </p:nvPr>
        </p:nvSpPr>
        <p:spPr>
          <a:xfrm>
            <a:off x="311760" y="126648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77" name="PlaceHolder 3"/>
          <p:cNvSpPr>
            <a:spLocks noGrp="1"/>
          </p:cNvSpPr>
          <p:nvPr>
            <p:ph type="body"/>
          </p:nvPr>
        </p:nvSpPr>
        <p:spPr>
          <a:xfrm>
            <a:off x="4677840" y="126648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78" name="PlaceHolder 4"/>
          <p:cNvSpPr>
            <a:spLocks noGrp="1"/>
          </p:cNvSpPr>
          <p:nvPr>
            <p:ph type="body"/>
          </p:nvPr>
        </p:nvSpPr>
        <p:spPr>
          <a:xfrm>
            <a:off x="311760" y="299160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79" name="PlaceHolder 5"/>
          <p:cNvSpPr>
            <a:spLocks noGrp="1"/>
          </p:cNvSpPr>
          <p:nvPr>
            <p:ph type="body"/>
          </p:nvPr>
        </p:nvSpPr>
        <p:spPr>
          <a:xfrm>
            <a:off x="4677840" y="299160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81" name="PlaceHolder 2"/>
          <p:cNvSpPr>
            <a:spLocks noGrp="1"/>
          </p:cNvSpPr>
          <p:nvPr>
            <p:ph type="body"/>
          </p:nvPr>
        </p:nvSpPr>
        <p:spPr>
          <a:xfrm>
            <a:off x="311760" y="1266480"/>
            <a:ext cx="274320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82" name="PlaceHolder 3"/>
          <p:cNvSpPr>
            <a:spLocks noGrp="1"/>
          </p:cNvSpPr>
          <p:nvPr>
            <p:ph type="body"/>
          </p:nvPr>
        </p:nvSpPr>
        <p:spPr>
          <a:xfrm>
            <a:off x="3192480" y="1266480"/>
            <a:ext cx="274320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83" name="PlaceHolder 4"/>
          <p:cNvSpPr>
            <a:spLocks noGrp="1"/>
          </p:cNvSpPr>
          <p:nvPr>
            <p:ph type="body"/>
          </p:nvPr>
        </p:nvSpPr>
        <p:spPr>
          <a:xfrm>
            <a:off x="6073200" y="1266480"/>
            <a:ext cx="274320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84" name="PlaceHolder 5"/>
          <p:cNvSpPr>
            <a:spLocks noGrp="1"/>
          </p:cNvSpPr>
          <p:nvPr>
            <p:ph type="body"/>
          </p:nvPr>
        </p:nvSpPr>
        <p:spPr>
          <a:xfrm>
            <a:off x="311760" y="2991600"/>
            <a:ext cx="274320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85" name="PlaceHolder 6"/>
          <p:cNvSpPr>
            <a:spLocks noGrp="1"/>
          </p:cNvSpPr>
          <p:nvPr>
            <p:ph type="body"/>
          </p:nvPr>
        </p:nvSpPr>
        <p:spPr>
          <a:xfrm>
            <a:off x="3192480" y="2991600"/>
            <a:ext cx="274320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86" name="PlaceHolder 7"/>
          <p:cNvSpPr>
            <a:spLocks noGrp="1"/>
          </p:cNvSpPr>
          <p:nvPr>
            <p:ph type="body"/>
          </p:nvPr>
        </p:nvSpPr>
        <p:spPr>
          <a:xfrm>
            <a:off x="6073200" y="2991600"/>
            <a:ext cx="2743200" cy="157500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4" name="PlaceHolder 2"/>
          <p:cNvSpPr>
            <a:spLocks noGrp="1"/>
          </p:cNvSpPr>
          <p:nvPr>
            <p:ph type="body"/>
          </p:nvPr>
        </p:nvSpPr>
        <p:spPr>
          <a:xfrm>
            <a:off x="311760" y="1266480"/>
            <a:ext cx="8520120" cy="3302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6" name="PlaceHolder 2"/>
          <p:cNvSpPr>
            <a:spLocks noGrp="1"/>
          </p:cNvSpPr>
          <p:nvPr>
            <p:ph type="body"/>
          </p:nvPr>
        </p:nvSpPr>
        <p:spPr>
          <a:xfrm>
            <a:off x="311760" y="1266480"/>
            <a:ext cx="4157640" cy="3302280"/>
          </a:xfrm>
          <a:prstGeom prst="rect">
            <a:avLst/>
          </a:prstGeom>
        </p:spPr>
        <p:txBody>
          <a:bodyPr lIns="0" rIns="0" tIns="0" bIns="0">
            <a:normAutofit/>
          </a:bodyPr>
          <a:p>
            <a:endParaRPr b="0" lang="en-GB" sz="1400" spc="-1" strike="noStrike">
              <a:solidFill>
                <a:srgbClr val="000000"/>
              </a:solidFill>
              <a:latin typeface="Arial"/>
            </a:endParaRPr>
          </a:p>
        </p:txBody>
      </p:sp>
      <p:sp>
        <p:nvSpPr>
          <p:cNvPr id="17" name="PlaceHolder 3"/>
          <p:cNvSpPr>
            <a:spLocks noGrp="1"/>
          </p:cNvSpPr>
          <p:nvPr>
            <p:ph type="body"/>
          </p:nvPr>
        </p:nvSpPr>
        <p:spPr>
          <a:xfrm>
            <a:off x="4677840" y="1266480"/>
            <a:ext cx="4157640" cy="3302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311760" y="444960"/>
            <a:ext cx="8520120" cy="32788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1" name="PlaceHolder 2"/>
          <p:cNvSpPr>
            <a:spLocks noGrp="1"/>
          </p:cNvSpPr>
          <p:nvPr>
            <p:ph type="body"/>
          </p:nvPr>
        </p:nvSpPr>
        <p:spPr>
          <a:xfrm>
            <a:off x="311760" y="126648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22" name="PlaceHolder 3"/>
          <p:cNvSpPr>
            <a:spLocks noGrp="1"/>
          </p:cNvSpPr>
          <p:nvPr>
            <p:ph type="body"/>
          </p:nvPr>
        </p:nvSpPr>
        <p:spPr>
          <a:xfrm>
            <a:off x="4677840" y="1266480"/>
            <a:ext cx="4157640" cy="3302280"/>
          </a:xfrm>
          <a:prstGeom prst="rect">
            <a:avLst/>
          </a:prstGeom>
        </p:spPr>
        <p:txBody>
          <a:bodyPr lIns="0" rIns="0" tIns="0" bIns="0">
            <a:normAutofit/>
          </a:bodyPr>
          <a:p>
            <a:endParaRPr b="0" lang="en-GB" sz="1400" spc="-1" strike="noStrike">
              <a:solidFill>
                <a:srgbClr val="000000"/>
              </a:solidFill>
              <a:latin typeface="Arial"/>
            </a:endParaRPr>
          </a:p>
        </p:txBody>
      </p:sp>
      <p:sp>
        <p:nvSpPr>
          <p:cNvPr id="23" name="PlaceHolder 4"/>
          <p:cNvSpPr>
            <a:spLocks noGrp="1"/>
          </p:cNvSpPr>
          <p:nvPr>
            <p:ph type="body"/>
          </p:nvPr>
        </p:nvSpPr>
        <p:spPr>
          <a:xfrm>
            <a:off x="311760" y="299160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5" name="PlaceHolder 2"/>
          <p:cNvSpPr>
            <a:spLocks noGrp="1"/>
          </p:cNvSpPr>
          <p:nvPr>
            <p:ph type="body"/>
          </p:nvPr>
        </p:nvSpPr>
        <p:spPr>
          <a:xfrm>
            <a:off x="311760" y="1266480"/>
            <a:ext cx="4157640" cy="3302280"/>
          </a:xfrm>
          <a:prstGeom prst="rect">
            <a:avLst/>
          </a:prstGeom>
        </p:spPr>
        <p:txBody>
          <a:bodyPr lIns="0" rIns="0" tIns="0" bIns="0">
            <a:normAutofit/>
          </a:bodyPr>
          <a:p>
            <a:endParaRPr b="0" lang="en-GB" sz="1400" spc="-1" strike="noStrike">
              <a:solidFill>
                <a:srgbClr val="000000"/>
              </a:solidFill>
              <a:latin typeface="Arial"/>
            </a:endParaRPr>
          </a:p>
        </p:txBody>
      </p:sp>
      <p:sp>
        <p:nvSpPr>
          <p:cNvPr id="26" name="PlaceHolder 3"/>
          <p:cNvSpPr>
            <a:spLocks noGrp="1"/>
          </p:cNvSpPr>
          <p:nvPr>
            <p:ph type="body"/>
          </p:nvPr>
        </p:nvSpPr>
        <p:spPr>
          <a:xfrm>
            <a:off x="4677840" y="126648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27" name="PlaceHolder 4"/>
          <p:cNvSpPr>
            <a:spLocks noGrp="1"/>
          </p:cNvSpPr>
          <p:nvPr>
            <p:ph type="body"/>
          </p:nvPr>
        </p:nvSpPr>
        <p:spPr>
          <a:xfrm>
            <a:off x="4677840" y="299160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707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9" name="PlaceHolder 2"/>
          <p:cNvSpPr>
            <a:spLocks noGrp="1"/>
          </p:cNvSpPr>
          <p:nvPr>
            <p:ph type="body"/>
          </p:nvPr>
        </p:nvSpPr>
        <p:spPr>
          <a:xfrm>
            <a:off x="311760" y="126648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30" name="PlaceHolder 3"/>
          <p:cNvSpPr>
            <a:spLocks noGrp="1"/>
          </p:cNvSpPr>
          <p:nvPr>
            <p:ph type="body"/>
          </p:nvPr>
        </p:nvSpPr>
        <p:spPr>
          <a:xfrm>
            <a:off x="4677840" y="1266480"/>
            <a:ext cx="4157640" cy="1575000"/>
          </a:xfrm>
          <a:prstGeom prst="rect">
            <a:avLst/>
          </a:prstGeom>
        </p:spPr>
        <p:txBody>
          <a:bodyPr lIns="0" rIns="0" tIns="0" bIns="0">
            <a:normAutofit/>
          </a:bodyPr>
          <a:p>
            <a:endParaRPr b="0" lang="en-GB" sz="1400" spc="-1" strike="noStrike">
              <a:solidFill>
                <a:srgbClr val="000000"/>
              </a:solidFill>
              <a:latin typeface="Arial"/>
            </a:endParaRPr>
          </a:p>
        </p:txBody>
      </p:sp>
      <p:sp>
        <p:nvSpPr>
          <p:cNvPr id="31" name="PlaceHolder 4"/>
          <p:cNvSpPr>
            <a:spLocks noGrp="1"/>
          </p:cNvSpPr>
          <p:nvPr>
            <p:ph type="body"/>
          </p:nvPr>
        </p:nvSpPr>
        <p:spPr>
          <a:xfrm>
            <a:off x="311760" y="2991600"/>
            <a:ext cx="8520120" cy="157500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7007760" y="3177000"/>
            <a:ext cx="561960" cy="360"/>
          </a:xfrm>
          <a:custGeom>
            <a:avLst/>
            <a:gdLst/>
            <a:ahLst/>
            <a:rect l="l" t="t" r="r" b="b"/>
            <a:pathLst>
              <a:path w="21600" h="21600">
                <a:moveTo>
                  <a:pt x="0" y="0"/>
                </a:moveTo>
                <a:lnTo>
                  <a:pt x="21600" y="21600"/>
                </a:lnTo>
              </a:path>
            </a:pathLst>
          </a:custGeom>
          <a:noFill/>
          <a:ln w="76320">
            <a:solidFill>
              <a:schemeClr val="lt2"/>
            </a:solidFill>
            <a:round/>
          </a:ln>
        </p:spPr>
        <p:style>
          <a:lnRef idx="0"/>
          <a:fillRef idx="0"/>
          <a:effectRef idx="0"/>
          <a:fontRef idx="minor"/>
        </p:style>
      </p:sp>
      <p:sp>
        <p:nvSpPr>
          <p:cNvPr id="1" name="CustomShape 2"/>
          <p:cNvSpPr/>
          <p:nvPr/>
        </p:nvSpPr>
        <p:spPr>
          <a:xfrm>
            <a:off x="1575000" y="3158280"/>
            <a:ext cx="561960" cy="360"/>
          </a:xfrm>
          <a:custGeom>
            <a:avLst/>
            <a:gdLst/>
            <a:ahLst/>
            <a:rect l="l" t="t" r="r" b="b"/>
            <a:pathLst>
              <a:path w="21600" h="21600">
                <a:moveTo>
                  <a:pt x="0" y="0"/>
                </a:moveTo>
                <a:lnTo>
                  <a:pt x="21600" y="21600"/>
                </a:lnTo>
              </a:path>
            </a:pathLst>
          </a:custGeom>
          <a:noFill/>
          <a:ln w="76320">
            <a:solidFill>
              <a:schemeClr val="lt2"/>
            </a:solidFill>
            <a:round/>
          </a:ln>
        </p:spPr>
        <p:style>
          <a:lnRef idx="0"/>
          <a:fillRef idx="0"/>
          <a:effectRef idx="0"/>
          <a:fontRef idx="minor"/>
        </p:style>
      </p:sp>
      <p:grpSp>
        <p:nvGrpSpPr>
          <p:cNvPr id="2" name="Group 3"/>
          <p:cNvGrpSpPr/>
          <p:nvPr/>
        </p:nvGrpSpPr>
        <p:grpSpPr>
          <a:xfrm>
            <a:off x="1004400" y="1021680"/>
            <a:ext cx="7136280" cy="152640"/>
            <a:chOff x="1004400" y="1021680"/>
            <a:chExt cx="7136280" cy="152640"/>
          </a:xfrm>
        </p:grpSpPr>
        <p:sp>
          <p:nvSpPr>
            <p:cNvPr id="3" name="CustomShape 4"/>
            <p:cNvSpPr/>
            <p:nvPr/>
          </p:nvSpPr>
          <p:spPr>
            <a:xfrm rot="10800000">
              <a:off x="1004400" y="1021320"/>
              <a:ext cx="7136280" cy="360"/>
            </a:xfrm>
            <a:custGeom>
              <a:avLst/>
              <a:gdLst/>
              <a:ahLst/>
              <a:rect l="l" t="t" r="r" b="b"/>
              <a:pathLst>
                <a:path w="21600" h="21600">
                  <a:moveTo>
                    <a:pt x="0" y="0"/>
                  </a:moveTo>
                  <a:lnTo>
                    <a:pt x="21600" y="21600"/>
                  </a:lnTo>
                </a:path>
              </a:pathLst>
            </a:custGeom>
            <a:noFill/>
            <a:ln w="76320">
              <a:solidFill>
                <a:schemeClr val="accent3"/>
              </a:solidFill>
              <a:round/>
            </a:ln>
          </p:spPr>
          <p:style>
            <a:lnRef idx="0"/>
            <a:fillRef idx="0"/>
            <a:effectRef idx="0"/>
            <a:fontRef idx="minor"/>
          </p:style>
        </p:sp>
        <p:sp>
          <p:nvSpPr>
            <p:cNvPr id="4" name="CustomShape 5"/>
            <p:cNvSpPr/>
            <p:nvPr/>
          </p:nvSpPr>
          <p:spPr>
            <a:xfrm rot="10800000">
              <a:off x="1004400" y="1173600"/>
              <a:ext cx="7136280" cy="360"/>
            </a:xfrm>
            <a:custGeom>
              <a:avLst/>
              <a:gdLst/>
              <a:ahLst/>
              <a:rect l="l" t="t" r="r" b="b"/>
              <a:pathLst>
                <a:path w="21600" h="21600">
                  <a:moveTo>
                    <a:pt x="0" y="0"/>
                  </a:moveTo>
                  <a:lnTo>
                    <a:pt x="21600" y="21600"/>
                  </a:lnTo>
                </a:path>
              </a:pathLst>
            </a:custGeom>
            <a:noFill/>
            <a:ln w="9360">
              <a:solidFill>
                <a:schemeClr val="accent3"/>
              </a:solidFill>
              <a:round/>
            </a:ln>
          </p:spPr>
          <p:style>
            <a:lnRef idx="0"/>
            <a:fillRef idx="0"/>
            <a:effectRef idx="0"/>
            <a:fontRef idx="minor"/>
          </p:style>
        </p:sp>
      </p:grpSp>
      <p:grpSp>
        <p:nvGrpSpPr>
          <p:cNvPr id="5" name="Group 6"/>
          <p:cNvGrpSpPr/>
          <p:nvPr/>
        </p:nvGrpSpPr>
        <p:grpSpPr>
          <a:xfrm>
            <a:off x="1004040" y="3969000"/>
            <a:ext cx="7136280" cy="153000"/>
            <a:chOff x="1004040" y="3969000"/>
            <a:chExt cx="7136280" cy="153000"/>
          </a:xfrm>
        </p:grpSpPr>
        <p:sp>
          <p:nvSpPr>
            <p:cNvPr id="6" name="CustomShape 7"/>
            <p:cNvSpPr/>
            <p:nvPr/>
          </p:nvSpPr>
          <p:spPr>
            <a:xfrm>
              <a:off x="1004040" y="4121640"/>
              <a:ext cx="7136280" cy="360"/>
            </a:xfrm>
            <a:custGeom>
              <a:avLst/>
              <a:gdLst/>
              <a:ahLst/>
              <a:rect l="l" t="t" r="r" b="b"/>
              <a:pathLst>
                <a:path w="21600" h="21600">
                  <a:moveTo>
                    <a:pt x="0" y="0"/>
                  </a:moveTo>
                  <a:lnTo>
                    <a:pt x="21600" y="21600"/>
                  </a:lnTo>
                </a:path>
              </a:pathLst>
            </a:custGeom>
            <a:noFill/>
            <a:ln w="76320">
              <a:solidFill>
                <a:schemeClr val="accent3"/>
              </a:solidFill>
              <a:round/>
            </a:ln>
          </p:spPr>
          <p:style>
            <a:lnRef idx="0"/>
            <a:fillRef idx="0"/>
            <a:effectRef idx="0"/>
            <a:fontRef idx="minor"/>
          </p:style>
        </p:sp>
        <p:sp>
          <p:nvSpPr>
            <p:cNvPr id="7" name="CustomShape 8"/>
            <p:cNvSpPr/>
            <p:nvPr/>
          </p:nvSpPr>
          <p:spPr>
            <a:xfrm>
              <a:off x="1004040" y="3969000"/>
              <a:ext cx="7136280" cy="360"/>
            </a:xfrm>
            <a:custGeom>
              <a:avLst/>
              <a:gdLst/>
              <a:ahLst/>
              <a:rect l="l" t="t" r="r" b="b"/>
              <a:pathLst>
                <a:path w="21600" h="21600">
                  <a:moveTo>
                    <a:pt x="0" y="0"/>
                  </a:moveTo>
                  <a:lnTo>
                    <a:pt x="21600" y="21600"/>
                  </a:lnTo>
                </a:path>
              </a:pathLst>
            </a:custGeom>
            <a:noFill/>
            <a:ln w="9360">
              <a:solidFill>
                <a:schemeClr val="accent3"/>
              </a:solidFill>
              <a:round/>
            </a:ln>
          </p:spPr>
          <p:style>
            <a:lnRef idx="0"/>
            <a:fillRef idx="0"/>
            <a:effectRef idx="0"/>
            <a:fontRef idx="minor"/>
          </p:style>
        </p:sp>
      </p:grpSp>
      <p:sp>
        <p:nvSpPr>
          <p:cNvPr id="8" name="PlaceHolder 9"/>
          <p:cNvSpPr>
            <a:spLocks noGrp="1"/>
          </p:cNvSpPr>
          <p:nvPr>
            <p:ph type="title"/>
          </p:nvPr>
        </p:nvSpPr>
        <p:spPr>
          <a:xfrm>
            <a:off x="1004040" y="1751760"/>
            <a:ext cx="7136280" cy="1022040"/>
          </a:xfrm>
          <a:prstGeom prst="rect">
            <a:avLst/>
          </a:prstGeom>
        </p:spPr>
        <p:txBody>
          <a:bodyPr tIns="91440" bIns="91440" anchor="b">
            <a:normAutofit fontScale="40000"/>
          </a:bodyPr>
          <a:p>
            <a:pPr algn="ctr"/>
            <a:r>
              <a:rPr b="0" lang="en-GB" sz="5400" spc="-1" strike="noStrike">
                <a:solidFill>
                  <a:srgbClr val="000000"/>
                </a:solidFill>
                <a:latin typeface="Arial"/>
              </a:rPr>
              <a:t>Click to edit the title text format</a:t>
            </a:r>
            <a:endParaRPr b="0" lang="en-GB" sz="5400" spc="-1" strike="noStrike">
              <a:solidFill>
                <a:srgbClr val="000000"/>
              </a:solidFill>
              <a:latin typeface="Arial"/>
            </a:endParaRPr>
          </a:p>
        </p:txBody>
      </p:sp>
      <p:sp>
        <p:nvSpPr>
          <p:cNvPr id="9" name="PlaceHolder 10"/>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8FF2727C-8C23-4049-AC6D-AA660F3305B8}" type="slidenum">
              <a:rPr b="0" lang="en" sz="1000" spc="-1" strike="noStrike">
                <a:solidFill>
                  <a:srgbClr val="695d46"/>
                </a:solidFill>
                <a:latin typeface="Open Sans"/>
                <a:ea typeface="Open Sans"/>
              </a:rPr>
              <a:t>&lt;number&gt;</a:t>
            </a:fld>
            <a:endParaRPr b="0" lang="en-GB" sz="1000" spc="-1" strike="noStrike">
              <a:latin typeface="Times New Roman"/>
            </a:endParaRPr>
          </a:p>
        </p:txBody>
      </p:sp>
      <p:sp>
        <p:nvSpPr>
          <p:cNvPr id="10" name="PlaceHolder 1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5045760"/>
            <a:ext cx="9143640" cy="97560"/>
          </a:xfrm>
          <a:prstGeom prst="rect">
            <a:avLst/>
          </a:prstGeom>
          <a:solidFill>
            <a:schemeClr val="accent3"/>
          </a:solidFill>
          <a:ln>
            <a:noFill/>
          </a:ln>
        </p:spPr>
        <p:style>
          <a:lnRef idx="0"/>
          <a:fillRef idx="0"/>
          <a:effectRef idx="0"/>
          <a:fontRef idx="minor"/>
        </p:style>
      </p:sp>
      <p:sp>
        <p:nvSpPr>
          <p:cNvPr id="48" name="PlaceHolder 2"/>
          <p:cNvSpPr>
            <a:spLocks noGrp="1"/>
          </p:cNvSpPr>
          <p:nvPr>
            <p:ph type="title"/>
          </p:nvPr>
        </p:nvSpPr>
        <p:spPr>
          <a:xfrm>
            <a:off x="311760" y="444960"/>
            <a:ext cx="8520120" cy="707040"/>
          </a:xfrm>
          <a:prstGeom prst="rect">
            <a:avLst/>
          </a:prstGeom>
        </p:spPr>
        <p:txBody>
          <a:bodyPr tIns="91440" bIns="91440">
            <a:normAutofit/>
          </a:bodyPr>
          <a:p>
            <a:pPr algn="ctr"/>
            <a:r>
              <a:rPr b="0" lang="en-GB" sz="3600" spc="-1" strike="noStrike">
                <a:solidFill>
                  <a:srgbClr val="000000"/>
                </a:solidFill>
                <a:latin typeface="Arial"/>
              </a:rPr>
              <a:t>Click to edit the title text format</a:t>
            </a:r>
            <a:endParaRPr b="0" lang="en-GB" sz="3600" spc="-1" strike="noStrike">
              <a:solidFill>
                <a:srgbClr val="000000"/>
              </a:solidFill>
              <a:latin typeface="Arial"/>
            </a:endParaRPr>
          </a:p>
        </p:txBody>
      </p:sp>
      <p:sp>
        <p:nvSpPr>
          <p:cNvPr id="49" name="PlaceHolder 3"/>
          <p:cNvSpPr>
            <a:spLocks noGrp="1"/>
          </p:cNvSpPr>
          <p:nvPr>
            <p:ph type="body"/>
          </p:nvPr>
        </p:nvSpPr>
        <p:spPr>
          <a:xfrm>
            <a:off x="311760" y="1266480"/>
            <a:ext cx="8520120" cy="3302280"/>
          </a:xfrm>
          <a:prstGeom prst="rect">
            <a:avLst/>
          </a:prstGeom>
        </p:spPr>
        <p:txBody>
          <a:bodyPr tIns="91440" bIns="91440">
            <a:normAutofit/>
          </a:bodyPr>
          <a:p>
            <a:pPr marL="432000" indent="-324000" algn="ctr">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0" name="PlaceHolder 4"/>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2F65AD90-1517-4B81-B802-172DFCFE91D3}" type="slidenum">
              <a:rPr b="0" lang="en" sz="1000" spc="-1" strike="noStrike">
                <a:solidFill>
                  <a:srgbClr val="695d46"/>
                </a:solidFill>
                <a:latin typeface="Open Sans"/>
                <a:ea typeface="Open Sans"/>
              </a:rPr>
              <a:t>&lt;number&gt;</a:t>
            </a:fld>
            <a:endParaRPr b="0" lang="en-GB"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1004040" y="1751760"/>
            <a:ext cx="7136280" cy="1022040"/>
          </a:xfrm>
          <a:prstGeom prst="rect">
            <a:avLst/>
          </a:prstGeom>
          <a:noFill/>
          <a:ln>
            <a:noFill/>
          </a:ln>
        </p:spPr>
        <p:txBody>
          <a:bodyPr tIns="91440" bIns="91440" anchor="b">
            <a:normAutofit/>
          </a:bodyPr>
          <a:p>
            <a:pPr algn="ctr">
              <a:lnSpc>
                <a:spcPct val="100000"/>
              </a:lnSpc>
            </a:pPr>
            <a:r>
              <a:rPr b="1" lang="en" sz="5400" spc="-1" strike="noStrike">
                <a:solidFill>
                  <a:srgbClr val="ef6c00"/>
                </a:solidFill>
                <a:latin typeface="PT Sans Narrow"/>
                <a:ea typeface="PT Sans Narrow"/>
              </a:rPr>
              <a:t>ARTIFICIAL INTELLIGENCE</a:t>
            </a:r>
            <a:endParaRPr b="0" lang="en-GB" sz="5400" spc="-1" strike="noStrike">
              <a:solidFill>
                <a:srgbClr val="000000"/>
              </a:solidFill>
              <a:latin typeface="Arial"/>
            </a:endParaRPr>
          </a:p>
        </p:txBody>
      </p:sp>
      <p:sp>
        <p:nvSpPr>
          <p:cNvPr id="88" name="TextShape 2"/>
          <p:cNvSpPr txBox="1"/>
          <p:nvPr/>
        </p:nvSpPr>
        <p:spPr>
          <a:xfrm>
            <a:off x="2137320" y="2850120"/>
            <a:ext cx="4870080" cy="792360"/>
          </a:xfrm>
          <a:prstGeom prst="rect">
            <a:avLst/>
          </a:prstGeom>
          <a:noFill/>
          <a:ln>
            <a:noFill/>
          </a:ln>
        </p:spPr>
        <p:txBody>
          <a:bodyPr tIns="91440" bIns="91440">
            <a:normAutofit/>
          </a:bodyPr>
          <a:p>
            <a:pPr algn="ctr">
              <a:lnSpc>
                <a:spcPct val="100000"/>
              </a:lnSpc>
            </a:pPr>
            <a:r>
              <a:rPr b="0" lang="en" sz="2400" spc="-1" strike="noStrike">
                <a:solidFill>
                  <a:srgbClr val="695d46"/>
                </a:solidFill>
                <a:latin typeface="Open Sans"/>
                <a:ea typeface="Open Sans"/>
              </a:rPr>
              <a:t>Course Code: AFI 124</a:t>
            </a:r>
            <a:endParaRPr b="0" lang="en-GB" sz="2400" spc="-1" strike="noStrike">
              <a:latin typeface="Arial"/>
            </a:endParaRPr>
          </a:p>
          <a:p>
            <a:pPr>
              <a:lnSpc>
                <a:spcPct val="115000"/>
              </a:lnSpc>
              <a:spcAft>
                <a:spcPts val="1199"/>
              </a:spcAft>
            </a:pPr>
            <a:r>
              <a:rPr b="0" lang="en" sz="1200" spc="-1" strike="noStrike">
                <a:solidFill>
                  <a:srgbClr val="000000"/>
                </a:solidFill>
                <a:latin typeface="Times New Roman"/>
                <a:ea typeface="Times New Roman"/>
              </a:rPr>
              <a:t>Artificial Intelligence A Modern Approach, Stuart Russel and Peter Norvig</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11760" y="444960"/>
            <a:ext cx="8520120" cy="707040"/>
          </a:xfrm>
          <a:prstGeom prst="rect">
            <a:avLst/>
          </a:prstGeom>
          <a:noFill/>
          <a:ln>
            <a:noFill/>
          </a:ln>
        </p:spPr>
        <p:txBody>
          <a:bodyPr tIns="91440" bIns="91440">
            <a:normAutofit fontScale="18000"/>
          </a:bodyPr>
          <a:p>
            <a:pPr>
              <a:lnSpc>
                <a:spcPct val="100000"/>
              </a:lnSpc>
            </a:pPr>
            <a:r>
              <a:rPr b="1" lang="en" sz="3550" spc="-1" strike="noStrike">
                <a:solidFill>
                  <a:srgbClr val="ef6c00"/>
                </a:solidFill>
                <a:latin typeface="PT Sans Narrow"/>
                <a:ea typeface="PT Sans Narrow"/>
              </a:rPr>
              <a:t>AI Perspectives: </a:t>
            </a:r>
            <a:r>
              <a:rPr b="0" lang="en" sz="3550" spc="-1" strike="noStrike">
                <a:solidFill>
                  <a:srgbClr val="ef6c00"/>
                </a:solidFill>
                <a:latin typeface="PT Sans Narrow"/>
                <a:ea typeface="PT Sans Narrow"/>
              </a:rPr>
              <a:t>acting rationally</a:t>
            </a:r>
            <a:br/>
            <a:br/>
            <a:endParaRPr b="0" lang="en-GB" sz="3550" spc="-1" strike="noStrike">
              <a:solidFill>
                <a:srgbClr val="000000"/>
              </a:solidFill>
              <a:latin typeface="Arial"/>
            </a:endParaRPr>
          </a:p>
        </p:txBody>
      </p:sp>
      <p:sp>
        <p:nvSpPr>
          <p:cNvPr id="106" name="TextShape 2"/>
          <p:cNvSpPr txBox="1"/>
          <p:nvPr/>
        </p:nvSpPr>
        <p:spPr>
          <a:xfrm>
            <a:off x="311760" y="1266480"/>
            <a:ext cx="8520120" cy="3302280"/>
          </a:xfrm>
          <a:prstGeom prst="rect">
            <a:avLst/>
          </a:prstGeom>
          <a:noFill/>
          <a:ln>
            <a:noFill/>
          </a:ln>
        </p:spPr>
        <p:txBody>
          <a:bodyPr tIns="91440" bIns="91440">
            <a:normAutofit fontScale="64000"/>
          </a:bodyPr>
          <a:p>
            <a:pPr>
              <a:lnSpc>
                <a:spcPct val="115000"/>
              </a:lnSpc>
            </a:pPr>
            <a:r>
              <a:rPr b="1" lang="en" sz="1800" spc="-1" strike="noStrike">
                <a:solidFill>
                  <a:srgbClr val="695d46"/>
                </a:solidFill>
                <a:latin typeface="Open Sans"/>
                <a:ea typeface="Open Sans"/>
              </a:rPr>
              <a:t>Agents</a:t>
            </a:r>
            <a:r>
              <a:rPr b="0" lang="en" sz="1800" spc="-1" strike="noStrike">
                <a:solidFill>
                  <a:srgbClr val="695d46"/>
                </a:solidFill>
                <a:latin typeface="Open Sans"/>
                <a:ea typeface="Open Sans"/>
              </a:rPr>
              <a:t>: An agent is just something that acts. Computer agents are expected to do more: operate autonomously, perceive their environment, persist over a prolonged time period, adapt to change, and create and pursue goals. </a:t>
            </a:r>
            <a:endParaRPr b="0" lang="en-GB" sz="1800" spc="-1" strike="noStrike">
              <a:solidFill>
                <a:srgbClr val="000000"/>
              </a:solidFill>
              <a:latin typeface="Arial"/>
            </a:endParaRPr>
          </a:p>
          <a:p>
            <a:pPr>
              <a:lnSpc>
                <a:spcPct val="115000"/>
              </a:lnSpc>
              <a:spcBef>
                <a:spcPts val="1199"/>
              </a:spcBef>
            </a:pPr>
            <a:r>
              <a:rPr b="1" lang="en" sz="1800" spc="-1" strike="noStrike">
                <a:solidFill>
                  <a:srgbClr val="695d46"/>
                </a:solidFill>
                <a:latin typeface="Open Sans"/>
                <a:ea typeface="Open Sans"/>
              </a:rPr>
              <a:t>Rational Agents</a:t>
            </a:r>
            <a:r>
              <a:rPr b="0" lang="en" sz="1800" spc="-1" strike="noStrike">
                <a:solidFill>
                  <a:srgbClr val="695d46"/>
                </a:solidFill>
                <a:latin typeface="Open Sans"/>
                <a:ea typeface="Open Sans"/>
              </a:rPr>
              <a:t>: A rational agent is one that acts so as to achieve the best outcome or, when there is uncertainty, the best expected outcome.</a:t>
            </a:r>
            <a:endParaRPr b="0" lang="en-GB" sz="1800" spc="-1" strike="noStrike">
              <a:solidFill>
                <a:srgbClr val="000000"/>
              </a:solidFill>
              <a:latin typeface="Arial"/>
            </a:endParaRPr>
          </a:p>
          <a:p>
            <a:pPr>
              <a:lnSpc>
                <a:spcPct val="115000"/>
              </a:lnSpc>
              <a:spcBef>
                <a:spcPts val="1199"/>
              </a:spcBef>
              <a:spcAft>
                <a:spcPts val="1199"/>
              </a:spcAft>
            </a:pPr>
            <a:r>
              <a:rPr b="0" lang="en" sz="1800" spc="-1" strike="noStrike">
                <a:solidFill>
                  <a:srgbClr val="695d46"/>
                </a:solidFill>
                <a:latin typeface="Open Sans"/>
                <a:ea typeface="Open Sans"/>
              </a:rPr>
              <a:t>AI has focused on the study and construction of agents that do the right thing. What counts as the right thing is defined by the objective that we provide to the agent. This general paradigm is so pervasive that we might call it the standard model. It prevails not only in AI, but also in control theory, where a controller minimizes a cost function; in operations research, where a policy maximizes a sum of rewards; in statistics, where a decision rule minimizes a loss function; and in economics, where a decision maker maximizes utility or some measure of social welfare.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Foundation of AI</a:t>
            </a:r>
            <a:endParaRPr b="0" lang="en-GB" sz="3600" spc="-1" strike="noStrike">
              <a:solidFill>
                <a:srgbClr val="000000"/>
              </a:solidFill>
              <a:latin typeface="Arial"/>
            </a:endParaRPr>
          </a:p>
        </p:txBody>
      </p:sp>
      <p:sp>
        <p:nvSpPr>
          <p:cNvPr id="108" name="TextShape 2"/>
          <p:cNvSpPr txBox="1"/>
          <p:nvPr/>
        </p:nvSpPr>
        <p:spPr>
          <a:xfrm>
            <a:off x="311760" y="1266480"/>
            <a:ext cx="8520120" cy="3302280"/>
          </a:xfrm>
          <a:prstGeom prst="rect">
            <a:avLst/>
          </a:prstGeom>
          <a:noFill/>
          <a:ln>
            <a:noFill/>
          </a:ln>
        </p:spPr>
        <p:txBody>
          <a:bodyPr tIns="91440" bIns="91440">
            <a:normAutofit/>
          </a:bodyPr>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Philosophy</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Mathematics</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Economics </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Neuroscience</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Psycology</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Computer Engineering</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Control Theory</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Linguistic</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11760" y="444960"/>
            <a:ext cx="8520120" cy="707040"/>
          </a:xfrm>
          <a:prstGeom prst="rect">
            <a:avLst/>
          </a:prstGeom>
          <a:noFill/>
          <a:ln>
            <a:noFill/>
          </a:ln>
        </p:spPr>
        <p:txBody>
          <a:bodyPr tIns="91440" bIns="91440">
            <a:normAutofit fontScale="94000"/>
          </a:bodyPr>
          <a:p>
            <a:pPr marL="457200" indent="-434160">
              <a:lnSpc>
                <a:spcPct val="100000"/>
              </a:lnSpc>
              <a:buClr>
                <a:srgbClr val="ef6c00"/>
              </a:buClr>
              <a:buFont typeface="PT Sans Narrow"/>
              <a:buAutoNum type="arabicPeriod"/>
            </a:pPr>
            <a:r>
              <a:rPr b="1" lang="en" sz="3600" spc="-1" strike="noStrike">
                <a:solidFill>
                  <a:srgbClr val="ef6c00"/>
                </a:solidFill>
                <a:latin typeface="PT Sans Narrow"/>
                <a:ea typeface="PT Sans Narrow"/>
              </a:rPr>
              <a:t>Philosophy </a:t>
            </a:r>
            <a:endParaRPr b="0" lang="en-GB" sz="3600" spc="-1" strike="noStrike">
              <a:solidFill>
                <a:srgbClr val="000000"/>
              </a:solidFill>
              <a:latin typeface="Arial"/>
            </a:endParaRPr>
          </a:p>
        </p:txBody>
      </p:sp>
      <p:sp>
        <p:nvSpPr>
          <p:cNvPr id="110" name="TextShape 2"/>
          <p:cNvSpPr txBox="1"/>
          <p:nvPr/>
        </p:nvSpPr>
        <p:spPr>
          <a:xfrm>
            <a:off x="311760" y="1266480"/>
            <a:ext cx="8520120" cy="3302280"/>
          </a:xfrm>
          <a:prstGeom prst="rect">
            <a:avLst/>
          </a:prstGeom>
          <a:noFill/>
          <a:ln>
            <a:noFill/>
          </a:ln>
        </p:spPr>
        <p:txBody>
          <a:bodyPr tIns="91440" bIns="91440">
            <a:normAutofit/>
          </a:bodyPr>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Can formal rules be used to draw valid conclusions? </a:t>
            </a:r>
            <a:endParaRPr b="0" lang="en-GB" sz="1800" spc="-1" strike="noStrike">
              <a:solidFill>
                <a:srgbClr val="000000"/>
              </a:solidFill>
              <a:latin typeface="Arial"/>
            </a:endParaRPr>
          </a:p>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How does the mind arise from a physical brain? </a:t>
            </a:r>
            <a:endParaRPr b="0" lang="en-GB" sz="1800" spc="-1" strike="noStrike">
              <a:solidFill>
                <a:srgbClr val="000000"/>
              </a:solidFill>
              <a:latin typeface="Arial"/>
            </a:endParaRPr>
          </a:p>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Where does knowledge come from? </a:t>
            </a:r>
            <a:endParaRPr b="0" lang="en-GB" sz="1800" spc="-1" strike="noStrike">
              <a:solidFill>
                <a:srgbClr val="000000"/>
              </a:solidFill>
              <a:latin typeface="Arial"/>
            </a:endParaRPr>
          </a:p>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How does knowledge lead to action?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2. Mathematics</a:t>
            </a:r>
            <a:endParaRPr b="0" lang="en-GB" sz="3600" spc="-1" strike="noStrike">
              <a:solidFill>
                <a:srgbClr val="000000"/>
              </a:solidFill>
              <a:latin typeface="Arial"/>
            </a:endParaRPr>
          </a:p>
        </p:txBody>
      </p:sp>
      <p:sp>
        <p:nvSpPr>
          <p:cNvPr id="112" name="TextShape 2"/>
          <p:cNvSpPr txBox="1"/>
          <p:nvPr/>
        </p:nvSpPr>
        <p:spPr>
          <a:xfrm>
            <a:off x="311760" y="1266480"/>
            <a:ext cx="8520120" cy="3302280"/>
          </a:xfrm>
          <a:prstGeom prst="rect">
            <a:avLst/>
          </a:prstGeom>
          <a:noFill/>
          <a:ln>
            <a:noFill/>
          </a:ln>
        </p:spPr>
        <p:txBody>
          <a:bodyPr tIns="91440" bIns="91440">
            <a:normAutofit/>
          </a:bodyPr>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What are the formal rules to draw valid conclusions? </a:t>
            </a:r>
            <a:endParaRPr b="0" lang="en-GB" sz="1800" spc="-1" strike="noStrike">
              <a:solidFill>
                <a:srgbClr val="000000"/>
              </a:solidFill>
              <a:latin typeface="Arial"/>
            </a:endParaRPr>
          </a:p>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What can be computed? </a:t>
            </a:r>
            <a:endParaRPr b="0" lang="en-GB" sz="1800" spc="-1" strike="noStrike">
              <a:solidFill>
                <a:srgbClr val="000000"/>
              </a:solidFill>
              <a:latin typeface="Arial"/>
            </a:endParaRPr>
          </a:p>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How do we reason with uncertain information?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3. Economics</a:t>
            </a:r>
            <a:endParaRPr b="0" lang="en-GB" sz="3600" spc="-1" strike="noStrike">
              <a:solidFill>
                <a:srgbClr val="000000"/>
              </a:solidFill>
              <a:latin typeface="Arial"/>
            </a:endParaRPr>
          </a:p>
        </p:txBody>
      </p:sp>
      <p:sp>
        <p:nvSpPr>
          <p:cNvPr id="114" name="TextShape 2"/>
          <p:cNvSpPr txBox="1"/>
          <p:nvPr/>
        </p:nvSpPr>
        <p:spPr>
          <a:xfrm>
            <a:off x="311760" y="1266480"/>
            <a:ext cx="8520120" cy="3302280"/>
          </a:xfrm>
          <a:prstGeom prst="rect">
            <a:avLst/>
          </a:prstGeom>
          <a:noFill/>
          <a:ln>
            <a:noFill/>
          </a:ln>
        </p:spPr>
        <p:txBody>
          <a:bodyPr tIns="91440" bIns="91440">
            <a:normAutofit/>
          </a:bodyPr>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How should we make decisions in accordance with our preferences? </a:t>
            </a:r>
            <a:endParaRPr b="0" lang="en-GB" sz="1800" spc="-1" strike="noStrike">
              <a:solidFill>
                <a:srgbClr val="000000"/>
              </a:solidFill>
              <a:latin typeface="Arial"/>
            </a:endParaRPr>
          </a:p>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How should we do this when others may not go along?</a:t>
            </a:r>
            <a:endParaRPr b="0" lang="en-GB" sz="1800" spc="-1" strike="noStrike">
              <a:solidFill>
                <a:srgbClr val="000000"/>
              </a:solidFill>
              <a:latin typeface="Arial"/>
            </a:endParaRPr>
          </a:p>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How should we do this when the payoff may be far in the future?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11760" y="444960"/>
            <a:ext cx="8520120" cy="707040"/>
          </a:xfrm>
          <a:prstGeom prst="rect">
            <a:avLst/>
          </a:prstGeom>
          <a:noFill/>
          <a:ln>
            <a:noFill/>
          </a:ln>
        </p:spPr>
        <p:txBody>
          <a:bodyPr tIns="91440" bIns="91440">
            <a:normAutofit fontScale="33000"/>
          </a:bodyPr>
          <a:p>
            <a:pPr>
              <a:lnSpc>
                <a:spcPct val="100000"/>
              </a:lnSpc>
            </a:pPr>
            <a:r>
              <a:rPr b="1" lang="en" sz="3600" spc="-1" strike="noStrike">
                <a:solidFill>
                  <a:srgbClr val="ef6c00"/>
                </a:solidFill>
                <a:latin typeface="PT Sans Narrow"/>
                <a:ea typeface="PT Sans Narrow"/>
              </a:rPr>
              <a:t>4. Neuroscience</a:t>
            </a:r>
            <a:br/>
            <a:endParaRPr b="0" lang="en-GB" sz="3600" spc="-1" strike="noStrike">
              <a:solidFill>
                <a:srgbClr val="000000"/>
              </a:solidFill>
              <a:latin typeface="Arial"/>
            </a:endParaRPr>
          </a:p>
        </p:txBody>
      </p:sp>
      <p:sp>
        <p:nvSpPr>
          <p:cNvPr id="116" name="TextShape 2"/>
          <p:cNvSpPr txBox="1"/>
          <p:nvPr/>
        </p:nvSpPr>
        <p:spPr>
          <a:xfrm>
            <a:off x="311760" y="1266480"/>
            <a:ext cx="8520120" cy="3302280"/>
          </a:xfrm>
          <a:prstGeom prst="rect">
            <a:avLst/>
          </a:prstGeom>
          <a:noFill/>
          <a:ln>
            <a:noFill/>
          </a:ln>
        </p:spPr>
        <p:txBody>
          <a:bodyPr tIns="91440" bIns="91440">
            <a:normAutofit/>
          </a:bodyPr>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How do brains process information?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5. Psychology</a:t>
            </a:r>
            <a:endParaRPr b="0" lang="en-GB" sz="3600" spc="-1" strike="noStrike">
              <a:solidFill>
                <a:srgbClr val="000000"/>
              </a:solidFill>
              <a:latin typeface="Arial"/>
            </a:endParaRPr>
          </a:p>
        </p:txBody>
      </p:sp>
      <p:sp>
        <p:nvSpPr>
          <p:cNvPr id="118" name="TextShape 2"/>
          <p:cNvSpPr txBox="1"/>
          <p:nvPr/>
        </p:nvSpPr>
        <p:spPr>
          <a:xfrm>
            <a:off x="311760" y="1266480"/>
            <a:ext cx="8520120" cy="3302280"/>
          </a:xfrm>
          <a:prstGeom prst="rect">
            <a:avLst/>
          </a:prstGeom>
          <a:noFill/>
          <a:ln>
            <a:noFill/>
          </a:ln>
        </p:spPr>
        <p:txBody>
          <a:bodyPr tIns="91440" bIns="91440">
            <a:normAutofit/>
          </a:bodyPr>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How do humans and animals think and act?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6. Computer Engineering</a:t>
            </a:r>
            <a:endParaRPr b="0" lang="en-GB" sz="3600" spc="-1" strike="noStrike">
              <a:solidFill>
                <a:srgbClr val="000000"/>
              </a:solidFill>
              <a:latin typeface="Arial"/>
            </a:endParaRPr>
          </a:p>
        </p:txBody>
      </p:sp>
      <p:sp>
        <p:nvSpPr>
          <p:cNvPr id="120" name="TextShape 2"/>
          <p:cNvSpPr txBox="1"/>
          <p:nvPr/>
        </p:nvSpPr>
        <p:spPr>
          <a:xfrm>
            <a:off x="311760" y="1266480"/>
            <a:ext cx="8520120" cy="3302280"/>
          </a:xfrm>
          <a:prstGeom prst="rect">
            <a:avLst/>
          </a:prstGeom>
          <a:noFill/>
          <a:ln>
            <a:noFill/>
          </a:ln>
        </p:spPr>
        <p:txBody>
          <a:bodyPr tIns="91440" bIns="91440">
            <a:normAutofit/>
          </a:bodyPr>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How can we build an efficient computer?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7. Control Theory</a:t>
            </a:r>
            <a:endParaRPr b="0" lang="en-GB" sz="3600" spc="-1" strike="noStrike">
              <a:solidFill>
                <a:srgbClr val="000000"/>
              </a:solidFill>
              <a:latin typeface="Arial"/>
            </a:endParaRPr>
          </a:p>
        </p:txBody>
      </p:sp>
      <p:sp>
        <p:nvSpPr>
          <p:cNvPr id="122" name="TextShape 2"/>
          <p:cNvSpPr txBox="1"/>
          <p:nvPr/>
        </p:nvSpPr>
        <p:spPr>
          <a:xfrm>
            <a:off x="311760" y="1266480"/>
            <a:ext cx="8520120" cy="3302280"/>
          </a:xfrm>
          <a:prstGeom prst="rect">
            <a:avLst/>
          </a:prstGeom>
          <a:noFill/>
          <a:ln>
            <a:noFill/>
          </a:ln>
        </p:spPr>
        <p:txBody>
          <a:bodyPr tIns="91440" bIns="91440">
            <a:normAutofit/>
          </a:bodyPr>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How can artifacts operate under their own control?</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8. Linguistics</a:t>
            </a:r>
            <a:endParaRPr b="0" lang="en-GB" sz="3600" spc="-1" strike="noStrike">
              <a:solidFill>
                <a:srgbClr val="000000"/>
              </a:solidFill>
              <a:latin typeface="Arial"/>
            </a:endParaRPr>
          </a:p>
        </p:txBody>
      </p:sp>
      <p:sp>
        <p:nvSpPr>
          <p:cNvPr id="124" name="TextShape 2"/>
          <p:cNvSpPr txBox="1"/>
          <p:nvPr/>
        </p:nvSpPr>
        <p:spPr>
          <a:xfrm>
            <a:off x="311760" y="1266480"/>
            <a:ext cx="8520120" cy="3302280"/>
          </a:xfrm>
          <a:prstGeom prst="rect">
            <a:avLst/>
          </a:prstGeom>
          <a:noFill/>
          <a:ln>
            <a:noFill/>
          </a:ln>
        </p:spPr>
        <p:txBody>
          <a:bodyPr tIns="91440" bIns="91440">
            <a:normAutofit/>
          </a:bodyPr>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How does language relate to thought?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444960"/>
            <a:ext cx="8520120" cy="707040"/>
          </a:xfrm>
          <a:prstGeom prst="rect">
            <a:avLst/>
          </a:prstGeom>
          <a:noFill/>
          <a:ln>
            <a:noFill/>
          </a:ln>
        </p:spPr>
        <p:txBody>
          <a:bodyPr tIns="91440" bIns="91440">
            <a:normAutofit fontScale="33000"/>
          </a:bodyPr>
          <a:p>
            <a:pPr>
              <a:lnSpc>
                <a:spcPct val="100000"/>
              </a:lnSpc>
            </a:pPr>
            <a:r>
              <a:rPr b="1" lang="en" sz="3600" spc="-1" strike="noStrike">
                <a:solidFill>
                  <a:srgbClr val="ef6c00"/>
                </a:solidFill>
                <a:latin typeface="PT Sans Narrow"/>
                <a:ea typeface="PT Sans Narrow"/>
              </a:rPr>
              <a:t>Self Introduction</a:t>
            </a:r>
            <a:br/>
            <a:endParaRPr b="0" lang="en-GB" sz="3600" spc="-1" strike="noStrike">
              <a:solidFill>
                <a:srgbClr val="000000"/>
              </a:solidFill>
              <a:latin typeface="Arial"/>
            </a:endParaRPr>
          </a:p>
        </p:txBody>
      </p:sp>
      <p:sp>
        <p:nvSpPr>
          <p:cNvPr id="90" name="TextShape 2"/>
          <p:cNvSpPr txBox="1"/>
          <p:nvPr/>
        </p:nvSpPr>
        <p:spPr>
          <a:xfrm>
            <a:off x="311760" y="1266480"/>
            <a:ext cx="8520120" cy="3302280"/>
          </a:xfrm>
          <a:prstGeom prst="rect">
            <a:avLst/>
          </a:prstGeom>
          <a:noFill/>
          <a:ln>
            <a:noFill/>
          </a:ln>
        </p:spPr>
        <p:txBody>
          <a:bodyPr tIns="91440" bIns="91440">
            <a:normAutofit/>
          </a:bodyPr>
          <a:p>
            <a:pPr>
              <a:lnSpc>
                <a:spcPct val="115000"/>
              </a:lnSpc>
            </a:pPr>
            <a:r>
              <a:rPr b="1" lang="en" sz="1600" spc="-1" strike="noStrike">
                <a:solidFill>
                  <a:srgbClr val="695d46"/>
                </a:solidFill>
                <a:latin typeface="Open Sans"/>
                <a:ea typeface="Open Sans"/>
              </a:rPr>
              <a:t>Pema Gurung</a:t>
            </a:r>
            <a:endParaRPr b="0" lang="en-GB" sz="1600" spc="-1" strike="noStrike">
              <a:solidFill>
                <a:srgbClr val="000000"/>
              </a:solidFill>
              <a:latin typeface="Arial"/>
            </a:endParaRPr>
          </a:p>
          <a:p>
            <a:pPr>
              <a:lnSpc>
                <a:spcPct val="115000"/>
              </a:lnSpc>
              <a:spcBef>
                <a:spcPts val="1199"/>
              </a:spcBef>
            </a:pPr>
            <a:r>
              <a:rPr b="0" lang="en" sz="1400" spc="-1" strike="noStrike">
                <a:solidFill>
                  <a:srgbClr val="695d46"/>
                </a:solidFill>
                <a:latin typeface="Open Sans"/>
                <a:ea typeface="Open Sans"/>
              </a:rPr>
              <a:t>Education: </a:t>
            </a:r>
            <a:endParaRPr b="0" lang="en-GB" sz="1400" spc="-1" strike="noStrike">
              <a:solidFill>
                <a:srgbClr val="000000"/>
              </a:solidFill>
              <a:latin typeface="Arial"/>
            </a:endParaRPr>
          </a:p>
          <a:p>
            <a:pPr marL="457200" indent="-317160">
              <a:lnSpc>
                <a:spcPct val="115000"/>
              </a:lnSpc>
              <a:spcBef>
                <a:spcPts val="1199"/>
              </a:spcBef>
              <a:buClr>
                <a:srgbClr val="695d46"/>
              </a:buClr>
              <a:buFont typeface="Open Sans"/>
              <a:buChar char="-"/>
            </a:pPr>
            <a:r>
              <a:rPr b="0" lang="en" sz="1400" spc="-1" strike="noStrike">
                <a:solidFill>
                  <a:srgbClr val="695d46"/>
                </a:solidFill>
                <a:latin typeface="Open Sans"/>
                <a:ea typeface="Open Sans"/>
              </a:rPr>
              <a:t>MCA, Christ University, Bangalore, India in 2017</a:t>
            </a:r>
            <a:endParaRPr b="0" lang="en-GB" sz="1400" spc="-1" strike="noStrike">
              <a:solidFill>
                <a:srgbClr val="000000"/>
              </a:solidFill>
              <a:latin typeface="Arial"/>
            </a:endParaRPr>
          </a:p>
          <a:p>
            <a:pPr>
              <a:lnSpc>
                <a:spcPct val="115000"/>
              </a:lnSpc>
              <a:spcBef>
                <a:spcPts val="1199"/>
              </a:spcBef>
            </a:pPr>
            <a:r>
              <a:rPr b="0" lang="en" sz="1400" spc="-1" strike="noStrike">
                <a:solidFill>
                  <a:srgbClr val="695d46"/>
                </a:solidFill>
                <a:latin typeface="Open Sans"/>
                <a:ea typeface="Open Sans"/>
              </a:rPr>
              <a:t>Experience:</a:t>
            </a:r>
            <a:endParaRPr b="0" lang="en-GB" sz="1400" spc="-1" strike="noStrike">
              <a:solidFill>
                <a:srgbClr val="000000"/>
              </a:solidFill>
              <a:latin typeface="Arial"/>
            </a:endParaRPr>
          </a:p>
          <a:p>
            <a:pPr marL="457200" indent="-317160">
              <a:lnSpc>
                <a:spcPct val="115000"/>
              </a:lnSpc>
              <a:spcBef>
                <a:spcPts val="1199"/>
              </a:spcBef>
              <a:buClr>
                <a:srgbClr val="695d46"/>
              </a:buClr>
              <a:buFont typeface="Open Sans"/>
              <a:buChar char="-"/>
            </a:pPr>
            <a:r>
              <a:rPr b="0" lang="en" sz="1400" spc="-1" strike="noStrike">
                <a:solidFill>
                  <a:srgbClr val="695d46"/>
                </a:solidFill>
                <a:latin typeface="Open Sans"/>
                <a:ea typeface="Open Sans"/>
              </a:rPr>
              <a:t>NLP Engineer, Awesummly, Bangalore, India (1 year)</a:t>
            </a:r>
            <a:endParaRPr b="0" lang="en-GB" sz="1400" spc="-1" strike="noStrike">
              <a:solidFill>
                <a:srgbClr val="000000"/>
              </a:solidFill>
              <a:latin typeface="Arial"/>
            </a:endParaRPr>
          </a:p>
          <a:p>
            <a:pPr marL="457200" indent="-317160">
              <a:lnSpc>
                <a:spcPct val="115000"/>
              </a:lnSpc>
              <a:buClr>
                <a:srgbClr val="695d46"/>
              </a:buClr>
              <a:buFont typeface="Open Sans"/>
              <a:buChar char="-"/>
            </a:pPr>
            <a:r>
              <a:rPr b="0" lang="en" sz="1400" spc="-1" strike="noStrike">
                <a:solidFill>
                  <a:srgbClr val="695d46"/>
                </a:solidFill>
                <a:latin typeface="Open Sans"/>
                <a:ea typeface="Open Sans"/>
              </a:rPr>
              <a:t>Senior NLP Engineer, Ekbana Solutions, Nepal (2018 - Current)</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History of AI</a:t>
            </a:r>
            <a:endParaRPr b="0" lang="en-GB" sz="3600" spc="-1" strike="noStrike">
              <a:solidFill>
                <a:srgbClr val="000000"/>
              </a:solidFill>
              <a:latin typeface="Arial"/>
            </a:endParaRPr>
          </a:p>
        </p:txBody>
      </p:sp>
      <p:sp>
        <p:nvSpPr>
          <p:cNvPr id="126" name="TextShape 2"/>
          <p:cNvSpPr txBox="1"/>
          <p:nvPr/>
        </p:nvSpPr>
        <p:spPr>
          <a:xfrm>
            <a:off x="311760" y="1266480"/>
            <a:ext cx="8520120" cy="3302280"/>
          </a:xfrm>
          <a:prstGeom prst="rect">
            <a:avLst/>
          </a:prstGeom>
          <a:noFill/>
          <a:ln>
            <a:noFill/>
          </a:ln>
        </p:spPr>
        <p:txBody>
          <a:bodyPr tIns="91440" bIns="91440">
            <a:normAutofit fontScale="85000"/>
          </a:bodyPr>
          <a:p>
            <a:pPr>
              <a:lnSpc>
                <a:spcPct val="115000"/>
              </a:lnSpc>
            </a:pPr>
            <a:r>
              <a:rPr b="0" lang="en" sz="1800" spc="-1" strike="noStrike">
                <a:solidFill>
                  <a:srgbClr val="695d46"/>
                </a:solidFill>
                <a:latin typeface="Open Sans"/>
                <a:ea typeface="Open Sans"/>
              </a:rPr>
              <a:t>1. The inception of artificial intelligence (1943–1956)</a:t>
            </a:r>
            <a:endParaRPr b="0" lang="en-GB" sz="1800" spc="-1" strike="noStrike">
              <a:solidFill>
                <a:srgbClr val="000000"/>
              </a:solidFill>
              <a:latin typeface="Arial"/>
            </a:endParaRPr>
          </a:p>
          <a:p>
            <a:pPr>
              <a:lnSpc>
                <a:spcPct val="115000"/>
              </a:lnSpc>
              <a:spcBef>
                <a:spcPts val="1199"/>
              </a:spcBef>
            </a:pPr>
            <a:r>
              <a:rPr b="0" lang="en" sz="1800" spc="-1" strike="noStrike">
                <a:solidFill>
                  <a:srgbClr val="695d46"/>
                </a:solidFill>
                <a:latin typeface="Open Sans"/>
                <a:ea typeface="Open Sans"/>
              </a:rPr>
              <a:t>2. Early enthusiasm, great expectations (1952–1969)</a:t>
            </a:r>
            <a:endParaRPr b="0" lang="en-GB" sz="1800" spc="-1" strike="noStrike">
              <a:solidFill>
                <a:srgbClr val="000000"/>
              </a:solidFill>
              <a:latin typeface="Arial"/>
            </a:endParaRPr>
          </a:p>
          <a:p>
            <a:pPr>
              <a:lnSpc>
                <a:spcPct val="115000"/>
              </a:lnSpc>
              <a:spcBef>
                <a:spcPts val="1199"/>
              </a:spcBef>
            </a:pPr>
            <a:r>
              <a:rPr b="0" lang="en" sz="1800" spc="-1" strike="noStrike">
                <a:solidFill>
                  <a:srgbClr val="695d46"/>
                </a:solidFill>
                <a:latin typeface="Open Sans"/>
                <a:ea typeface="Open Sans"/>
              </a:rPr>
              <a:t>3. A dose of reality (1966–1973)</a:t>
            </a:r>
            <a:endParaRPr b="0" lang="en-GB" sz="1800" spc="-1" strike="noStrike">
              <a:solidFill>
                <a:srgbClr val="000000"/>
              </a:solidFill>
              <a:latin typeface="Arial"/>
            </a:endParaRPr>
          </a:p>
          <a:p>
            <a:pPr>
              <a:lnSpc>
                <a:spcPct val="115000"/>
              </a:lnSpc>
              <a:spcBef>
                <a:spcPts val="1199"/>
              </a:spcBef>
            </a:pPr>
            <a:r>
              <a:rPr b="0" lang="en" sz="1800" spc="-1" strike="noStrike">
                <a:solidFill>
                  <a:srgbClr val="695d46"/>
                </a:solidFill>
                <a:latin typeface="Open Sans"/>
                <a:ea typeface="Open Sans"/>
              </a:rPr>
              <a:t>4. Expert systems (1969–1986)</a:t>
            </a:r>
            <a:endParaRPr b="0" lang="en-GB" sz="1800" spc="-1" strike="noStrike">
              <a:solidFill>
                <a:srgbClr val="000000"/>
              </a:solidFill>
              <a:latin typeface="Arial"/>
            </a:endParaRPr>
          </a:p>
          <a:p>
            <a:pPr>
              <a:lnSpc>
                <a:spcPct val="115000"/>
              </a:lnSpc>
              <a:spcBef>
                <a:spcPts val="1199"/>
              </a:spcBef>
            </a:pPr>
            <a:r>
              <a:rPr b="0" lang="en" sz="1800" spc="-1" strike="noStrike">
                <a:solidFill>
                  <a:srgbClr val="695d46"/>
                </a:solidFill>
                <a:latin typeface="Open Sans"/>
                <a:ea typeface="Open Sans"/>
              </a:rPr>
              <a:t>5. The return of neural networks (1986–present)</a:t>
            </a:r>
            <a:endParaRPr b="0" lang="en-GB" sz="1800" spc="-1" strike="noStrike">
              <a:solidFill>
                <a:srgbClr val="000000"/>
              </a:solidFill>
              <a:latin typeface="Arial"/>
            </a:endParaRPr>
          </a:p>
          <a:p>
            <a:pPr>
              <a:lnSpc>
                <a:spcPct val="115000"/>
              </a:lnSpc>
              <a:spcBef>
                <a:spcPts val="1199"/>
              </a:spcBef>
            </a:pPr>
            <a:r>
              <a:rPr b="0" lang="en" sz="1800" spc="-1" strike="noStrike">
                <a:solidFill>
                  <a:srgbClr val="695d46"/>
                </a:solidFill>
                <a:latin typeface="Open Sans"/>
                <a:ea typeface="Open Sans"/>
              </a:rPr>
              <a:t>6. Probabilistic reasoning and machine learning (1987– present)</a:t>
            </a:r>
            <a:endParaRPr b="0" lang="en-GB" sz="1800" spc="-1" strike="noStrike">
              <a:solidFill>
                <a:srgbClr val="000000"/>
              </a:solidFill>
              <a:latin typeface="Arial"/>
            </a:endParaRPr>
          </a:p>
          <a:p>
            <a:pPr>
              <a:lnSpc>
                <a:spcPct val="115000"/>
              </a:lnSpc>
              <a:spcBef>
                <a:spcPts val="1199"/>
              </a:spcBef>
            </a:pPr>
            <a:r>
              <a:rPr b="0" lang="en" sz="1800" spc="-1" strike="noStrike">
                <a:solidFill>
                  <a:srgbClr val="695d46"/>
                </a:solidFill>
                <a:latin typeface="Open Sans"/>
                <a:ea typeface="Open Sans"/>
              </a:rPr>
              <a:t>7. Big data (2001–present)</a:t>
            </a:r>
            <a:endParaRPr b="0" lang="en-GB" sz="1800" spc="-1" strike="noStrike">
              <a:solidFill>
                <a:srgbClr val="000000"/>
              </a:solidFill>
              <a:latin typeface="Arial"/>
            </a:endParaRPr>
          </a:p>
          <a:p>
            <a:pPr>
              <a:lnSpc>
                <a:spcPct val="115000"/>
              </a:lnSpc>
              <a:spcBef>
                <a:spcPts val="1199"/>
              </a:spcBef>
              <a:spcAft>
                <a:spcPts val="1199"/>
              </a:spcAft>
            </a:pPr>
            <a:r>
              <a:rPr b="0" lang="en" sz="1800" spc="-1" strike="noStrike">
                <a:solidFill>
                  <a:srgbClr val="695d46"/>
                </a:solidFill>
                <a:latin typeface="Open Sans"/>
                <a:ea typeface="Open Sans"/>
              </a:rPr>
              <a:t>8. Deep learning (2011–present)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The State of the Art</a:t>
            </a:r>
            <a:endParaRPr b="0" lang="en-GB" sz="3600" spc="-1" strike="noStrike">
              <a:solidFill>
                <a:srgbClr val="000000"/>
              </a:solidFill>
              <a:latin typeface="Arial"/>
            </a:endParaRPr>
          </a:p>
        </p:txBody>
      </p:sp>
      <p:sp>
        <p:nvSpPr>
          <p:cNvPr id="128" name="TextShape 2"/>
          <p:cNvSpPr txBox="1"/>
          <p:nvPr/>
        </p:nvSpPr>
        <p:spPr>
          <a:xfrm>
            <a:off x="311760" y="1266480"/>
            <a:ext cx="8520120" cy="3302280"/>
          </a:xfrm>
          <a:prstGeom prst="rect">
            <a:avLst/>
          </a:prstGeom>
          <a:noFill/>
          <a:ln>
            <a:noFill/>
          </a:ln>
        </p:spPr>
        <p:txBody>
          <a:bodyPr tIns="91440" bIns="91440">
            <a:normAutofit/>
          </a:bodyPr>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ROBOTIC VEHICLES</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AUTONOMOUS PLANNING AND SCHEDULING</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MACHINE TRANSLATION</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SPEECH RECOGNITION</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RECOMMENDATIONS</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GAME PLAYING</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IMAGE UNDERSTANDING</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MEDICINE</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CLIMATE SCIENCE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Risks and Benefits of AI</a:t>
            </a:r>
            <a:endParaRPr b="0" lang="en-GB" sz="3600" spc="-1" strike="noStrike">
              <a:solidFill>
                <a:srgbClr val="000000"/>
              </a:solidFill>
              <a:latin typeface="Arial"/>
            </a:endParaRPr>
          </a:p>
        </p:txBody>
      </p:sp>
      <p:sp>
        <p:nvSpPr>
          <p:cNvPr id="130" name="TextShape 2"/>
          <p:cNvSpPr txBox="1"/>
          <p:nvPr/>
        </p:nvSpPr>
        <p:spPr>
          <a:xfrm>
            <a:off x="311760" y="1266480"/>
            <a:ext cx="8520120" cy="3302280"/>
          </a:xfrm>
          <a:prstGeom prst="rect">
            <a:avLst/>
          </a:prstGeom>
          <a:noFill/>
          <a:ln>
            <a:noFill/>
          </a:ln>
        </p:spPr>
        <p:txBody>
          <a:bodyPr tIns="91440" bIns="91440">
            <a:normAutofit/>
          </a:bodyPr>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LETHAL AUTONOMOUS WEAPONS</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SURVEILLANCE AND PERSUASION</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BIASED DECISION MAKING</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IMPACT ON EMPLOYMENT</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SAFETY-CRITICAL APPLICATIONS</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CYBERSECURITY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Next Class</a:t>
            </a:r>
            <a:endParaRPr b="0" lang="en-GB" sz="3600" spc="-1" strike="noStrike">
              <a:solidFill>
                <a:srgbClr val="000000"/>
              </a:solidFill>
              <a:latin typeface="Arial"/>
            </a:endParaRPr>
          </a:p>
        </p:txBody>
      </p:sp>
      <p:sp>
        <p:nvSpPr>
          <p:cNvPr id="132" name="TextShape 2"/>
          <p:cNvSpPr txBox="1"/>
          <p:nvPr/>
        </p:nvSpPr>
        <p:spPr>
          <a:xfrm>
            <a:off x="311760" y="1266480"/>
            <a:ext cx="8520120" cy="3302280"/>
          </a:xfrm>
          <a:prstGeom prst="rect">
            <a:avLst/>
          </a:prstGeom>
          <a:noFill/>
          <a:ln>
            <a:noFill/>
          </a:ln>
        </p:spPr>
        <p:txBody>
          <a:bodyPr tIns="91440" bIns="91440">
            <a:normAutofit/>
          </a:bodyPr>
          <a:p>
            <a:pPr>
              <a:lnSpc>
                <a:spcPct val="115000"/>
              </a:lnSpc>
            </a:pPr>
            <a:r>
              <a:rPr b="1" lang="en" sz="1800" spc="-1" strike="noStrike">
                <a:solidFill>
                  <a:srgbClr val="695d46"/>
                </a:solidFill>
                <a:latin typeface="Open Sans"/>
                <a:ea typeface="Open Sans"/>
              </a:rPr>
              <a:t>Intelligent Agents:</a:t>
            </a:r>
            <a:endParaRPr b="0" lang="en-GB" sz="1800" spc="-1" strike="noStrike">
              <a:solidFill>
                <a:srgbClr val="000000"/>
              </a:solidFill>
              <a:latin typeface="Arial"/>
            </a:endParaRPr>
          </a:p>
          <a:p>
            <a:pPr marL="457200" indent="-342720">
              <a:lnSpc>
                <a:spcPct val="115000"/>
              </a:lnSpc>
              <a:spcBef>
                <a:spcPts val="1199"/>
              </a:spcBef>
              <a:buClr>
                <a:srgbClr val="695d46"/>
              </a:buClr>
              <a:buFont typeface="Open Sans"/>
              <a:buChar char="●"/>
            </a:pPr>
            <a:r>
              <a:rPr b="0" lang="en" sz="1800" spc="-1" strike="noStrike">
                <a:solidFill>
                  <a:srgbClr val="695d46"/>
                </a:solidFill>
                <a:latin typeface="Open Sans"/>
                <a:ea typeface="Open Sans"/>
              </a:rPr>
              <a:t>Introduction of agents, Structure of Intelligent agent, Properties of Intelligent Agents</a:t>
            </a:r>
            <a:endParaRPr b="0" lang="en-GB" sz="1800" spc="-1" strike="noStrike">
              <a:solidFill>
                <a:srgbClr val="000000"/>
              </a:solidFill>
              <a:latin typeface="Arial"/>
            </a:endParaRPr>
          </a:p>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Configuration of Agents, PEAS description of Agents, PAGE</a:t>
            </a:r>
            <a:endParaRPr b="0" lang="en-GB" sz="1800" spc="-1" strike="noStrike">
              <a:solidFill>
                <a:srgbClr val="000000"/>
              </a:solidFill>
              <a:latin typeface="Arial"/>
            </a:endParaRPr>
          </a:p>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Types of Agents: Simple Reflexive, Model Based, Goal Based, Utility Based, Learning Agent</a:t>
            </a:r>
            <a:endParaRPr b="0" lang="en-GB" sz="1800" spc="-1" strike="noStrike">
              <a:solidFill>
                <a:srgbClr val="000000"/>
              </a:solidFill>
              <a:latin typeface="Arial"/>
            </a:endParaRPr>
          </a:p>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Environment Types: Deterministic, Stochastic, Static, Dynamic, Observable, Semi-observable, Single Agent, Multi Agent</a:t>
            </a:r>
            <a:endParaRPr b="0" lang="en-GB" sz="1800" spc="-1" strike="noStrike">
              <a:solidFill>
                <a:srgbClr val="000000"/>
              </a:solidFill>
              <a:latin typeface="Arial"/>
            </a:endParaRPr>
          </a:p>
          <a:p>
            <a:pPr>
              <a:lnSpc>
                <a:spcPct val="115000"/>
              </a:lnSpc>
              <a:spcBef>
                <a:spcPts val="1199"/>
              </a:spcBef>
              <a:spcAft>
                <a:spcPts val="1199"/>
              </a:spcAft>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Github</a:t>
            </a:r>
            <a:endParaRPr b="0" lang="en-GB" sz="3600" spc="-1" strike="noStrike">
              <a:solidFill>
                <a:srgbClr val="000000"/>
              </a:solidFill>
              <a:latin typeface="Arial"/>
            </a:endParaRPr>
          </a:p>
        </p:txBody>
      </p:sp>
      <p:sp>
        <p:nvSpPr>
          <p:cNvPr id="134" name="TextShape 2"/>
          <p:cNvSpPr txBox="1"/>
          <p:nvPr/>
        </p:nvSpPr>
        <p:spPr>
          <a:xfrm>
            <a:off x="311760" y="1266480"/>
            <a:ext cx="8520120" cy="3302280"/>
          </a:xfrm>
          <a:prstGeom prst="rect">
            <a:avLst/>
          </a:prstGeom>
          <a:noFill/>
          <a:ln>
            <a:noFill/>
          </a:ln>
        </p:spPr>
        <p:txBody>
          <a:bodyPr tIns="91440" bIns="91440">
            <a:normAutofit fontScale="86000"/>
          </a:bodyPr>
          <a:p>
            <a:pPr>
              <a:lnSpc>
                <a:spcPct val="115000"/>
              </a:lnSpc>
            </a:pPr>
            <a:r>
              <a:rPr b="0" lang="en" sz="1800" spc="-1" strike="noStrike">
                <a:solidFill>
                  <a:srgbClr val="695d46"/>
                </a:solidFill>
                <a:latin typeface="Open Sans"/>
                <a:ea typeface="Open Sans"/>
              </a:rPr>
              <a:t>Create an account</a:t>
            </a:r>
            <a:endParaRPr b="0" lang="en-GB" sz="1800" spc="-1" strike="noStrike">
              <a:solidFill>
                <a:srgbClr val="000000"/>
              </a:solidFill>
              <a:latin typeface="Arial"/>
            </a:endParaRPr>
          </a:p>
          <a:p>
            <a:pPr>
              <a:lnSpc>
                <a:spcPct val="115000"/>
              </a:lnSpc>
              <a:spcBef>
                <a:spcPts val="1199"/>
              </a:spcBef>
            </a:pPr>
            <a:r>
              <a:rPr b="0" lang="en" sz="1800" spc="-1" strike="noStrike">
                <a:solidFill>
                  <a:srgbClr val="695d46"/>
                </a:solidFill>
                <a:latin typeface="Open Sans"/>
                <a:ea typeface="Open Sans"/>
              </a:rPr>
              <a:t>Create a New Project</a:t>
            </a:r>
            <a:endParaRPr b="0" lang="en-GB" sz="1800" spc="-1" strike="noStrike">
              <a:solidFill>
                <a:srgbClr val="000000"/>
              </a:solidFill>
              <a:latin typeface="Arial"/>
            </a:endParaRPr>
          </a:p>
          <a:p>
            <a:pPr>
              <a:lnSpc>
                <a:spcPct val="115000"/>
              </a:lnSpc>
              <a:spcBef>
                <a:spcPts val="1199"/>
              </a:spcBef>
            </a:pPr>
            <a:r>
              <a:rPr b="0" lang="en" sz="1800" spc="-1" strike="noStrike">
                <a:solidFill>
                  <a:srgbClr val="695d46"/>
                </a:solidFill>
                <a:latin typeface="Open Sans"/>
                <a:ea typeface="Open Sans"/>
              </a:rPr>
              <a:t>From Website:</a:t>
            </a:r>
            <a:endParaRPr b="0" lang="en-GB" sz="1800" spc="-1" strike="noStrike">
              <a:solidFill>
                <a:srgbClr val="000000"/>
              </a:solidFill>
              <a:latin typeface="Arial"/>
            </a:endParaRPr>
          </a:p>
          <a:p>
            <a:pPr marL="457200" indent="-316800">
              <a:lnSpc>
                <a:spcPct val="115000"/>
              </a:lnSpc>
              <a:spcBef>
                <a:spcPts val="1199"/>
              </a:spcBef>
              <a:buClr>
                <a:srgbClr val="695d46"/>
              </a:buClr>
              <a:buFont typeface="Open Sans"/>
              <a:buChar char="●"/>
            </a:pPr>
            <a:r>
              <a:rPr b="0" lang="en" sz="1800" spc="-1" strike="noStrike">
                <a:solidFill>
                  <a:srgbClr val="695d46"/>
                </a:solidFill>
                <a:latin typeface="Open Sans"/>
                <a:ea typeface="Open Sans"/>
              </a:rPr>
              <a:t>Create a Note file  as Readme.md</a:t>
            </a:r>
            <a:endParaRPr b="0" lang="en-GB" sz="1800" spc="-1" strike="noStrike">
              <a:solidFill>
                <a:srgbClr val="000000"/>
              </a:solidFill>
              <a:latin typeface="Arial"/>
            </a:endParaRPr>
          </a:p>
          <a:p>
            <a:pPr marL="457200" indent="-316800">
              <a:lnSpc>
                <a:spcPct val="115000"/>
              </a:lnSpc>
              <a:buClr>
                <a:srgbClr val="695d46"/>
              </a:buClr>
              <a:buFont typeface="Open Sans"/>
              <a:buChar char="●"/>
            </a:pPr>
            <a:r>
              <a:rPr b="0" lang="en" sz="1800" spc="-1" strike="noStrike">
                <a:solidFill>
                  <a:srgbClr val="695d46"/>
                </a:solidFill>
                <a:latin typeface="Open Sans"/>
                <a:ea typeface="Open Sans"/>
              </a:rPr>
              <a:t>Commit the readme file to the project</a:t>
            </a:r>
            <a:endParaRPr b="0" lang="en-GB" sz="1800" spc="-1" strike="noStrike">
              <a:solidFill>
                <a:srgbClr val="000000"/>
              </a:solidFill>
              <a:latin typeface="Arial"/>
            </a:endParaRPr>
          </a:p>
          <a:p>
            <a:pPr>
              <a:lnSpc>
                <a:spcPct val="115000"/>
              </a:lnSpc>
              <a:spcBef>
                <a:spcPts val="1199"/>
              </a:spcBef>
            </a:pPr>
            <a:r>
              <a:rPr b="0" lang="en" sz="1800" spc="-1" strike="noStrike">
                <a:solidFill>
                  <a:srgbClr val="695d46"/>
                </a:solidFill>
                <a:latin typeface="Open Sans"/>
                <a:ea typeface="Open Sans"/>
              </a:rPr>
              <a:t>From local System:</a:t>
            </a:r>
            <a:endParaRPr b="0" lang="en-GB" sz="1800" spc="-1" strike="noStrike">
              <a:solidFill>
                <a:srgbClr val="000000"/>
              </a:solidFill>
              <a:latin typeface="Arial"/>
            </a:endParaRPr>
          </a:p>
          <a:p>
            <a:pPr marL="457200" indent="-316800">
              <a:lnSpc>
                <a:spcPct val="115000"/>
              </a:lnSpc>
              <a:spcBef>
                <a:spcPts val="1199"/>
              </a:spcBef>
              <a:buClr>
                <a:srgbClr val="695d46"/>
              </a:buClr>
              <a:buFont typeface="Open Sans"/>
              <a:buChar char="●"/>
            </a:pPr>
            <a:r>
              <a:rPr b="0" lang="en" sz="1800" spc="-1" strike="noStrike">
                <a:solidFill>
                  <a:srgbClr val="695d46"/>
                </a:solidFill>
                <a:latin typeface="Open Sans"/>
                <a:ea typeface="Open Sans"/>
              </a:rPr>
              <a:t>Clone the project</a:t>
            </a:r>
            <a:endParaRPr b="0" lang="en-GB" sz="1800" spc="-1" strike="noStrike">
              <a:solidFill>
                <a:srgbClr val="000000"/>
              </a:solidFill>
              <a:latin typeface="Arial"/>
            </a:endParaRPr>
          </a:p>
          <a:p>
            <a:pPr marL="457200" indent="-316800">
              <a:lnSpc>
                <a:spcPct val="115000"/>
              </a:lnSpc>
              <a:buClr>
                <a:srgbClr val="695d46"/>
              </a:buClr>
              <a:buFont typeface="Open Sans"/>
              <a:buChar char="●"/>
            </a:pPr>
            <a:r>
              <a:rPr b="0" lang="en" sz="1800" spc="-1" strike="noStrike">
                <a:solidFill>
                  <a:srgbClr val="695d46"/>
                </a:solidFill>
                <a:latin typeface="Open Sans"/>
                <a:ea typeface="Open Sans"/>
              </a:rPr>
              <a:t>Create a Note file  as Readme.md</a:t>
            </a:r>
            <a:endParaRPr b="0" lang="en-GB" sz="1800" spc="-1" strike="noStrike">
              <a:solidFill>
                <a:srgbClr val="000000"/>
              </a:solidFill>
              <a:latin typeface="Arial"/>
            </a:endParaRPr>
          </a:p>
          <a:p>
            <a:pPr marL="457200" indent="-316800">
              <a:lnSpc>
                <a:spcPct val="115000"/>
              </a:lnSpc>
              <a:buClr>
                <a:srgbClr val="695d46"/>
              </a:buClr>
              <a:buFont typeface="Open Sans"/>
              <a:buChar char="●"/>
            </a:pPr>
            <a:r>
              <a:rPr b="0" lang="en" sz="1800" spc="-1" strike="noStrike">
                <a:solidFill>
                  <a:srgbClr val="695d46"/>
                </a:solidFill>
                <a:latin typeface="Open Sans"/>
                <a:ea typeface="Open Sans"/>
              </a:rPr>
              <a:t>Push the readme file to the project</a:t>
            </a:r>
            <a:endParaRPr b="0" lang="en-GB" sz="1800" spc="-1" strike="noStrike">
              <a:solidFill>
                <a:srgbClr val="000000"/>
              </a:solidFill>
              <a:latin typeface="Arial"/>
            </a:endParaRPr>
          </a:p>
          <a:p>
            <a:pPr>
              <a:lnSpc>
                <a:spcPct val="115000"/>
              </a:lnSpc>
              <a:spcBef>
                <a:spcPts val="1199"/>
              </a:spcBef>
              <a:spcAft>
                <a:spcPts val="1199"/>
              </a:spcAft>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Assignment</a:t>
            </a:r>
            <a:endParaRPr b="0" lang="en-GB" sz="3600" spc="-1" strike="noStrike">
              <a:solidFill>
                <a:srgbClr val="000000"/>
              </a:solidFill>
              <a:latin typeface="Arial"/>
            </a:endParaRPr>
          </a:p>
        </p:txBody>
      </p:sp>
      <p:sp>
        <p:nvSpPr>
          <p:cNvPr id="136" name="TextShape 2"/>
          <p:cNvSpPr txBox="1"/>
          <p:nvPr/>
        </p:nvSpPr>
        <p:spPr>
          <a:xfrm>
            <a:off x="311760" y="1266480"/>
            <a:ext cx="8520120" cy="3302280"/>
          </a:xfrm>
          <a:prstGeom prst="rect">
            <a:avLst/>
          </a:prstGeom>
          <a:noFill/>
          <a:ln>
            <a:noFill/>
          </a:ln>
        </p:spPr>
        <p:txBody>
          <a:bodyPr tIns="91440" bIns="91440">
            <a:normAutofit/>
          </a:bodyPr>
          <a:p>
            <a:pPr>
              <a:lnSpc>
                <a:spcPct val="115000"/>
              </a:lnSpc>
            </a:pPr>
            <a:r>
              <a:rPr b="1" lang="en" sz="1200" spc="-1" strike="noStrike">
                <a:solidFill>
                  <a:srgbClr val="000000"/>
                </a:solidFill>
                <a:latin typeface="Times New Roman"/>
                <a:ea typeface="Times New Roman"/>
              </a:rPr>
              <a:t>Book</a:t>
            </a:r>
            <a:r>
              <a:rPr b="0" lang="en" sz="1200" spc="-1" strike="noStrike">
                <a:solidFill>
                  <a:srgbClr val="000000"/>
                </a:solidFill>
                <a:latin typeface="Times New Roman"/>
                <a:ea typeface="Times New Roman"/>
              </a:rPr>
              <a:t>: Stuart Russel and Peter Norvig, Artificial Intelligence A Modern Approach, Pearson Reference</a:t>
            </a:r>
            <a:endParaRPr b="0" lang="en-GB" sz="1200" spc="-1" strike="noStrike">
              <a:solidFill>
                <a:srgbClr val="000000"/>
              </a:solidFill>
              <a:latin typeface="Arial"/>
            </a:endParaRPr>
          </a:p>
          <a:p>
            <a:pPr>
              <a:lnSpc>
                <a:spcPct val="115000"/>
              </a:lnSpc>
              <a:spcBef>
                <a:spcPts val="1199"/>
              </a:spcBef>
            </a:pPr>
            <a:r>
              <a:rPr b="1" lang="en" sz="1200" spc="-1" strike="noStrike">
                <a:solidFill>
                  <a:srgbClr val="000000"/>
                </a:solidFill>
                <a:latin typeface="Times New Roman"/>
                <a:ea typeface="Times New Roman"/>
              </a:rPr>
              <a:t>Assignment</a:t>
            </a:r>
            <a:r>
              <a:rPr b="0" lang="en" sz="1200" spc="-1" strike="noStrike">
                <a:solidFill>
                  <a:srgbClr val="000000"/>
                </a:solidFill>
                <a:latin typeface="Times New Roman"/>
                <a:ea typeface="Times New Roman"/>
              </a:rPr>
              <a:t>: Create a &lt;topic&gt;.md file of the topics studied from the book and push the code.</a:t>
            </a:r>
            <a:endParaRPr b="0" lang="en-GB" sz="1200" spc="-1" strike="noStrike">
              <a:solidFill>
                <a:srgbClr val="000000"/>
              </a:solidFill>
              <a:latin typeface="Arial"/>
            </a:endParaRPr>
          </a:p>
          <a:p>
            <a:pPr>
              <a:lnSpc>
                <a:spcPct val="115000"/>
              </a:lnSpc>
              <a:spcBef>
                <a:spcPts val="1199"/>
              </a:spcBef>
            </a:pPr>
            <a:r>
              <a:rPr b="1" lang="en" sz="1200" spc="-1" strike="noStrike">
                <a:solidFill>
                  <a:srgbClr val="000000"/>
                </a:solidFill>
                <a:latin typeface="Times New Roman"/>
                <a:ea typeface="Times New Roman"/>
              </a:rPr>
              <a:t>Take Away</a:t>
            </a:r>
            <a:r>
              <a:rPr b="0" lang="en" sz="1200" spc="-1" strike="noStrike">
                <a:solidFill>
                  <a:srgbClr val="000000"/>
                </a:solidFill>
                <a:latin typeface="Times New Roman"/>
                <a:ea typeface="Times New Roman"/>
              </a:rPr>
              <a:t>: </a:t>
            </a:r>
            <a:endParaRPr b="0" lang="en-GB" sz="1200" spc="-1" strike="noStrike">
              <a:solidFill>
                <a:srgbClr val="000000"/>
              </a:solidFill>
              <a:latin typeface="Arial"/>
            </a:endParaRPr>
          </a:p>
          <a:p>
            <a:pPr marL="457200" indent="-304560">
              <a:lnSpc>
                <a:spcPct val="115000"/>
              </a:lnSpc>
              <a:spcBef>
                <a:spcPts val="1199"/>
              </a:spcBef>
              <a:buClr>
                <a:srgbClr val="000000"/>
              </a:buClr>
              <a:buFont typeface="Times New Roman"/>
              <a:buChar char="●"/>
            </a:pPr>
            <a:r>
              <a:rPr b="0" lang="en" sz="1200" spc="-1" strike="noStrike">
                <a:solidFill>
                  <a:srgbClr val="000000"/>
                </a:solidFill>
                <a:latin typeface="Times New Roman"/>
                <a:ea typeface="Times New Roman"/>
              </a:rPr>
              <a:t>Learning</a:t>
            </a:r>
            <a:endParaRPr b="0" lang="en-GB" sz="1200" spc="-1" strike="noStrike">
              <a:solidFill>
                <a:srgbClr val="000000"/>
              </a:solidFill>
              <a:latin typeface="Arial"/>
            </a:endParaRPr>
          </a:p>
          <a:p>
            <a:pPr marL="457200" indent="-304560">
              <a:lnSpc>
                <a:spcPct val="115000"/>
              </a:lnSpc>
              <a:buClr>
                <a:srgbClr val="000000"/>
              </a:buClr>
              <a:buFont typeface="Times New Roman"/>
              <a:buChar char="●"/>
            </a:pPr>
            <a:r>
              <a:rPr b="0" lang="en" sz="1200" spc="-1" strike="noStrike">
                <a:solidFill>
                  <a:srgbClr val="000000"/>
                </a:solidFill>
                <a:latin typeface="Times New Roman"/>
                <a:ea typeface="Times New Roman"/>
              </a:rPr>
              <a:t>Documenting Projects</a:t>
            </a:r>
            <a:endParaRPr b="0" lang="en-GB" sz="1200" spc="-1" strike="noStrike">
              <a:solidFill>
                <a:srgbClr val="000000"/>
              </a:solidFill>
              <a:latin typeface="Arial"/>
            </a:endParaRPr>
          </a:p>
          <a:p>
            <a:pPr marL="457200" indent="-304560">
              <a:lnSpc>
                <a:spcPct val="115000"/>
              </a:lnSpc>
              <a:buClr>
                <a:srgbClr val="000000"/>
              </a:buClr>
              <a:buFont typeface="Times New Roman"/>
              <a:buChar char="●"/>
            </a:pPr>
            <a:r>
              <a:rPr b="0" lang="en" sz="1200" spc="-1" strike="noStrike">
                <a:solidFill>
                  <a:srgbClr val="000000"/>
                </a:solidFill>
                <a:latin typeface="Times New Roman"/>
                <a:ea typeface="Times New Roman"/>
              </a:rPr>
              <a:t>Handson github</a:t>
            </a:r>
            <a:endParaRPr b="0" lang="en-GB" sz="1200" spc="-1" strike="noStrike">
              <a:solidFill>
                <a:srgbClr val="000000"/>
              </a:solidFill>
              <a:latin typeface="Arial"/>
            </a:endParaRPr>
          </a:p>
          <a:p>
            <a:pPr marL="457200" indent="-304560">
              <a:lnSpc>
                <a:spcPct val="115000"/>
              </a:lnSpc>
              <a:buClr>
                <a:srgbClr val="000000"/>
              </a:buClr>
              <a:buFont typeface="Times New Roman"/>
              <a:buChar char="●"/>
            </a:pPr>
            <a:r>
              <a:rPr b="0" lang="en" sz="1200" spc="-1" strike="noStrike">
                <a:solidFill>
                  <a:srgbClr val="000000"/>
                </a:solidFill>
                <a:latin typeface="Times New Roman"/>
                <a:ea typeface="Times New Roman"/>
              </a:rPr>
              <a:t>Structuring Projects</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Contents:</a:t>
            </a:r>
            <a:endParaRPr b="0" lang="en-GB" sz="3600" spc="-1" strike="noStrike">
              <a:solidFill>
                <a:srgbClr val="000000"/>
              </a:solidFill>
              <a:latin typeface="Arial"/>
            </a:endParaRPr>
          </a:p>
        </p:txBody>
      </p:sp>
      <p:sp>
        <p:nvSpPr>
          <p:cNvPr id="92" name="TextShape 2"/>
          <p:cNvSpPr txBox="1"/>
          <p:nvPr/>
        </p:nvSpPr>
        <p:spPr>
          <a:xfrm>
            <a:off x="311760" y="1266480"/>
            <a:ext cx="8520120" cy="3302280"/>
          </a:xfrm>
          <a:prstGeom prst="rect">
            <a:avLst/>
          </a:prstGeom>
          <a:noFill/>
          <a:ln>
            <a:noFill/>
          </a:ln>
        </p:spPr>
        <p:txBody>
          <a:bodyPr tIns="91440" bIns="91440">
            <a:normAutofit/>
          </a:bodyPr>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Artificial Intelligence</a:t>
            </a:r>
            <a:endParaRPr b="0" lang="en-GB" sz="1800" spc="-1" strike="noStrike">
              <a:solidFill>
                <a:srgbClr val="000000"/>
              </a:solidFill>
              <a:latin typeface="Arial"/>
            </a:endParaRPr>
          </a:p>
          <a:p>
            <a:pPr marL="457200">
              <a:lnSpc>
                <a:spcPct val="115000"/>
              </a:lnSpc>
              <a:spcBef>
                <a:spcPts val="1199"/>
              </a:spcBef>
            </a:pPr>
            <a:r>
              <a:rPr b="0" lang="en" sz="1800" spc="-1" strike="noStrike">
                <a:solidFill>
                  <a:srgbClr val="695d46"/>
                </a:solidFill>
                <a:latin typeface="Open Sans"/>
                <a:ea typeface="Open Sans"/>
              </a:rPr>
              <a:t>AI, AI Perspectives: acting and thinking humanly, acting and thinking rationally</a:t>
            </a:r>
            <a:endParaRPr b="0" lang="en-GB" sz="1800" spc="-1" strike="noStrike">
              <a:solidFill>
                <a:srgbClr val="000000"/>
              </a:solidFill>
              <a:latin typeface="Arial"/>
            </a:endParaRPr>
          </a:p>
          <a:p>
            <a:pPr marL="457200" indent="-342720">
              <a:lnSpc>
                <a:spcPct val="115000"/>
              </a:lnSpc>
              <a:spcBef>
                <a:spcPts val="1199"/>
              </a:spcBef>
              <a:buClr>
                <a:srgbClr val="695d46"/>
              </a:buClr>
              <a:buFont typeface="Open Sans"/>
              <a:buAutoNum type="arabicPeriod"/>
            </a:pPr>
            <a:r>
              <a:rPr b="0" lang="en" sz="1800" spc="-1" strike="noStrike">
                <a:solidFill>
                  <a:srgbClr val="695d46"/>
                </a:solidFill>
                <a:latin typeface="Open Sans"/>
                <a:ea typeface="Open Sans"/>
              </a:rPr>
              <a:t>History of AI</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Foundations of AI: Philosophy, Economics, Psychology, Sociology, Linguistic, Neuroscience, Mathematics, Computer Science, Control Theory</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Applications of AI</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Handson Github</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Introduction to AI </a:t>
            </a:r>
            <a:endParaRPr b="0" lang="en-GB" sz="3600" spc="-1" strike="noStrike">
              <a:solidFill>
                <a:srgbClr val="000000"/>
              </a:solidFill>
              <a:latin typeface="Arial"/>
            </a:endParaRPr>
          </a:p>
        </p:txBody>
      </p:sp>
      <p:sp>
        <p:nvSpPr>
          <p:cNvPr id="94" name="TextShape 2"/>
          <p:cNvSpPr txBox="1"/>
          <p:nvPr/>
        </p:nvSpPr>
        <p:spPr>
          <a:xfrm>
            <a:off x="311760" y="1266480"/>
            <a:ext cx="8520120" cy="3302280"/>
          </a:xfrm>
          <a:prstGeom prst="rect">
            <a:avLst/>
          </a:prstGeom>
          <a:noFill/>
          <a:ln>
            <a:noFill/>
          </a:ln>
        </p:spPr>
        <p:txBody>
          <a:bodyPr tIns="91440" bIns="91440">
            <a:normAutofit/>
          </a:bodyPr>
          <a:p>
            <a:pPr>
              <a:lnSpc>
                <a:spcPct val="115000"/>
              </a:lnSpc>
              <a:spcAft>
                <a:spcPts val="1199"/>
              </a:spcAft>
            </a:pPr>
            <a:r>
              <a:rPr b="0" lang="en" sz="1800" spc="-1" strike="noStrike">
                <a:solidFill>
                  <a:srgbClr val="695d46"/>
                </a:solidFill>
                <a:latin typeface="Open Sans"/>
                <a:ea typeface="Open Sans"/>
              </a:rPr>
              <a:t>The field of artificial intelligence, or AI, is concerned with not just understanding but also building intelligent entities.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What is AI?</a:t>
            </a:r>
            <a:endParaRPr b="0" lang="en-GB" sz="3600" spc="-1" strike="noStrike">
              <a:solidFill>
                <a:srgbClr val="000000"/>
              </a:solidFill>
              <a:latin typeface="Arial"/>
            </a:endParaRPr>
          </a:p>
        </p:txBody>
      </p:sp>
      <p:sp>
        <p:nvSpPr>
          <p:cNvPr id="96" name="TextShape 2"/>
          <p:cNvSpPr txBox="1"/>
          <p:nvPr/>
        </p:nvSpPr>
        <p:spPr>
          <a:xfrm>
            <a:off x="311760" y="1266480"/>
            <a:ext cx="8520120" cy="3302280"/>
          </a:xfrm>
          <a:prstGeom prst="rect">
            <a:avLst/>
          </a:prstGeom>
          <a:noFill/>
          <a:ln>
            <a:noFill/>
          </a:ln>
        </p:spPr>
        <p:txBody>
          <a:bodyPr tIns="91440" bIns="91440">
            <a:normAutofit/>
          </a:bodyPr>
          <a:p>
            <a:pPr>
              <a:lnSpc>
                <a:spcPct val="115000"/>
              </a:lnSpc>
            </a:pPr>
            <a:r>
              <a:rPr b="0" lang="en" sz="1800" spc="-1" strike="noStrike">
                <a:solidFill>
                  <a:srgbClr val="695d46"/>
                </a:solidFill>
                <a:latin typeface="Open Sans"/>
                <a:ea typeface="Open Sans"/>
              </a:rPr>
              <a:t>Artificial Intelligence (AI) is a branch of Science which deals with helping machines finding solutions to complex problems in a more human-like fashion. This generally involves borrowing characteristics from human intelligence, and applying them as algorithms in a computer friendly way. </a:t>
            </a:r>
            <a:endParaRPr b="0" lang="en-GB" sz="1800" spc="-1" strike="noStrike">
              <a:solidFill>
                <a:srgbClr val="000000"/>
              </a:solidFill>
              <a:latin typeface="Arial"/>
            </a:endParaRPr>
          </a:p>
          <a:p>
            <a:pPr>
              <a:lnSpc>
                <a:spcPct val="115000"/>
              </a:lnSpc>
              <a:spcBef>
                <a:spcPts val="1199"/>
              </a:spcBef>
            </a:pPr>
            <a:endParaRPr b="0" lang="en-GB" sz="1800" spc="-1" strike="noStrike">
              <a:solidFill>
                <a:srgbClr val="000000"/>
              </a:solidFill>
              <a:latin typeface="Arial"/>
            </a:endParaRPr>
          </a:p>
          <a:p>
            <a:pPr>
              <a:lnSpc>
                <a:spcPct val="115000"/>
              </a:lnSpc>
              <a:spcBef>
                <a:spcPts val="1199"/>
              </a:spcBef>
              <a:spcAft>
                <a:spcPts val="1199"/>
              </a:spcAft>
            </a:pPr>
            <a:r>
              <a:rPr b="0" lang="en" sz="1800" spc="-1" strike="noStrike">
                <a:solidFill>
                  <a:srgbClr val="695d46"/>
                </a:solidFill>
                <a:latin typeface="Open Sans"/>
                <a:ea typeface="Open Sans"/>
              </a:rPr>
              <a:t>Some consider intelligence to be a property of internal thought processes and reasoning, while others focus on intelligent behavior, an external characterization.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11760" y="444960"/>
            <a:ext cx="8520120" cy="707040"/>
          </a:xfrm>
          <a:prstGeom prst="rect">
            <a:avLst/>
          </a:prstGeom>
          <a:noFill/>
          <a:ln>
            <a:noFill/>
          </a:ln>
        </p:spPr>
        <p:txBody>
          <a:bodyPr tIns="91440" bIns="91440">
            <a:normAutofit fontScale="94000"/>
          </a:bodyPr>
          <a:p>
            <a:pPr>
              <a:lnSpc>
                <a:spcPct val="100000"/>
              </a:lnSpc>
            </a:pPr>
            <a:r>
              <a:rPr b="1" lang="en" sz="3600" spc="-1" strike="noStrike">
                <a:solidFill>
                  <a:srgbClr val="ef6c00"/>
                </a:solidFill>
                <a:latin typeface="PT Sans Narrow"/>
                <a:ea typeface="PT Sans Narrow"/>
              </a:rPr>
              <a:t>AI Perspectives</a:t>
            </a:r>
            <a:endParaRPr b="0" lang="en-GB" sz="3600" spc="-1" strike="noStrike">
              <a:solidFill>
                <a:srgbClr val="000000"/>
              </a:solidFill>
              <a:latin typeface="Arial"/>
            </a:endParaRPr>
          </a:p>
        </p:txBody>
      </p:sp>
      <p:sp>
        <p:nvSpPr>
          <p:cNvPr id="98" name="TextShape 2"/>
          <p:cNvSpPr txBox="1"/>
          <p:nvPr/>
        </p:nvSpPr>
        <p:spPr>
          <a:xfrm>
            <a:off x="311760" y="1266480"/>
            <a:ext cx="8520120" cy="3302280"/>
          </a:xfrm>
          <a:prstGeom prst="rect">
            <a:avLst/>
          </a:prstGeom>
          <a:noFill/>
          <a:ln>
            <a:noFill/>
          </a:ln>
        </p:spPr>
        <p:txBody>
          <a:bodyPr tIns="91440" bIns="91440">
            <a:normAutofit/>
          </a:bodyPr>
          <a:p>
            <a:pPr>
              <a:lnSpc>
                <a:spcPct val="115000"/>
              </a:lnSpc>
            </a:pPr>
            <a:r>
              <a:rPr b="0" lang="en" sz="1800" spc="-1" strike="noStrike">
                <a:solidFill>
                  <a:srgbClr val="695d46"/>
                </a:solidFill>
                <a:latin typeface="Open Sans"/>
                <a:ea typeface="Open Sans"/>
              </a:rPr>
              <a:t>From these two dimensions—human vs. rational and thought vs. behavior—there are four possible combinations</a:t>
            </a:r>
            <a:endParaRPr b="0" lang="en-GB" sz="1800" spc="-1" strike="noStrike">
              <a:solidFill>
                <a:srgbClr val="000000"/>
              </a:solidFill>
              <a:latin typeface="Arial"/>
            </a:endParaRPr>
          </a:p>
          <a:p>
            <a:pPr marL="457200" indent="-342720">
              <a:lnSpc>
                <a:spcPct val="115000"/>
              </a:lnSpc>
              <a:spcBef>
                <a:spcPts val="1199"/>
              </a:spcBef>
              <a:buClr>
                <a:srgbClr val="695d46"/>
              </a:buClr>
              <a:buFont typeface="Open Sans"/>
              <a:buAutoNum type="arabicPeriod"/>
            </a:pPr>
            <a:r>
              <a:rPr b="0" lang="en" sz="1800" spc="-1" strike="noStrike">
                <a:solidFill>
                  <a:srgbClr val="695d46"/>
                </a:solidFill>
                <a:latin typeface="Open Sans"/>
                <a:ea typeface="Open Sans"/>
              </a:rPr>
              <a:t>Acting humanly: The Turing test approach</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Thinking humanly: The cognitive modeling approach</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Thinking rationally: The “laws of thought” approach</a:t>
            </a:r>
            <a:endParaRPr b="0" lang="en-GB" sz="1800" spc="-1" strike="noStrike">
              <a:solidFill>
                <a:srgbClr val="000000"/>
              </a:solidFill>
              <a:latin typeface="Arial"/>
            </a:endParaRPr>
          </a:p>
          <a:p>
            <a:pPr marL="457200" indent="-342720">
              <a:lnSpc>
                <a:spcPct val="115000"/>
              </a:lnSpc>
              <a:buClr>
                <a:srgbClr val="695d46"/>
              </a:buClr>
              <a:buFont typeface="Open Sans"/>
              <a:buAutoNum type="arabicPeriod"/>
            </a:pPr>
            <a:r>
              <a:rPr b="0" lang="en" sz="1800" spc="-1" strike="noStrike">
                <a:solidFill>
                  <a:srgbClr val="695d46"/>
                </a:solidFill>
                <a:latin typeface="Open Sans"/>
                <a:ea typeface="Open Sans"/>
              </a:rPr>
              <a:t>Acting rationally: The rational agent approach</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11760" y="444960"/>
            <a:ext cx="8520120" cy="707040"/>
          </a:xfrm>
          <a:prstGeom prst="rect">
            <a:avLst/>
          </a:prstGeom>
          <a:noFill/>
          <a:ln>
            <a:noFill/>
          </a:ln>
        </p:spPr>
        <p:txBody>
          <a:bodyPr tIns="91440" bIns="91440">
            <a:normAutofit fontScale="34000"/>
          </a:bodyPr>
          <a:p>
            <a:pPr>
              <a:lnSpc>
                <a:spcPct val="100000"/>
              </a:lnSpc>
            </a:pPr>
            <a:r>
              <a:rPr b="1" lang="en" sz="3600" spc="-1" strike="noStrike">
                <a:solidFill>
                  <a:srgbClr val="ef6c00"/>
                </a:solidFill>
                <a:latin typeface="PT Sans Narrow"/>
                <a:ea typeface="PT Sans Narrow"/>
              </a:rPr>
              <a:t>AI Perspectives:</a:t>
            </a:r>
            <a:r>
              <a:rPr b="1" lang="en" sz="3550" spc="-1" strike="noStrike">
                <a:solidFill>
                  <a:srgbClr val="ef6c00"/>
                </a:solidFill>
                <a:latin typeface="PT Sans Narrow"/>
                <a:ea typeface="PT Sans Narrow"/>
              </a:rPr>
              <a:t> </a:t>
            </a:r>
            <a:r>
              <a:rPr b="0" lang="en" sz="3550" spc="-1" strike="noStrike">
                <a:solidFill>
                  <a:srgbClr val="ef6c00"/>
                </a:solidFill>
                <a:latin typeface="PT Sans Narrow"/>
                <a:ea typeface="PT Sans Narrow"/>
              </a:rPr>
              <a:t>acting humanly</a:t>
            </a:r>
            <a:br/>
            <a:endParaRPr b="0" lang="en-GB" sz="3550" spc="-1" strike="noStrike">
              <a:solidFill>
                <a:srgbClr val="000000"/>
              </a:solidFill>
              <a:latin typeface="Arial"/>
            </a:endParaRPr>
          </a:p>
        </p:txBody>
      </p:sp>
      <p:sp>
        <p:nvSpPr>
          <p:cNvPr id="100" name="TextShape 2"/>
          <p:cNvSpPr txBox="1"/>
          <p:nvPr/>
        </p:nvSpPr>
        <p:spPr>
          <a:xfrm>
            <a:off x="311760" y="1266480"/>
            <a:ext cx="8520120" cy="3302280"/>
          </a:xfrm>
          <a:prstGeom prst="rect">
            <a:avLst/>
          </a:prstGeom>
          <a:noFill/>
          <a:ln>
            <a:noFill/>
          </a:ln>
        </p:spPr>
        <p:txBody>
          <a:bodyPr tIns="91440" bIns="91440">
            <a:normAutofit fontScale="56000"/>
          </a:bodyPr>
          <a:p>
            <a:pPr>
              <a:lnSpc>
                <a:spcPct val="115000"/>
              </a:lnSpc>
            </a:pPr>
            <a:r>
              <a:rPr b="0" lang="en" sz="1800" spc="-1" strike="noStrike">
                <a:solidFill>
                  <a:srgbClr val="695d46"/>
                </a:solidFill>
                <a:latin typeface="Open Sans"/>
                <a:ea typeface="Open Sans"/>
              </a:rPr>
              <a:t>The Turing test, proposed by Alan Turing (1950), was designed as a thought experiment that would sidestep the philosophical vagueness of the question “Can a machine think?” </a:t>
            </a:r>
            <a:endParaRPr b="0" lang="en-GB" sz="1800" spc="-1" strike="noStrike">
              <a:solidFill>
                <a:srgbClr val="000000"/>
              </a:solidFill>
              <a:latin typeface="Arial"/>
            </a:endParaRPr>
          </a:p>
          <a:p>
            <a:pPr>
              <a:lnSpc>
                <a:spcPct val="115000"/>
              </a:lnSpc>
              <a:spcBef>
                <a:spcPts val="1199"/>
              </a:spcBef>
            </a:pPr>
            <a:r>
              <a:rPr b="0" lang="en" sz="1800" spc="-1" strike="noStrike">
                <a:solidFill>
                  <a:srgbClr val="695d46"/>
                </a:solidFill>
                <a:latin typeface="Open Sans"/>
                <a:ea typeface="Open Sans"/>
              </a:rPr>
              <a:t>For Machines to think, we would need:</a:t>
            </a:r>
            <a:endParaRPr b="0" lang="en-GB" sz="1800" spc="-1" strike="noStrike">
              <a:solidFill>
                <a:srgbClr val="000000"/>
              </a:solidFill>
              <a:latin typeface="Arial"/>
            </a:endParaRPr>
          </a:p>
          <a:p>
            <a:pPr marL="457200" indent="-325440">
              <a:lnSpc>
                <a:spcPct val="115000"/>
              </a:lnSpc>
              <a:spcBef>
                <a:spcPts val="1199"/>
              </a:spcBef>
              <a:buClr>
                <a:srgbClr val="695d46"/>
              </a:buClr>
              <a:buFont typeface="Open Sans"/>
              <a:buChar char="●"/>
            </a:pPr>
            <a:r>
              <a:rPr b="0" lang="en" sz="1800" spc="-1" strike="noStrike">
                <a:solidFill>
                  <a:srgbClr val="695d46"/>
                </a:solidFill>
                <a:latin typeface="Open Sans"/>
                <a:ea typeface="Open Sans"/>
              </a:rPr>
              <a:t>natural language processing to communicate successfully in a human language; </a:t>
            </a:r>
            <a:endParaRPr b="0" lang="en-GB" sz="1800" spc="-1" strike="noStrike">
              <a:solidFill>
                <a:srgbClr val="000000"/>
              </a:solidFill>
              <a:latin typeface="Arial"/>
            </a:endParaRPr>
          </a:p>
          <a:p>
            <a:pPr marL="457200" indent="-325440">
              <a:lnSpc>
                <a:spcPct val="115000"/>
              </a:lnSpc>
              <a:buClr>
                <a:srgbClr val="695d46"/>
              </a:buClr>
              <a:buFont typeface="Open Sans"/>
              <a:buChar char="●"/>
            </a:pPr>
            <a:r>
              <a:rPr b="0" lang="en" sz="1800" spc="-1" strike="noStrike">
                <a:solidFill>
                  <a:srgbClr val="695d46"/>
                </a:solidFill>
                <a:latin typeface="Open Sans"/>
                <a:ea typeface="Open Sans"/>
              </a:rPr>
              <a:t>knowledge representation to store what it knows or hears; </a:t>
            </a:r>
            <a:endParaRPr b="0" lang="en-GB" sz="1800" spc="-1" strike="noStrike">
              <a:solidFill>
                <a:srgbClr val="000000"/>
              </a:solidFill>
              <a:latin typeface="Arial"/>
            </a:endParaRPr>
          </a:p>
          <a:p>
            <a:pPr marL="457200" indent="-325440">
              <a:lnSpc>
                <a:spcPct val="115000"/>
              </a:lnSpc>
              <a:buClr>
                <a:srgbClr val="695d46"/>
              </a:buClr>
              <a:buFont typeface="Open Sans"/>
              <a:buChar char="●"/>
            </a:pPr>
            <a:r>
              <a:rPr b="0" lang="en" sz="1800" spc="-1" strike="noStrike">
                <a:solidFill>
                  <a:srgbClr val="695d46"/>
                </a:solidFill>
                <a:latin typeface="Open Sans"/>
                <a:ea typeface="Open Sans"/>
              </a:rPr>
              <a:t>automated reasoning to answer questions and to draw new conclusions; </a:t>
            </a:r>
            <a:endParaRPr b="0" lang="en-GB" sz="1800" spc="-1" strike="noStrike">
              <a:solidFill>
                <a:srgbClr val="000000"/>
              </a:solidFill>
              <a:latin typeface="Arial"/>
            </a:endParaRPr>
          </a:p>
          <a:p>
            <a:pPr marL="457200" indent="-325440">
              <a:lnSpc>
                <a:spcPct val="115000"/>
              </a:lnSpc>
              <a:buClr>
                <a:srgbClr val="695d46"/>
              </a:buClr>
              <a:buFont typeface="Open Sans"/>
              <a:buChar char="●"/>
            </a:pPr>
            <a:r>
              <a:rPr b="0" lang="en" sz="1800" spc="-1" strike="noStrike">
                <a:solidFill>
                  <a:srgbClr val="695d46"/>
                </a:solidFill>
                <a:latin typeface="Open Sans"/>
                <a:ea typeface="Open Sans"/>
              </a:rPr>
              <a:t>machine learning to adapt to new circumstances and to detect and extrapolate patterns.</a:t>
            </a:r>
            <a:endParaRPr b="0" lang="en-GB" sz="1800" spc="-1" strike="noStrike">
              <a:solidFill>
                <a:srgbClr val="000000"/>
              </a:solidFill>
              <a:latin typeface="Arial"/>
            </a:endParaRPr>
          </a:p>
          <a:p>
            <a:pPr>
              <a:lnSpc>
                <a:spcPct val="115000"/>
              </a:lnSpc>
              <a:spcBef>
                <a:spcPts val="1199"/>
              </a:spcBef>
            </a:pPr>
            <a:r>
              <a:rPr b="0" lang="en" sz="1800" spc="-1" strike="noStrike">
                <a:solidFill>
                  <a:srgbClr val="695d46"/>
                </a:solidFill>
                <a:latin typeface="Open Sans"/>
                <a:ea typeface="Open Sans"/>
              </a:rPr>
              <a:t>To pass the total Turing test, a robot will need </a:t>
            </a:r>
            <a:endParaRPr b="0" lang="en-GB" sz="1800" spc="-1" strike="noStrike">
              <a:solidFill>
                <a:srgbClr val="000000"/>
              </a:solidFill>
              <a:latin typeface="Arial"/>
            </a:endParaRPr>
          </a:p>
          <a:p>
            <a:pPr marL="457200" indent="-325440">
              <a:lnSpc>
                <a:spcPct val="115000"/>
              </a:lnSpc>
              <a:spcBef>
                <a:spcPts val="1199"/>
              </a:spcBef>
              <a:buClr>
                <a:srgbClr val="695d46"/>
              </a:buClr>
              <a:buFont typeface="Open Sans"/>
              <a:buChar char="●"/>
            </a:pPr>
            <a:r>
              <a:rPr b="0" lang="en" sz="1800" spc="-1" strike="noStrike">
                <a:solidFill>
                  <a:srgbClr val="695d46"/>
                </a:solidFill>
                <a:latin typeface="Open Sans"/>
                <a:ea typeface="Open Sans"/>
              </a:rPr>
              <a:t>computer vision and speech recognition to perceive the world; </a:t>
            </a:r>
            <a:endParaRPr b="0" lang="en-GB" sz="1800" spc="-1" strike="noStrike">
              <a:solidFill>
                <a:srgbClr val="000000"/>
              </a:solidFill>
              <a:latin typeface="Arial"/>
            </a:endParaRPr>
          </a:p>
          <a:p>
            <a:pPr marL="457200" indent="-325440">
              <a:lnSpc>
                <a:spcPct val="115000"/>
              </a:lnSpc>
              <a:buClr>
                <a:srgbClr val="695d46"/>
              </a:buClr>
              <a:buFont typeface="Open Sans"/>
              <a:buChar char="●"/>
            </a:pPr>
            <a:r>
              <a:rPr b="0" lang="en" sz="1800" spc="-1" strike="noStrike">
                <a:solidFill>
                  <a:srgbClr val="695d46"/>
                </a:solidFill>
                <a:latin typeface="Open Sans"/>
                <a:ea typeface="Open Sans"/>
              </a:rPr>
              <a:t>robotics to manipulate objects and move about.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11760" y="444960"/>
            <a:ext cx="8520120" cy="707040"/>
          </a:xfrm>
          <a:prstGeom prst="rect">
            <a:avLst/>
          </a:prstGeom>
          <a:noFill/>
          <a:ln>
            <a:noFill/>
          </a:ln>
        </p:spPr>
        <p:txBody>
          <a:bodyPr tIns="91440" bIns="91440">
            <a:normAutofit fontScale="34000"/>
          </a:bodyPr>
          <a:p>
            <a:pPr>
              <a:lnSpc>
                <a:spcPct val="100000"/>
              </a:lnSpc>
            </a:pPr>
            <a:r>
              <a:rPr b="1" lang="en" sz="3600" spc="-1" strike="noStrike">
                <a:solidFill>
                  <a:srgbClr val="ef6c00"/>
                </a:solidFill>
                <a:latin typeface="PT Sans Narrow"/>
                <a:ea typeface="PT Sans Narrow"/>
              </a:rPr>
              <a:t>AI Perspectives:</a:t>
            </a:r>
            <a:r>
              <a:rPr b="1" lang="en" sz="3550" spc="-1" strike="noStrike">
                <a:solidFill>
                  <a:srgbClr val="ef6c00"/>
                </a:solidFill>
                <a:latin typeface="PT Sans Narrow"/>
                <a:ea typeface="PT Sans Narrow"/>
              </a:rPr>
              <a:t> </a:t>
            </a:r>
            <a:r>
              <a:rPr b="0" lang="en" sz="3550" spc="-1" strike="noStrike">
                <a:solidFill>
                  <a:srgbClr val="ef6c00"/>
                </a:solidFill>
                <a:latin typeface="PT Sans Narrow"/>
                <a:ea typeface="PT Sans Narrow"/>
              </a:rPr>
              <a:t>thinking humanly</a:t>
            </a:r>
            <a:br/>
            <a:endParaRPr b="0" lang="en-GB" sz="3550" spc="-1" strike="noStrike">
              <a:solidFill>
                <a:srgbClr val="000000"/>
              </a:solidFill>
              <a:latin typeface="Arial"/>
            </a:endParaRPr>
          </a:p>
        </p:txBody>
      </p:sp>
      <p:sp>
        <p:nvSpPr>
          <p:cNvPr id="102" name="TextShape 2"/>
          <p:cNvSpPr txBox="1"/>
          <p:nvPr/>
        </p:nvSpPr>
        <p:spPr>
          <a:xfrm>
            <a:off x="311760" y="1266480"/>
            <a:ext cx="8520120" cy="3302280"/>
          </a:xfrm>
          <a:prstGeom prst="rect">
            <a:avLst/>
          </a:prstGeom>
          <a:noFill/>
          <a:ln>
            <a:noFill/>
          </a:ln>
        </p:spPr>
        <p:txBody>
          <a:bodyPr tIns="91440" bIns="91440">
            <a:normAutofit/>
          </a:bodyPr>
          <a:p>
            <a:pPr>
              <a:lnSpc>
                <a:spcPct val="115000"/>
              </a:lnSpc>
            </a:pPr>
            <a:r>
              <a:rPr b="0" lang="en" sz="1800" spc="-1" strike="noStrike">
                <a:solidFill>
                  <a:srgbClr val="695d46"/>
                </a:solidFill>
                <a:latin typeface="Open Sans"/>
                <a:ea typeface="Open Sans"/>
              </a:rPr>
              <a:t>We can learn about human thought in three ways: </a:t>
            </a:r>
            <a:endParaRPr b="0" lang="en-GB" sz="1800" spc="-1" strike="noStrike">
              <a:solidFill>
                <a:srgbClr val="000000"/>
              </a:solidFill>
              <a:latin typeface="Arial"/>
            </a:endParaRPr>
          </a:p>
          <a:p>
            <a:pPr marL="457200" indent="-342720">
              <a:lnSpc>
                <a:spcPct val="115000"/>
              </a:lnSpc>
              <a:spcBef>
                <a:spcPts val="1199"/>
              </a:spcBef>
              <a:buClr>
                <a:srgbClr val="695d46"/>
              </a:buClr>
              <a:buFont typeface="Open Sans"/>
              <a:buChar char="●"/>
            </a:pPr>
            <a:r>
              <a:rPr b="0" lang="en" sz="1800" spc="-1" strike="noStrike">
                <a:solidFill>
                  <a:srgbClr val="695d46"/>
                </a:solidFill>
                <a:latin typeface="Open Sans"/>
                <a:ea typeface="Open Sans"/>
              </a:rPr>
              <a:t>introspection—trying to catch our own thoughts as they go by; </a:t>
            </a:r>
            <a:endParaRPr b="0" lang="en-GB" sz="1800" spc="-1" strike="noStrike">
              <a:solidFill>
                <a:srgbClr val="000000"/>
              </a:solidFill>
              <a:latin typeface="Arial"/>
            </a:endParaRPr>
          </a:p>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psychological experiments—observing a person in action; </a:t>
            </a:r>
            <a:endParaRPr b="0" lang="en-GB" sz="1800" spc="-1" strike="noStrike">
              <a:solidFill>
                <a:srgbClr val="000000"/>
              </a:solidFill>
              <a:latin typeface="Arial"/>
            </a:endParaRPr>
          </a:p>
          <a:p>
            <a:pPr marL="457200" indent="-342720">
              <a:lnSpc>
                <a:spcPct val="115000"/>
              </a:lnSpc>
              <a:buClr>
                <a:srgbClr val="695d46"/>
              </a:buClr>
              <a:buFont typeface="Open Sans"/>
              <a:buChar char="●"/>
            </a:pPr>
            <a:r>
              <a:rPr b="0" lang="en" sz="1800" spc="-1" strike="noStrike">
                <a:solidFill>
                  <a:srgbClr val="695d46"/>
                </a:solidFill>
                <a:latin typeface="Open Sans"/>
                <a:ea typeface="Open Sans"/>
              </a:rPr>
              <a:t>brain imaging—observing the brain in action.</a:t>
            </a:r>
            <a:endParaRPr b="0" lang="en-GB" sz="1800" spc="-1" strike="noStrike">
              <a:solidFill>
                <a:srgbClr val="000000"/>
              </a:solidFill>
              <a:latin typeface="Arial"/>
            </a:endParaRPr>
          </a:p>
          <a:p>
            <a:pPr>
              <a:lnSpc>
                <a:spcPct val="115000"/>
              </a:lnSpc>
              <a:spcBef>
                <a:spcPts val="1199"/>
              </a:spcBef>
              <a:spcAft>
                <a:spcPts val="1199"/>
              </a:spcAft>
            </a:pPr>
            <a:r>
              <a:rPr b="0" lang="en" sz="1800" spc="-1" strike="noStrike">
                <a:solidFill>
                  <a:srgbClr val="695d46"/>
                </a:solidFill>
                <a:latin typeface="Open Sans"/>
                <a:ea typeface="Open Sans"/>
              </a:rPr>
              <a:t>Once we have a sufficiently precise theory of the mind, it becomes possible to express the theory as a computer program.</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11760" y="444960"/>
            <a:ext cx="8520120" cy="707040"/>
          </a:xfrm>
          <a:prstGeom prst="rect">
            <a:avLst/>
          </a:prstGeom>
          <a:noFill/>
          <a:ln>
            <a:noFill/>
          </a:ln>
        </p:spPr>
        <p:txBody>
          <a:bodyPr tIns="91440" bIns="91440">
            <a:normAutofit fontScale="18000"/>
          </a:bodyPr>
          <a:p>
            <a:pPr>
              <a:lnSpc>
                <a:spcPct val="100000"/>
              </a:lnSpc>
            </a:pPr>
            <a:r>
              <a:rPr b="1" lang="en" sz="3550" spc="-1" strike="noStrike">
                <a:solidFill>
                  <a:srgbClr val="ef6c00"/>
                </a:solidFill>
                <a:latin typeface="PT Sans Narrow"/>
                <a:ea typeface="PT Sans Narrow"/>
              </a:rPr>
              <a:t>AI Perspectives: </a:t>
            </a:r>
            <a:r>
              <a:rPr b="0" lang="en" sz="3550" spc="-1" strike="noStrike">
                <a:solidFill>
                  <a:srgbClr val="ef6c00"/>
                </a:solidFill>
                <a:latin typeface="PT Sans Narrow"/>
                <a:ea typeface="PT Sans Narrow"/>
              </a:rPr>
              <a:t>thinking rationally</a:t>
            </a:r>
            <a:br/>
            <a:br/>
            <a:endParaRPr b="0" lang="en-GB" sz="3550" spc="-1" strike="noStrike">
              <a:solidFill>
                <a:srgbClr val="000000"/>
              </a:solidFill>
              <a:latin typeface="Arial"/>
            </a:endParaRPr>
          </a:p>
        </p:txBody>
      </p:sp>
      <p:sp>
        <p:nvSpPr>
          <p:cNvPr id="104" name="TextShape 2"/>
          <p:cNvSpPr txBox="1"/>
          <p:nvPr/>
        </p:nvSpPr>
        <p:spPr>
          <a:xfrm>
            <a:off x="311760" y="1266480"/>
            <a:ext cx="8520120" cy="3302280"/>
          </a:xfrm>
          <a:prstGeom prst="rect">
            <a:avLst/>
          </a:prstGeom>
          <a:noFill/>
          <a:ln>
            <a:noFill/>
          </a:ln>
        </p:spPr>
        <p:txBody>
          <a:bodyPr tIns="91440" bIns="91440">
            <a:normAutofit/>
          </a:bodyPr>
          <a:p>
            <a:pPr>
              <a:lnSpc>
                <a:spcPct val="115000"/>
              </a:lnSpc>
            </a:pPr>
            <a:r>
              <a:rPr b="0" lang="en" sz="1800" spc="-1" strike="noStrike">
                <a:solidFill>
                  <a:srgbClr val="695d46"/>
                </a:solidFill>
                <a:latin typeface="Open Sans"/>
                <a:ea typeface="Open Sans"/>
              </a:rPr>
              <a:t>The Greek philosopher Aristotle was one of the first to attempt to codify “right thinking”, their study initiated the field called logic. </a:t>
            </a:r>
            <a:endParaRPr b="0" lang="en-GB" sz="1800" spc="-1" strike="noStrike">
              <a:solidFill>
                <a:srgbClr val="000000"/>
              </a:solidFill>
              <a:latin typeface="Arial"/>
            </a:endParaRPr>
          </a:p>
          <a:p>
            <a:pPr>
              <a:lnSpc>
                <a:spcPct val="115000"/>
              </a:lnSpc>
              <a:spcBef>
                <a:spcPts val="1199"/>
              </a:spcBef>
            </a:pPr>
            <a:r>
              <a:rPr b="0" lang="en" sz="1800" spc="-1" strike="noStrike">
                <a:solidFill>
                  <a:srgbClr val="695d46"/>
                </a:solidFill>
                <a:latin typeface="Open Sans"/>
                <a:ea typeface="Open Sans"/>
              </a:rPr>
              <a:t>Logicians in the 19th century developed a precise notation for statements about objects in the world and the relations among them.</a:t>
            </a:r>
            <a:endParaRPr b="0" lang="en-GB" sz="1800" spc="-1" strike="noStrike">
              <a:solidFill>
                <a:srgbClr val="000000"/>
              </a:solidFill>
              <a:latin typeface="Arial"/>
            </a:endParaRPr>
          </a:p>
          <a:p>
            <a:pPr>
              <a:lnSpc>
                <a:spcPct val="115000"/>
              </a:lnSpc>
              <a:spcBef>
                <a:spcPts val="1199"/>
              </a:spcBef>
            </a:pPr>
            <a:r>
              <a:rPr b="0" lang="en" sz="1800" spc="-1" strike="noStrike">
                <a:solidFill>
                  <a:srgbClr val="695d46"/>
                </a:solidFill>
                <a:latin typeface="Open Sans"/>
                <a:ea typeface="Open Sans"/>
              </a:rPr>
              <a:t>By 1965, programs could, in principle, solve any solvable problem described in logical notation. The so-called logicist tradition within artificial intelligence hopes to build on such programs to create intelligent systems</a:t>
            </a:r>
            <a:endParaRPr b="0" lang="en-GB" sz="1800" spc="-1" strike="noStrike">
              <a:solidFill>
                <a:srgbClr val="000000"/>
              </a:solidFill>
              <a:latin typeface="Arial"/>
            </a:endParaRPr>
          </a:p>
          <a:p>
            <a:pPr>
              <a:lnSpc>
                <a:spcPct val="115000"/>
              </a:lnSpc>
              <a:spcBef>
                <a:spcPts val="1199"/>
              </a:spcBef>
              <a:spcAft>
                <a:spcPts val="1199"/>
              </a:spcAft>
            </a:pPr>
            <a:r>
              <a:rPr b="0" lang="en" sz="1800" spc="-1" strike="noStrike">
                <a:solidFill>
                  <a:srgbClr val="695d46"/>
                </a:solidFill>
                <a:latin typeface="Open Sans"/>
                <a:ea typeface="Open Sans"/>
              </a:rPr>
              <a:t>The theory of probability fills this gap, allowing rigorous reasoning with uncertain information.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LibreOffice/6.4.2.2$MacOSX_X86_64 LibreOffice_project/4e471d8c02c9c90f512f7f9ead8875b57fcb1ec3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2022-05-04T10:43:58Z</dcterms:modified>
  <cp:revision>2</cp:revision>
  <dc:subject/>
  <dc:title/>
</cp:coreProperties>
</file>