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792cf16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792cf16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b524e5e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b524e5e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92cf163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92cf163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92cf163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92cf163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92cf163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92cf163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792cf163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792cf163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792cf16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792cf16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792cf163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792cf163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792cf163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792cf163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792cf163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792cf163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b524e5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b524e5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b524e5e5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2b524e5e5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792cf163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792cf163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b524e5e5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b524e5e5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792cf163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792cf163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792cf163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792cf163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792cf16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792cf1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b524e5e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b524e5e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792cf163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792cf163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2b524e5e5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2b524e5e5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2b524e5e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2b524e5e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2b524e5e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2b524e5e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92cf16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92cf16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b524e5e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b524e5e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ARTIFICIAL INTELLIGENCE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Course Code: AFI 124</a:t>
            </a:r>
            <a:endParaRPr/>
          </a:p>
          <a:p>
            <a:pPr indent="0" lvl="0" marL="0" rtl="0" algn="l">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Artificial Intelligence A Modern Approach, Stuart Russel and Peter Norvig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50"/>
              <a:t>AI Perspectives: </a:t>
            </a:r>
            <a:r>
              <a:rPr b="0" lang="en" sz="3550"/>
              <a:t>acting rationally</a:t>
            </a:r>
            <a:endParaRPr b="0" sz="3550"/>
          </a:p>
          <a:p>
            <a:pPr indent="0" lvl="0" marL="0" rtl="0" algn="l">
              <a:spcBef>
                <a:spcPts val="0"/>
              </a:spcBef>
              <a:spcAft>
                <a:spcPts val="0"/>
              </a:spcAft>
              <a:buNone/>
            </a:pPr>
            <a:r>
              <a:t/>
            </a:r>
            <a:endParaRPr b="0" sz="3550">
              <a:latin typeface="Open Sans"/>
              <a:ea typeface="Open Sans"/>
              <a:cs typeface="Open Sans"/>
              <a:sym typeface="Open Sans"/>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Agents</a:t>
            </a:r>
            <a:r>
              <a:rPr lang="en"/>
              <a:t>: An agent is just something that acts. Computer agents are expected to do more: operate autonomously, perceive their environment, persist over a prolonged time period, adapt to change, and create and pursue goals. </a:t>
            </a:r>
            <a:endParaRPr/>
          </a:p>
          <a:p>
            <a:pPr indent="0" lvl="0" marL="0" rtl="0" algn="l">
              <a:spcBef>
                <a:spcPts val="1200"/>
              </a:spcBef>
              <a:spcAft>
                <a:spcPts val="0"/>
              </a:spcAft>
              <a:buNone/>
            </a:pPr>
            <a:r>
              <a:rPr b="1" lang="en"/>
              <a:t>Rational Agents</a:t>
            </a:r>
            <a:r>
              <a:rPr lang="en"/>
              <a:t>: A rational agent is one that acts so as to achieve the best outcome or, when there is uncertainty, the best expected outcome.</a:t>
            </a:r>
            <a:endParaRPr/>
          </a:p>
          <a:p>
            <a:pPr indent="0" lvl="0" marL="0" rtl="0" algn="l">
              <a:spcBef>
                <a:spcPts val="1200"/>
              </a:spcBef>
              <a:spcAft>
                <a:spcPts val="1200"/>
              </a:spcAft>
              <a:buNone/>
            </a:pPr>
            <a:r>
              <a:rPr lang="en"/>
              <a:t>AI has focused on the study and construction of agents that do the right thing. What counts as the right thing is defined by the objective that we provide to the agent. This general paradigm is so pervasive that we might call it the standard model. It prevails not only in AI, but also in control theory, where a controller minimizes a cost function; in operations research, where a policy maximizes a sum of rewards; in statistics, where a decision rule minimizes a loss function; and in economics, where a decision maker maximizes utility or some measure of social welfare.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Foundation of AI</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Philosophy</a:t>
            </a:r>
            <a:endParaRPr/>
          </a:p>
          <a:p>
            <a:pPr indent="-342900" lvl="0" marL="457200" rtl="0" algn="l">
              <a:spcBef>
                <a:spcPts val="0"/>
              </a:spcBef>
              <a:spcAft>
                <a:spcPts val="0"/>
              </a:spcAft>
              <a:buSzPts val="1800"/>
              <a:buAutoNum type="arabicPeriod"/>
            </a:pPr>
            <a:r>
              <a:rPr lang="en"/>
              <a:t>Mathematics</a:t>
            </a:r>
            <a:endParaRPr/>
          </a:p>
          <a:p>
            <a:pPr indent="-342900" lvl="0" marL="457200" rtl="0" algn="l">
              <a:spcBef>
                <a:spcPts val="0"/>
              </a:spcBef>
              <a:spcAft>
                <a:spcPts val="0"/>
              </a:spcAft>
              <a:buSzPts val="1800"/>
              <a:buAutoNum type="arabicPeriod"/>
            </a:pPr>
            <a:r>
              <a:rPr lang="en"/>
              <a:t>Economics </a:t>
            </a:r>
            <a:endParaRPr/>
          </a:p>
          <a:p>
            <a:pPr indent="-342900" lvl="0" marL="457200" rtl="0" algn="l">
              <a:spcBef>
                <a:spcPts val="0"/>
              </a:spcBef>
              <a:spcAft>
                <a:spcPts val="0"/>
              </a:spcAft>
              <a:buSzPts val="1800"/>
              <a:buAutoNum type="arabicPeriod"/>
            </a:pPr>
            <a:r>
              <a:rPr lang="en"/>
              <a:t>Neuroscience</a:t>
            </a:r>
            <a:endParaRPr/>
          </a:p>
          <a:p>
            <a:pPr indent="-342900" lvl="0" marL="457200" rtl="0" algn="l">
              <a:spcBef>
                <a:spcPts val="0"/>
              </a:spcBef>
              <a:spcAft>
                <a:spcPts val="0"/>
              </a:spcAft>
              <a:buSzPts val="1800"/>
              <a:buAutoNum type="arabicPeriod"/>
            </a:pPr>
            <a:r>
              <a:rPr lang="en"/>
              <a:t>Psycology</a:t>
            </a:r>
            <a:endParaRPr/>
          </a:p>
          <a:p>
            <a:pPr indent="-342900" lvl="0" marL="457200" rtl="0" algn="l">
              <a:spcBef>
                <a:spcPts val="0"/>
              </a:spcBef>
              <a:spcAft>
                <a:spcPts val="0"/>
              </a:spcAft>
              <a:buSzPts val="1800"/>
              <a:buAutoNum type="arabicPeriod"/>
            </a:pPr>
            <a:r>
              <a:rPr lang="en"/>
              <a:t>Computer Engineering</a:t>
            </a:r>
            <a:endParaRPr/>
          </a:p>
          <a:p>
            <a:pPr indent="-342900" lvl="0" marL="457200" rtl="0" algn="l">
              <a:spcBef>
                <a:spcPts val="0"/>
              </a:spcBef>
              <a:spcAft>
                <a:spcPts val="0"/>
              </a:spcAft>
              <a:buSzPts val="1800"/>
              <a:buAutoNum type="arabicPeriod"/>
            </a:pPr>
            <a:r>
              <a:rPr lang="en"/>
              <a:t>Control Theory</a:t>
            </a:r>
            <a:endParaRPr/>
          </a:p>
          <a:p>
            <a:pPr indent="-342900" lvl="0" marL="457200" rtl="0" algn="l">
              <a:spcBef>
                <a:spcPts val="0"/>
              </a:spcBef>
              <a:spcAft>
                <a:spcPts val="0"/>
              </a:spcAft>
              <a:buSzPts val="1800"/>
              <a:buAutoNum type="arabicPeriod"/>
            </a:pPr>
            <a:r>
              <a:rPr lang="en"/>
              <a:t>Linguistic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Philosophy </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formal rules be used to draw valid conclusions? </a:t>
            </a:r>
            <a:endParaRPr/>
          </a:p>
          <a:p>
            <a:pPr indent="-342900" lvl="0" marL="457200" rtl="0" algn="l">
              <a:spcBef>
                <a:spcPts val="0"/>
              </a:spcBef>
              <a:spcAft>
                <a:spcPts val="0"/>
              </a:spcAft>
              <a:buSzPts val="1800"/>
              <a:buChar char="●"/>
            </a:pPr>
            <a:r>
              <a:rPr lang="en"/>
              <a:t>How does the mind arise from a physical brain? </a:t>
            </a:r>
            <a:endParaRPr/>
          </a:p>
          <a:p>
            <a:pPr indent="-342900" lvl="0" marL="457200" rtl="0" algn="l">
              <a:spcBef>
                <a:spcPts val="0"/>
              </a:spcBef>
              <a:spcAft>
                <a:spcPts val="0"/>
              </a:spcAft>
              <a:buSzPts val="1800"/>
              <a:buChar char="●"/>
            </a:pPr>
            <a:r>
              <a:rPr lang="en"/>
              <a:t>Where does knowledge come from? </a:t>
            </a:r>
            <a:endParaRPr/>
          </a:p>
          <a:p>
            <a:pPr indent="-342900" lvl="0" marL="457200" rtl="0" algn="l">
              <a:spcBef>
                <a:spcPts val="0"/>
              </a:spcBef>
              <a:spcAft>
                <a:spcPts val="0"/>
              </a:spcAft>
              <a:buSzPts val="1800"/>
              <a:buChar char="●"/>
            </a:pPr>
            <a:r>
              <a:rPr lang="en"/>
              <a:t>How does knowledge lead to 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Mathematics</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are the formal rules to draw valid conclusions? </a:t>
            </a:r>
            <a:endParaRPr/>
          </a:p>
          <a:p>
            <a:pPr indent="-342900" lvl="0" marL="457200" rtl="0" algn="l">
              <a:spcBef>
                <a:spcPts val="0"/>
              </a:spcBef>
              <a:spcAft>
                <a:spcPts val="0"/>
              </a:spcAft>
              <a:buSzPts val="1800"/>
              <a:buChar char="●"/>
            </a:pPr>
            <a:r>
              <a:rPr lang="en"/>
              <a:t>What can be computed? </a:t>
            </a:r>
            <a:endParaRPr/>
          </a:p>
          <a:p>
            <a:pPr indent="-342900" lvl="0" marL="457200" rtl="0" algn="l">
              <a:spcBef>
                <a:spcPts val="0"/>
              </a:spcBef>
              <a:spcAft>
                <a:spcPts val="0"/>
              </a:spcAft>
              <a:buSzPts val="1800"/>
              <a:buChar char="●"/>
            </a:pPr>
            <a:r>
              <a:rPr lang="en"/>
              <a:t>How do we reason with uncertain information?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Economics</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should we make decisions in accordance with our preferences? </a:t>
            </a:r>
            <a:endParaRPr/>
          </a:p>
          <a:p>
            <a:pPr indent="-342900" lvl="0" marL="457200" rtl="0" algn="l">
              <a:spcBef>
                <a:spcPts val="0"/>
              </a:spcBef>
              <a:spcAft>
                <a:spcPts val="0"/>
              </a:spcAft>
              <a:buSzPts val="1800"/>
              <a:buChar char="●"/>
            </a:pPr>
            <a:r>
              <a:rPr lang="en"/>
              <a:t>How should we do this when others may not go along?</a:t>
            </a:r>
            <a:endParaRPr/>
          </a:p>
          <a:p>
            <a:pPr indent="-342900" lvl="0" marL="457200" rtl="0" algn="l">
              <a:spcBef>
                <a:spcPts val="0"/>
              </a:spcBef>
              <a:spcAft>
                <a:spcPts val="0"/>
              </a:spcAft>
              <a:buSzPts val="1800"/>
              <a:buChar char="●"/>
            </a:pPr>
            <a:r>
              <a:rPr lang="en"/>
              <a:t>How should we do this when the payoff may be far in the future?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Neuroscience</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brains process information?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Psychology</a:t>
            </a:r>
            <a:endParaRPr/>
          </a:p>
        </p:txBody>
      </p:sp>
      <p:sp>
        <p:nvSpPr>
          <p:cNvPr id="157" name="Google Shape;15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humans and animals think and act?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Computer Engineering</a:t>
            </a:r>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can we build an efficient computer?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Control Theory</a:t>
            </a:r>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can artifacts operate under their own control?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Linguistics</a:t>
            </a:r>
            <a:endParaRPr/>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language relate to thought?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 Introduction</a:t>
            </a:r>
            <a:endParaRPr/>
          </a:p>
          <a:p>
            <a:pPr indent="0" lvl="0" marL="0" rtl="0" algn="l">
              <a:spcBef>
                <a:spcPts val="0"/>
              </a:spcBef>
              <a:spcAft>
                <a:spcPts val="0"/>
              </a:spcAft>
              <a:buNone/>
            </a:pPr>
            <a:r>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Pema Gurung</a:t>
            </a:r>
            <a:endParaRPr b="1" sz="1600"/>
          </a:p>
          <a:p>
            <a:pPr indent="0" lvl="0" marL="0" rtl="0" algn="l">
              <a:spcBef>
                <a:spcPts val="1200"/>
              </a:spcBef>
              <a:spcAft>
                <a:spcPts val="0"/>
              </a:spcAft>
              <a:buNone/>
            </a:pPr>
            <a:r>
              <a:rPr lang="en" sz="1400"/>
              <a:t>Education</a:t>
            </a:r>
            <a:r>
              <a:rPr lang="en" sz="1400"/>
              <a:t>: </a:t>
            </a:r>
            <a:endParaRPr sz="1400"/>
          </a:p>
          <a:p>
            <a:pPr indent="-317500" lvl="0" marL="457200" rtl="0" algn="l">
              <a:spcBef>
                <a:spcPts val="1200"/>
              </a:spcBef>
              <a:spcAft>
                <a:spcPts val="0"/>
              </a:spcAft>
              <a:buSzPts val="1400"/>
              <a:buChar char="-"/>
            </a:pPr>
            <a:r>
              <a:rPr lang="en" sz="1400"/>
              <a:t>MCA, Christ University, Bangalore, India in 2017</a:t>
            </a:r>
            <a:endParaRPr sz="1400"/>
          </a:p>
          <a:p>
            <a:pPr indent="0" lvl="0" marL="0" rtl="0" algn="l">
              <a:spcBef>
                <a:spcPts val="1200"/>
              </a:spcBef>
              <a:spcAft>
                <a:spcPts val="0"/>
              </a:spcAft>
              <a:buNone/>
            </a:pPr>
            <a:r>
              <a:rPr lang="en" sz="1400"/>
              <a:t>Experience:</a:t>
            </a:r>
            <a:endParaRPr sz="1400"/>
          </a:p>
          <a:p>
            <a:pPr indent="-317500" lvl="0" marL="457200" rtl="0" algn="l">
              <a:spcBef>
                <a:spcPts val="1200"/>
              </a:spcBef>
              <a:spcAft>
                <a:spcPts val="0"/>
              </a:spcAft>
              <a:buSzPts val="1400"/>
              <a:buChar char="-"/>
            </a:pPr>
            <a:r>
              <a:rPr lang="en" sz="1400"/>
              <a:t>NLP Engineer, Awesummly, Bangalore, India (1 year)</a:t>
            </a:r>
            <a:endParaRPr sz="1400"/>
          </a:p>
          <a:p>
            <a:pPr indent="-317500" lvl="0" marL="457200" rtl="0" algn="l">
              <a:spcBef>
                <a:spcPts val="0"/>
              </a:spcBef>
              <a:spcAft>
                <a:spcPts val="0"/>
              </a:spcAft>
              <a:buSzPts val="1400"/>
              <a:buChar char="-"/>
            </a:pPr>
            <a:r>
              <a:rPr lang="en" sz="1400"/>
              <a:t>Senior NLP Engineer, Ekbana Solutions, Nepal (2018 - Current)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AI</a:t>
            </a:r>
            <a:endParaRPr/>
          </a:p>
        </p:txBody>
      </p:sp>
      <p:sp>
        <p:nvSpPr>
          <p:cNvPr id="181" name="Google Shape;181;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 The inception of artificial intelligence (1943–1956)</a:t>
            </a:r>
            <a:endParaRPr/>
          </a:p>
          <a:p>
            <a:pPr indent="0" lvl="0" marL="0" rtl="0" algn="l">
              <a:spcBef>
                <a:spcPts val="1200"/>
              </a:spcBef>
              <a:spcAft>
                <a:spcPts val="0"/>
              </a:spcAft>
              <a:buNone/>
            </a:pPr>
            <a:r>
              <a:rPr lang="en"/>
              <a:t>2. Early enthusiasm, great expectations (1952–1969)</a:t>
            </a:r>
            <a:endParaRPr/>
          </a:p>
          <a:p>
            <a:pPr indent="0" lvl="0" marL="0" rtl="0" algn="l">
              <a:spcBef>
                <a:spcPts val="1200"/>
              </a:spcBef>
              <a:spcAft>
                <a:spcPts val="0"/>
              </a:spcAft>
              <a:buNone/>
            </a:pPr>
            <a:r>
              <a:rPr lang="en"/>
              <a:t>3. A dose of reality (1966–1973)</a:t>
            </a:r>
            <a:endParaRPr/>
          </a:p>
          <a:p>
            <a:pPr indent="0" lvl="0" marL="0" rtl="0" algn="l">
              <a:spcBef>
                <a:spcPts val="1200"/>
              </a:spcBef>
              <a:spcAft>
                <a:spcPts val="0"/>
              </a:spcAft>
              <a:buNone/>
            </a:pPr>
            <a:r>
              <a:rPr lang="en"/>
              <a:t>4. Expert systems (1969–1986)</a:t>
            </a:r>
            <a:endParaRPr/>
          </a:p>
          <a:p>
            <a:pPr indent="0" lvl="0" marL="0" rtl="0" algn="l">
              <a:spcBef>
                <a:spcPts val="1200"/>
              </a:spcBef>
              <a:spcAft>
                <a:spcPts val="0"/>
              </a:spcAft>
              <a:buNone/>
            </a:pPr>
            <a:r>
              <a:rPr lang="en"/>
              <a:t>5. The return of neural networks (1986–present)</a:t>
            </a:r>
            <a:endParaRPr/>
          </a:p>
          <a:p>
            <a:pPr indent="0" lvl="0" marL="0" rtl="0" algn="l">
              <a:spcBef>
                <a:spcPts val="1200"/>
              </a:spcBef>
              <a:spcAft>
                <a:spcPts val="0"/>
              </a:spcAft>
              <a:buNone/>
            </a:pPr>
            <a:r>
              <a:rPr lang="en"/>
              <a:t>6. Probabilistic reasoning and machine learning (1987– present)</a:t>
            </a:r>
            <a:endParaRPr/>
          </a:p>
          <a:p>
            <a:pPr indent="0" lvl="0" marL="0" rtl="0" algn="l">
              <a:spcBef>
                <a:spcPts val="1200"/>
              </a:spcBef>
              <a:spcAft>
                <a:spcPts val="0"/>
              </a:spcAft>
              <a:buNone/>
            </a:pPr>
            <a:r>
              <a:rPr lang="en"/>
              <a:t>7. Big data (2001–present)</a:t>
            </a:r>
            <a:endParaRPr/>
          </a:p>
          <a:p>
            <a:pPr indent="0" lvl="0" marL="0" rtl="0" algn="l">
              <a:spcBef>
                <a:spcPts val="1200"/>
              </a:spcBef>
              <a:spcAft>
                <a:spcPts val="1200"/>
              </a:spcAft>
              <a:buNone/>
            </a:pPr>
            <a:r>
              <a:rPr lang="en"/>
              <a:t>8. Deep learning (2011–present)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State of the Art</a:t>
            </a:r>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ROBOTIC VEHICLES</a:t>
            </a:r>
            <a:endParaRPr/>
          </a:p>
          <a:p>
            <a:pPr indent="-342900" lvl="0" marL="457200" rtl="0" algn="l">
              <a:spcBef>
                <a:spcPts val="0"/>
              </a:spcBef>
              <a:spcAft>
                <a:spcPts val="0"/>
              </a:spcAft>
              <a:buSzPts val="1800"/>
              <a:buAutoNum type="arabicPeriod"/>
            </a:pPr>
            <a:r>
              <a:rPr lang="en"/>
              <a:t>AUTONOMOUS PLANNING AND SCHEDULING</a:t>
            </a:r>
            <a:endParaRPr/>
          </a:p>
          <a:p>
            <a:pPr indent="-342900" lvl="0" marL="457200" rtl="0" algn="l">
              <a:spcBef>
                <a:spcPts val="0"/>
              </a:spcBef>
              <a:spcAft>
                <a:spcPts val="0"/>
              </a:spcAft>
              <a:buSzPts val="1800"/>
              <a:buAutoNum type="arabicPeriod"/>
            </a:pPr>
            <a:r>
              <a:rPr lang="en"/>
              <a:t>MACHINE TRANSLATION</a:t>
            </a:r>
            <a:endParaRPr/>
          </a:p>
          <a:p>
            <a:pPr indent="-342900" lvl="0" marL="457200" rtl="0" algn="l">
              <a:spcBef>
                <a:spcPts val="0"/>
              </a:spcBef>
              <a:spcAft>
                <a:spcPts val="0"/>
              </a:spcAft>
              <a:buSzPts val="1800"/>
              <a:buAutoNum type="arabicPeriod"/>
            </a:pPr>
            <a:r>
              <a:rPr lang="en"/>
              <a:t>SPEECH RECOGNITION</a:t>
            </a:r>
            <a:endParaRPr/>
          </a:p>
          <a:p>
            <a:pPr indent="-342900" lvl="0" marL="457200" rtl="0" algn="l">
              <a:spcBef>
                <a:spcPts val="0"/>
              </a:spcBef>
              <a:spcAft>
                <a:spcPts val="0"/>
              </a:spcAft>
              <a:buSzPts val="1800"/>
              <a:buAutoNum type="arabicPeriod"/>
            </a:pPr>
            <a:r>
              <a:rPr lang="en"/>
              <a:t>RECOMMENDATIONS</a:t>
            </a:r>
            <a:endParaRPr/>
          </a:p>
          <a:p>
            <a:pPr indent="-342900" lvl="0" marL="457200" rtl="0" algn="l">
              <a:spcBef>
                <a:spcPts val="0"/>
              </a:spcBef>
              <a:spcAft>
                <a:spcPts val="0"/>
              </a:spcAft>
              <a:buSzPts val="1800"/>
              <a:buAutoNum type="arabicPeriod"/>
            </a:pPr>
            <a:r>
              <a:rPr lang="en"/>
              <a:t>GAME PLAYING</a:t>
            </a:r>
            <a:endParaRPr/>
          </a:p>
          <a:p>
            <a:pPr indent="-342900" lvl="0" marL="457200" rtl="0" algn="l">
              <a:spcBef>
                <a:spcPts val="0"/>
              </a:spcBef>
              <a:spcAft>
                <a:spcPts val="0"/>
              </a:spcAft>
              <a:buSzPts val="1800"/>
              <a:buAutoNum type="arabicPeriod"/>
            </a:pPr>
            <a:r>
              <a:rPr lang="en"/>
              <a:t>IMAGE UNDERSTANDING</a:t>
            </a:r>
            <a:endParaRPr/>
          </a:p>
          <a:p>
            <a:pPr indent="-342900" lvl="0" marL="457200" rtl="0" algn="l">
              <a:spcBef>
                <a:spcPts val="0"/>
              </a:spcBef>
              <a:spcAft>
                <a:spcPts val="0"/>
              </a:spcAft>
              <a:buSzPts val="1800"/>
              <a:buAutoNum type="arabicPeriod"/>
            </a:pPr>
            <a:r>
              <a:rPr lang="en"/>
              <a:t>MEDICINE</a:t>
            </a:r>
            <a:endParaRPr/>
          </a:p>
          <a:p>
            <a:pPr indent="-342900" lvl="0" marL="457200" rtl="0" algn="l">
              <a:spcBef>
                <a:spcPts val="0"/>
              </a:spcBef>
              <a:spcAft>
                <a:spcPts val="0"/>
              </a:spcAft>
              <a:buSzPts val="1800"/>
              <a:buAutoNum type="arabicPeriod"/>
            </a:pPr>
            <a:r>
              <a:rPr lang="en"/>
              <a:t>CLIMATE SCIENCE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and Benefits of AI</a:t>
            </a:r>
            <a:endParaRPr/>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LETHAL AUTONOMOUS WEAPONS</a:t>
            </a:r>
            <a:endParaRPr/>
          </a:p>
          <a:p>
            <a:pPr indent="-342900" lvl="0" marL="457200" rtl="0" algn="l">
              <a:spcBef>
                <a:spcPts val="0"/>
              </a:spcBef>
              <a:spcAft>
                <a:spcPts val="0"/>
              </a:spcAft>
              <a:buSzPts val="1800"/>
              <a:buAutoNum type="arabicPeriod"/>
            </a:pPr>
            <a:r>
              <a:rPr lang="en"/>
              <a:t>SURVEILLANCE AND PERSUASION</a:t>
            </a:r>
            <a:endParaRPr/>
          </a:p>
          <a:p>
            <a:pPr indent="-342900" lvl="0" marL="457200" rtl="0" algn="l">
              <a:spcBef>
                <a:spcPts val="0"/>
              </a:spcBef>
              <a:spcAft>
                <a:spcPts val="0"/>
              </a:spcAft>
              <a:buSzPts val="1800"/>
              <a:buAutoNum type="arabicPeriod"/>
            </a:pPr>
            <a:r>
              <a:rPr lang="en"/>
              <a:t>BIASED DECISION MAKING</a:t>
            </a:r>
            <a:endParaRPr/>
          </a:p>
          <a:p>
            <a:pPr indent="-342900" lvl="0" marL="457200" rtl="0" algn="l">
              <a:spcBef>
                <a:spcPts val="0"/>
              </a:spcBef>
              <a:spcAft>
                <a:spcPts val="0"/>
              </a:spcAft>
              <a:buSzPts val="1800"/>
              <a:buAutoNum type="arabicPeriod"/>
            </a:pPr>
            <a:r>
              <a:rPr lang="en"/>
              <a:t>IMPACT ON EMPLOYMENT</a:t>
            </a:r>
            <a:endParaRPr/>
          </a:p>
          <a:p>
            <a:pPr indent="-342900" lvl="0" marL="457200" rtl="0" algn="l">
              <a:spcBef>
                <a:spcPts val="0"/>
              </a:spcBef>
              <a:spcAft>
                <a:spcPts val="0"/>
              </a:spcAft>
              <a:buSzPts val="1800"/>
              <a:buAutoNum type="arabicPeriod"/>
            </a:pPr>
            <a:r>
              <a:rPr lang="en"/>
              <a:t>SAFETY-CRITICAL APPLICATIONS</a:t>
            </a:r>
            <a:endParaRPr/>
          </a:p>
          <a:p>
            <a:pPr indent="-342900" lvl="0" marL="457200" rtl="0" algn="l">
              <a:spcBef>
                <a:spcPts val="0"/>
              </a:spcBef>
              <a:spcAft>
                <a:spcPts val="0"/>
              </a:spcAft>
              <a:buSzPts val="1800"/>
              <a:buAutoNum type="arabicPeriod"/>
            </a:pPr>
            <a:r>
              <a:rPr lang="en"/>
              <a:t>CYBERSECURITY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Class</a:t>
            </a:r>
            <a:endParaRPr/>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Intelligent Agents:</a:t>
            </a:r>
            <a:endParaRPr b="1"/>
          </a:p>
          <a:p>
            <a:pPr indent="-342900" lvl="0" marL="457200" rtl="0" algn="l">
              <a:spcBef>
                <a:spcPts val="1200"/>
              </a:spcBef>
              <a:spcAft>
                <a:spcPts val="0"/>
              </a:spcAft>
              <a:buSzPts val="1800"/>
              <a:buChar char="●"/>
            </a:pPr>
            <a:r>
              <a:rPr lang="en"/>
              <a:t>Introduction of agents, Structure of Intelligent agent, Properties of Intelligent Agents</a:t>
            </a:r>
            <a:endParaRPr/>
          </a:p>
          <a:p>
            <a:pPr indent="-342900" lvl="0" marL="457200" rtl="0" algn="l">
              <a:spcBef>
                <a:spcPts val="0"/>
              </a:spcBef>
              <a:spcAft>
                <a:spcPts val="0"/>
              </a:spcAft>
              <a:buSzPts val="1800"/>
              <a:buChar char="●"/>
            </a:pPr>
            <a:r>
              <a:rPr lang="en"/>
              <a:t>Configuration of Agents, PEAS description of Agents, PAGE</a:t>
            </a:r>
            <a:endParaRPr/>
          </a:p>
          <a:p>
            <a:pPr indent="-342900" lvl="0" marL="457200" rtl="0" algn="l">
              <a:spcBef>
                <a:spcPts val="0"/>
              </a:spcBef>
              <a:spcAft>
                <a:spcPts val="0"/>
              </a:spcAft>
              <a:buSzPts val="1800"/>
              <a:buChar char="●"/>
            </a:pPr>
            <a:r>
              <a:rPr lang="en"/>
              <a:t>Types of Agents: Simple Reflexive, Model Based, Goal Based, Utility Based, Learning Agent</a:t>
            </a:r>
            <a:endParaRPr/>
          </a:p>
          <a:p>
            <a:pPr indent="-342900" lvl="0" marL="457200" rtl="0" algn="l">
              <a:spcBef>
                <a:spcPts val="0"/>
              </a:spcBef>
              <a:spcAft>
                <a:spcPts val="0"/>
              </a:spcAft>
              <a:buSzPts val="1800"/>
              <a:buChar char="●"/>
            </a:pPr>
            <a:r>
              <a:rPr lang="en"/>
              <a:t>Environment Types: Deterministic, Stochastic, Static, Dynamic, Observable, Semi-observable, Single Agent, Multi Agent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a:t>
            </a:r>
            <a:endParaRPr/>
          </a:p>
        </p:txBody>
      </p:sp>
      <p:sp>
        <p:nvSpPr>
          <p:cNvPr id="205" name="Google Shape;205;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Create an account</a:t>
            </a:r>
            <a:endParaRPr/>
          </a:p>
          <a:p>
            <a:pPr indent="0" lvl="0" marL="0" rtl="0" algn="l">
              <a:spcBef>
                <a:spcPts val="1200"/>
              </a:spcBef>
              <a:spcAft>
                <a:spcPts val="0"/>
              </a:spcAft>
              <a:buNone/>
            </a:pPr>
            <a:r>
              <a:rPr lang="en"/>
              <a:t>Create a New Project</a:t>
            </a:r>
            <a:endParaRPr/>
          </a:p>
          <a:p>
            <a:pPr indent="0" lvl="0" marL="0" rtl="0" algn="l">
              <a:spcBef>
                <a:spcPts val="1200"/>
              </a:spcBef>
              <a:spcAft>
                <a:spcPts val="0"/>
              </a:spcAft>
              <a:buNone/>
            </a:pPr>
            <a:r>
              <a:rPr lang="en"/>
              <a:t>From Website:</a:t>
            </a:r>
            <a:endParaRPr/>
          </a:p>
          <a:p>
            <a:pPr indent="-317182" lvl="0" marL="457200" rtl="0" algn="l">
              <a:spcBef>
                <a:spcPts val="1200"/>
              </a:spcBef>
              <a:spcAft>
                <a:spcPts val="0"/>
              </a:spcAft>
              <a:buSzPct val="100000"/>
              <a:buChar char="●"/>
            </a:pPr>
            <a:r>
              <a:rPr lang="en"/>
              <a:t>Create a Note file  as Readme.md</a:t>
            </a:r>
            <a:endParaRPr/>
          </a:p>
          <a:p>
            <a:pPr indent="-317182" lvl="0" marL="457200" rtl="0" algn="l">
              <a:spcBef>
                <a:spcPts val="0"/>
              </a:spcBef>
              <a:spcAft>
                <a:spcPts val="0"/>
              </a:spcAft>
              <a:buSzPct val="100000"/>
              <a:buChar char="●"/>
            </a:pPr>
            <a:r>
              <a:rPr lang="en"/>
              <a:t>Commit the readme file to the project</a:t>
            </a:r>
            <a:endParaRPr/>
          </a:p>
          <a:p>
            <a:pPr indent="0" lvl="0" marL="0" rtl="0" algn="l">
              <a:spcBef>
                <a:spcPts val="1200"/>
              </a:spcBef>
              <a:spcAft>
                <a:spcPts val="0"/>
              </a:spcAft>
              <a:buNone/>
            </a:pPr>
            <a:r>
              <a:rPr lang="en"/>
              <a:t>From local System:</a:t>
            </a:r>
            <a:endParaRPr/>
          </a:p>
          <a:p>
            <a:pPr indent="-317182" lvl="0" marL="457200" rtl="0" algn="l">
              <a:spcBef>
                <a:spcPts val="1200"/>
              </a:spcBef>
              <a:spcAft>
                <a:spcPts val="0"/>
              </a:spcAft>
              <a:buSzPct val="100000"/>
              <a:buChar char="●"/>
            </a:pPr>
            <a:r>
              <a:rPr lang="en"/>
              <a:t>Clone the project</a:t>
            </a:r>
            <a:endParaRPr/>
          </a:p>
          <a:p>
            <a:pPr indent="-317182" lvl="0" marL="457200" rtl="0" algn="l">
              <a:spcBef>
                <a:spcPts val="0"/>
              </a:spcBef>
              <a:spcAft>
                <a:spcPts val="0"/>
              </a:spcAft>
              <a:buSzPct val="100000"/>
              <a:buChar char="●"/>
            </a:pPr>
            <a:r>
              <a:rPr lang="en"/>
              <a:t>Create a Note file  as Readme.md</a:t>
            </a:r>
            <a:endParaRPr/>
          </a:p>
          <a:p>
            <a:pPr indent="-317182" lvl="0" marL="457200" rtl="0" algn="l">
              <a:spcBef>
                <a:spcPts val="0"/>
              </a:spcBef>
              <a:spcAft>
                <a:spcPts val="0"/>
              </a:spcAft>
              <a:buSzPct val="100000"/>
              <a:buChar char="●"/>
            </a:pPr>
            <a:r>
              <a:rPr lang="en"/>
              <a:t>Push the readme file to the project</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11" name="Google Shape;211;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Book</a:t>
            </a: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Stuart Russel and Peter Norvig, Artificial Intelligence A Modern Approach, Pearson Reference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000000"/>
                </a:solidFill>
                <a:latin typeface="Times New Roman"/>
                <a:ea typeface="Times New Roman"/>
                <a:cs typeface="Times New Roman"/>
                <a:sym typeface="Times New Roman"/>
              </a:rPr>
              <a:t>Assignment</a:t>
            </a:r>
            <a:r>
              <a:rPr lang="en" sz="1200">
                <a:solidFill>
                  <a:srgbClr val="000000"/>
                </a:solidFill>
                <a:latin typeface="Times New Roman"/>
                <a:ea typeface="Times New Roman"/>
                <a:cs typeface="Times New Roman"/>
                <a:sym typeface="Times New Roman"/>
              </a:rPr>
              <a:t>: Create a &lt;topic&gt;.md file of the topics studied from the book and push the code.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000000"/>
                </a:solidFill>
                <a:latin typeface="Times New Roman"/>
                <a:ea typeface="Times New Roman"/>
                <a:cs typeface="Times New Roman"/>
                <a:sym typeface="Times New Roman"/>
              </a:rPr>
              <a:t>Take Away</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Learning</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Documenting Projects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Handson github</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Structuring Projects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Artificial </a:t>
            </a:r>
            <a:r>
              <a:rPr lang="en"/>
              <a:t>Intelligence</a:t>
            </a:r>
            <a:endParaRPr/>
          </a:p>
          <a:p>
            <a:pPr indent="0" lvl="0" marL="457200" rtl="0" algn="l">
              <a:spcBef>
                <a:spcPts val="1200"/>
              </a:spcBef>
              <a:spcAft>
                <a:spcPts val="0"/>
              </a:spcAft>
              <a:buNone/>
            </a:pPr>
            <a:r>
              <a:rPr lang="en"/>
              <a:t>AI, AI Perspectives: acting and thinking humanly, acting and thinking rationally</a:t>
            </a:r>
            <a:endParaRPr/>
          </a:p>
          <a:p>
            <a:pPr indent="-342900" lvl="0" marL="457200" rtl="0" algn="l">
              <a:spcBef>
                <a:spcPts val="1200"/>
              </a:spcBef>
              <a:spcAft>
                <a:spcPts val="0"/>
              </a:spcAft>
              <a:buSzPts val="1800"/>
              <a:buAutoNum type="arabicPeriod"/>
            </a:pPr>
            <a:r>
              <a:rPr lang="en"/>
              <a:t>History of AI</a:t>
            </a:r>
            <a:endParaRPr/>
          </a:p>
          <a:p>
            <a:pPr indent="-342900" lvl="0" marL="457200" rtl="0" algn="l">
              <a:spcBef>
                <a:spcPts val="0"/>
              </a:spcBef>
              <a:spcAft>
                <a:spcPts val="0"/>
              </a:spcAft>
              <a:buSzPts val="1800"/>
              <a:buAutoNum type="arabicPeriod"/>
            </a:pPr>
            <a:r>
              <a:rPr lang="en"/>
              <a:t>Foundations of AI: Philosophy, Economics, </a:t>
            </a:r>
            <a:r>
              <a:rPr lang="en"/>
              <a:t>Psychology</a:t>
            </a:r>
            <a:r>
              <a:rPr lang="en"/>
              <a:t>, Sociology, Linguistic, Neuroscience, </a:t>
            </a:r>
            <a:r>
              <a:rPr lang="en"/>
              <a:t>Mathematics</a:t>
            </a:r>
            <a:r>
              <a:rPr lang="en"/>
              <a:t>, Computer Science, Control Theory</a:t>
            </a:r>
            <a:endParaRPr/>
          </a:p>
          <a:p>
            <a:pPr indent="-342900" lvl="0" marL="457200" rtl="0" algn="l">
              <a:spcBef>
                <a:spcPts val="0"/>
              </a:spcBef>
              <a:spcAft>
                <a:spcPts val="0"/>
              </a:spcAft>
              <a:buSzPts val="1800"/>
              <a:buAutoNum type="arabicPeriod"/>
            </a:pPr>
            <a:r>
              <a:rPr lang="en"/>
              <a:t>Applications of AI</a:t>
            </a:r>
            <a:endParaRPr/>
          </a:p>
          <a:p>
            <a:pPr indent="-342900" lvl="0" marL="457200" rtl="0" algn="l">
              <a:spcBef>
                <a:spcPts val="0"/>
              </a:spcBef>
              <a:spcAft>
                <a:spcPts val="0"/>
              </a:spcAft>
              <a:buSzPts val="1800"/>
              <a:buAutoNum type="arabicPeriod"/>
            </a:pPr>
            <a:r>
              <a:rPr lang="en"/>
              <a:t>Handson Github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AI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field of artificial intelligence, or AI, is concerned with not just understanding but also building intelligent entities.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AI?</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Artificial Intelligence (AI) is a branch of Science which deals with helping machines finding solutions to complex problems in a more human-like fashion. This generally involves borrowing characteristics from human intelligence, and applying them as algorithms in a computer friendly way.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Some consider intelligence to be a property of internal thought processes and reasoning, while others focus on intelligent behavior, an external characterization.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Perspectives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these two dimensions—human vs. rational and thought vs. behavior—there are four possible combinations</a:t>
            </a:r>
            <a:endParaRPr/>
          </a:p>
          <a:p>
            <a:pPr indent="-342900" lvl="0" marL="457200" rtl="0" algn="l">
              <a:spcBef>
                <a:spcPts val="1200"/>
              </a:spcBef>
              <a:spcAft>
                <a:spcPts val="0"/>
              </a:spcAft>
              <a:buSzPts val="1800"/>
              <a:buAutoNum type="arabicPeriod"/>
            </a:pPr>
            <a:r>
              <a:rPr lang="en"/>
              <a:t>Acting humanly: The Turing test approach</a:t>
            </a:r>
            <a:endParaRPr/>
          </a:p>
          <a:p>
            <a:pPr indent="-342900" lvl="0" marL="457200" rtl="0" algn="l">
              <a:spcBef>
                <a:spcPts val="0"/>
              </a:spcBef>
              <a:spcAft>
                <a:spcPts val="0"/>
              </a:spcAft>
              <a:buSzPts val="1800"/>
              <a:buAutoNum type="arabicPeriod"/>
            </a:pPr>
            <a:r>
              <a:rPr lang="en"/>
              <a:t>Thinking humanly: The cognitive modeling approach</a:t>
            </a:r>
            <a:endParaRPr/>
          </a:p>
          <a:p>
            <a:pPr indent="-342900" lvl="0" marL="457200" rtl="0" algn="l">
              <a:spcBef>
                <a:spcPts val="0"/>
              </a:spcBef>
              <a:spcAft>
                <a:spcPts val="0"/>
              </a:spcAft>
              <a:buSzPts val="1800"/>
              <a:buAutoNum type="arabicPeriod"/>
            </a:pPr>
            <a:r>
              <a:rPr lang="en"/>
              <a:t>Thinking rationally: The “laws of thought” approach</a:t>
            </a:r>
            <a:endParaRPr/>
          </a:p>
          <a:p>
            <a:pPr indent="-342900" lvl="0" marL="457200" rtl="0" algn="l">
              <a:spcBef>
                <a:spcPts val="0"/>
              </a:spcBef>
              <a:spcAft>
                <a:spcPts val="0"/>
              </a:spcAft>
              <a:buSzPts val="1800"/>
              <a:buAutoNum type="arabicPeriod"/>
            </a:pPr>
            <a:r>
              <a:rPr lang="en"/>
              <a:t>Acting rationally: The rational agent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Perspectives:</a:t>
            </a:r>
            <a:r>
              <a:rPr lang="en" sz="3550"/>
              <a:t> </a:t>
            </a:r>
            <a:r>
              <a:rPr b="0" lang="en" sz="3550"/>
              <a:t>acting humanly</a:t>
            </a:r>
            <a:endParaRPr sz="3550"/>
          </a:p>
          <a:p>
            <a:pPr indent="0" lvl="0" marL="0" rtl="0" algn="l">
              <a:spcBef>
                <a:spcPts val="0"/>
              </a:spcBef>
              <a:spcAft>
                <a:spcPts val="0"/>
              </a:spcAft>
              <a:buNone/>
            </a:pPr>
            <a:r>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Turing test, proposed by Alan Turing (1950), was designed as a thought experiment that would sidestep the philosophical vagueness of the question “Can a machine think?” </a:t>
            </a:r>
            <a:endParaRPr/>
          </a:p>
          <a:p>
            <a:pPr indent="0" lvl="0" marL="0" rtl="0" algn="l">
              <a:spcBef>
                <a:spcPts val="1200"/>
              </a:spcBef>
              <a:spcAft>
                <a:spcPts val="0"/>
              </a:spcAft>
              <a:buNone/>
            </a:pPr>
            <a:r>
              <a:rPr lang="en"/>
              <a:t>For Machines to think, we would need:</a:t>
            </a:r>
            <a:endParaRPr/>
          </a:p>
          <a:p>
            <a:pPr indent="-325755" lvl="0" marL="457200" rtl="0" algn="l">
              <a:spcBef>
                <a:spcPts val="1200"/>
              </a:spcBef>
              <a:spcAft>
                <a:spcPts val="0"/>
              </a:spcAft>
              <a:buSzPct val="100000"/>
              <a:buChar char="●"/>
            </a:pPr>
            <a:r>
              <a:rPr lang="en"/>
              <a:t>natural language processing to communicate successfully in a human language; </a:t>
            </a:r>
            <a:endParaRPr/>
          </a:p>
          <a:p>
            <a:pPr indent="-325755" lvl="0" marL="457200" rtl="0" algn="l">
              <a:spcBef>
                <a:spcPts val="0"/>
              </a:spcBef>
              <a:spcAft>
                <a:spcPts val="0"/>
              </a:spcAft>
              <a:buSzPct val="100000"/>
              <a:buChar char="●"/>
            </a:pPr>
            <a:r>
              <a:rPr lang="en"/>
              <a:t>knowledge representation to store what it knows or hears; </a:t>
            </a:r>
            <a:endParaRPr/>
          </a:p>
          <a:p>
            <a:pPr indent="-325755" lvl="0" marL="457200" rtl="0" algn="l">
              <a:spcBef>
                <a:spcPts val="0"/>
              </a:spcBef>
              <a:spcAft>
                <a:spcPts val="0"/>
              </a:spcAft>
              <a:buSzPct val="100000"/>
              <a:buChar char="●"/>
            </a:pPr>
            <a:r>
              <a:rPr lang="en"/>
              <a:t>automated reasoning to answer questions and to draw new conclusions; </a:t>
            </a:r>
            <a:endParaRPr/>
          </a:p>
          <a:p>
            <a:pPr indent="-325755" lvl="0" marL="457200" rtl="0" algn="l">
              <a:spcBef>
                <a:spcPts val="0"/>
              </a:spcBef>
              <a:spcAft>
                <a:spcPts val="0"/>
              </a:spcAft>
              <a:buSzPct val="100000"/>
              <a:buChar char="●"/>
            </a:pPr>
            <a:r>
              <a:rPr lang="en"/>
              <a:t>machine learning to adapt to new circumstances and to detect and extrapolate patterns.</a:t>
            </a:r>
            <a:endParaRPr/>
          </a:p>
          <a:p>
            <a:pPr indent="0" lvl="0" marL="0" rtl="0" algn="l">
              <a:spcBef>
                <a:spcPts val="1200"/>
              </a:spcBef>
              <a:spcAft>
                <a:spcPts val="0"/>
              </a:spcAft>
              <a:buNone/>
            </a:pPr>
            <a:r>
              <a:rPr lang="en"/>
              <a:t>To pass the total Turing test, a robot will need </a:t>
            </a:r>
            <a:endParaRPr/>
          </a:p>
          <a:p>
            <a:pPr indent="-325755" lvl="0" marL="457200" rtl="0" algn="l">
              <a:spcBef>
                <a:spcPts val="1200"/>
              </a:spcBef>
              <a:spcAft>
                <a:spcPts val="0"/>
              </a:spcAft>
              <a:buSzPct val="100000"/>
              <a:buChar char="●"/>
            </a:pPr>
            <a:r>
              <a:rPr lang="en"/>
              <a:t>computer vision and speech recognition to perceive the world; </a:t>
            </a:r>
            <a:endParaRPr/>
          </a:p>
          <a:p>
            <a:pPr indent="-325755" lvl="0" marL="457200" rtl="0" algn="l">
              <a:spcBef>
                <a:spcPts val="0"/>
              </a:spcBef>
              <a:spcAft>
                <a:spcPts val="0"/>
              </a:spcAft>
              <a:buSzPct val="100000"/>
              <a:buChar char="●"/>
            </a:pPr>
            <a:r>
              <a:rPr lang="en"/>
              <a:t>robotics to manipulate objects and move about.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Perspectives:</a:t>
            </a:r>
            <a:r>
              <a:rPr lang="en" sz="3550"/>
              <a:t> </a:t>
            </a:r>
            <a:r>
              <a:rPr b="0" lang="en" sz="3550"/>
              <a:t>t</a:t>
            </a:r>
            <a:r>
              <a:rPr b="0" lang="en" sz="3550"/>
              <a:t>hinking humanly</a:t>
            </a:r>
            <a:endParaRPr sz="3550"/>
          </a:p>
          <a:p>
            <a:pPr indent="0" lvl="0" marL="0" rtl="0" algn="l">
              <a:spcBef>
                <a:spcPts val="0"/>
              </a:spcBef>
              <a:spcAft>
                <a:spcPts val="0"/>
              </a:spcAft>
              <a:buNone/>
            </a:pPr>
            <a:r>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learn about human thought in three ways: </a:t>
            </a:r>
            <a:endParaRPr/>
          </a:p>
          <a:p>
            <a:pPr indent="-342900" lvl="0" marL="457200" rtl="0" algn="l">
              <a:spcBef>
                <a:spcPts val="1200"/>
              </a:spcBef>
              <a:spcAft>
                <a:spcPts val="0"/>
              </a:spcAft>
              <a:buSzPts val="1800"/>
              <a:buChar char="●"/>
            </a:pPr>
            <a:r>
              <a:rPr lang="en"/>
              <a:t>introspection—trying to catch our own thoughts as they go by; </a:t>
            </a:r>
            <a:endParaRPr/>
          </a:p>
          <a:p>
            <a:pPr indent="-342900" lvl="0" marL="457200" rtl="0" algn="l">
              <a:spcBef>
                <a:spcPts val="0"/>
              </a:spcBef>
              <a:spcAft>
                <a:spcPts val="0"/>
              </a:spcAft>
              <a:buSzPts val="1800"/>
              <a:buChar char="●"/>
            </a:pPr>
            <a:r>
              <a:rPr lang="en"/>
              <a:t>psychological experiments—observing a person in action; </a:t>
            </a:r>
            <a:endParaRPr/>
          </a:p>
          <a:p>
            <a:pPr indent="-342900" lvl="0" marL="457200" rtl="0" algn="l">
              <a:spcBef>
                <a:spcPts val="0"/>
              </a:spcBef>
              <a:spcAft>
                <a:spcPts val="0"/>
              </a:spcAft>
              <a:buSzPts val="1800"/>
              <a:buChar char="●"/>
            </a:pPr>
            <a:r>
              <a:rPr lang="en"/>
              <a:t>brain imaging—observing the brain in action.</a:t>
            </a:r>
            <a:endParaRPr/>
          </a:p>
          <a:p>
            <a:pPr indent="0" lvl="0" marL="0" rtl="0" algn="l">
              <a:spcBef>
                <a:spcPts val="1200"/>
              </a:spcBef>
              <a:spcAft>
                <a:spcPts val="1200"/>
              </a:spcAft>
              <a:buNone/>
            </a:pPr>
            <a:r>
              <a:rPr lang="en"/>
              <a:t>Once we have a sufficiently precise theory of the mind, it becomes possible to express the theory as a computer program.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50"/>
              <a:t>AI Perspectives: </a:t>
            </a:r>
            <a:r>
              <a:rPr b="0" lang="en" sz="3550"/>
              <a:t>thinking rationally</a:t>
            </a:r>
            <a:endParaRPr b="0" sz="3550"/>
          </a:p>
          <a:p>
            <a:pPr indent="0" lvl="0" marL="0" rtl="0" algn="l">
              <a:spcBef>
                <a:spcPts val="0"/>
              </a:spcBef>
              <a:spcAft>
                <a:spcPts val="0"/>
              </a:spcAft>
              <a:buNone/>
            </a:pPr>
            <a:r>
              <a:t/>
            </a:r>
            <a:endParaRPr b="0" sz="3550">
              <a:latin typeface="Open Sans"/>
              <a:ea typeface="Open Sans"/>
              <a:cs typeface="Open Sans"/>
              <a:sym typeface="Open Sans"/>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Greek philosopher Aristotle was one of the first to attempt to codify “right thinking”, their study initiated the field called logic. </a:t>
            </a:r>
            <a:endParaRPr/>
          </a:p>
          <a:p>
            <a:pPr indent="0" lvl="0" marL="0" rtl="0" algn="l">
              <a:spcBef>
                <a:spcPts val="1200"/>
              </a:spcBef>
              <a:spcAft>
                <a:spcPts val="0"/>
              </a:spcAft>
              <a:buNone/>
            </a:pPr>
            <a:r>
              <a:rPr lang="en"/>
              <a:t>Logicians in the 19th century developed a precise notation for statements about objects in the world and the relations among them.</a:t>
            </a:r>
            <a:endParaRPr/>
          </a:p>
          <a:p>
            <a:pPr indent="0" lvl="0" marL="0" rtl="0" algn="l">
              <a:spcBef>
                <a:spcPts val="1200"/>
              </a:spcBef>
              <a:spcAft>
                <a:spcPts val="0"/>
              </a:spcAft>
              <a:buNone/>
            </a:pPr>
            <a:r>
              <a:rPr lang="en"/>
              <a:t>By 1965, programs could, in principle, solve any solvable problem described in logical notation. The so-called logicist tradition within artificial intelligence hopes to build on such programs to create intelligent systems</a:t>
            </a:r>
            <a:endParaRPr/>
          </a:p>
          <a:p>
            <a:pPr indent="0" lvl="0" marL="0" rtl="0" algn="l">
              <a:spcBef>
                <a:spcPts val="1200"/>
              </a:spcBef>
              <a:spcAft>
                <a:spcPts val="1200"/>
              </a:spcAft>
              <a:buNone/>
            </a:pPr>
            <a:r>
              <a:rPr lang="en"/>
              <a:t>The theory of probability fills this gap, allowing rigorous reasoning with uncertain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