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aleway"/>
      <p:regular r:id="rId42"/>
      <p:bold r:id="rId43"/>
      <p:italic r:id="rId44"/>
      <p:boldItalic r:id="rId45"/>
    </p:embeddedFont>
    <p:embeddedFont>
      <p:font typeface="Roboto"/>
      <p:regular r:id="rId46"/>
      <p:bold r:id="rId47"/>
      <p:italic r:id="rId48"/>
      <p:boldItalic r:id="rId49"/>
    </p:embeddedFont>
    <p:embeddedFont>
      <p:font typeface="Lato"/>
      <p:regular r:id="rId50"/>
      <p:bold r:id="rId51"/>
      <p:italic r:id="rId52"/>
      <p:boldItalic r:id="rId53"/>
    </p:embeddedFont>
    <p:embeddedFont>
      <p:font typeface="EB Garamond"/>
      <p:regular r:id="rId54"/>
      <p:bold r:id="rId55"/>
      <p:italic r:id="rId56"/>
      <p:boldItalic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regular.fntdata"/><Relationship Id="rId41" Type="http://schemas.openxmlformats.org/officeDocument/2006/relationships/slide" Target="slides/slide36.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Roboto-regular.fntdata"/><Relationship Id="rId45"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55" Type="http://schemas.openxmlformats.org/officeDocument/2006/relationships/font" Target="fonts/EBGaramond-bold.fntdata"/><Relationship Id="rId10" Type="http://schemas.openxmlformats.org/officeDocument/2006/relationships/slide" Target="slides/slide5.xml"/><Relationship Id="rId54" Type="http://schemas.openxmlformats.org/officeDocument/2006/relationships/font" Target="fonts/EBGaramond-regular.fntdata"/><Relationship Id="rId13" Type="http://schemas.openxmlformats.org/officeDocument/2006/relationships/slide" Target="slides/slide8.xml"/><Relationship Id="rId57" Type="http://schemas.openxmlformats.org/officeDocument/2006/relationships/font" Target="fonts/EBGaramond-boldItalic.fntdata"/><Relationship Id="rId12" Type="http://schemas.openxmlformats.org/officeDocument/2006/relationships/slide" Target="slides/slide7.xml"/><Relationship Id="rId56" Type="http://schemas.openxmlformats.org/officeDocument/2006/relationships/font" Target="fonts/EBGaramond-italic.fntdata"/><Relationship Id="rId15" Type="http://schemas.openxmlformats.org/officeDocument/2006/relationships/slide" Target="slides/slide10.xml"/><Relationship Id="rId59" Type="http://schemas.openxmlformats.org/officeDocument/2006/relationships/font" Target="fonts/OpenSans-bold.fntdata"/><Relationship Id="rId14" Type="http://schemas.openxmlformats.org/officeDocument/2006/relationships/slide" Target="slides/slide9.xml"/><Relationship Id="rId58" Type="http://schemas.openxmlformats.org/officeDocument/2006/relationships/font" Target="fonts/Open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e4aa3dd1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e4aa3dd1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https://vidyaesampally1998.medium.com/artificial-neural-network-v-s-biological-neural-network-a0862d12e9a8</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fad464c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fad464c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houses r the data points.</a:t>
            </a:r>
            <a:endParaRPr/>
          </a:p>
          <a:p>
            <a:pPr indent="0" lvl="0" marL="0" rtl="0" algn="l">
              <a:spcBef>
                <a:spcPts val="0"/>
              </a:spcBef>
              <a:spcAft>
                <a:spcPts val="0"/>
              </a:spcAft>
              <a:buNone/>
            </a:pPr>
            <a:r>
              <a:rPr lang="en"/>
              <a:t>Using linear regression, we draw a linear line and since price cant be negative, marke the line</a:t>
            </a:r>
            <a:endParaRPr/>
          </a:p>
          <a:p>
            <a:pPr indent="0" lvl="0" marL="0" rtl="0" algn="l">
              <a:spcBef>
                <a:spcPts val="0"/>
              </a:spcBef>
              <a:spcAft>
                <a:spcPts val="0"/>
              </a:spcAft>
              <a:buNone/>
            </a:pPr>
            <a:r>
              <a:rPr lang="en"/>
              <a:t>And it looks like ReLu</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fad464c0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fad464c0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fad464c0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fad464c0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e4aa3dd1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e4aa3dd1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e4aa3dd1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e4aa3dd1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e4aa3dd1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e4aa3dd1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e4aa3dd1d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e4aa3dd1d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e4aa3dd1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e4aa3dd1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https://analyticsindiamag.com/6-types-of-artificial-neural-networks-currently-being-used-in-todays-technology/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fad464c0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fad464c0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e4aa3dd1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e4aa3dd1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fad464c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fad464c0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fad464c0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fad464c0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fad464c0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fad464c0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fad464c0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fad464c0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fad464c0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fad464c0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fad464c0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fad464c0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fad464c0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fad464c0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e4aa3dd1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e4aa3dd1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https://www.xenonstack.com/blog/artificial-neural-network-applications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e4aa3dd1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e4aa3dd1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e4aa3dd1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2e4aa3dd1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e4aa3dd1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e4aa3dd1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e4aa3dd1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e4aa3dd1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e4aa3dd1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e4aa3dd1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e4aa3dd1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e4aa3dd1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e4aa3dd1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e4aa3dd1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e4aa3dd1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e4aa3dd1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e4aa3dd1d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e4aa3dd1d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e4aa3dd1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e4aa3dd1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e4aa3dd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e4aa3dd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e4aa3dd1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e4aa3dd1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e4aa3dd1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e4aa3dd1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e4aa3dd1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e4aa3dd1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e4aa3dd1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e4aa3dd1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e4aa3dd1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e4aa3dd1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1" Type="http://schemas.openxmlformats.org/officeDocument/2006/relationships/hyperlink" Target="https://analyticsindiamag.com/6-types-of-artificial-neural-networks-currently-being-used-in-todays-technology/" TargetMode="External"/><Relationship Id="rId10" Type="http://schemas.openxmlformats.org/officeDocument/2006/relationships/hyperlink" Target="https://www.v7labs.com/blog/transfer-learning-guide#:~:text=In%20other%20words%2C%20transfer%20learning,when%20modeling%20the%20second%20task" TargetMode="External"/><Relationship Id="rId13" Type="http://schemas.openxmlformats.org/officeDocument/2006/relationships/hyperlink" Target="https://www.analyticsvidhya.com/blog/2021/03/introduction-to-long-short-term-memory-lstm/" TargetMode="External"/><Relationship Id="rId12" Type="http://schemas.openxmlformats.org/officeDocument/2006/relationships/hyperlink" Target="https://deepai.org/machine-learning-glossary-and-terms/feed-forward-neural-network" TargetMode="External"/><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xenonstack.com/blog/artificial-neural-network-applications" TargetMode="External"/><Relationship Id="rId4" Type="http://schemas.openxmlformats.org/officeDocument/2006/relationships/hyperlink" Target="https://vidyaesampally1998.medium.com/artificial-neural-network-v-s-biological-neural-network-a0862d12e9a8" TargetMode="External"/><Relationship Id="rId9" Type="http://schemas.openxmlformats.org/officeDocument/2006/relationships/hyperlink" Target="https://www.guru99.com/backpropogation-neural-network.html" TargetMode="External"/><Relationship Id="rId5" Type="http://schemas.openxmlformats.org/officeDocument/2006/relationships/hyperlink" Target="https://www.tutorialspoint.com/artificial_neural_network/artificial_neural_network_applications.htm" TargetMode="External"/><Relationship Id="rId6" Type="http://schemas.openxmlformats.org/officeDocument/2006/relationships/hyperlink" Target="http://neuralnetworksanddeeplearning.com/" TargetMode="External"/><Relationship Id="rId7" Type="http://schemas.openxmlformats.org/officeDocument/2006/relationships/hyperlink" Target="https://www.coursera.org/learn/neural-networks-deep-learning/home/week/1" TargetMode="External"/><Relationship Id="rId8" Type="http://schemas.openxmlformats.org/officeDocument/2006/relationships/hyperlink" Target="https://towardsdatascience.com/perceptron-learning-algorithm-d5db0deab975"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coursera.org/learn/neural-networks-deep-learning/home/week/1" TargetMode="External"/><Relationship Id="rId4" Type="http://schemas.openxmlformats.org/officeDocument/2006/relationships/hyperlink" Target="http://neuralnetworksanddeeplearning.com/" TargetMode="External"/><Relationship Id="rId5" Type="http://schemas.openxmlformats.org/officeDocument/2006/relationships/hyperlink" Target="https://www.tutorialspoint.com/artificial_neural_network/artificial_neural_network_applications.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5. Machine Learning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sz="2400">
                <a:solidFill>
                  <a:srgbClr val="695D46"/>
                </a:solidFill>
                <a:latin typeface="Open Sans"/>
                <a:ea typeface="Open Sans"/>
                <a:cs typeface="Open Sans"/>
                <a:sym typeface="Open Sans"/>
              </a:rPr>
              <a:t>Course Code: AFI 124</a:t>
            </a:r>
            <a:endParaRPr sz="2400">
              <a:solidFill>
                <a:srgbClr val="695D46"/>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88" name="Google Shape;88;p13"/>
          <p:cNvSpPr txBox="1"/>
          <p:nvPr>
            <p:ph idx="1" type="subTitle"/>
          </p:nvPr>
        </p:nvSpPr>
        <p:spPr>
          <a:xfrm>
            <a:off x="2358327" y="2030550"/>
            <a:ext cx="7688100" cy="5412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sz="2400">
                <a:solidFill>
                  <a:srgbClr val="695D46"/>
                </a:solidFill>
                <a:latin typeface="Open Sans"/>
                <a:ea typeface="Open Sans"/>
                <a:cs typeface="Open Sans"/>
                <a:sym typeface="Open Sans"/>
              </a:rPr>
              <a:t>Continuation…..</a:t>
            </a:r>
            <a:endParaRPr sz="2400">
              <a:solidFill>
                <a:srgbClr val="695D46"/>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7650" y="492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800">
                <a:solidFill>
                  <a:srgbClr val="000000"/>
                </a:solidFill>
              </a:rPr>
              <a:t>Biological Neural Networks Vs. Artificial Neural Networks (ANN) </a:t>
            </a:r>
            <a:endParaRPr sz="1800">
              <a:solidFill>
                <a:srgbClr val="000000"/>
              </a:solidFill>
            </a:endParaRPr>
          </a:p>
          <a:p>
            <a:pPr indent="0" lvl="0" marL="0" rtl="0" algn="l">
              <a:spcBef>
                <a:spcPts val="1200"/>
              </a:spcBef>
              <a:spcAft>
                <a:spcPts val="0"/>
              </a:spcAft>
              <a:buSzPts val="990"/>
              <a:buNone/>
            </a:pPr>
            <a:r>
              <a:t/>
            </a:r>
            <a:endParaRPr sz="2340"/>
          </a:p>
        </p:txBody>
      </p:sp>
      <p:sp>
        <p:nvSpPr>
          <p:cNvPr id="145" name="Google Shape;145;p22"/>
          <p:cNvSpPr txBox="1"/>
          <p:nvPr/>
        </p:nvSpPr>
        <p:spPr>
          <a:xfrm>
            <a:off x="836875" y="184300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46" name="Google Shape;146;p22"/>
          <p:cNvPicPr preferRelativeResize="0"/>
          <p:nvPr/>
        </p:nvPicPr>
        <p:blipFill>
          <a:blip r:embed="rId3">
            <a:alphaModFix/>
          </a:blip>
          <a:stretch>
            <a:fillRect/>
          </a:stretch>
        </p:blipFill>
        <p:spPr>
          <a:xfrm>
            <a:off x="1845100" y="528125"/>
            <a:ext cx="5542779" cy="4615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House Price prediction</a:t>
            </a:r>
            <a:endParaRPr/>
          </a:p>
          <a:p>
            <a:pPr indent="0" lvl="0" marL="0" rtl="0" algn="l">
              <a:spcBef>
                <a:spcPts val="0"/>
              </a:spcBef>
              <a:spcAft>
                <a:spcPts val="0"/>
              </a:spcAft>
              <a:buNone/>
            </a:pPr>
            <a:r>
              <a:t/>
            </a:r>
            <a:endParaRPr/>
          </a:p>
        </p:txBody>
      </p:sp>
      <p:pic>
        <p:nvPicPr>
          <p:cNvPr id="152" name="Google Shape;152;p23"/>
          <p:cNvPicPr preferRelativeResize="0"/>
          <p:nvPr/>
        </p:nvPicPr>
        <p:blipFill>
          <a:blip r:embed="rId3">
            <a:alphaModFix/>
          </a:blip>
          <a:stretch>
            <a:fillRect/>
          </a:stretch>
        </p:blipFill>
        <p:spPr>
          <a:xfrm>
            <a:off x="1819421" y="1912650"/>
            <a:ext cx="5508750" cy="296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4"/>
          <p:cNvPicPr preferRelativeResize="0"/>
          <p:nvPr/>
        </p:nvPicPr>
        <p:blipFill>
          <a:blip r:embed="rId3">
            <a:alphaModFix/>
          </a:blip>
          <a:stretch>
            <a:fillRect/>
          </a:stretch>
        </p:blipFill>
        <p:spPr>
          <a:xfrm>
            <a:off x="685800" y="352425"/>
            <a:ext cx="7772400" cy="443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5" name="Google Shape;165;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5"/>
          <p:cNvPicPr preferRelativeResize="0"/>
          <p:nvPr/>
        </p:nvPicPr>
        <p:blipFill>
          <a:blip r:embed="rId3">
            <a:alphaModFix/>
          </a:blip>
          <a:stretch>
            <a:fillRect/>
          </a:stretch>
        </p:blipFill>
        <p:spPr>
          <a:xfrm>
            <a:off x="100013" y="247650"/>
            <a:ext cx="8943975" cy="4648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300">
                <a:solidFill>
                  <a:srgbClr val="000000"/>
                </a:solidFill>
              </a:rPr>
              <a:t>Activation Functions</a:t>
            </a:r>
            <a:endParaRPr sz="2300"/>
          </a:p>
        </p:txBody>
      </p:sp>
      <p:sp>
        <p:nvSpPr>
          <p:cNvPr id="172" name="Google Shape;172;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rgbClr val="000000"/>
                </a:solidFill>
                <a:highlight>
                  <a:srgbClr val="FFFFFF"/>
                </a:highlight>
                <a:latin typeface="Arial"/>
                <a:ea typeface="Arial"/>
                <a:cs typeface="Arial"/>
                <a:sym typeface="Arial"/>
              </a:rPr>
              <a:t>Activation function defines the output of input.</a:t>
            </a:r>
            <a:endParaRPr sz="12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Activation functions commonly used in deep learning systems: </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(a) the logistic or sigmoid function</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(b) the ReLU function </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(c) the tanh function.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300">
                <a:solidFill>
                  <a:srgbClr val="000000"/>
                </a:solidFill>
              </a:rPr>
              <a:t>Sigmoid</a:t>
            </a:r>
            <a:r>
              <a:rPr lang="en" sz="2300">
                <a:solidFill>
                  <a:srgbClr val="000000"/>
                </a:solidFill>
              </a:rPr>
              <a:t> Functions</a:t>
            </a:r>
            <a:endParaRPr sz="2300"/>
          </a:p>
          <a:p>
            <a:pPr indent="0" lvl="0" marL="0" rtl="0" algn="l">
              <a:spcBef>
                <a:spcPts val="1200"/>
              </a:spcBef>
              <a:spcAft>
                <a:spcPts val="0"/>
              </a:spcAft>
              <a:buNone/>
            </a:pPr>
            <a:r>
              <a:t/>
            </a:r>
            <a:endParaRPr/>
          </a:p>
        </p:txBody>
      </p:sp>
      <p:sp>
        <p:nvSpPr>
          <p:cNvPr id="178" name="Google Shape;178;p27"/>
          <p:cNvSpPr txBox="1"/>
          <p:nvPr>
            <p:ph idx="1" type="body"/>
          </p:nvPr>
        </p:nvSpPr>
        <p:spPr>
          <a:xfrm>
            <a:off x="729450" y="2078875"/>
            <a:ext cx="2847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00000"/>
                </a:solidFill>
                <a:highlight>
                  <a:srgbClr val="FFFFFF"/>
                </a:highlight>
                <a:latin typeface="Arial"/>
                <a:ea typeface="Arial"/>
                <a:cs typeface="Arial"/>
                <a:sym typeface="Arial"/>
              </a:rPr>
              <a:t>The sigmoid activation function is a probabilistic approach towards decision making and ranges in between 0 to 1.</a:t>
            </a:r>
            <a:endParaRPr sz="1200">
              <a:solidFill>
                <a:srgbClr val="000000"/>
              </a:solidFill>
              <a:latin typeface="Arial"/>
              <a:ea typeface="Arial"/>
              <a:cs typeface="Arial"/>
              <a:sym typeface="Arial"/>
            </a:endParaRPr>
          </a:p>
        </p:txBody>
      </p:sp>
      <p:pic>
        <p:nvPicPr>
          <p:cNvPr id="179" name="Google Shape;179;p27"/>
          <p:cNvPicPr preferRelativeResize="0"/>
          <p:nvPr/>
        </p:nvPicPr>
        <p:blipFill>
          <a:blip r:embed="rId3">
            <a:alphaModFix/>
          </a:blip>
          <a:stretch>
            <a:fillRect/>
          </a:stretch>
        </p:blipFill>
        <p:spPr>
          <a:xfrm>
            <a:off x="3576575" y="1810725"/>
            <a:ext cx="5431599" cy="2607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Tanh Function</a:t>
            </a:r>
            <a:endParaRPr/>
          </a:p>
        </p:txBody>
      </p:sp>
      <p:sp>
        <p:nvSpPr>
          <p:cNvPr id="185" name="Google Shape;185;p28"/>
          <p:cNvSpPr txBox="1"/>
          <p:nvPr>
            <p:ph idx="1" type="body"/>
          </p:nvPr>
        </p:nvSpPr>
        <p:spPr>
          <a:xfrm>
            <a:off x="729450" y="2078875"/>
            <a:ext cx="3614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292929"/>
                </a:solidFill>
                <a:highlight>
                  <a:srgbClr val="FFFFFF"/>
                </a:highlight>
                <a:latin typeface="Arial"/>
                <a:ea typeface="Arial"/>
                <a:cs typeface="Arial"/>
                <a:sym typeface="Arial"/>
              </a:rPr>
              <a:t>Tanh is also like logistic sigmoid but better. The range of the tanh function is from (-1 to 1). tanh is also sigmoidal (s - shaped).</a:t>
            </a:r>
            <a:endParaRPr sz="1200">
              <a:latin typeface="Arial"/>
              <a:ea typeface="Arial"/>
              <a:cs typeface="Arial"/>
              <a:sym typeface="Arial"/>
            </a:endParaRPr>
          </a:p>
        </p:txBody>
      </p:sp>
      <p:pic>
        <p:nvPicPr>
          <p:cNvPr id="186" name="Google Shape;186;p28"/>
          <p:cNvPicPr preferRelativeResize="0"/>
          <p:nvPr/>
        </p:nvPicPr>
        <p:blipFill>
          <a:blip r:embed="rId3">
            <a:alphaModFix/>
          </a:blip>
          <a:stretch>
            <a:fillRect/>
          </a:stretch>
        </p:blipFill>
        <p:spPr>
          <a:xfrm>
            <a:off x="4703400" y="1355125"/>
            <a:ext cx="3973123"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2400">
                <a:solidFill>
                  <a:srgbClr val="000000"/>
                </a:solidFill>
              </a:rPr>
              <a:t>ReLU function</a:t>
            </a:r>
            <a:endParaRPr sz="2400"/>
          </a:p>
        </p:txBody>
      </p:sp>
      <p:sp>
        <p:nvSpPr>
          <p:cNvPr id="192" name="Google Shape;192;p29"/>
          <p:cNvSpPr txBox="1"/>
          <p:nvPr>
            <p:ph idx="1" type="body"/>
          </p:nvPr>
        </p:nvSpPr>
        <p:spPr>
          <a:xfrm>
            <a:off x="729450" y="2078875"/>
            <a:ext cx="4432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292929"/>
                </a:solidFill>
                <a:highlight>
                  <a:srgbClr val="FFFFFF"/>
                </a:highlight>
                <a:latin typeface="Arial"/>
                <a:ea typeface="Arial"/>
                <a:cs typeface="Arial"/>
                <a:sym typeface="Arial"/>
              </a:rPr>
              <a:t>As you can see, the ReLU is half rectified (from bottom). f(z) is zero when z is less than zero and f(z) is equal to z when z is above or equal to zero.. </a:t>
            </a:r>
            <a:r>
              <a:rPr lang="en" sz="1200">
                <a:solidFill>
                  <a:srgbClr val="292929"/>
                </a:solidFill>
                <a:highlight>
                  <a:srgbClr val="FFFFFF"/>
                </a:highlight>
                <a:latin typeface="Arial"/>
                <a:ea typeface="Arial"/>
                <a:cs typeface="Arial"/>
                <a:sym typeface="Arial"/>
              </a:rPr>
              <a:t>The range of the ReLU function is from (0 to infinity)</a:t>
            </a:r>
            <a:endParaRPr sz="1200">
              <a:latin typeface="Arial"/>
              <a:ea typeface="Arial"/>
              <a:cs typeface="Arial"/>
              <a:sym typeface="Arial"/>
            </a:endParaRPr>
          </a:p>
        </p:txBody>
      </p:sp>
      <p:pic>
        <p:nvPicPr>
          <p:cNvPr id="193" name="Google Shape;193;p29"/>
          <p:cNvPicPr preferRelativeResize="0"/>
          <p:nvPr/>
        </p:nvPicPr>
        <p:blipFill rotWithShape="1">
          <a:blip r:embed="rId3">
            <a:alphaModFix/>
          </a:blip>
          <a:srcRect b="0" l="50000" r="0" t="0"/>
          <a:stretch/>
        </p:blipFill>
        <p:spPr>
          <a:xfrm>
            <a:off x="5079750" y="1818775"/>
            <a:ext cx="3457575" cy="2781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400">
                <a:solidFill>
                  <a:srgbClr val="000000"/>
                </a:solidFill>
                <a:latin typeface="Arial"/>
                <a:ea typeface="Arial"/>
                <a:cs typeface="Arial"/>
                <a:sym typeface="Arial"/>
              </a:rPr>
              <a:t>Types of ANN</a:t>
            </a:r>
            <a:endParaRPr sz="2400">
              <a:latin typeface="Arial"/>
              <a:ea typeface="Arial"/>
              <a:cs typeface="Arial"/>
              <a:sym typeface="Arial"/>
            </a:endParaRPr>
          </a:p>
        </p:txBody>
      </p:sp>
      <p:sp>
        <p:nvSpPr>
          <p:cNvPr id="199" name="Google Shape;199;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Feed-forward,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Single Layered,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Multi-Layered,</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Recurrent</a:t>
            </a:r>
            <a:endParaRPr sz="12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000000"/>
                </a:solidFill>
              </a:rPr>
              <a:t>Types of ANN: </a:t>
            </a:r>
            <a:r>
              <a:rPr b="0" lang="en" sz="2100">
                <a:solidFill>
                  <a:srgbClr val="000000"/>
                </a:solidFill>
                <a:highlight>
                  <a:srgbClr val="FFFFFF"/>
                </a:highlight>
              </a:rPr>
              <a:t>Feedforward Neural Network </a:t>
            </a:r>
            <a:endParaRPr sz="2100">
              <a:solidFill>
                <a:srgbClr val="000000"/>
              </a:solidFill>
            </a:endParaRPr>
          </a:p>
          <a:p>
            <a:pPr indent="0" lvl="0" marL="0" rtl="0" algn="l">
              <a:spcBef>
                <a:spcPts val="1200"/>
              </a:spcBef>
              <a:spcAft>
                <a:spcPts val="0"/>
              </a:spcAft>
              <a:buNone/>
            </a:pPr>
            <a:r>
              <a:t/>
            </a:r>
            <a:endParaRPr sz="2100"/>
          </a:p>
        </p:txBody>
      </p:sp>
      <p:sp>
        <p:nvSpPr>
          <p:cNvPr id="205" name="Google Shape;205;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22222"/>
                </a:solidFill>
                <a:highlight>
                  <a:srgbClr val="FFFFFF"/>
                </a:highlight>
                <a:latin typeface="Arial"/>
                <a:ea typeface="Arial"/>
                <a:cs typeface="Arial"/>
                <a:sym typeface="Arial"/>
              </a:rPr>
              <a:t>This neural network is one of the simplest forms of ANN, where the data or the input travels in one direction. The data passes through the input nodes and exit on the output nodes. This neural network may or may not have the hidden layers.</a:t>
            </a:r>
            <a:endParaRPr sz="14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rPr lang="en" sz="1400">
                <a:solidFill>
                  <a:srgbClr val="222222"/>
                </a:solidFill>
                <a:highlight>
                  <a:srgbClr val="FFFFFF"/>
                </a:highlight>
                <a:latin typeface="Arial"/>
                <a:ea typeface="Arial"/>
                <a:cs typeface="Arial"/>
                <a:sym typeface="Arial"/>
              </a:rPr>
              <a:t>In simple words,</a:t>
            </a:r>
            <a:r>
              <a:rPr lang="en" sz="1400">
                <a:solidFill>
                  <a:srgbClr val="1D2129"/>
                </a:solidFill>
                <a:highlight>
                  <a:srgbClr val="FFFFFF"/>
                </a:highlight>
                <a:latin typeface="Arial"/>
                <a:ea typeface="Arial"/>
                <a:cs typeface="Arial"/>
                <a:sym typeface="Arial"/>
              </a:rPr>
              <a:t>The feed forward model is the simplest form of neural network as information is only processed in one direction. While the data may pass through multiple hidden nodes, it always moves in one direction and never backwards.</a:t>
            </a:r>
            <a:endParaRPr sz="1400">
              <a:solidFill>
                <a:srgbClr val="22222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Class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9144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Introduction to Machine Learning, </a:t>
            </a:r>
            <a:endParaRPr sz="1200">
              <a:solidFill>
                <a:srgbClr val="000000"/>
              </a:solidFill>
              <a:latin typeface="Arial"/>
              <a:ea typeface="Arial"/>
              <a:cs typeface="Arial"/>
              <a:sym typeface="Arial"/>
            </a:endParaRPr>
          </a:p>
          <a:p>
            <a:pPr indent="-304800" lvl="0" marL="9144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Concepts of Learning: Supervised, Unsupervised and</a:t>
            </a:r>
            <a:endParaRPr sz="1200">
              <a:solidFill>
                <a:srgbClr val="000000"/>
              </a:solidFill>
              <a:latin typeface="Arial"/>
              <a:ea typeface="Arial"/>
              <a:cs typeface="Arial"/>
              <a:sym typeface="Arial"/>
            </a:endParaRPr>
          </a:p>
          <a:p>
            <a:pPr indent="-304800" lvl="0" marL="9144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Reinforcement Learning</a:t>
            </a:r>
            <a:endParaRPr sz="1200">
              <a:solidFill>
                <a:srgbClr val="000000"/>
              </a:solidFill>
              <a:latin typeface="Arial"/>
              <a:ea typeface="Arial"/>
              <a:cs typeface="Arial"/>
              <a:sym typeface="Arial"/>
            </a:endParaRPr>
          </a:p>
          <a:p>
            <a:pPr indent="-304800" lvl="0" marL="9144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Statistical-based Learning: Naive Bayes Model</a:t>
            </a:r>
            <a:endParaRPr sz="12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000000"/>
                </a:solidFill>
              </a:rPr>
              <a:t>Types of ANN: </a:t>
            </a:r>
            <a:r>
              <a:rPr b="0" lang="en" sz="2100">
                <a:solidFill>
                  <a:srgbClr val="000000"/>
                </a:solidFill>
              </a:rPr>
              <a:t>Single Layer </a:t>
            </a:r>
            <a:r>
              <a:rPr b="0" lang="en" sz="2100">
                <a:solidFill>
                  <a:srgbClr val="000000"/>
                </a:solidFill>
                <a:highlight>
                  <a:srgbClr val="FFFFFF"/>
                </a:highlight>
              </a:rPr>
              <a:t>F</a:t>
            </a:r>
            <a:r>
              <a:rPr b="0" lang="en" sz="2100">
                <a:solidFill>
                  <a:srgbClr val="000000"/>
                </a:solidFill>
                <a:highlight>
                  <a:srgbClr val="FFFFFF"/>
                </a:highlight>
              </a:rPr>
              <a:t>eedforward Neural Network </a:t>
            </a:r>
            <a:endParaRPr sz="2100">
              <a:solidFill>
                <a:srgbClr val="000000"/>
              </a:solidFill>
            </a:endParaRPr>
          </a:p>
          <a:p>
            <a:pPr indent="0" lvl="0" marL="0" rtl="0" algn="l">
              <a:spcBef>
                <a:spcPts val="1200"/>
              </a:spcBef>
              <a:spcAft>
                <a:spcPts val="0"/>
              </a:spcAft>
              <a:buNone/>
            </a:pPr>
            <a:r>
              <a:t/>
            </a:r>
            <a:endParaRPr sz="2100"/>
          </a:p>
        </p:txBody>
      </p:sp>
      <p:sp>
        <p:nvSpPr>
          <p:cNvPr id="211" name="Google Shape;211;p32"/>
          <p:cNvSpPr txBox="1"/>
          <p:nvPr>
            <p:ph idx="1" type="body"/>
          </p:nvPr>
        </p:nvSpPr>
        <p:spPr>
          <a:xfrm>
            <a:off x="729450" y="1853850"/>
            <a:ext cx="7688700" cy="915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solidFill>
                  <a:srgbClr val="000000"/>
                </a:solidFill>
                <a:highlight>
                  <a:srgbClr val="FFFFFF"/>
                </a:highlight>
                <a:latin typeface="Arial"/>
                <a:ea typeface="Arial"/>
                <a:cs typeface="Arial"/>
                <a:sym typeface="Arial"/>
              </a:rPr>
              <a:t>In Single layer feed-forward </a:t>
            </a:r>
            <a:r>
              <a:rPr lang="en" sz="1200">
                <a:solidFill>
                  <a:srgbClr val="000000"/>
                </a:solidFill>
                <a:highlight>
                  <a:srgbClr val="FFFFFF"/>
                </a:highlight>
                <a:latin typeface="Arial"/>
                <a:ea typeface="Arial"/>
                <a:cs typeface="Arial"/>
                <a:sym typeface="Arial"/>
              </a:rPr>
              <a:t>network</a:t>
            </a:r>
            <a:r>
              <a:rPr lang="en" sz="1200">
                <a:solidFill>
                  <a:srgbClr val="000000"/>
                </a:solidFill>
                <a:highlight>
                  <a:srgbClr val="FFFFFF"/>
                </a:highlight>
                <a:latin typeface="Arial"/>
                <a:ea typeface="Arial"/>
                <a:cs typeface="Arial"/>
                <a:sym typeface="Arial"/>
              </a:rPr>
              <a:t>, the sum of the products of inputs and weights are calculated and fed to the output. The output is considered if it is above a certain value i.e threshold(usually 0) and the neuron fires with an activated output (usually 1) and if it does not fire, the deactivated value is emitted (usually -1).</a:t>
            </a:r>
            <a:endParaRPr sz="1200">
              <a:solidFill>
                <a:srgbClr val="222222"/>
              </a:solidFill>
              <a:latin typeface="Arial"/>
              <a:ea typeface="Arial"/>
              <a:cs typeface="Arial"/>
              <a:sym typeface="Arial"/>
            </a:endParaRPr>
          </a:p>
        </p:txBody>
      </p:sp>
      <p:sp>
        <p:nvSpPr>
          <p:cNvPr id="212" name="Google Shape;212;p32"/>
          <p:cNvSpPr txBox="1"/>
          <p:nvPr>
            <p:ph idx="1" type="body"/>
          </p:nvPr>
        </p:nvSpPr>
        <p:spPr>
          <a:xfrm>
            <a:off x="729450" y="2839800"/>
            <a:ext cx="4216500" cy="230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1D2129"/>
                </a:solidFill>
                <a:highlight>
                  <a:srgbClr val="FFFFFF"/>
                </a:highlight>
                <a:latin typeface="Arial"/>
                <a:ea typeface="Arial"/>
                <a:cs typeface="Arial"/>
                <a:sym typeface="Arial"/>
              </a:rPr>
              <a:t>A Feed Forward Neural Network is commonly seen in its simplest form as a single layer perceptron. In this model, a series of inputs enter the layer and are multiplied by the weights. Each value is then added together to get a sum of the weighted input values. If the sum of the values is above a specific threshold, usually set at zero, the value produced is often 1, whereas if the sum falls below the threshold, the output value is -1. </a:t>
            </a:r>
            <a:endParaRPr>
              <a:solidFill>
                <a:srgbClr val="222222"/>
              </a:solidFill>
              <a:latin typeface="Arial"/>
              <a:ea typeface="Arial"/>
              <a:cs typeface="Arial"/>
              <a:sym typeface="Arial"/>
            </a:endParaRPr>
          </a:p>
        </p:txBody>
      </p:sp>
      <p:pic>
        <p:nvPicPr>
          <p:cNvPr id="213" name="Google Shape;213;p32"/>
          <p:cNvPicPr preferRelativeResize="0"/>
          <p:nvPr/>
        </p:nvPicPr>
        <p:blipFill>
          <a:blip r:embed="rId3">
            <a:alphaModFix/>
          </a:blip>
          <a:stretch>
            <a:fillRect/>
          </a:stretch>
        </p:blipFill>
        <p:spPr>
          <a:xfrm>
            <a:off x="5021875" y="2769750"/>
            <a:ext cx="4122125" cy="1818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000000"/>
                </a:solidFill>
              </a:rPr>
              <a:t>Types of ANN: </a:t>
            </a:r>
            <a:r>
              <a:rPr b="0" lang="en" sz="2100">
                <a:solidFill>
                  <a:srgbClr val="000000"/>
                </a:solidFill>
              </a:rPr>
              <a:t>Multi Layer</a:t>
            </a:r>
            <a:r>
              <a:rPr b="0" lang="en" sz="2100">
                <a:solidFill>
                  <a:srgbClr val="000000"/>
                </a:solidFill>
                <a:highlight>
                  <a:srgbClr val="FFFFFF"/>
                </a:highlight>
              </a:rPr>
              <a:t> Neural Network </a:t>
            </a:r>
            <a:endParaRPr sz="2100">
              <a:solidFill>
                <a:srgbClr val="000000"/>
              </a:solidFill>
            </a:endParaRPr>
          </a:p>
          <a:p>
            <a:pPr indent="0" lvl="0" marL="0" rtl="0" algn="l">
              <a:spcBef>
                <a:spcPts val="1200"/>
              </a:spcBef>
              <a:spcAft>
                <a:spcPts val="0"/>
              </a:spcAft>
              <a:buNone/>
            </a:pPr>
            <a:r>
              <a:t/>
            </a:r>
            <a:endParaRPr sz="2100"/>
          </a:p>
        </p:txBody>
      </p:sp>
      <p:sp>
        <p:nvSpPr>
          <p:cNvPr id="219" name="Google Shape;219;p33"/>
          <p:cNvSpPr txBox="1"/>
          <p:nvPr>
            <p:ph idx="1" type="body"/>
          </p:nvPr>
        </p:nvSpPr>
        <p:spPr>
          <a:xfrm>
            <a:off x="729450" y="1853850"/>
            <a:ext cx="7688700" cy="915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solidFill>
                  <a:srgbClr val="222222"/>
                </a:solidFill>
                <a:highlight>
                  <a:srgbClr val="FFFFFF"/>
                </a:highlight>
                <a:latin typeface="Arial"/>
                <a:ea typeface="Arial"/>
                <a:cs typeface="Arial"/>
                <a:sym typeface="Arial"/>
              </a:rPr>
              <a:t>A multi-layer neural network contains more than one layer of artificial neurons or nodes. They differ widely in design. It is important to note that while single-layer neural networks were useful early in the evolution of AI, the vast majority of networks used today have a multi-layer model. </a:t>
            </a:r>
            <a:r>
              <a:rPr lang="en" sz="1200">
                <a:solidFill>
                  <a:srgbClr val="202124"/>
                </a:solidFill>
                <a:highlight>
                  <a:srgbClr val="FFFFFF"/>
                </a:highlight>
                <a:latin typeface="Arial"/>
                <a:ea typeface="Arial"/>
                <a:cs typeface="Arial"/>
                <a:sym typeface="Arial"/>
              </a:rPr>
              <a:t>Basically, by adding more hidden layers / more neurons per layer you add more parameters to the model. Hence you </a:t>
            </a:r>
            <a:r>
              <a:rPr b="1" lang="en" sz="1200">
                <a:solidFill>
                  <a:srgbClr val="202124"/>
                </a:solidFill>
                <a:highlight>
                  <a:srgbClr val="FFFFFF"/>
                </a:highlight>
                <a:latin typeface="Arial"/>
                <a:ea typeface="Arial"/>
                <a:cs typeface="Arial"/>
                <a:sym typeface="Arial"/>
              </a:rPr>
              <a:t>allow the model to fit more complex functions</a:t>
            </a:r>
            <a:r>
              <a:rPr lang="en" sz="1200">
                <a:solidFill>
                  <a:srgbClr val="202124"/>
                </a:solidFill>
                <a:highlight>
                  <a:srgbClr val="FFFFFF"/>
                </a:highlight>
                <a:latin typeface="Arial"/>
                <a:ea typeface="Arial"/>
                <a:cs typeface="Arial"/>
                <a:sym typeface="Arial"/>
              </a:rPr>
              <a:t>.</a:t>
            </a:r>
            <a:endParaRPr sz="1200">
              <a:solidFill>
                <a:srgbClr val="222222"/>
              </a:solidFill>
              <a:latin typeface="Arial"/>
              <a:ea typeface="Arial"/>
              <a:cs typeface="Arial"/>
              <a:sym typeface="Arial"/>
            </a:endParaRPr>
          </a:p>
        </p:txBody>
      </p:sp>
      <p:sp>
        <p:nvSpPr>
          <p:cNvPr id="220" name="Google Shape;220;p33"/>
          <p:cNvSpPr txBox="1"/>
          <p:nvPr>
            <p:ph idx="1" type="body"/>
          </p:nvPr>
        </p:nvSpPr>
        <p:spPr>
          <a:xfrm>
            <a:off x="729450" y="3046650"/>
            <a:ext cx="4216500" cy="230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424242"/>
                </a:solidFill>
                <a:highlight>
                  <a:srgbClr val="FFFFFF"/>
                </a:highlight>
                <a:latin typeface="Arial"/>
                <a:ea typeface="Arial"/>
                <a:cs typeface="Arial"/>
                <a:sym typeface="Arial"/>
              </a:rPr>
              <a:t>Examples of Multi layer Neural Networkare:</a:t>
            </a:r>
            <a:endParaRPr sz="1200">
              <a:solidFill>
                <a:srgbClr val="424242"/>
              </a:solidFill>
              <a:highlight>
                <a:srgbClr val="FFFFFF"/>
              </a:highlight>
              <a:latin typeface="Arial"/>
              <a:ea typeface="Arial"/>
              <a:cs typeface="Arial"/>
              <a:sym typeface="Arial"/>
            </a:endParaRPr>
          </a:p>
          <a:p>
            <a:pPr indent="-304800" lvl="0" marL="457200" rtl="0" algn="l">
              <a:spcBef>
                <a:spcPts val="1200"/>
              </a:spcBef>
              <a:spcAft>
                <a:spcPts val="0"/>
              </a:spcAft>
              <a:buClr>
                <a:srgbClr val="424242"/>
              </a:buClr>
              <a:buSzPts val="1200"/>
              <a:buFont typeface="Arial"/>
              <a:buChar char="●"/>
            </a:pPr>
            <a:r>
              <a:rPr lang="en" sz="1200">
                <a:solidFill>
                  <a:srgbClr val="424242"/>
                </a:solidFill>
                <a:highlight>
                  <a:srgbClr val="FFFFFF"/>
                </a:highlight>
                <a:latin typeface="Arial"/>
                <a:ea typeface="Arial"/>
                <a:cs typeface="Arial"/>
                <a:sym typeface="Arial"/>
              </a:rPr>
              <a:t>Convolutional neural networks (CNNs)</a:t>
            </a:r>
            <a:endParaRPr sz="1200">
              <a:solidFill>
                <a:srgbClr val="424242"/>
              </a:solidFill>
              <a:highlight>
                <a:srgbClr val="FFFFFF"/>
              </a:highlight>
              <a:latin typeface="Arial"/>
              <a:ea typeface="Arial"/>
              <a:cs typeface="Arial"/>
              <a:sym typeface="Arial"/>
            </a:endParaRPr>
          </a:p>
          <a:p>
            <a:pPr indent="-304800" lvl="0" marL="457200" rtl="0" algn="l">
              <a:spcBef>
                <a:spcPts val="0"/>
              </a:spcBef>
              <a:spcAft>
                <a:spcPts val="0"/>
              </a:spcAft>
              <a:buClr>
                <a:srgbClr val="424242"/>
              </a:buClr>
              <a:buSzPts val="1200"/>
              <a:buFont typeface="Arial"/>
              <a:buChar char="●"/>
            </a:pPr>
            <a:r>
              <a:rPr lang="en" sz="1200">
                <a:solidFill>
                  <a:srgbClr val="424242"/>
                </a:solidFill>
                <a:highlight>
                  <a:srgbClr val="FFFFFF"/>
                </a:highlight>
                <a:latin typeface="Arial"/>
                <a:ea typeface="Arial"/>
                <a:cs typeface="Arial"/>
                <a:sym typeface="Arial"/>
              </a:rPr>
              <a:t>Recurrent neural networks, </a:t>
            </a:r>
            <a:endParaRPr sz="1200">
              <a:solidFill>
                <a:srgbClr val="424242"/>
              </a:solidFill>
              <a:highlight>
                <a:srgbClr val="FFFFFF"/>
              </a:highlight>
              <a:latin typeface="Arial"/>
              <a:ea typeface="Arial"/>
              <a:cs typeface="Arial"/>
              <a:sym typeface="Arial"/>
            </a:endParaRPr>
          </a:p>
          <a:p>
            <a:pPr indent="-304800" lvl="0" marL="457200" rtl="0" algn="l">
              <a:spcBef>
                <a:spcPts val="0"/>
              </a:spcBef>
              <a:spcAft>
                <a:spcPts val="0"/>
              </a:spcAft>
              <a:buClr>
                <a:srgbClr val="424242"/>
              </a:buClr>
              <a:buSzPts val="1200"/>
              <a:buFont typeface="Arial"/>
              <a:buChar char="●"/>
            </a:pPr>
            <a:r>
              <a:rPr lang="en" sz="1200">
                <a:solidFill>
                  <a:srgbClr val="424242"/>
                </a:solidFill>
                <a:highlight>
                  <a:srgbClr val="FFFFFF"/>
                </a:highlight>
                <a:latin typeface="Arial"/>
                <a:ea typeface="Arial"/>
                <a:cs typeface="Arial"/>
                <a:sym typeface="Arial"/>
              </a:rPr>
              <a:t>Deep networks and deep belief systems </a:t>
            </a:r>
            <a:endParaRPr>
              <a:solidFill>
                <a:srgbClr val="222222"/>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000000"/>
                </a:solidFill>
              </a:rPr>
              <a:t>Types of ANN: </a:t>
            </a:r>
            <a:r>
              <a:rPr b="0" lang="en" sz="2100">
                <a:solidFill>
                  <a:srgbClr val="000000"/>
                </a:solidFill>
              </a:rPr>
              <a:t>Recurrent</a:t>
            </a:r>
            <a:r>
              <a:rPr b="0" lang="en" sz="2100">
                <a:solidFill>
                  <a:srgbClr val="000000"/>
                </a:solidFill>
                <a:highlight>
                  <a:srgbClr val="FFFFFF"/>
                </a:highlight>
              </a:rPr>
              <a:t> Neural Network</a:t>
            </a:r>
            <a:endParaRPr sz="2100">
              <a:solidFill>
                <a:srgbClr val="000000"/>
              </a:solidFill>
            </a:endParaRPr>
          </a:p>
          <a:p>
            <a:pPr indent="0" lvl="0" marL="0" rtl="0" algn="l">
              <a:spcBef>
                <a:spcPts val="1200"/>
              </a:spcBef>
              <a:spcAft>
                <a:spcPts val="0"/>
              </a:spcAft>
              <a:buNone/>
            </a:pPr>
            <a:r>
              <a:t/>
            </a:r>
            <a:endParaRPr sz="2100"/>
          </a:p>
        </p:txBody>
      </p:sp>
      <p:sp>
        <p:nvSpPr>
          <p:cNvPr id="226" name="Google Shape;226;p34"/>
          <p:cNvSpPr txBox="1"/>
          <p:nvPr>
            <p:ph idx="1" type="body"/>
          </p:nvPr>
        </p:nvSpPr>
        <p:spPr>
          <a:xfrm>
            <a:off x="729450" y="1853850"/>
            <a:ext cx="7688700" cy="9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Arial"/>
                <a:ea typeface="Arial"/>
                <a:cs typeface="Arial"/>
                <a:sym typeface="Arial"/>
              </a:rPr>
              <a:t>Recurrent neural networks (RNN) are </a:t>
            </a:r>
            <a:r>
              <a:rPr b="1" lang="en" sz="1200">
                <a:solidFill>
                  <a:srgbClr val="202124"/>
                </a:solidFill>
                <a:highlight>
                  <a:srgbClr val="FFFFFF"/>
                </a:highlight>
                <a:latin typeface="Arial"/>
                <a:ea typeface="Arial"/>
                <a:cs typeface="Arial"/>
                <a:sym typeface="Arial"/>
              </a:rPr>
              <a:t>the state of the art algorithm for sequential data</a:t>
            </a:r>
            <a:r>
              <a:rPr lang="en" sz="1200">
                <a:solidFill>
                  <a:srgbClr val="202124"/>
                </a:solidFill>
                <a:highlight>
                  <a:srgbClr val="FFFFFF"/>
                </a:highlight>
                <a:latin typeface="Arial"/>
                <a:ea typeface="Arial"/>
                <a:cs typeface="Arial"/>
                <a:sym typeface="Arial"/>
              </a:rPr>
              <a:t> and are used by Apple's Siri and and Google's voice search. It is the first algorithm that remembers its input, due to an internal memory, which makes it perfectly suited for machine learning problems that involve sequential data.</a:t>
            </a:r>
            <a:endParaRPr sz="1200">
              <a:solidFill>
                <a:srgbClr val="202124"/>
              </a:solidFill>
              <a:highlight>
                <a:srgbClr val="FFFFFF"/>
              </a:highlight>
              <a:latin typeface="Arial"/>
              <a:ea typeface="Arial"/>
              <a:cs typeface="Arial"/>
              <a:sym typeface="Arial"/>
            </a:endParaRPr>
          </a:p>
          <a:p>
            <a:pPr indent="0" lvl="0" marL="0" rtl="0" algn="l">
              <a:spcBef>
                <a:spcPts val="1200"/>
              </a:spcBef>
              <a:spcAft>
                <a:spcPts val="1200"/>
              </a:spcAft>
              <a:buNone/>
            </a:pPr>
            <a:r>
              <a:rPr lang="en" sz="1200">
                <a:solidFill>
                  <a:srgbClr val="202124"/>
                </a:solidFill>
                <a:highlight>
                  <a:srgbClr val="FFFFFF"/>
                </a:highlight>
                <a:latin typeface="Arial"/>
                <a:ea typeface="Arial"/>
                <a:cs typeface="Arial"/>
                <a:sym typeface="Arial"/>
              </a:rPr>
              <a:t>Recurrent neural networks recognize data's sequential characteristics and use patterns to predict the next likely scenario.</a:t>
            </a:r>
            <a:endParaRPr sz="1200">
              <a:solidFill>
                <a:srgbClr val="202124"/>
              </a:solidFill>
              <a:highlight>
                <a:srgbClr val="FFFFFF"/>
              </a:highlight>
              <a:latin typeface="Arial"/>
              <a:ea typeface="Arial"/>
              <a:cs typeface="Arial"/>
              <a:sym typeface="Arial"/>
            </a:endParaRPr>
          </a:p>
        </p:txBody>
      </p:sp>
      <p:pic>
        <p:nvPicPr>
          <p:cNvPr id="227" name="Google Shape;227;p34"/>
          <p:cNvPicPr preferRelativeResize="0"/>
          <p:nvPr/>
        </p:nvPicPr>
        <p:blipFill rotWithShape="1">
          <a:blip r:embed="rId3">
            <a:alphaModFix/>
          </a:blip>
          <a:srcRect b="0" l="0" r="0" t="6629"/>
          <a:stretch/>
        </p:blipFill>
        <p:spPr>
          <a:xfrm>
            <a:off x="2570813" y="2939900"/>
            <a:ext cx="4005974" cy="2068675"/>
          </a:xfrm>
          <a:prstGeom prst="rect">
            <a:avLst/>
          </a:prstGeom>
          <a:noFill/>
          <a:ln>
            <a:noFill/>
          </a:ln>
        </p:spPr>
      </p:pic>
      <p:sp>
        <p:nvSpPr>
          <p:cNvPr id="228" name="Google Shape;228;p3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pic>
        <p:nvPicPr>
          <p:cNvPr id="234" name="Google Shape;234;p35"/>
          <p:cNvPicPr preferRelativeResize="0"/>
          <p:nvPr/>
        </p:nvPicPr>
        <p:blipFill>
          <a:blip r:embed="rId3">
            <a:alphaModFix/>
          </a:blip>
          <a:stretch>
            <a:fillRect/>
          </a:stretch>
        </p:blipFill>
        <p:spPr>
          <a:xfrm>
            <a:off x="2256825" y="1853848"/>
            <a:ext cx="5296674" cy="3164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20000"/>
              </a:lnSpc>
              <a:spcBef>
                <a:spcPts val="1400"/>
              </a:spcBef>
              <a:spcAft>
                <a:spcPts val="400"/>
              </a:spcAft>
              <a:buNone/>
            </a:pPr>
            <a:r>
              <a:rPr lang="en" sz="1800">
                <a:solidFill>
                  <a:srgbClr val="000000"/>
                </a:solidFill>
                <a:highlight>
                  <a:srgbClr val="FFFFFF"/>
                </a:highlight>
              </a:rPr>
              <a:t>Recurrent Neural Network(RNN) – Long Short Term Memory:</a:t>
            </a:r>
            <a:endParaRPr sz="1800"/>
          </a:p>
        </p:txBody>
      </p:sp>
      <p:sp>
        <p:nvSpPr>
          <p:cNvPr id="240" name="Google Shape;240;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650">
                <a:solidFill>
                  <a:srgbClr val="000000"/>
                </a:solidFill>
                <a:highlight>
                  <a:srgbClr val="FFFFFF"/>
                </a:highlight>
                <a:latin typeface="EB Garamond"/>
                <a:ea typeface="EB Garamond"/>
                <a:cs typeface="EB Garamond"/>
                <a:sym typeface="EB Garamond"/>
              </a:rPr>
              <a:t>Here, the first layer is formed similar to the feed forward neural network with the product of the sum of the weights and the features. The recurrent neural network process starts once this is computed, this means that from one time step to the next each neuron will remember some information it had in the previous time-step.</a:t>
            </a:r>
            <a:endParaRPr sz="1650">
              <a:solidFill>
                <a:srgbClr val="000000"/>
              </a:solidFill>
              <a:highlight>
                <a:srgbClr val="FFFFFF"/>
              </a:highlight>
              <a:latin typeface="EB Garamond"/>
              <a:ea typeface="EB Garamond"/>
              <a:cs typeface="EB Garamond"/>
              <a:sym typeface="EB Garamond"/>
            </a:endParaRPr>
          </a:p>
          <a:p>
            <a:pPr indent="0" lvl="0" marL="0" rtl="0" algn="l">
              <a:spcBef>
                <a:spcPts val="1200"/>
              </a:spcBef>
              <a:spcAft>
                <a:spcPts val="1200"/>
              </a:spcAft>
              <a:buNone/>
            </a:pPr>
            <a:r>
              <a:rPr lang="en" sz="1650">
                <a:solidFill>
                  <a:srgbClr val="000000"/>
                </a:solidFill>
                <a:highlight>
                  <a:srgbClr val="FFFFFF"/>
                </a:highlight>
                <a:latin typeface="EB Garamond"/>
                <a:ea typeface="EB Garamond"/>
                <a:cs typeface="EB Garamond"/>
                <a:sym typeface="EB Garamond"/>
              </a:rPr>
              <a:t>This makes each neuron act like a memory cell in performing computations. In this process, we need to let the neural network to work on the front propagation and remember what information it needs for later use. Here, if the prediction is wrong we use the learning rate or error correction to make small changes so that it will gradually work towards making the right prediction during the back propagation. </a:t>
            </a:r>
            <a:endParaRPr sz="1650">
              <a:solidFill>
                <a:srgbClr val="000000"/>
              </a:solidFill>
              <a:highlight>
                <a:srgbClr val="FFFFFF"/>
              </a:highlight>
              <a:latin typeface="EB Garamond"/>
              <a:ea typeface="EB Garamond"/>
              <a:cs typeface="EB Garamond"/>
              <a:sym typeface="EB Garamo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20000"/>
              </a:lnSpc>
              <a:spcBef>
                <a:spcPts val="1400"/>
              </a:spcBef>
              <a:spcAft>
                <a:spcPts val="400"/>
              </a:spcAft>
              <a:buNone/>
            </a:pPr>
            <a:r>
              <a:rPr lang="en" sz="1800">
                <a:solidFill>
                  <a:srgbClr val="000000"/>
                </a:solidFill>
                <a:highlight>
                  <a:srgbClr val="FFFFFF"/>
                </a:highlight>
              </a:rPr>
              <a:t>Recurrent Neural Network(RNN) – Long Short Term Memory:</a:t>
            </a:r>
            <a:endParaRPr sz="1800"/>
          </a:p>
        </p:txBody>
      </p:sp>
      <p:sp>
        <p:nvSpPr>
          <p:cNvPr id="246" name="Google Shape;246;p37"/>
          <p:cNvSpPr txBox="1"/>
          <p:nvPr>
            <p:ph idx="1" type="body"/>
          </p:nvPr>
        </p:nvSpPr>
        <p:spPr>
          <a:xfrm>
            <a:off x="729450" y="2078875"/>
            <a:ext cx="3070500" cy="3022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350">
                <a:solidFill>
                  <a:srgbClr val="222222"/>
                </a:solidFill>
                <a:highlight>
                  <a:srgbClr val="FFFFFF"/>
                </a:highlight>
              </a:rPr>
              <a:t>The first part chooses whether the information coming from the previous timestamp is to be remembered or is irrelevant and can be forgotten. </a:t>
            </a:r>
            <a:endParaRPr sz="1350">
              <a:solidFill>
                <a:srgbClr val="222222"/>
              </a:solidFill>
              <a:highlight>
                <a:srgbClr val="FFFFFF"/>
              </a:highlight>
            </a:endParaRPr>
          </a:p>
          <a:p>
            <a:pPr indent="0" lvl="0" marL="0" rtl="0" algn="l">
              <a:spcBef>
                <a:spcPts val="1200"/>
              </a:spcBef>
              <a:spcAft>
                <a:spcPts val="0"/>
              </a:spcAft>
              <a:buNone/>
            </a:pPr>
            <a:r>
              <a:rPr lang="en" sz="1350">
                <a:solidFill>
                  <a:srgbClr val="222222"/>
                </a:solidFill>
                <a:highlight>
                  <a:srgbClr val="FFFFFF"/>
                </a:highlight>
              </a:rPr>
              <a:t>In the second part, the cell tries to learn new information from the input to this cell. </a:t>
            </a:r>
            <a:endParaRPr sz="1350">
              <a:solidFill>
                <a:srgbClr val="222222"/>
              </a:solidFill>
              <a:highlight>
                <a:srgbClr val="FFFFFF"/>
              </a:highlight>
            </a:endParaRPr>
          </a:p>
          <a:p>
            <a:pPr indent="0" lvl="0" marL="0" rtl="0" algn="l">
              <a:spcBef>
                <a:spcPts val="1200"/>
              </a:spcBef>
              <a:spcAft>
                <a:spcPts val="1200"/>
              </a:spcAft>
              <a:buNone/>
            </a:pPr>
            <a:r>
              <a:rPr lang="en" sz="1350">
                <a:solidFill>
                  <a:srgbClr val="222222"/>
                </a:solidFill>
                <a:highlight>
                  <a:srgbClr val="FFFFFF"/>
                </a:highlight>
              </a:rPr>
              <a:t>At last, in the third part, the cell passes the updated information from the current timestamp to the next timestamp.</a:t>
            </a:r>
            <a:endParaRPr sz="1650">
              <a:solidFill>
                <a:srgbClr val="000000"/>
              </a:solidFill>
              <a:highlight>
                <a:srgbClr val="FFFFFF"/>
              </a:highlight>
              <a:latin typeface="EB Garamond"/>
              <a:ea typeface="EB Garamond"/>
              <a:cs typeface="EB Garamond"/>
              <a:sym typeface="EB Garamond"/>
            </a:endParaRPr>
          </a:p>
        </p:txBody>
      </p:sp>
      <p:pic>
        <p:nvPicPr>
          <p:cNvPr id="247" name="Google Shape;247;p37"/>
          <p:cNvPicPr preferRelativeResize="0"/>
          <p:nvPr/>
        </p:nvPicPr>
        <p:blipFill>
          <a:blip r:embed="rId3">
            <a:alphaModFix/>
          </a:blip>
          <a:stretch>
            <a:fillRect/>
          </a:stretch>
        </p:blipFill>
        <p:spPr>
          <a:xfrm>
            <a:off x="3738225" y="2078876"/>
            <a:ext cx="5405775" cy="2329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20000"/>
              </a:lnSpc>
              <a:spcBef>
                <a:spcPts val="1400"/>
              </a:spcBef>
              <a:spcAft>
                <a:spcPts val="400"/>
              </a:spcAft>
              <a:buNone/>
            </a:pPr>
            <a:r>
              <a:rPr lang="en" sz="1800">
                <a:solidFill>
                  <a:srgbClr val="000000"/>
                </a:solidFill>
                <a:highlight>
                  <a:srgbClr val="FFFFFF"/>
                </a:highlight>
              </a:rPr>
              <a:t>Recurrent Neural Network(RNN) – Long Short Term Memory:</a:t>
            </a:r>
            <a:endParaRPr sz="1800"/>
          </a:p>
        </p:txBody>
      </p:sp>
      <p:sp>
        <p:nvSpPr>
          <p:cNvPr id="253" name="Google Shape;253;p38"/>
          <p:cNvSpPr txBox="1"/>
          <p:nvPr>
            <p:ph idx="1" type="body"/>
          </p:nvPr>
        </p:nvSpPr>
        <p:spPr>
          <a:xfrm>
            <a:off x="729450" y="1899950"/>
            <a:ext cx="3222900" cy="3201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350">
                <a:solidFill>
                  <a:srgbClr val="222222"/>
                </a:solidFill>
                <a:highlight>
                  <a:srgbClr val="FFFFFF"/>
                </a:highlight>
              </a:rPr>
              <a:t>These three parts of an LSTM cell are known as gates. The first part is called Forget gate, the second part is known as the Input gate and the last one is the Output gate.</a:t>
            </a:r>
            <a:endParaRPr sz="1350">
              <a:solidFill>
                <a:srgbClr val="222222"/>
              </a:solidFill>
              <a:highlight>
                <a:srgbClr val="FFFFFF"/>
              </a:highlight>
            </a:endParaRPr>
          </a:p>
          <a:p>
            <a:pPr indent="0" lvl="0" marL="0" rtl="0" algn="l">
              <a:spcBef>
                <a:spcPts val="1200"/>
              </a:spcBef>
              <a:spcAft>
                <a:spcPts val="0"/>
              </a:spcAft>
              <a:buNone/>
            </a:pPr>
            <a:r>
              <a:rPr lang="en" sz="1350">
                <a:solidFill>
                  <a:srgbClr val="222222"/>
                </a:solidFill>
                <a:highlight>
                  <a:srgbClr val="FFFFFF"/>
                </a:highlight>
              </a:rPr>
              <a:t>Ex: </a:t>
            </a:r>
            <a:r>
              <a:rPr lang="en" sz="1350">
                <a:solidFill>
                  <a:srgbClr val="222222"/>
                </a:solidFill>
                <a:highlight>
                  <a:srgbClr val="FFFFFF"/>
                </a:highlight>
              </a:rPr>
              <a:t>Bob is a nice person. Dan, on the Other hand, is evil.</a:t>
            </a:r>
            <a:br>
              <a:rPr lang="en" sz="1350">
                <a:solidFill>
                  <a:srgbClr val="222222"/>
                </a:solidFill>
                <a:highlight>
                  <a:srgbClr val="FFFFFF"/>
                </a:highlight>
              </a:rPr>
            </a:br>
            <a:r>
              <a:rPr lang="en" sz="1350">
                <a:solidFill>
                  <a:srgbClr val="222222"/>
                </a:solidFill>
                <a:highlight>
                  <a:srgbClr val="FFFFFF"/>
                </a:highlight>
              </a:rPr>
              <a:t>The first sentence is “Bob is a nice person” and the second sentence is “Dan, on the Other hand, is evil”. It is very clear, in the first sentence we are talking about Bob and as soon as we encounter the full stop(.) we started talking about Dan.</a:t>
            </a:r>
            <a:endParaRPr sz="1350">
              <a:solidFill>
                <a:srgbClr val="222222"/>
              </a:solidFill>
              <a:highlight>
                <a:srgbClr val="FFFFFF"/>
              </a:highlight>
            </a:endParaRPr>
          </a:p>
          <a:p>
            <a:pPr indent="0" lvl="0" marL="0" rtl="0" algn="l">
              <a:lnSpc>
                <a:spcPct val="100000"/>
              </a:lnSpc>
              <a:spcBef>
                <a:spcPts val="1200"/>
              </a:spcBef>
              <a:spcAft>
                <a:spcPts val="1200"/>
              </a:spcAft>
              <a:buNone/>
            </a:pPr>
            <a:r>
              <a:rPr lang="en" sz="1350">
                <a:solidFill>
                  <a:srgbClr val="222222"/>
                </a:solidFill>
                <a:highlight>
                  <a:srgbClr val="FFFFFF"/>
                </a:highlight>
              </a:rPr>
              <a:t>As we move from the first sentence to the second sentence, our network should realize that we are no more talking about Bob. Now our subject is Dan. Here, the Forget gate of the network allows it to forget about it. Let’s understand the roles played by these gates in LSTM architecture.</a:t>
            </a:r>
            <a:endParaRPr sz="1350">
              <a:solidFill>
                <a:srgbClr val="222222"/>
              </a:solidFill>
              <a:highlight>
                <a:srgbClr val="FFFFFF"/>
              </a:highlight>
            </a:endParaRPr>
          </a:p>
        </p:txBody>
      </p:sp>
      <p:pic>
        <p:nvPicPr>
          <p:cNvPr id="254" name="Google Shape;254;p38"/>
          <p:cNvPicPr preferRelativeResize="0"/>
          <p:nvPr/>
        </p:nvPicPr>
        <p:blipFill>
          <a:blip r:embed="rId3">
            <a:alphaModFix/>
          </a:blip>
          <a:stretch>
            <a:fillRect/>
          </a:stretch>
        </p:blipFill>
        <p:spPr>
          <a:xfrm>
            <a:off x="3952350" y="2006250"/>
            <a:ext cx="5039249" cy="224404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400">
                <a:solidFill>
                  <a:srgbClr val="000000"/>
                </a:solidFill>
                <a:latin typeface="Arial"/>
                <a:ea typeface="Arial"/>
                <a:cs typeface="Arial"/>
                <a:sym typeface="Arial"/>
              </a:rPr>
              <a:t>Application of Artificial Neural Networks </a:t>
            </a:r>
            <a:endParaRPr sz="2400">
              <a:latin typeface="Arial"/>
              <a:ea typeface="Arial"/>
              <a:cs typeface="Arial"/>
              <a:sym typeface="Arial"/>
            </a:endParaRPr>
          </a:p>
        </p:txBody>
      </p:sp>
      <p:sp>
        <p:nvSpPr>
          <p:cNvPr id="260" name="Google Shape;260;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285750" rtl="0" algn="l">
              <a:spcBef>
                <a:spcPts val="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Handwriting Recognition </a:t>
            </a:r>
            <a:endParaRPr sz="1200">
              <a:solidFill>
                <a:srgbClr val="444444"/>
              </a:solidFill>
              <a:highlight>
                <a:srgbClr val="FFFFFF"/>
              </a:highlight>
              <a:latin typeface="Arial"/>
              <a:ea typeface="Arial"/>
              <a:cs typeface="Arial"/>
              <a:sym typeface="Arial"/>
            </a:endParaRPr>
          </a:p>
          <a:p>
            <a:pPr indent="-304800" lvl="0" marL="285750" rtl="0" algn="l">
              <a:spcBef>
                <a:spcPts val="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Image Compression</a:t>
            </a:r>
            <a:endParaRPr sz="1200">
              <a:solidFill>
                <a:srgbClr val="444444"/>
              </a:solidFill>
              <a:highlight>
                <a:srgbClr val="FFFFFF"/>
              </a:highlight>
              <a:latin typeface="Arial"/>
              <a:ea typeface="Arial"/>
              <a:cs typeface="Arial"/>
              <a:sym typeface="Arial"/>
            </a:endParaRPr>
          </a:p>
          <a:p>
            <a:pPr indent="-304800" lvl="0" marL="285750" rtl="0" algn="l">
              <a:spcBef>
                <a:spcPts val="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Stock Exchange Prediction</a:t>
            </a:r>
            <a:endParaRPr sz="1200">
              <a:solidFill>
                <a:srgbClr val="444444"/>
              </a:solidFill>
              <a:highlight>
                <a:srgbClr val="FFFFFF"/>
              </a:highlight>
              <a:latin typeface="Arial"/>
              <a:ea typeface="Arial"/>
              <a:cs typeface="Arial"/>
              <a:sym typeface="Arial"/>
            </a:endParaRPr>
          </a:p>
          <a:p>
            <a:pPr indent="-304800" lvl="0" marL="285750" rtl="0" algn="l">
              <a:spcBef>
                <a:spcPts val="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Text Classification</a:t>
            </a:r>
            <a:endParaRPr sz="1200">
              <a:solidFill>
                <a:srgbClr val="444444"/>
              </a:solidFill>
              <a:highlight>
                <a:srgbClr val="FFFFFF"/>
              </a:highlight>
              <a:latin typeface="Arial"/>
              <a:ea typeface="Arial"/>
              <a:cs typeface="Arial"/>
              <a:sym typeface="Arial"/>
            </a:endParaRPr>
          </a:p>
          <a:p>
            <a:pPr indent="-304800" lvl="0" marL="285750" rtl="0" algn="l">
              <a:spcBef>
                <a:spcPts val="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Machine Translation</a:t>
            </a:r>
            <a:endParaRPr sz="1200">
              <a:solidFill>
                <a:srgbClr val="444444"/>
              </a:solidFill>
              <a:highlight>
                <a:srgbClr val="FFFFFF"/>
              </a:highlight>
              <a:latin typeface="Arial"/>
              <a:ea typeface="Arial"/>
              <a:cs typeface="Arial"/>
              <a:sym typeface="Arial"/>
            </a:endParaRPr>
          </a:p>
          <a:p>
            <a:pPr indent="-304800" lvl="0" marL="285750" rtl="0" algn="l">
              <a:spcBef>
                <a:spcPts val="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Speech Recognition</a:t>
            </a:r>
            <a:endParaRPr sz="1200">
              <a:solidFill>
                <a:srgbClr val="444444"/>
              </a:solidFill>
              <a:highlight>
                <a:srgbClr val="FFFFFF"/>
              </a:highlight>
              <a:latin typeface="Arial"/>
              <a:ea typeface="Arial"/>
              <a:cs typeface="Arial"/>
              <a:sym typeface="Arial"/>
            </a:endParaRPr>
          </a:p>
          <a:p>
            <a:pPr indent="-304800" lvl="0" marL="285750" rtl="0" algn="l">
              <a:spcBef>
                <a:spcPts val="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Facial Recognition</a:t>
            </a:r>
            <a:endParaRPr sz="1200">
              <a:solidFill>
                <a:srgbClr val="444444"/>
              </a:solidFill>
              <a:highlight>
                <a:srgbClr val="FFFFFF"/>
              </a:highlight>
              <a:latin typeface="Arial"/>
              <a:ea typeface="Arial"/>
              <a:cs typeface="Arial"/>
              <a:sym typeface="Arial"/>
            </a:endParaRPr>
          </a:p>
          <a:p>
            <a:pPr indent="-228600" lvl="0" marL="285750" rtl="0" algn="l">
              <a:spcBef>
                <a:spcPts val="2200"/>
              </a:spcBef>
              <a:spcAft>
                <a:spcPts val="1200"/>
              </a:spcAft>
              <a:buNone/>
            </a:pPr>
            <a:r>
              <a:t/>
            </a:r>
            <a:endParaRPr sz="12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used</a:t>
            </a:r>
            <a:endParaRPr/>
          </a:p>
        </p:txBody>
      </p:sp>
      <p:pic>
        <p:nvPicPr>
          <p:cNvPr id="266" name="Google Shape;266;p40"/>
          <p:cNvPicPr preferRelativeResize="0"/>
          <p:nvPr/>
        </p:nvPicPr>
        <p:blipFill>
          <a:blip r:embed="rId3">
            <a:alphaModFix/>
          </a:blip>
          <a:stretch>
            <a:fillRect/>
          </a:stretch>
        </p:blipFill>
        <p:spPr>
          <a:xfrm>
            <a:off x="1734525" y="1853850"/>
            <a:ext cx="5785033" cy="3289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1"/>
          <p:cNvPicPr preferRelativeResize="0"/>
          <p:nvPr/>
        </p:nvPicPr>
        <p:blipFill rotWithShape="1">
          <a:blip r:embed="rId3">
            <a:alphaModFix/>
          </a:blip>
          <a:srcRect b="4290" l="3997" r="3478" t="4817"/>
          <a:stretch/>
        </p:blipFill>
        <p:spPr>
          <a:xfrm>
            <a:off x="719563" y="525613"/>
            <a:ext cx="7704875" cy="4344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100" name="Google Shape;100;p15"/>
          <p:cNvSpPr txBox="1"/>
          <p:nvPr>
            <p:ph idx="1" type="body"/>
          </p:nvPr>
        </p:nvSpPr>
        <p:spPr>
          <a:xfrm>
            <a:off x="729450" y="2078875"/>
            <a:ext cx="7688700" cy="29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latin typeface="Arial"/>
                <a:ea typeface="Arial"/>
                <a:cs typeface="Arial"/>
                <a:sym typeface="Arial"/>
              </a:rPr>
              <a:t>Learning with Neural Networks: </a:t>
            </a:r>
            <a:endParaRPr sz="1000">
              <a:solidFill>
                <a:srgbClr val="000000"/>
              </a:solidFill>
              <a:latin typeface="Arial"/>
              <a:ea typeface="Arial"/>
              <a:cs typeface="Arial"/>
              <a:sym typeface="Arial"/>
            </a:endParaRPr>
          </a:p>
          <a:p>
            <a:pPr indent="-292100" lvl="0" marL="457200" rtl="0" algn="l">
              <a:spcBef>
                <a:spcPts val="1200"/>
              </a:spcBef>
              <a:spcAft>
                <a:spcPts val="0"/>
              </a:spcAft>
              <a:buClr>
                <a:srgbClr val="000000"/>
              </a:buClr>
              <a:buSzPts val="1000"/>
              <a:buFont typeface="Arial"/>
              <a:buChar char="●"/>
            </a:pPr>
            <a:r>
              <a:rPr lang="en" sz="1000">
                <a:solidFill>
                  <a:srgbClr val="000000"/>
                </a:solidFill>
                <a:latin typeface="Arial"/>
                <a:ea typeface="Arial"/>
                <a:cs typeface="Arial"/>
                <a:sym typeface="Arial"/>
              </a:rPr>
              <a:t>Introduction: Deep Learning, Neural Network, Artificial Neural Network</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Biological Neural Networks Vs. Artificial Neural Networks (ANN), </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Example of Neural Network: House Price Prediction</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Activation Functions: Sigmoid, Tanh, ReLu </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Types of ANN: Feed-forward, Single Layered, Multi-Layered</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Application of Artificial Neural Networks, </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100">
                <a:solidFill>
                  <a:srgbClr val="000000"/>
                </a:solidFill>
                <a:highlight>
                  <a:srgbClr val="FFFFFF"/>
                </a:highlight>
                <a:latin typeface="Arial"/>
                <a:ea typeface="Arial"/>
                <a:cs typeface="Arial"/>
                <a:sym typeface="Arial"/>
              </a:rPr>
              <a:t>Learning Techniques in Neural Networks</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Perceptron Learning, </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Back - propagation Learning</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Transfer Learning</a:t>
            </a:r>
            <a:endParaRPr sz="100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1800"/>
              </a:spcBef>
              <a:spcAft>
                <a:spcPts val="400"/>
              </a:spcAft>
              <a:buNone/>
            </a:pPr>
            <a:r>
              <a:rPr lang="en" sz="2400">
                <a:solidFill>
                  <a:srgbClr val="222C3A"/>
                </a:solidFill>
                <a:highlight>
                  <a:srgbClr val="FFFFFF"/>
                </a:highlight>
                <a:latin typeface="Arial"/>
                <a:ea typeface="Arial"/>
                <a:cs typeface="Arial"/>
                <a:sym typeface="Arial"/>
              </a:rPr>
              <a:t>Learning Techniques in Neural Networks</a:t>
            </a:r>
            <a:endParaRPr sz="2400">
              <a:latin typeface="Arial"/>
              <a:ea typeface="Arial"/>
              <a:cs typeface="Arial"/>
              <a:sym typeface="Arial"/>
            </a:endParaRPr>
          </a:p>
        </p:txBody>
      </p:sp>
      <p:sp>
        <p:nvSpPr>
          <p:cNvPr id="277" name="Google Shape;277;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10000"/>
          </a:bodyPr>
          <a:lstStyle/>
          <a:p>
            <a:pPr indent="-302418" lvl="0" marL="400050" rtl="0" algn="l">
              <a:spcBef>
                <a:spcPts val="2400"/>
              </a:spcBef>
              <a:spcAft>
                <a:spcPts val="0"/>
              </a:spcAft>
              <a:buClr>
                <a:srgbClr val="334960"/>
              </a:buClr>
              <a:buSzPct val="88235"/>
              <a:buFont typeface="Roboto"/>
              <a:buChar char="●"/>
            </a:pPr>
            <a:r>
              <a:rPr b="1" lang="en" sz="1700">
                <a:solidFill>
                  <a:srgbClr val="222C3A"/>
                </a:solidFill>
                <a:highlight>
                  <a:srgbClr val="FFFFFF"/>
                </a:highlight>
                <a:latin typeface="Arial"/>
                <a:ea typeface="Arial"/>
                <a:cs typeface="Arial"/>
                <a:sym typeface="Arial"/>
              </a:rPr>
              <a:t>Supervised Learning </a:t>
            </a:r>
            <a:r>
              <a:rPr lang="en" sz="1500">
                <a:solidFill>
                  <a:srgbClr val="334960"/>
                </a:solidFill>
                <a:highlight>
                  <a:srgbClr val="FFFFFF"/>
                </a:highlight>
                <a:latin typeface="Arial"/>
                <a:ea typeface="Arial"/>
                <a:cs typeface="Arial"/>
                <a:sym typeface="Arial"/>
              </a:rPr>
              <a:t>In this learning, the training data is input to the network, and the desired output is known weights are adjusted until production yields desired value.</a:t>
            </a:r>
            <a:endParaRPr sz="1500">
              <a:solidFill>
                <a:srgbClr val="334960"/>
              </a:solidFill>
              <a:highlight>
                <a:srgbClr val="FFFFFF"/>
              </a:highlight>
              <a:latin typeface="Arial"/>
              <a:ea typeface="Arial"/>
              <a:cs typeface="Arial"/>
              <a:sym typeface="Arial"/>
            </a:endParaRPr>
          </a:p>
          <a:p>
            <a:pPr indent="-302418" lvl="0" marL="400050" rtl="0" algn="l">
              <a:spcBef>
                <a:spcPts val="0"/>
              </a:spcBef>
              <a:spcAft>
                <a:spcPts val="0"/>
              </a:spcAft>
              <a:buClr>
                <a:srgbClr val="334960"/>
              </a:buClr>
              <a:buSzPct val="88235"/>
              <a:buFont typeface="Roboto"/>
              <a:buChar char="●"/>
            </a:pPr>
            <a:r>
              <a:rPr b="1" lang="en" sz="1700">
                <a:solidFill>
                  <a:srgbClr val="222C3A"/>
                </a:solidFill>
                <a:highlight>
                  <a:srgbClr val="FFFFFF"/>
                </a:highlight>
                <a:latin typeface="Arial"/>
                <a:ea typeface="Arial"/>
                <a:cs typeface="Arial"/>
                <a:sym typeface="Arial"/>
              </a:rPr>
              <a:t>Unsupervised Learning </a:t>
            </a:r>
            <a:r>
              <a:rPr lang="en" sz="1500">
                <a:solidFill>
                  <a:srgbClr val="334960"/>
                </a:solidFill>
                <a:highlight>
                  <a:srgbClr val="FFFFFF"/>
                </a:highlight>
                <a:latin typeface="Arial"/>
                <a:ea typeface="Arial"/>
                <a:cs typeface="Arial"/>
                <a:sym typeface="Arial"/>
              </a:rPr>
              <a:t>Use the input data to train the network whose output is known. The network classifies the input data and adjusts the weight by feature extraction in input data.</a:t>
            </a:r>
            <a:endParaRPr sz="1500">
              <a:solidFill>
                <a:srgbClr val="334960"/>
              </a:solidFill>
              <a:highlight>
                <a:srgbClr val="FFFFFF"/>
              </a:highlight>
              <a:latin typeface="Arial"/>
              <a:ea typeface="Arial"/>
              <a:cs typeface="Arial"/>
              <a:sym typeface="Arial"/>
            </a:endParaRPr>
          </a:p>
          <a:p>
            <a:pPr indent="-302418" lvl="0" marL="400050" rtl="0" algn="l">
              <a:spcBef>
                <a:spcPts val="0"/>
              </a:spcBef>
              <a:spcAft>
                <a:spcPts val="0"/>
              </a:spcAft>
              <a:buClr>
                <a:srgbClr val="334960"/>
              </a:buClr>
              <a:buSzPct val="88235"/>
              <a:buFont typeface="Roboto"/>
              <a:buChar char="●"/>
            </a:pPr>
            <a:r>
              <a:rPr b="1" lang="en" sz="1700">
                <a:solidFill>
                  <a:srgbClr val="222C3A"/>
                </a:solidFill>
                <a:highlight>
                  <a:srgbClr val="FFFFFF"/>
                </a:highlight>
                <a:latin typeface="Arial"/>
                <a:ea typeface="Arial"/>
                <a:cs typeface="Arial"/>
                <a:sym typeface="Arial"/>
              </a:rPr>
              <a:t>Reinforcement Learning </a:t>
            </a:r>
            <a:r>
              <a:rPr lang="en" sz="1500">
                <a:solidFill>
                  <a:srgbClr val="334960"/>
                </a:solidFill>
                <a:highlight>
                  <a:srgbClr val="FFFFFF"/>
                </a:highlight>
                <a:latin typeface="Arial"/>
                <a:ea typeface="Arial"/>
                <a:cs typeface="Arial"/>
                <a:sym typeface="Arial"/>
              </a:rPr>
              <a:t>Here, the output value is unknown, but the network provides feedback on whether the output is right or wrong. It is Semi-Supervised Learning.</a:t>
            </a:r>
            <a:endParaRPr sz="1500">
              <a:solidFill>
                <a:srgbClr val="334960"/>
              </a:solidFill>
              <a:highlight>
                <a:srgbClr val="FFFFFF"/>
              </a:highlight>
              <a:latin typeface="Arial"/>
              <a:ea typeface="Arial"/>
              <a:cs typeface="Arial"/>
              <a:sym typeface="Arial"/>
            </a:endParaRPr>
          </a:p>
          <a:p>
            <a:pPr indent="-302418" lvl="0" marL="400050" rtl="0" algn="l">
              <a:spcBef>
                <a:spcPts val="0"/>
              </a:spcBef>
              <a:spcAft>
                <a:spcPts val="0"/>
              </a:spcAft>
              <a:buClr>
                <a:srgbClr val="334960"/>
              </a:buClr>
              <a:buSzPct val="88235"/>
              <a:buFont typeface="Roboto"/>
              <a:buChar char="●"/>
            </a:pPr>
            <a:r>
              <a:rPr b="1" lang="en" sz="1700">
                <a:solidFill>
                  <a:srgbClr val="222C3A"/>
                </a:solidFill>
                <a:highlight>
                  <a:srgbClr val="FFFFFF"/>
                </a:highlight>
                <a:latin typeface="Arial"/>
                <a:ea typeface="Arial"/>
                <a:cs typeface="Arial"/>
                <a:sym typeface="Arial"/>
              </a:rPr>
              <a:t>Offline Learning </a:t>
            </a:r>
            <a:r>
              <a:rPr lang="en" sz="1500">
                <a:solidFill>
                  <a:srgbClr val="334960"/>
                </a:solidFill>
                <a:highlight>
                  <a:srgbClr val="FFFFFF"/>
                </a:highlight>
                <a:latin typeface="Arial"/>
                <a:ea typeface="Arial"/>
                <a:cs typeface="Arial"/>
                <a:sym typeface="Arial"/>
              </a:rPr>
              <a:t>The weight vector adjustment and threshold adjustment are made only after the training set is shown to the network. It is also called Batch Learning.</a:t>
            </a:r>
            <a:endParaRPr sz="1500">
              <a:solidFill>
                <a:srgbClr val="334960"/>
              </a:solidFill>
              <a:highlight>
                <a:srgbClr val="FFFFFF"/>
              </a:highlight>
              <a:latin typeface="Arial"/>
              <a:ea typeface="Arial"/>
              <a:cs typeface="Arial"/>
              <a:sym typeface="Arial"/>
            </a:endParaRPr>
          </a:p>
          <a:p>
            <a:pPr indent="-302418" lvl="0" marL="400050" rtl="0" algn="l">
              <a:spcBef>
                <a:spcPts val="0"/>
              </a:spcBef>
              <a:spcAft>
                <a:spcPts val="0"/>
              </a:spcAft>
              <a:buClr>
                <a:srgbClr val="334960"/>
              </a:buClr>
              <a:buSzPct val="88235"/>
              <a:buFont typeface="Roboto"/>
              <a:buChar char="●"/>
            </a:pPr>
            <a:r>
              <a:rPr b="1" lang="en" sz="1700">
                <a:solidFill>
                  <a:srgbClr val="222C3A"/>
                </a:solidFill>
                <a:highlight>
                  <a:srgbClr val="FFFFFF"/>
                </a:highlight>
                <a:latin typeface="Arial"/>
                <a:ea typeface="Arial"/>
                <a:cs typeface="Arial"/>
                <a:sym typeface="Arial"/>
              </a:rPr>
              <a:t>Online Learning </a:t>
            </a:r>
            <a:r>
              <a:rPr lang="en" sz="1500">
                <a:solidFill>
                  <a:srgbClr val="334960"/>
                </a:solidFill>
                <a:highlight>
                  <a:srgbClr val="FFFFFF"/>
                </a:highlight>
                <a:latin typeface="Arial"/>
                <a:ea typeface="Arial"/>
                <a:cs typeface="Arial"/>
                <a:sym typeface="Arial"/>
              </a:rPr>
              <a:t>The adjustment of the weight and threshold is made after presenting each training sample to the network.</a:t>
            </a:r>
            <a:endParaRPr>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400">
                <a:solidFill>
                  <a:srgbClr val="000000"/>
                </a:solidFill>
                <a:latin typeface="Arial"/>
                <a:ea typeface="Arial"/>
                <a:cs typeface="Arial"/>
                <a:sym typeface="Arial"/>
              </a:rPr>
              <a:t>Perceptron Learning</a:t>
            </a:r>
            <a:endParaRPr sz="2400">
              <a:solidFill>
                <a:srgbClr val="000000"/>
              </a:solidFill>
              <a:latin typeface="Arial"/>
              <a:ea typeface="Arial"/>
              <a:cs typeface="Arial"/>
              <a:sym typeface="Arial"/>
            </a:endParaRPr>
          </a:p>
          <a:p>
            <a:pPr indent="0" lvl="0" marL="0" rtl="0" algn="l">
              <a:spcBef>
                <a:spcPts val="1200"/>
              </a:spcBef>
              <a:spcAft>
                <a:spcPts val="0"/>
              </a:spcAft>
              <a:buSzPts val="990"/>
              <a:buNone/>
            </a:pPr>
            <a:r>
              <a:t/>
            </a:r>
            <a:endParaRPr sz="2340"/>
          </a:p>
        </p:txBody>
      </p:sp>
      <p:sp>
        <p:nvSpPr>
          <p:cNvPr id="283" name="Google Shape;283;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In Machine Learning and Artificial Intelligence, Perceptron is the most commonly used term for all folks. It is the primary step to learn Machine Learning and Deep Learning technologies, which consists of a set of </a:t>
            </a:r>
            <a:r>
              <a:rPr lang="en" sz="1200" u="sng">
                <a:solidFill>
                  <a:srgbClr val="333333"/>
                </a:solidFill>
                <a:highlight>
                  <a:srgbClr val="FFFFFF"/>
                </a:highlight>
                <a:latin typeface="Roboto"/>
                <a:ea typeface="Roboto"/>
                <a:cs typeface="Roboto"/>
                <a:sym typeface="Roboto"/>
              </a:rPr>
              <a:t>weights, input values or scores, and a threshold</a:t>
            </a:r>
            <a:r>
              <a:rPr lang="en" sz="1200">
                <a:solidFill>
                  <a:srgbClr val="333333"/>
                </a:solidFill>
                <a:highlight>
                  <a:srgbClr val="FFFFFF"/>
                </a:highlight>
                <a:latin typeface="Roboto"/>
                <a:ea typeface="Roboto"/>
                <a:cs typeface="Roboto"/>
                <a:sym typeface="Roboto"/>
              </a:rPr>
              <a:t>. </a:t>
            </a:r>
            <a:r>
              <a:rPr b="1" i="1" lang="en" sz="1200">
                <a:solidFill>
                  <a:srgbClr val="333333"/>
                </a:solidFill>
                <a:highlight>
                  <a:srgbClr val="FFFFFF"/>
                </a:highlight>
                <a:latin typeface="Roboto"/>
                <a:ea typeface="Roboto"/>
                <a:cs typeface="Roboto"/>
                <a:sym typeface="Roboto"/>
              </a:rPr>
              <a:t>Perceptron is a building block of an Artificial Neural Network</a:t>
            </a:r>
            <a:r>
              <a:rPr lang="en" sz="1200">
                <a:solidFill>
                  <a:srgbClr val="333333"/>
                </a:solidFill>
                <a:highlight>
                  <a:srgbClr val="FFFFFF"/>
                </a:highlight>
                <a:latin typeface="Roboto"/>
                <a:ea typeface="Roboto"/>
                <a:cs typeface="Roboto"/>
                <a:sym typeface="Roboto"/>
              </a:rPr>
              <a:t>.</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333333"/>
              </a:solidFill>
              <a:highlight>
                <a:srgbClr val="FFFFFF"/>
              </a:highlight>
              <a:latin typeface="Roboto"/>
              <a:ea typeface="Roboto"/>
              <a:cs typeface="Roboto"/>
              <a:sym typeface="Roboto"/>
            </a:endParaRPr>
          </a:p>
        </p:txBody>
      </p:sp>
      <p:pic>
        <p:nvPicPr>
          <p:cNvPr id="284" name="Google Shape;284;p43"/>
          <p:cNvPicPr preferRelativeResize="0"/>
          <p:nvPr/>
        </p:nvPicPr>
        <p:blipFill>
          <a:blip r:embed="rId3">
            <a:alphaModFix/>
          </a:blip>
          <a:stretch>
            <a:fillRect/>
          </a:stretch>
        </p:blipFill>
        <p:spPr>
          <a:xfrm>
            <a:off x="2310000" y="2738825"/>
            <a:ext cx="4524000" cy="2467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None/>
            </a:pPr>
            <a:r>
              <a:rPr lang="en" sz="1900">
                <a:solidFill>
                  <a:srgbClr val="202124"/>
                </a:solidFill>
                <a:highlight>
                  <a:srgbClr val="FFFFFF"/>
                </a:highlight>
                <a:latin typeface="Arial"/>
                <a:ea typeface="Arial"/>
                <a:cs typeface="Arial"/>
                <a:sym typeface="Arial"/>
              </a:rPr>
              <a:t>Types of Perceptron Models</a:t>
            </a:r>
            <a:endParaRPr sz="1900">
              <a:solidFill>
                <a:srgbClr val="202124"/>
              </a:solidFill>
              <a:highlight>
                <a:srgbClr val="FFFFFF"/>
              </a:highlight>
              <a:latin typeface="Arial"/>
              <a:ea typeface="Arial"/>
              <a:cs typeface="Arial"/>
              <a:sym typeface="Arial"/>
            </a:endParaRPr>
          </a:p>
          <a:p>
            <a:pPr indent="0" lvl="0" marL="0" rtl="0" algn="l">
              <a:lnSpc>
                <a:spcPct val="115000"/>
              </a:lnSpc>
              <a:spcBef>
                <a:spcPts val="400"/>
              </a:spcBef>
              <a:spcAft>
                <a:spcPts val="0"/>
              </a:spcAft>
              <a:buNone/>
            </a:pPr>
            <a:r>
              <a:t/>
            </a:r>
            <a:endParaRPr sz="1100">
              <a:solidFill>
                <a:srgbClr val="202124"/>
              </a:solidFill>
              <a:latin typeface="Arial"/>
              <a:ea typeface="Arial"/>
              <a:cs typeface="Arial"/>
              <a:sym typeface="Arial"/>
            </a:endParaRPr>
          </a:p>
          <a:p>
            <a:pPr indent="0" lvl="0" marL="0" rtl="0" algn="l">
              <a:spcBef>
                <a:spcPts val="0"/>
              </a:spcBef>
              <a:spcAft>
                <a:spcPts val="0"/>
              </a:spcAft>
              <a:buNone/>
            </a:pPr>
            <a:r>
              <a:t/>
            </a:r>
            <a:endParaRPr>
              <a:solidFill>
                <a:srgbClr val="202124"/>
              </a:solidFill>
            </a:endParaRPr>
          </a:p>
        </p:txBody>
      </p:sp>
      <p:sp>
        <p:nvSpPr>
          <p:cNvPr id="290" name="Google Shape;290;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200">
                <a:solidFill>
                  <a:srgbClr val="000000"/>
                </a:solidFill>
                <a:highlight>
                  <a:srgbClr val="FFFFFF"/>
                </a:highlight>
                <a:latin typeface="Roboto"/>
                <a:ea typeface="Roboto"/>
                <a:cs typeface="Roboto"/>
                <a:sym typeface="Roboto"/>
              </a:rPr>
              <a:t>Based on the layers, Perceptron models are divided into two types. These are as follows:</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rgbClr val="000000"/>
              </a:buClr>
              <a:buSzPts val="1200"/>
              <a:buFont typeface="Roboto"/>
              <a:buAutoNum type="arabicPeriod"/>
            </a:pPr>
            <a:r>
              <a:rPr lang="en" sz="1200">
                <a:solidFill>
                  <a:srgbClr val="000000"/>
                </a:solidFill>
                <a:highlight>
                  <a:srgbClr val="FFFFFF"/>
                </a:highlight>
                <a:latin typeface="Roboto"/>
                <a:ea typeface="Roboto"/>
                <a:cs typeface="Roboto"/>
                <a:sym typeface="Roboto"/>
              </a:rPr>
              <a:t>Single-layer Perceptron Model: Single layer perceptron model has one hidden layer.</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AutoNum type="arabicPeriod"/>
            </a:pPr>
            <a:r>
              <a:rPr lang="en" sz="1200">
                <a:solidFill>
                  <a:srgbClr val="000000"/>
                </a:solidFill>
                <a:highlight>
                  <a:srgbClr val="FFFFFF"/>
                </a:highlight>
                <a:latin typeface="Roboto"/>
                <a:ea typeface="Roboto"/>
                <a:cs typeface="Roboto"/>
                <a:sym typeface="Roboto"/>
              </a:rPr>
              <a:t>Multi-layer Perceptron model: Like a single-layer perceptron model, a multi-layer perceptron model also has the same model structure but has a greater number of hidden layers. The multi-layer perceptron model is also known as the Backpropagation algorithm.</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729450" y="6322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400">
                <a:solidFill>
                  <a:srgbClr val="000000"/>
                </a:solidFill>
                <a:latin typeface="Arial"/>
                <a:ea typeface="Arial"/>
                <a:cs typeface="Arial"/>
                <a:sym typeface="Arial"/>
              </a:rPr>
              <a:t>Back - propagation Learning</a:t>
            </a:r>
            <a:endParaRPr sz="2400">
              <a:solidFill>
                <a:srgbClr val="000000"/>
              </a:solidFill>
              <a:latin typeface="Arial"/>
              <a:ea typeface="Arial"/>
              <a:cs typeface="Arial"/>
              <a:sym typeface="Arial"/>
            </a:endParaRPr>
          </a:p>
          <a:p>
            <a:pPr indent="0" lvl="0" marL="0" rtl="0" algn="l">
              <a:spcBef>
                <a:spcPts val="1200"/>
              </a:spcBef>
              <a:spcAft>
                <a:spcPts val="0"/>
              </a:spcAft>
              <a:buSzPts val="990"/>
              <a:buNone/>
            </a:pPr>
            <a:r>
              <a:t/>
            </a:r>
            <a:endParaRPr sz="2340"/>
          </a:p>
        </p:txBody>
      </p:sp>
      <p:sp>
        <p:nvSpPr>
          <p:cNvPr id="296" name="Google Shape;296;p45"/>
          <p:cNvSpPr txBox="1"/>
          <p:nvPr>
            <p:ph idx="1" type="body"/>
          </p:nvPr>
        </p:nvSpPr>
        <p:spPr>
          <a:xfrm>
            <a:off x="729450" y="12420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222222"/>
                </a:solidFill>
                <a:highlight>
                  <a:srgbClr val="FFFFFF"/>
                </a:highlight>
                <a:latin typeface="Arial"/>
                <a:ea typeface="Arial"/>
                <a:cs typeface="Arial"/>
                <a:sym typeface="Arial"/>
              </a:rPr>
              <a:t>Backpropagation in neural network is a short form for “backward propagation of errors.” It is a standard method of training artificial neural networks. This method helps calculate the gradient of a loss function with respect to all the weights in the network.</a:t>
            </a:r>
            <a:endParaRPr sz="135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97" name="Google Shape;297;p45"/>
          <p:cNvPicPr preferRelativeResize="0"/>
          <p:nvPr/>
        </p:nvPicPr>
        <p:blipFill>
          <a:blip r:embed="rId3">
            <a:alphaModFix/>
          </a:blip>
          <a:stretch>
            <a:fillRect/>
          </a:stretch>
        </p:blipFill>
        <p:spPr>
          <a:xfrm>
            <a:off x="1673750" y="2184775"/>
            <a:ext cx="5679476" cy="2958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400">
                <a:solidFill>
                  <a:srgbClr val="000000"/>
                </a:solidFill>
                <a:latin typeface="Arial"/>
                <a:ea typeface="Arial"/>
                <a:cs typeface="Arial"/>
                <a:sym typeface="Arial"/>
              </a:rPr>
              <a:t>Transfer Learning</a:t>
            </a:r>
            <a:endParaRPr sz="2400">
              <a:latin typeface="Arial"/>
              <a:ea typeface="Arial"/>
              <a:cs typeface="Arial"/>
              <a:sym typeface="Arial"/>
            </a:endParaRPr>
          </a:p>
        </p:txBody>
      </p:sp>
      <p:sp>
        <p:nvSpPr>
          <p:cNvPr id="303" name="Google Shape;303;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rgbClr val="222222"/>
                </a:solidFill>
                <a:highlight>
                  <a:srgbClr val="FFFFFF"/>
                </a:highlight>
                <a:latin typeface="Arial"/>
                <a:ea typeface="Arial"/>
                <a:cs typeface="Arial"/>
                <a:sym typeface="Arial"/>
              </a:rPr>
              <a:t>Transfer learning is a machine learning method where a model developed for a task is reused as the starting point for a model on a second task.</a:t>
            </a:r>
            <a:endParaRPr sz="1150">
              <a:solidFill>
                <a:srgbClr val="222222"/>
              </a:solidFill>
              <a:highlight>
                <a:srgbClr val="FFFFFF"/>
              </a:highlight>
              <a:latin typeface="Arial"/>
              <a:ea typeface="Arial"/>
              <a:cs typeface="Arial"/>
              <a:sym typeface="Arial"/>
            </a:endParaRPr>
          </a:p>
          <a:p>
            <a:pPr indent="0" lvl="0" marL="0" rtl="0" algn="l">
              <a:lnSpc>
                <a:spcPct val="150000"/>
              </a:lnSpc>
              <a:spcBef>
                <a:spcPts val="1200"/>
              </a:spcBef>
              <a:spcAft>
                <a:spcPts val="0"/>
              </a:spcAft>
              <a:buNone/>
            </a:pPr>
            <a:r>
              <a:rPr lang="en" sz="1150">
                <a:solidFill>
                  <a:srgbClr val="222222"/>
                </a:solidFill>
                <a:highlight>
                  <a:srgbClr val="FFFFFF"/>
                </a:highlight>
                <a:latin typeface="Arial"/>
                <a:ea typeface="Arial"/>
                <a:cs typeface="Arial"/>
                <a:sym typeface="Arial"/>
              </a:rPr>
              <a:t>Two common approaches are as follows:</a:t>
            </a:r>
            <a:endParaRPr sz="1150">
              <a:solidFill>
                <a:srgbClr val="222222"/>
              </a:solidFill>
              <a:highlight>
                <a:srgbClr val="FFFFFF"/>
              </a:highlight>
              <a:latin typeface="Arial"/>
              <a:ea typeface="Arial"/>
              <a:cs typeface="Arial"/>
              <a:sym typeface="Arial"/>
            </a:endParaRPr>
          </a:p>
          <a:p>
            <a:pPr indent="-301625" lvl="0" marL="457200" rtl="0" algn="l">
              <a:spcBef>
                <a:spcPts val="1400"/>
              </a:spcBef>
              <a:spcAft>
                <a:spcPts val="0"/>
              </a:spcAft>
              <a:buClr>
                <a:srgbClr val="222222"/>
              </a:buClr>
              <a:buSzPts val="1150"/>
              <a:buFont typeface="Arial"/>
              <a:buAutoNum type="arabicPeriod"/>
            </a:pPr>
            <a:r>
              <a:rPr lang="en" sz="1150">
                <a:solidFill>
                  <a:srgbClr val="222222"/>
                </a:solidFill>
                <a:highlight>
                  <a:srgbClr val="FFFFFF"/>
                </a:highlight>
                <a:latin typeface="Arial"/>
                <a:ea typeface="Arial"/>
                <a:cs typeface="Arial"/>
                <a:sym typeface="Arial"/>
              </a:rPr>
              <a:t>Develop Model Approach</a:t>
            </a:r>
            <a:endParaRPr sz="1150">
              <a:solidFill>
                <a:srgbClr val="222222"/>
              </a:solidFill>
              <a:highlight>
                <a:srgbClr val="FFFFFF"/>
              </a:highlight>
              <a:latin typeface="Arial"/>
              <a:ea typeface="Arial"/>
              <a:cs typeface="Arial"/>
              <a:sym typeface="Arial"/>
            </a:endParaRPr>
          </a:p>
          <a:p>
            <a:pPr indent="-301625" lvl="0" marL="457200" rtl="0" algn="l">
              <a:spcBef>
                <a:spcPts val="0"/>
              </a:spcBef>
              <a:spcAft>
                <a:spcPts val="0"/>
              </a:spcAft>
              <a:buClr>
                <a:srgbClr val="222222"/>
              </a:buClr>
              <a:buSzPts val="1150"/>
              <a:buFont typeface="Arial"/>
              <a:buAutoNum type="arabicPeriod"/>
            </a:pPr>
            <a:r>
              <a:rPr lang="en" sz="1150">
                <a:solidFill>
                  <a:srgbClr val="222222"/>
                </a:solidFill>
                <a:highlight>
                  <a:srgbClr val="FFFFFF"/>
                </a:highlight>
                <a:latin typeface="Arial"/>
                <a:ea typeface="Arial"/>
                <a:cs typeface="Arial"/>
                <a:sym typeface="Arial"/>
              </a:rPr>
              <a:t>Pre-trained Model Approach</a:t>
            </a:r>
            <a:endParaRPr sz="1150">
              <a:solidFill>
                <a:srgbClr val="222222"/>
              </a:solidFill>
              <a:highlight>
                <a:srgbClr val="FFFFFF"/>
              </a:highlight>
              <a:latin typeface="Arial"/>
              <a:ea typeface="Arial"/>
              <a:cs typeface="Arial"/>
              <a:sym typeface="Arial"/>
            </a:endParaRPr>
          </a:p>
          <a:p>
            <a:pPr indent="0" lvl="0" marL="0" rtl="0" algn="l">
              <a:spcBef>
                <a:spcPts val="2200"/>
              </a:spcBef>
              <a:spcAft>
                <a:spcPts val="1200"/>
              </a:spcAft>
              <a:buNone/>
            </a:pPr>
            <a:r>
              <a:t/>
            </a:r>
            <a:endParaRPr sz="1150">
              <a:solidFill>
                <a:srgbClr val="222222"/>
              </a:solidFill>
              <a:highlight>
                <a:srgbClr val="FFFFFF"/>
              </a:highlight>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Refs</a:t>
            </a:r>
            <a:endParaRPr/>
          </a:p>
        </p:txBody>
      </p:sp>
      <p:sp>
        <p:nvSpPr>
          <p:cNvPr id="309" name="Google Shape;309;p47"/>
          <p:cNvSpPr txBox="1"/>
          <p:nvPr>
            <p:ph idx="1" type="body"/>
          </p:nvPr>
        </p:nvSpPr>
        <p:spPr>
          <a:xfrm>
            <a:off x="729450" y="2078875"/>
            <a:ext cx="7688700" cy="2886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Arial"/>
              <a:buChar char="●"/>
            </a:pPr>
            <a:r>
              <a:rPr lang="en" sz="1100" u="sng">
                <a:solidFill>
                  <a:schemeClr val="hlink"/>
                </a:solidFill>
                <a:latin typeface="Arial"/>
                <a:ea typeface="Arial"/>
                <a:cs typeface="Arial"/>
                <a:sym typeface="Arial"/>
                <a:hlinkClick r:id="rId3"/>
              </a:rPr>
              <a:t>https://www.xenonstack.com/blog/artificial-neural-network-applications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chemeClr val="hlink"/>
                </a:solidFill>
                <a:latin typeface="Arial"/>
                <a:ea typeface="Arial"/>
                <a:cs typeface="Arial"/>
                <a:sym typeface="Arial"/>
                <a:hlinkClick r:id="rId4"/>
              </a:rPr>
              <a:t>https://vidyaesampally1998.medium.com/artificial-neural-network-v-s-biological-neural-network-a0862d12e9a8</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chemeClr val="hlink"/>
                </a:solidFill>
                <a:latin typeface="Arial"/>
                <a:ea typeface="Arial"/>
                <a:cs typeface="Arial"/>
                <a:sym typeface="Arial"/>
                <a:hlinkClick r:id="rId5"/>
              </a:rPr>
              <a:t>https://www.tutorialspoint.com/artificial_neural_network/artificial_neural_network_applications.htm</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chemeClr val="hlink"/>
                </a:solidFill>
                <a:latin typeface="Arial"/>
                <a:ea typeface="Arial"/>
                <a:cs typeface="Arial"/>
                <a:sym typeface="Arial"/>
                <a:hlinkClick r:id="rId6"/>
              </a:rPr>
              <a:t>http://neuralnetworksanddeeplearning.com/</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chemeClr val="hlink"/>
                </a:solidFill>
                <a:latin typeface="Arial"/>
                <a:ea typeface="Arial"/>
                <a:cs typeface="Arial"/>
                <a:sym typeface="Arial"/>
                <a:hlinkClick r:id="rId7"/>
              </a:rPr>
              <a:t>https://www.coursera.org/learn/neural-networks-deep-learning/home/week/1</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chemeClr val="hlink"/>
                </a:solidFill>
                <a:latin typeface="Arial"/>
                <a:ea typeface="Arial"/>
                <a:cs typeface="Arial"/>
                <a:sym typeface="Arial"/>
                <a:hlinkClick r:id="rId8"/>
              </a:rPr>
              <a:t>https://towardsdatascience.com/perceptron-learning-algorithm-d5db0deab975</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chemeClr val="hlink"/>
                </a:solidFill>
                <a:latin typeface="Arial"/>
                <a:ea typeface="Arial"/>
                <a:cs typeface="Arial"/>
                <a:sym typeface="Arial"/>
                <a:hlinkClick r:id="rId9"/>
              </a:rPr>
              <a:t>https://www.guru99.com/backpropogation-neural-network.html</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chemeClr val="hlink"/>
                </a:solidFill>
                <a:latin typeface="Arial"/>
                <a:ea typeface="Arial"/>
                <a:cs typeface="Arial"/>
                <a:sym typeface="Arial"/>
                <a:hlinkClick r:id="rId10"/>
              </a:rPr>
              <a:t>https://www.v7labs.com/blog/transfer-learning-guide#:~:text=In%20other%20words%2C%20transfer%20learning,when%20modeling%20the%20second%20task</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chemeClr val="hlink"/>
                </a:solidFill>
                <a:latin typeface="Arial"/>
                <a:ea typeface="Arial"/>
                <a:cs typeface="Arial"/>
                <a:sym typeface="Arial"/>
                <a:hlinkClick r:id="rId11"/>
              </a:rPr>
              <a:t>https://analyticsindiamag.com/6-types-of-artificial-neural-networks-currently-being-used-in-todays-technology/</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chemeClr val="hlink"/>
                </a:solidFill>
                <a:latin typeface="Arial"/>
                <a:ea typeface="Arial"/>
                <a:cs typeface="Arial"/>
                <a:sym typeface="Arial"/>
                <a:hlinkClick r:id="rId12"/>
              </a:rPr>
              <a:t>https://deepai.org/machine-learning-glossary-and-terms/feed-forward-neural-network</a:t>
            </a:r>
            <a:r>
              <a:rPr lang="en" sz="1100">
                <a:latin typeface="Arial"/>
                <a:ea typeface="Arial"/>
                <a:cs typeface="Arial"/>
                <a:sym typeface="Arial"/>
              </a:rPr>
              <a:t> 	.</a:t>
            </a:r>
            <a:endParaRPr sz="1100">
              <a:latin typeface="Arial"/>
              <a:ea typeface="Arial"/>
              <a:cs typeface="Arial"/>
              <a:sym typeface="Arial"/>
            </a:endParaRPr>
          </a:p>
          <a:p>
            <a:pPr indent="-298450" lvl="0" marL="457200" rtl="0" algn="l">
              <a:lnSpc>
                <a:spcPct val="100000"/>
              </a:lnSpc>
              <a:spcBef>
                <a:spcPts val="0"/>
              </a:spcBef>
              <a:spcAft>
                <a:spcPts val="0"/>
              </a:spcAft>
              <a:buSzPts val="1100"/>
              <a:buChar char="●"/>
            </a:pPr>
            <a:r>
              <a:rPr lang="en" sz="1100" u="sng">
                <a:solidFill>
                  <a:schemeClr val="hlink"/>
                </a:solidFill>
                <a:latin typeface="Arial"/>
                <a:ea typeface="Arial"/>
                <a:cs typeface="Arial"/>
                <a:sym typeface="Arial"/>
                <a:hlinkClick r:id="rId13"/>
              </a:rPr>
              <a:t>https://www.analyticsvidhya.com/blog/2021/03/introduction-to-long-short-term-memory-lstm/</a:t>
            </a:r>
            <a:r>
              <a:rPr lang="en" sz="1100">
                <a:solidFill>
                  <a:srgbClr val="000000"/>
                </a:solidFill>
                <a:latin typeface="Arial"/>
                <a:ea typeface="Arial"/>
                <a:cs typeface="Arial"/>
                <a:sym typeface="Arial"/>
              </a:rPr>
              <a:t> </a:t>
            </a:r>
            <a:r>
              <a:rPr lang="en" sz="1100">
                <a:latin typeface="Arial"/>
                <a:ea typeface="Arial"/>
                <a:cs typeface="Arial"/>
                <a:sym typeface="Arial"/>
              </a:rPr>
              <a:t>	</a:t>
            </a:r>
            <a:endParaRPr sz="11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Study Materials</a:t>
            </a:r>
            <a:endParaRPr/>
          </a:p>
        </p:txBody>
      </p:sp>
      <p:sp>
        <p:nvSpPr>
          <p:cNvPr id="315" name="Google Shape;315;p4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t>Video Course:</a:t>
            </a:r>
            <a:r>
              <a:rPr lang="en" sz="1100"/>
              <a:t> </a:t>
            </a:r>
            <a:r>
              <a:rPr lang="en" sz="1100" u="sng">
                <a:solidFill>
                  <a:schemeClr val="hlink"/>
                </a:solidFill>
                <a:hlinkClick r:id="rId3"/>
              </a:rPr>
              <a:t>https://www.coursera.org/learn/neural-networks-deep-learning/home/week/1</a:t>
            </a:r>
            <a:endParaRPr sz="1100"/>
          </a:p>
          <a:p>
            <a:pPr indent="0" lvl="0" marL="0" rtl="0" algn="l">
              <a:spcBef>
                <a:spcPts val="1200"/>
              </a:spcBef>
              <a:spcAft>
                <a:spcPts val="0"/>
              </a:spcAft>
              <a:buNone/>
            </a:pPr>
            <a:r>
              <a:rPr b="1" lang="en" sz="1100"/>
              <a:t>Theory Course: </a:t>
            </a:r>
            <a:r>
              <a:rPr lang="en" sz="1100" u="sng">
                <a:solidFill>
                  <a:schemeClr val="hlink"/>
                </a:solidFill>
                <a:hlinkClick r:id="rId4"/>
              </a:rPr>
              <a:t>http://neuralnetworksanddeeplearning.com/</a:t>
            </a:r>
            <a:endParaRPr sz="1100"/>
          </a:p>
          <a:p>
            <a:pPr indent="0" lvl="0" marL="0" rtl="0" algn="l">
              <a:spcBef>
                <a:spcPts val="1200"/>
              </a:spcBef>
              <a:spcAft>
                <a:spcPts val="1200"/>
              </a:spcAft>
              <a:buNone/>
            </a:pPr>
            <a:r>
              <a:rPr b="1" lang="en" sz="1100"/>
              <a:t>Brief course: </a:t>
            </a:r>
            <a:r>
              <a:rPr lang="en" sz="1100" u="sng">
                <a:solidFill>
                  <a:schemeClr val="hlink"/>
                </a:solidFill>
                <a:hlinkClick r:id="rId5"/>
              </a:rPr>
              <a:t>https://www.tutorialspoint.com/artificial_neural_network/artificial_neural_network_applications.htm</a:t>
            </a:r>
            <a:r>
              <a:rPr lang="en" sz="1100"/>
              <a:t>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Learning</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latin typeface="Arial"/>
                <a:ea typeface="Arial"/>
                <a:cs typeface="Arial"/>
                <a:sym typeface="Arial"/>
              </a:rPr>
              <a:t>Deep learning </a:t>
            </a:r>
            <a:r>
              <a:rPr lang="en" sz="1200">
                <a:solidFill>
                  <a:srgbClr val="000000"/>
                </a:solidFill>
                <a:latin typeface="Arial"/>
                <a:ea typeface="Arial"/>
                <a:cs typeface="Arial"/>
                <a:sym typeface="Arial"/>
              </a:rPr>
              <a:t>is a broad family of techniques for machine learning in which hypotheses take the form of complex algebraic circuits with tunable connection strengths. The word “deep” refers to the fact that the circuits are typically organized into many </a:t>
            </a:r>
            <a:r>
              <a:rPr b="1" lang="en" sz="1200">
                <a:solidFill>
                  <a:srgbClr val="000000"/>
                </a:solidFill>
                <a:latin typeface="Arial"/>
                <a:ea typeface="Arial"/>
                <a:cs typeface="Arial"/>
                <a:sym typeface="Arial"/>
              </a:rPr>
              <a:t>layers</a:t>
            </a:r>
            <a:r>
              <a:rPr lang="en" sz="1200">
                <a:solidFill>
                  <a:srgbClr val="000000"/>
                </a:solidFill>
                <a:latin typeface="Arial"/>
                <a:ea typeface="Arial"/>
                <a:cs typeface="Arial"/>
                <a:sym typeface="Arial"/>
              </a:rPr>
              <a:t>, which means that computation paths from inputs to outputs have many steps. </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a:t>
            </a:r>
            <a:endParaRPr/>
          </a:p>
          <a:p>
            <a:pPr indent="0" lvl="0" marL="0" rtl="0" algn="l">
              <a:spcBef>
                <a:spcPts val="0"/>
              </a:spcBef>
              <a:spcAft>
                <a:spcPts val="0"/>
              </a:spcAft>
              <a:buNone/>
            </a:pPr>
            <a:r>
              <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202124"/>
                </a:solidFill>
                <a:highlight>
                  <a:srgbClr val="FFFFFF"/>
                </a:highlight>
                <a:latin typeface="Arial"/>
                <a:ea typeface="Arial"/>
                <a:cs typeface="Arial"/>
                <a:sym typeface="Arial"/>
              </a:rPr>
              <a:t>A neural network is </a:t>
            </a:r>
            <a:r>
              <a:rPr b="1" lang="en" sz="1200">
                <a:solidFill>
                  <a:srgbClr val="202124"/>
                </a:solidFill>
                <a:highlight>
                  <a:srgbClr val="FFFFFF"/>
                </a:highlight>
                <a:latin typeface="Arial"/>
                <a:ea typeface="Arial"/>
                <a:cs typeface="Arial"/>
                <a:sym typeface="Arial"/>
              </a:rPr>
              <a:t>a series of algorithms that endeavors to recognize underlying relationships in a set of data through a process that mimics the way the human brain operates</a:t>
            </a:r>
            <a:r>
              <a:rPr lang="en" sz="1200">
                <a:solidFill>
                  <a:srgbClr val="202124"/>
                </a:solidFill>
                <a:highlight>
                  <a:srgbClr val="FFFFFF"/>
                </a:highlight>
                <a:latin typeface="Arial"/>
                <a:ea typeface="Arial"/>
                <a:cs typeface="Arial"/>
                <a:sym typeface="Arial"/>
              </a:rPr>
              <a:t>. In this sense, neural networks refer to systems of neurons, either organic or artificial in nature.</a:t>
            </a:r>
            <a:endParaRPr sz="1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139700" marR="139700" rtl="0" algn="l">
              <a:lnSpc>
                <a:spcPct val="115000"/>
              </a:lnSpc>
              <a:spcBef>
                <a:spcPts val="0"/>
              </a:spcBef>
              <a:spcAft>
                <a:spcPts val="0"/>
              </a:spcAft>
              <a:buNone/>
            </a:pPr>
            <a:r>
              <a:rPr lang="en" sz="2400">
                <a:solidFill>
                  <a:srgbClr val="202124"/>
                </a:solidFill>
                <a:highlight>
                  <a:srgbClr val="FFFFFF"/>
                </a:highlight>
                <a:latin typeface="Arial"/>
                <a:ea typeface="Arial"/>
                <a:cs typeface="Arial"/>
                <a:sym typeface="Arial"/>
              </a:rPr>
              <a:t>Artificial neural network</a:t>
            </a:r>
            <a:endParaRPr sz="2400">
              <a:latin typeface="Arial"/>
              <a:ea typeface="Arial"/>
              <a:cs typeface="Arial"/>
              <a:sym typeface="Arial"/>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02124"/>
                </a:solidFill>
                <a:highlight>
                  <a:srgbClr val="FFFFFF"/>
                </a:highlight>
                <a:latin typeface="Arial"/>
                <a:ea typeface="Arial"/>
                <a:cs typeface="Arial"/>
                <a:sym typeface="Arial"/>
              </a:rPr>
              <a:t>Artificial neural networks, usually simply called neural networks, are computing systems inspired by the biological neural networks that constitute animal brains. An ANN is based on a collection of connected units or nodes called artificial neurons, which loosely model the neurons in a biological brain.</a:t>
            </a:r>
            <a:endParaRPr sz="1200">
              <a:solidFill>
                <a:srgbClr val="202124"/>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202124"/>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139700" marR="139700" rtl="0" algn="l">
              <a:lnSpc>
                <a:spcPct val="115000"/>
              </a:lnSpc>
              <a:spcBef>
                <a:spcPts val="0"/>
              </a:spcBef>
              <a:spcAft>
                <a:spcPts val="0"/>
              </a:spcAft>
              <a:buNone/>
            </a:pPr>
            <a:r>
              <a:rPr lang="en" sz="2400">
                <a:solidFill>
                  <a:srgbClr val="202124"/>
                </a:solidFill>
                <a:highlight>
                  <a:srgbClr val="FFFFFF"/>
                </a:highlight>
                <a:latin typeface="Arial"/>
                <a:ea typeface="Arial"/>
                <a:cs typeface="Arial"/>
                <a:sym typeface="Arial"/>
              </a:rPr>
              <a:t>Artificial neural network Architecture</a:t>
            </a:r>
            <a:endParaRPr sz="2400">
              <a:latin typeface="Arial"/>
              <a:ea typeface="Arial"/>
              <a:cs typeface="Arial"/>
              <a:sym typeface="Arial"/>
            </a:endParaRPr>
          </a:p>
        </p:txBody>
      </p:sp>
      <p:sp>
        <p:nvSpPr>
          <p:cNvPr id="124" name="Google Shape;124;p19"/>
          <p:cNvSpPr txBox="1"/>
          <p:nvPr>
            <p:ph idx="1" type="body"/>
          </p:nvPr>
        </p:nvSpPr>
        <p:spPr>
          <a:xfrm>
            <a:off x="729450" y="2078875"/>
            <a:ext cx="4160100" cy="2261100"/>
          </a:xfrm>
          <a:prstGeom prst="rect">
            <a:avLst/>
          </a:prstGeom>
        </p:spPr>
        <p:txBody>
          <a:bodyPr anchorCtr="0" anchor="t" bIns="91425" lIns="91425" spcFirstLastPara="1" rIns="91425" wrap="square" tIns="91425">
            <a:normAutofit fontScale="85000" lnSpcReduction="20000"/>
          </a:bodyPr>
          <a:lstStyle/>
          <a:p>
            <a:pPr indent="-309562" lvl="0" marL="749300" rtl="0" algn="l">
              <a:spcBef>
                <a:spcPts val="2400"/>
              </a:spcBef>
              <a:spcAft>
                <a:spcPts val="0"/>
              </a:spcAft>
              <a:buClr>
                <a:srgbClr val="334960"/>
              </a:buClr>
              <a:buSzPct val="100000"/>
              <a:buFont typeface="Roboto"/>
              <a:buChar char="●"/>
            </a:pPr>
            <a:r>
              <a:rPr b="1" lang="en" sz="1500">
                <a:solidFill>
                  <a:srgbClr val="334960"/>
                </a:solidFill>
                <a:highlight>
                  <a:srgbClr val="FFFFFF"/>
                </a:highlight>
                <a:latin typeface="Arial"/>
                <a:ea typeface="Arial"/>
                <a:cs typeface="Arial"/>
                <a:sym typeface="Arial"/>
              </a:rPr>
              <a:t>Input layer</a:t>
            </a:r>
            <a:r>
              <a:rPr lang="en" sz="1500">
                <a:solidFill>
                  <a:srgbClr val="334960"/>
                </a:solidFill>
                <a:highlight>
                  <a:srgbClr val="FFFFFF"/>
                </a:highlight>
                <a:latin typeface="Roboto"/>
                <a:ea typeface="Roboto"/>
                <a:cs typeface="Roboto"/>
                <a:sym typeface="Roboto"/>
              </a:rPr>
              <a:t> - It contains those units (Artificial Neurons) which receive input from the outside world on which the network will learn, recognize about, or otherwise process.</a:t>
            </a:r>
            <a:endParaRPr sz="1500">
              <a:solidFill>
                <a:srgbClr val="334960"/>
              </a:solidFill>
              <a:highlight>
                <a:srgbClr val="FFFFFF"/>
              </a:highlight>
              <a:latin typeface="Roboto"/>
              <a:ea typeface="Roboto"/>
              <a:cs typeface="Roboto"/>
              <a:sym typeface="Roboto"/>
            </a:endParaRPr>
          </a:p>
          <a:p>
            <a:pPr indent="-309562" lvl="0" marL="749300" rtl="0" algn="l">
              <a:spcBef>
                <a:spcPts val="0"/>
              </a:spcBef>
              <a:spcAft>
                <a:spcPts val="0"/>
              </a:spcAft>
              <a:buClr>
                <a:srgbClr val="334960"/>
              </a:buClr>
              <a:buSzPct val="100000"/>
              <a:buFont typeface="Roboto"/>
              <a:buChar char="●"/>
            </a:pPr>
            <a:r>
              <a:rPr b="1" lang="en" sz="1500">
                <a:solidFill>
                  <a:srgbClr val="334960"/>
                </a:solidFill>
                <a:highlight>
                  <a:srgbClr val="FFFFFF"/>
                </a:highlight>
                <a:latin typeface="Arial"/>
                <a:ea typeface="Arial"/>
                <a:cs typeface="Arial"/>
                <a:sym typeface="Arial"/>
              </a:rPr>
              <a:t>Output layer</a:t>
            </a:r>
            <a:r>
              <a:rPr lang="en" sz="1500">
                <a:solidFill>
                  <a:srgbClr val="334960"/>
                </a:solidFill>
                <a:highlight>
                  <a:srgbClr val="FFFFFF"/>
                </a:highlight>
                <a:latin typeface="Roboto"/>
                <a:ea typeface="Roboto"/>
                <a:cs typeface="Roboto"/>
                <a:sym typeface="Roboto"/>
              </a:rPr>
              <a:t> - It contains units that respond to the information about how it learn any task.</a:t>
            </a:r>
            <a:endParaRPr sz="1500">
              <a:solidFill>
                <a:srgbClr val="334960"/>
              </a:solidFill>
              <a:highlight>
                <a:srgbClr val="FFFFFF"/>
              </a:highlight>
              <a:latin typeface="Roboto"/>
              <a:ea typeface="Roboto"/>
              <a:cs typeface="Roboto"/>
              <a:sym typeface="Roboto"/>
            </a:endParaRPr>
          </a:p>
          <a:p>
            <a:pPr indent="-309562" lvl="0" marL="749300" rtl="0" algn="l">
              <a:spcBef>
                <a:spcPts val="0"/>
              </a:spcBef>
              <a:spcAft>
                <a:spcPts val="0"/>
              </a:spcAft>
              <a:buClr>
                <a:srgbClr val="334960"/>
              </a:buClr>
              <a:buSzPct val="100000"/>
              <a:buFont typeface="Roboto"/>
              <a:buChar char="●"/>
            </a:pPr>
            <a:r>
              <a:rPr b="1" lang="en" sz="1500">
                <a:solidFill>
                  <a:srgbClr val="334960"/>
                </a:solidFill>
                <a:highlight>
                  <a:srgbClr val="FFFFFF"/>
                </a:highlight>
                <a:latin typeface="Arial"/>
                <a:ea typeface="Arial"/>
                <a:cs typeface="Arial"/>
                <a:sym typeface="Arial"/>
              </a:rPr>
              <a:t>Hidden layer </a:t>
            </a:r>
            <a:r>
              <a:rPr lang="en" sz="1500">
                <a:solidFill>
                  <a:srgbClr val="334960"/>
                </a:solidFill>
                <a:highlight>
                  <a:srgbClr val="FFFFFF"/>
                </a:highlight>
                <a:latin typeface="Roboto"/>
                <a:ea typeface="Roboto"/>
                <a:cs typeface="Roboto"/>
                <a:sym typeface="Roboto"/>
              </a:rPr>
              <a:t>- These units are in between input and output layers. The hidden layer's job is to transform the input into something that the output unit can use somehow.</a:t>
            </a:r>
            <a:endParaRPr sz="1200">
              <a:solidFill>
                <a:srgbClr val="202124"/>
              </a:solidFill>
              <a:highlight>
                <a:srgbClr val="FFFFFF"/>
              </a:highlight>
              <a:latin typeface="Arial"/>
              <a:ea typeface="Arial"/>
              <a:cs typeface="Arial"/>
              <a:sym typeface="Arial"/>
            </a:endParaRPr>
          </a:p>
        </p:txBody>
      </p:sp>
      <p:pic>
        <p:nvPicPr>
          <p:cNvPr id="125" name="Google Shape;125;p19"/>
          <p:cNvPicPr preferRelativeResize="0"/>
          <p:nvPr/>
        </p:nvPicPr>
        <p:blipFill rotWithShape="1">
          <a:blip r:embed="rId3">
            <a:alphaModFix/>
          </a:blip>
          <a:srcRect b="0" l="0" r="0" t="2219"/>
          <a:stretch/>
        </p:blipFill>
        <p:spPr>
          <a:xfrm>
            <a:off x="4753450" y="1759825"/>
            <a:ext cx="4062499" cy="328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Biological Neuron</a:t>
            </a:r>
            <a:endParaRPr/>
          </a:p>
        </p:txBody>
      </p:sp>
      <p:sp>
        <p:nvSpPr>
          <p:cNvPr id="131" name="Google Shape;131;p20"/>
          <p:cNvSpPr txBox="1"/>
          <p:nvPr>
            <p:ph idx="1" type="body"/>
          </p:nvPr>
        </p:nvSpPr>
        <p:spPr>
          <a:xfrm>
            <a:off x="729450" y="2078875"/>
            <a:ext cx="3842700" cy="2641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100">
                <a:solidFill>
                  <a:srgbClr val="000000"/>
                </a:solidFill>
                <a:highlight>
                  <a:srgbClr val="FFFFFF"/>
                </a:highlight>
                <a:latin typeface="Arial"/>
                <a:ea typeface="Arial"/>
                <a:cs typeface="Arial"/>
                <a:sym typeface="Arial"/>
              </a:rPr>
              <a:t>The typical nerve cell of the human brain comprises of four parts </a:t>
            </a:r>
            <a:endParaRPr sz="1100">
              <a:solidFill>
                <a:srgbClr val="000000"/>
              </a:solidFill>
              <a:highlight>
                <a:srgbClr val="FFFFFF"/>
              </a:highlight>
              <a:latin typeface="Arial"/>
              <a:ea typeface="Arial"/>
              <a:cs typeface="Arial"/>
              <a:sym typeface="Arial"/>
            </a:endParaRPr>
          </a:p>
          <a:p>
            <a:pPr indent="-298450" lvl="0" marL="457200" rtl="0" algn="l">
              <a:lnSpc>
                <a:spcPct val="105000"/>
              </a:lnSpc>
              <a:spcBef>
                <a:spcPts val="1200"/>
              </a:spcBef>
              <a:spcAft>
                <a:spcPts val="0"/>
              </a:spcAft>
              <a:buClr>
                <a:srgbClr val="000000"/>
              </a:buClr>
              <a:buSzPts val="1100"/>
              <a:buFont typeface="Roboto"/>
              <a:buChar char="●"/>
            </a:pPr>
            <a:r>
              <a:rPr b="1" lang="en" sz="1100">
                <a:solidFill>
                  <a:srgbClr val="000000"/>
                </a:solidFill>
                <a:highlight>
                  <a:srgbClr val="FFFFFF"/>
                </a:highlight>
                <a:latin typeface="Arial"/>
                <a:ea typeface="Arial"/>
                <a:cs typeface="Arial"/>
                <a:sym typeface="Arial"/>
              </a:rPr>
              <a:t>Function of Dendrite </a:t>
            </a:r>
            <a:r>
              <a:rPr lang="en" sz="1100">
                <a:solidFill>
                  <a:srgbClr val="000000"/>
                </a:solidFill>
                <a:highlight>
                  <a:srgbClr val="FFFFFF"/>
                </a:highlight>
                <a:latin typeface="Arial"/>
                <a:ea typeface="Arial"/>
                <a:cs typeface="Arial"/>
                <a:sym typeface="Arial"/>
              </a:rPr>
              <a:t>It receives signals from other neurons.</a:t>
            </a:r>
            <a:endParaRPr sz="1100">
              <a:solidFill>
                <a:srgbClr val="000000"/>
              </a:solidFill>
              <a:highlight>
                <a:srgbClr val="FFFFFF"/>
              </a:highlight>
              <a:latin typeface="Arial"/>
              <a:ea typeface="Arial"/>
              <a:cs typeface="Arial"/>
              <a:sym typeface="Arial"/>
            </a:endParaRPr>
          </a:p>
          <a:p>
            <a:pPr indent="-298450" lvl="0" marL="457200" rtl="0" algn="l">
              <a:lnSpc>
                <a:spcPct val="105000"/>
              </a:lnSpc>
              <a:spcBef>
                <a:spcPts val="0"/>
              </a:spcBef>
              <a:spcAft>
                <a:spcPts val="0"/>
              </a:spcAft>
              <a:buClr>
                <a:srgbClr val="000000"/>
              </a:buClr>
              <a:buSzPts val="1100"/>
              <a:buFont typeface="Roboto"/>
              <a:buChar char="●"/>
            </a:pPr>
            <a:r>
              <a:rPr b="1" lang="en" sz="1100">
                <a:solidFill>
                  <a:srgbClr val="000000"/>
                </a:solidFill>
                <a:highlight>
                  <a:srgbClr val="FFFFFF"/>
                </a:highlight>
                <a:latin typeface="Arial"/>
                <a:ea typeface="Arial"/>
                <a:cs typeface="Arial"/>
                <a:sym typeface="Arial"/>
              </a:rPr>
              <a:t>Soma (cell body) </a:t>
            </a:r>
            <a:r>
              <a:rPr lang="en" sz="1100">
                <a:solidFill>
                  <a:srgbClr val="000000"/>
                </a:solidFill>
                <a:highlight>
                  <a:srgbClr val="FFFFFF"/>
                </a:highlight>
                <a:latin typeface="Arial"/>
                <a:ea typeface="Arial"/>
                <a:cs typeface="Arial"/>
                <a:sym typeface="Arial"/>
              </a:rPr>
              <a:t>It sums all the incoming signals to generate input.</a:t>
            </a:r>
            <a:endParaRPr sz="1100">
              <a:solidFill>
                <a:srgbClr val="000000"/>
              </a:solidFill>
              <a:highlight>
                <a:srgbClr val="FFFFFF"/>
              </a:highlight>
              <a:latin typeface="Arial"/>
              <a:ea typeface="Arial"/>
              <a:cs typeface="Arial"/>
              <a:sym typeface="Arial"/>
            </a:endParaRPr>
          </a:p>
          <a:p>
            <a:pPr indent="-298450" lvl="0" marL="457200" rtl="0" algn="l">
              <a:lnSpc>
                <a:spcPct val="105000"/>
              </a:lnSpc>
              <a:spcBef>
                <a:spcPts val="0"/>
              </a:spcBef>
              <a:spcAft>
                <a:spcPts val="0"/>
              </a:spcAft>
              <a:buClr>
                <a:srgbClr val="000000"/>
              </a:buClr>
              <a:buSzPts val="1100"/>
              <a:buFont typeface="Roboto"/>
              <a:buChar char="●"/>
            </a:pPr>
            <a:r>
              <a:rPr b="1" lang="en" sz="1100">
                <a:solidFill>
                  <a:srgbClr val="000000"/>
                </a:solidFill>
                <a:highlight>
                  <a:srgbClr val="FFFFFF"/>
                </a:highlight>
                <a:latin typeface="Arial"/>
                <a:ea typeface="Arial"/>
                <a:cs typeface="Arial"/>
                <a:sym typeface="Arial"/>
              </a:rPr>
              <a:t>Axon Structure </a:t>
            </a:r>
            <a:r>
              <a:rPr lang="en" sz="1100">
                <a:solidFill>
                  <a:srgbClr val="000000"/>
                </a:solidFill>
                <a:highlight>
                  <a:srgbClr val="FFFFFF"/>
                </a:highlight>
                <a:latin typeface="Arial"/>
                <a:ea typeface="Arial"/>
                <a:cs typeface="Arial"/>
                <a:sym typeface="Arial"/>
              </a:rPr>
              <a:t>When the sum reaches a threshold value, the neuron fires, and the signal travels down the axon to the other neurons.</a:t>
            </a:r>
            <a:endParaRPr sz="1100">
              <a:solidFill>
                <a:srgbClr val="000000"/>
              </a:solidFill>
              <a:highlight>
                <a:srgbClr val="FFFFFF"/>
              </a:highlight>
              <a:latin typeface="Arial"/>
              <a:ea typeface="Arial"/>
              <a:cs typeface="Arial"/>
              <a:sym typeface="Arial"/>
            </a:endParaRPr>
          </a:p>
          <a:p>
            <a:pPr indent="-298450" lvl="0" marL="457200" rtl="0" algn="l">
              <a:lnSpc>
                <a:spcPct val="105000"/>
              </a:lnSpc>
              <a:spcBef>
                <a:spcPts val="0"/>
              </a:spcBef>
              <a:spcAft>
                <a:spcPts val="0"/>
              </a:spcAft>
              <a:buClr>
                <a:srgbClr val="000000"/>
              </a:buClr>
              <a:buSzPts val="1100"/>
              <a:buFont typeface="Roboto"/>
              <a:buChar char="●"/>
            </a:pPr>
            <a:r>
              <a:rPr b="1" lang="en" sz="1100">
                <a:solidFill>
                  <a:srgbClr val="000000"/>
                </a:solidFill>
                <a:highlight>
                  <a:srgbClr val="FFFFFF"/>
                </a:highlight>
                <a:latin typeface="Arial"/>
                <a:ea typeface="Arial"/>
                <a:cs typeface="Arial"/>
                <a:sym typeface="Arial"/>
              </a:rPr>
              <a:t>Synapses Working </a:t>
            </a:r>
            <a:r>
              <a:rPr lang="en" sz="1100">
                <a:solidFill>
                  <a:srgbClr val="000000"/>
                </a:solidFill>
                <a:highlight>
                  <a:srgbClr val="FFFFFF"/>
                </a:highlight>
                <a:latin typeface="Arial"/>
                <a:ea typeface="Arial"/>
                <a:cs typeface="Arial"/>
                <a:sym typeface="Arial"/>
              </a:rPr>
              <a:t>The point of interconnection of one neuron with other neurons. The amount of signal transmitted depends upon the strength (synaptic weights) of the connections.</a:t>
            </a:r>
            <a:endParaRPr sz="1100">
              <a:solidFill>
                <a:srgbClr val="000000"/>
              </a:solidFill>
              <a:latin typeface="Arial"/>
              <a:ea typeface="Arial"/>
              <a:cs typeface="Arial"/>
              <a:sym typeface="Arial"/>
            </a:endParaRPr>
          </a:p>
        </p:txBody>
      </p:sp>
      <p:pic>
        <p:nvPicPr>
          <p:cNvPr id="132" name="Google Shape;132;p20"/>
          <p:cNvPicPr preferRelativeResize="0"/>
          <p:nvPr/>
        </p:nvPicPr>
        <p:blipFill>
          <a:blip r:embed="rId3">
            <a:alphaModFix/>
          </a:blip>
          <a:stretch>
            <a:fillRect/>
          </a:stretch>
        </p:blipFill>
        <p:spPr>
          <a:xfrm>
            <a:off x="4572150" y="2260125"/>
            <a:ext cx="4267050" cy="18134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800">
                <a:solidFill>
                  <a:srgbClr val="000000"/>
                </a:solidFill>
              </a:rPr>
              <a:t>Biological Neural Networks Vs. Artificial Neural Networks (ANN) </a:t>
            </a:r>
            <a:endParaRPr/>
          </a:p>
        </p:txBody>
      </p:sp>
      <p:pic>
        <p:nvPicPr>
          <p:cNvPr id="138" name="Google Shape;138;p21"/>
          <p:cNvPicPr preferRelativeResize="0"/>
          <p:nvPr/>
        </p:nvPicPr>
        <p:blipFill>
          <a:blip r:embed="rId3">
            <a:alphaModFix/>
          </a:blip>
          <a:stretch>
            <a:fillRect/>
          </a:stretch>
        </p:blipFill>
        <p:spPr>
          <a:xfrm>
            <a:off x="4645425" y="2171750"/>
            <a:ext cx="4363725" cy="2168225"/>
          </a:xfrm>
          <a:prstGeom prst="rect">
            <a:avLst/>
          </a:prstGeom>
          <a:noFill/>
          <a:ln>
            <a:noFill/>
          </a:ln>
        </p:spPr>
      </p:pic>
      <p:pic>
        <p:nvPicPr>
          <p:cNvPr id="139" name="Google Shape;139;p21"/>
          <p:cNvPicPr preferRelativeResize="0"/>
          <p:nvPr/>
        </p:nvPicPr>
        <p:blipFill>
          <a:blip r:embed="rId4">
            <a:alphaModFix/>
          </a:blip>
          <a:stretch>
            <a:fillRect/>
          </a:stretch>
        </p:blipFill>
        <p:spPr>
          <a:xfrm>
            <a:off x="378375" y="2260125"/>
            <a:ext cx="4267050" cy="18134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