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aleway"/>
      <p:regular r:id="rId39"/>
      <p:bold r:id="rId40"/>
      <p:italic r:id="rId41"/>
      <p:boldItalic r:id="rId42"/>
    </p:embeddedFont>
    <p:embeddedFont>
      <p:font typeface="Roboto"/>
      <p:regular r:id="rId43"/>
      <p:bold r:id="rId44"/>
      <p:italic r:id="rId45"/>
      <p:boldItalic r:id="rId46"/>
    </p:embeddedFont>
    <p:embeddedFont>
      <p:font typeface="Open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42" Type="http://schemas.openxmlformats.org/officeDocument/2006/relationships/font" Target="fonts/Raleway-boldItalic.fntdata"/><Relationship Id="rId41" Type="http://schemas.openxmlformats.org/officeDocument/2006/relationships/font" Target="fonts/Raleway-italic.fntdata"/><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bold.fntdata"/><Relationship Id="rId47" Type="http://schemas.openxmlformats.org/officeDocument/2006/relationships/font" Target="fonts/OpenSans-regular.fntdata"/><Relationship Id="rId49"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aleway-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Pg 409</a:t>
            </a:r>
            <a:endParaRPr/>
          </a:p>
          <a:p>
            <a:pPr indent="0" lvl="0" marL="0" rtl="0" algn="l">
              <a:spcBef>
                <a:spcPts val="0"/>
              </a:spcBef>
              <a:spcAft>
                <a:spcPts val="0"/>
              </a:spcAft>
              <a:buNone/>
            </a:pPr>
            <a:r>
              <a:rPr lang="en"/>
              <a:t>https://mucertification.com/lessons/module-3-knowledge-reasoning-and-planning/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d4bad6b2f280b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2d4bad6b2f280b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d4bad6b2f280b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d4bad6b2f280b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https://www.brainkart.com/article/Types-of-Knowledge-Representation_8892/</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d4bad6b2f280b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2d4bad6b2f280b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d4bad6b2f280b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d4bad6b2f280b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d4bad6b2f280b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d4bad6b2f280b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d4bad6b2f280b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2d4bad6b2f280b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d4bad6b2f280b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2d4bad6b2f280b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d4bad6b2f280b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d4bad6b2f280b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6fa97814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36fa97814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6fa97814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36fa97814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6fa97814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6fa97814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6fa97814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36fa97814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6fa97814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36fa97814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6fa97814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36fa97814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6fa97814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36fa97814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6fa978143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6fa97814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2d4bad6b2f280b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2d4bad6b2f280b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42ab5b4b2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42ab5b4b2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36fa97814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36fa97814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https://eng.libretexts.org/Bookshelves/Computer_Science/Programming_and_Computation_Fundamentals/Book%3A_An_Introduction_to_Ontology_Engineering_(Keet)/03%3A_First_Order_Logic_and_Automated_Reasoning_in_a_Nutshell/3.01%3A_First_Order_Logic_Syntax_and_Semantics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42ab5b4b2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42ab5b4b2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42ab5b4b2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42ab5b4b2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6fa97814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6fa97814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42ab5b4b2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42ab5b4b2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36fa97814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36fa97814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 9</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2d4bad6b2f280b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2d4bad6b2f280b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https://tutorialbit.com/artificial-intelligence/issues-of-knowledge-representation-in-ai/</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42ab5b4b2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42ab5b4b2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6fa97814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6fa97814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6fa97814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6fa97814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6fa97814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6fa97814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6fa97814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6fa97814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6fa97814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6fa97814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d4bad6b2f280b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d4bad6b2f280b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lnSpc>
                <a:spcPct val="115000"/>
              </a:lnSpc>
              <a:spcBef>
                <a:spcPts val="1200"/>
              </a:spcBef>
              <a:spcAft>
                <a:spcPts val="1200"/>
              </a:spcAft>
              <a:buNone/>
            </a:pPr>
            <a:r>
              <a:rPr lang="en" sz="3300">
                <a:solidFill>
                  <a:srgbClr val="000000"/>
                </a:solidFill>
              </a:rPr>
              <a:t>Knowledge, Reasoning, and Planning </a:t>
            </a:r>
            <a:endParaRPr sz="3300">
              <a:solidFill>
                <a:srgbClr val="000000"/>
              </a:solidFill>
            </a:endParaRPr>
          </a:p>
        </p:txBody>
      </p:sp>
      <p:sp>
        <p:nvSpPr>
          <p:cNvPr id="55" name="Google Shape;55;p13"/>
          <p:cNvSpPr txBox="1"/>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rgbClr val="695D46"/>
                </a:solidFill>
                <a:latin typeface="Open Sans"/>
                <a:ea typeface="Open Sans"/>
                <a:cs typeface="Open Sans"/>
                <a:sym typeface="Open Sans"/>
              </a:rPr>
              <a:t>Course Code: AFI 124</a:t>
            </a:r>
            <a:endParaRPr sz="280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highlight>
                  <a:srgbClr val="FFFFFF"/>
                </a:highlight>
              </a:rPr>
              <a:t>Properties of Knowledge Representation Systems</a:t>
            </a:r>
            <a:endParaRPr b="1" sz="2400"/>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Clr>
                <a:schemeClr val="dk1"/>
              </a:buClr>
              <a:buSzPct val="61111"/>
              <a:buFont typeface="Arial"/>
              <a:buNone/>
            </a:pPr>
            <a:r>
              <a:rPr lang="en"/>
              <a:t>The following properties should be possessed by a knowledge representation system.</a:t>
            </a:r>
            <a:endParaRPr/>
          </a:p>
          <a:p>
            <a:pPr indent="0" lvl="0" marL="0" rtl="0" algn="l">
              <a:spcBef>
                <a:spcPts val="1200"/>
              </a:spcBef>
              <a:spcAft>
                <a:spcPts val="0"/>
              </a:spcAft>
              <a:buClr>
                <a:schemeClr val="dk1"/>
              </a:buClr>
              <a:buSzPct val="61111"/>
              <a:buFont typeface="Arial"/>
              <a:buNone/>
            </a:pPr>
            <a:r>
              <a:rPr lang="en"/>
              <a:t>Representational Adequacy</a:t>
            </a:r>
            <a:endParaRPr/>
          </a:p>
          <a:p>
            <a:pPr indent="0" lvl="0" marL="0" rtl="0" algn="l">
              <a:spcBef>
                <a:spcPts val="1200"/>
              </a:spcBef>
              <a:spcAft>
                <a:spcPts val="0"/>
              </a:spcAft>
              <a:buClr>
                <a:schemeClr val="dk1"/>
              </a:buClr>
              <a:buSzPct val="61111"/>
              <a:buFont typeface="Arial"/>
              <a:buNone/>
            </a:pPr>
            <a:r>
              <a:rPr lang="en"/>
              <a:t>-- the ability to represent the required knowledge;</a:t>
            </a:r>
            <a:endParaRPr/>
          </a:p>
          <a:p>
            <a:pPr indent="0" lvl="0" marL="0" rtl="0" algn="l">
              <a:spcBef>
                <a:spcPts val="1200"/>
              </a:spcBef>
              <a:spcAft>
                <a:spcPts val="0"/>
              </a:spcAft>
              <a:buClr>
                <a:schemeClr val="dk1"/>
              </a:buClr>
              <a:buSzPct val="61111"/>
              <a:buFont typeface="Arial"/>
              <a:buNone/>
            </a:pPr>
            <a:r>
              <a:rPr lang="en"/>
              <a:t>Inferential Adequacy</a:t>
            </a:r>
            <a:endParaRPr/>
          </a:p>
          <a:p>
            <a:pPr indent="0" lvl="0" marL="0" rtl="0" algn="l">
              <a:spcBef>
                <a:spcPts val="1200"/>
              </a:spcBef>
              <a:spcAft>
                <a:spcPts val="0"/>
              </a:spcAft>
              <a:buClr>
                <a:schemeClr val="dk1"/>
              </a:buClr>
              <a:buSzPct val="61111"/>
              <a:buFont typeface="Arial"/>
              <a:buNone/>
            </a:pPr>
            <a:r>
              <a:rPr lang="en"/>
              <a:t>- the ability to manipulate the knowledge represented to produce new knowledge corresponding to that inferred from the original;</a:t>
            </a:r>
            <a:endParaRPr/>
          </a:p>
          <a:p>
            <a:pPr indent="0" lvl="0" marL="0" rtl="0" algn="l">
              <a:spcBef>
                <a:spcPts val="1200"/>
              </a:spcBef>
              <a:spcAft>
                <a:spcPts val="0"/>
              </a:spcAft>
              <a:buClr>
                <a:schemeClr val="dk1"/>
              </a:buClr>
              <a:buSzPct val="61111"/>
              <a:buFont typeface="Arial"/>
              <a:buNone/>
            </a:pPr>
            <a:r>
              <a:rPr lang="en"/>
              <a:t>Inferential Efficiency</a:t>
            </a:r>
            <a:endParaRPr/>
          </a:p>
          <a:p>
            <a:pPr indent="0" lvl="0" marL="0" rtl="0" algn="l">
              <a:spcBef>
                <a:spcPts val="1200"/>
              </a:spcBef>
              <a:spcAft>
                <a:spcPts val="0"/>
              </a:spcAft>
              <a:buClr>
                <a:schemeClr val="dk1"/>
              </a:buClr>
              <a:buSzPct val="61111"/>
              <a:buFont typeface="Arial"/>
              <a:buNone/>
            </a:pPr>
            <a:r>
              <a:rPr lang="en"/>
              <a:t>- the ability to direct the inferential mechanisms into the most productive directions by storing appropriate guides;</a:t>
            </a:r>
            <a:endParaRPr/>
          </a:p>
          <a:p>
            <a:pPr indent="0" lvl="0" marL="0" rtl="0" algn="l">
              <a:spcBef>
                <a:spcPts val="1200"/>
              </a:spcBef>
              <a:spcAft>
                <a:spcPts val="0"/>
              </a:spcAft>
              <a:buClr>
                <a:schemeClr val="dk1"/>
              </a:buClr>
              <a:buSzPct val="61111"/>
              <a:buFont typeface="Arial"/>
              <a:buNone/>
            </a:pPr>
            <a:r>
              <a:rPr lang="en"/>
              <a:t>Acquisitional Efficiency</a:t>
            </a:r>
            <a:endParaRPr/>
          </a:p>
          <a:p>
            <a:pPr indent="0" lvl="0" marL="0" rtl="0" algn="l">
              <a:spcBef>
                <a:spcPts val="1200"/>
              </a:spcBef>
              <a:spcAft>
                <a:spcPts val="0"/>
              </a:spcAft>
              <a:buClr>
                <a:schemeClr val="dk1"/>
              </a:buClr>
              <a:buSzPct val="61111"/>
              <a:buFont typeface="Arial"/>
              <a:buNone/>
            </a:pPr>
            <a:r>
              <a:rPr lang="en"/>
              <a:t>- the ability to acquire new knowledge using automatic methods wherever possible rather than reliance on human intervention.</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highlight>
                  <a:srgbClr val="FFFFFF"/>
                </a:highlight>
              </a:rPr>
              <a:t>Types of Knowledge Representation Systems</a:t>
            </a:r>
            <a:endParaRPr b="1" sz="2400"/>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a:solidFill>
                  <a:schemeClr val="dk1"/>
                </a:solidFill>
                <a:highlight>
                  <a:srgbClr val="FFFFFF"/>
                </a:highlight>
              </a:rPr>
              <a:t>Semantic Nets, </a:t>
            </a:r>
            <a:endParaRPr>
              <a:solidFill>
                <a:schemeClr val="dk1"/>
              </a:solidFill>
              <a:highlight>
                <a:srgbClr val="FFFFFF"/>
              </a:highlight>
            </a:endParaRPr>
          </a:p>
          <a:p>
            <a:pPr indent="-342900" lvl="0" marL="457200" rtl="0" algn="l">
              <a:spcBef>
                <a:spcPts val="0"/>
              </a:spcBef>
              <a:spcAft>
                <a:spcPts val="0"/>
              </a:spcAft>
              <a:buClr>
                <a:schemeClr val="dk1"/>
              </a:buClr>
              <a:buSzPts val="1800"/>
              <a:buAutoNum type="arabicPeriod"/>
            </a:pPr>
            <a:r>
              <a:rPr lang="en">
                <a:solidFill>
                  <a:schemeClr val="dk1"/>
                </a:solidFill>
                <a:highlight>
                  <a:srgbClr val="FFFFFF"/>
                </a:highlight>
              </a:rPr>
              <a:t>Frames, </a:t>
            </a:r>
            <a:endParaRPr>
              <a:solidFill>
                <a:schemeClr val="dk1"/>
              </a:solidFill>
              <a:highlight>
                <a:srgbClr val="FFFFFF"/>
              </a:highlight>
            </a:endParaRPr>
          </a:p>
          <a:p>
            <a:pPr indent="-342900" lvl="0" marL="457200" rtl="0" algn="l">
              <a:spcBef>
                <a:spcPts val="0"/>
              </a:spcBef>
              <a:spcAft>
                <a:spcPts val="0"/>
              </a:spcAft>
              <a:buClr>
                <a:schemeClr val="dk1"/>
              </a:buClr>
              <a:buSzPts val="1800"/>
              <a:buAutoNum type="arabicPeriod"/>
            </a:pPr>
            <a:r>
              <a:rPr lang="en">
                <a:solidFill>
                  <a:schemeClr val="dk1"/>
                </a:solidFill>
                <a:highlight>
                  <a:srgbClr val="FFFFFF"/>
                </a:highlight>
              </a:rPr>
              <a:t>Conceptual Dependencies</a:t>
            </a:r>
            <a:endParaRPr>
              <a:solidFill>
                <a:schemeClr val="dk1"/>
              </a:solidFill>
              <a:highlight>
                <a:srgbClr val="FFFFFF"/>
              </a:highlight>
            </a:endParaRPr>
          </a:p>
          <a:p>
            <a:pPr indent="-342900" lvl="0" marL="457200" rtl="0" algn="l">
              <a:spcBef>
                <a:spcPts val="0"/>
              </a:spcBef>
              <a:spcAft>
                <a:spcPts val="0"/>
              </a:spcAft>
              <a:buClr>
                <a:schemeClr val="dk1"/>
              </a:buClr>
              <a:buSzPts val="1800"/>
              <a:buAutoNum type="arabicPeriod"/>
            </a:pPr>
            <a:r>
              <a:rPr lang="en">
                <a:solidFill>
                  <a:schemeClr val="dk1"/>
                </a:solidFill>
                <a:highlight>
                  <a:srgbClr val="FFFFFF"/>
                </a:highlight>
              </a:rPr>
              <a:t>Scripts</a:t>
            </a:r>
            <a:endParaRPr>
              <a:solidFill>
                <a:schemeClr val="dk1"/>
              </a:solidFill>
              <a:highlight>
                <a:srgbClr val="FFFFFF"/>
              </a:highlight>
            </a:endParaRPr>
          </a:p>
          <a:p>
            <a:pPr indent="-342900" lvl="0" marL="457200" rtl="0" algn="l">
              <a:spcBef>
                <a:spcPts val="0"/>
              </a:spcBef>
              <a:spcAft>
                <a:spcPts val="0"/>
              </a:spcAft>
              <a:buClr>
                <a:schemeClr val="dk1"/>
              </a:buClr>
              <a:buSzPts val="1800"/>
              <a:buAutoNum type="arabicPeriod"/>
            </a:pPr>
            <a:r>
              <a:rPr lang="en">
                <a:solidFill>
                  <a:schemeClr val="dk1"/>
                </a:solidFill>
                <a:highlight>
                  <a:srgbClr val="FFFFFF"/>
                </a:highlight>
              </a:rPr>
              <a:t>Rule Based Systems</a:t>
            </a:r>
            <a:endParaRPr>
              <a:solidFill>
                <a:schemeClr val="dk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highlight>
                  <a:srgbClr val="FFFFFF"/>
                </a:highlight>
              </a:rPr>
              <a:t>Types of Knowledge Representation Systems: </a:t>
            </a:r>
            <a:r>
              <a:rPr lang="en" sz="1600">
                <a:highlight>
                  <a:srgbClr val="FFFFFF"/>
                </a:highlight>
              </a:rPr>
              <a:t>Semantic Nets</a:t>
            </a:r>
            <a:endParaRPr b="1" sz="1800"/>
          </a:p>
        </p:txBody>
      </p:sp>
      <p:pic>
        <p:nvPicPr>
          <p:cNvPr id="121" name="Google Shape;121;p24"/>
          <p:cNvPicPr preferRelativeResize="0"/>
          <p:nvPr/>
        </p:nvPicPr>
        <p:blipFill>
          <a:blip r:embed="rId3">
            <a:alphaModFix/>
          </a:blip>
          <a:stretch>
            <a:fillRect/>
          </a:stretch>
        </p:blipFill>
        <p:spPr>
          <a:xfrm>
            <a:off x="311698" y="1152475"/>
            <a:ext cx="5286200" cy="2867025"/>
          </a:xfrm>
          <a:prstGeom prst="rect">
            <a:avLst/>
          </a:prstGeom>
          <a:noFill/>
          <a:ln>
            <a:noFill/>
          </a:ln>
        </p:spPr>
      </p:pic>
      <p:pic>
        <p:nvPicPr>
          <p:cNvPr id="122" name="Google Shape;122;p24"/>
          <p:cNvPicPr preferRelativeResize="0"/>
          <p:nvPr/>
        </p:nvPicPr>
        <p:blipFill>
          <a:blip r:embed="rId4">
            <a:alphaModFix/>
          </a:blip>
          <a:stretch>
            <a:fillRect/>
          </a:stretch>
        </p:blipFill>
        <p:spPr>
          <a:xfrm>
            <a:off x="5597897" y="1222422"/>
            <a:ext cx="3498475" cy="2378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highlight>
                  <a:srgbClr val="FFFFFF"/>
                </a:highlight>
              </a:rPr>
              <a:t>Types of Knowledge Representation Systems: </a:t>
            </a:r>
            <a:r>
              <a:rPr lang="en" sz="1600">
                <a:highlight>
                  <a:srgbClr val="FFFFFF"/>
                </a:highlight>
              </a:rPr>
              <a:t>Frames</a:t>
            </a:r>
            <a:endParaRPr b="1" sz="1800"/>
          </a:p>
        </p:txBody>
      </p:sp>
      <p:pic>
        <p:nvPicPr>
          <p:cNvPr id="128" name="Google Shape;128;p25"/>
          <p:cNvPicPr preferRelativeResize="0"/>
          <p:nvPr/>
        </p:nvPicPr>
        <p:blipFill>
          <a:blip r:embed="rId3">
            <a:alphaModFix/>
          </a:blip>
          <a:stretch>
            <a:fillRect/>
          </a:stretch>
        </p:blipFill>
        <p:spPr>
          <a:xfrm>
            <a:off x="350574" y="1152475"/>
            <a:ext cx="5930699" cy="3190875"/>
          </a:xfrm>
          <a:prstGeom prst="rect">
            <a:avLst/>
          </a:prstGeom>
          <a:noFill/>
          <a:ln>
            <a:noFill/>
          </a:ln>
        </p:spPr>
      </p:pic>
      <p:pic>
        <p:nvPicPr>
          <p:cNvPr id="129" name="Google Shape;129;p25"/>
          <p:cNvPicPr preferRelativeResize="0"/>
          <p:nvPr/>
        </p:nvPicPr>
        <p:blipFill>
          <a:blip r:embed="rId4">
            <a:alphaModFix/>
          </a:blip>
          <a:stretch>
            <a:fillRect/>
          </a:stretch>
        </p:blipFill>
        <p:spPr>
          <a:xfrm>
            <a:off x="6281275" y="121949"/>
            <a:ext cx="2550475" cy="2645875"/>
          </a:xfrm>
          <a:prstGeom prst="rect">
            <a:avLst/>
          </a:prstGeom>
          <a:noFill/>
          <a:ln>
            <a:noFill/>
          </a:ln>
        </p:spPr>
      </p:pic>
      <p:pic>
        <p:nvPicPr>
          <p:cNvPr id="130" name="Google Shape;130;p25"/>
          <p:cNvPicPr preferRelativeResize="0"/>
          <p:nvPr/>
        </p:nvPicPr>
        <p:blipFill>
          <a:blip r:embed="rId5">
            <a:alphaModFix/>
          </a:blip>
          <a:stretch>
            <a:fillRect/>
          </a:stretch>
        </p:blipFill>
        <p:spPr>
          <a:xfrm>
            <a:off x="6440671" y="2918275"/>
            <a:ext cx="2231675" cy="2225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highlight>
                  <a:srgbClr val="FFFFFF"/>
                </a:highlight>
              </a:rPr>
              <a:t>Types of Knowledge Representation Systems: </a:t>
            </a:r>
            <a:r>
              <a:rPr lang="en" sz="1800">
                <a:highlight>
                  <a:srgbClr val="FFFFFF"/>
                </a:highlight>
              </a:rPr>
              <a:t>Conceptual</a:t>
            </a:r>
            <a:r>
              <a:rPr lang="en" sz="1000">
                <a:highlight>
                  <a:srgbClr val="FFFFFF"/>
                </a:highlight>
              </a:rPr>
              <a:t> </a:t>
            </a:r>
            <a:r>
              <a:rPr lang="en" sz="1800">
                <a:highlight>
                  <a:srgbClr val="FFFFFF"/>
                </a:highlight>
              </a:rPr>
              <a:t>Dependencies</a:t>
            </a:r>
            <a:endParaRPr b="1" sz="1800"/>
          </a:p>
        </p:txBody>
      </p:sp>
      <p:sp>
        <p:nvSpPr>
          <p:cNvPr id="136" name="Google Shape;136;p26"/>
          <p:cNvSpPr txBox="1"/>
          <p:nvPr>
            <p:ph idx="1" type="body"/>
          </p:nvPr>
        </p:nvSpPr>
        <p:spPr>
          <a:xfrm>
            <a:off x="311700" y="1152475"/>
            <a:ext cx="4822500" cy="38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333333"/>
                </a:solidFill>
                <a:highlight>
                  <a:srgbClr val="FFFFFF"/>
                </a:highlight>
                <a:latin typeface="Times New Roman"/>
                <a:ea typeface="Times New Roman"/>
                <a:cs typeface="Times New Roman"/>
                <a:sym typeface="Times New Roman"/>
              </a:rPr>
              <a:t>Conceptual Graph: </a:t>
            </a:r>
            <a:r>
              <a:rPr lang="en" sz="1100">
                <a:solidFill>
                  <a:srgbClr val="333333"/>
                </a:solidFill>
                <a:highlight>
                  <a:srgbClr val="FFFFFF"/>
                </a:highlight>
                <a:latin typeface="Times New Roman"/>
                <a:ea typeface="Times New Roman"/>
                <a:cs typeface="Times New Roman"/>
                <a:sym typeface="Times New Roman"/>
              </a:rPr>
              <a:t>It is a knowledge representation technique which consists of basic concepts and the relationship between them. As the name indicates, it tries to capture the concepts about the events and represents them in the form of a graph. A concept may be individual or generic. An individual concept has a type field followed by a reference field. For example person : Ram. Here person indicates type and Ram indicates reference.</a:t>
            </a:r>
            <a:endParaRPr sz="1100">
              <a:solidFill>
                <a:srgbClr val="333333"/>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100">
              <a:solidFill>
                <a:srgbClr val="333333"/>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100">
              <a:solidFill>
                <a:srgbClr val="333333"/>
              </a:solidFill>
              <a:highlight>
                <a:srgbClr val="FFFFFF"/>
              </a:highlight>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ts val="1100"/>
              <a:buFont typeface="Arial"/>
              <a:buNone/>
            </a:pPr>
            <a:r>
              <a:rPr b="1" lang="en" sz="1100">
                <a:solidFill>
                  <a:srgbClr val="333333"/>
                </a:solidFill>
                <a:highlight>
                  <a:srgbClr val="FFFFFF"/>
                </a:highlight>
                <a:latin typeface="Times New Roman"/>
                <a:ea typeface="Times New Roman"/>
                <a:cs typeface="Times New Roman"/>
                <a:sym typeface="Times New Roman"/>
              </a:rPr>
              <a:t>Conceptual Dependency: </a:t>
            </a:r>
            <a:r>
              <a:rPr lang="en" sz="1100">
                <a:solidFill>
                  <a:srgbClr val="333333"/>
                </a:solidFill>
                <a:highlight>
                  <a:srgbClr val="FFFFFF"/>
                </a:highlight>
                <a:latin typeface="Times New Roman"/>
                <a:ea typeface="Times New Roman"/>
                <a:cs typeface="Times New Roman"/>
                <a:sym typeface="Times New Roman"/>
              </a:rPr>
              <a:t>It is an another knowledge representation technique in which we can represent any kind of knowledge. It is based on the use of a limited number of primitive concepts and rules of formation to represent any natural language statement. Conceptual dependency theory is based on the use of knowledge representation methodology was primarily developed to understand and represent natural language structures. The conceptual dependency structures were originally developed by Roger C SChank in 1977.</a:t>
            </a:r>
            <a:endParaRPr sz="1100">
              <a:solidFill>
                <a:srgbClr val="333333"/>
              </a:solidFill>
              <a:highlight>
                <a:srgbClr val="FFFFFF"/>
              </a:highlight>
              <a:latin typeface="Times New Roman"/>
              <a:ea typeface="Times New Roman"/>
              <a:cs typeface="Times New Roman"/>
              <a:sym typeface="Times New Roman"/>
            </a:endParaRPr>
          </a:p>
          <a:p>
            <a:pPr indent="0" lvl="0" marL="0" rtl="0" algn="l">
              <a:lnSpc>
                <a:spcPct val="150000"/>
              </a:lnSpc>
              <a:spcBef>
                <a:spcPts val="80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1100">
              <a:solidFill>
                <a:srgbClr val="333333"/>
              </a:solidFill>
              <a:highlight>
                <a:srgbClr val="FFFFFF"/>
              </a:highlight>
              <a:latin typeface="Times New Roman"/>
              <a:ea typeface="Times New Roman"/>
              <a:cs typeface="Times New Roman"/>
              <a:sym typeface="Times New Roman"/>
            </a:endParaRPr>
          </a:p>
        </p:txBody>
      </p:sp>
      <p:pic>
        <p:nvPicPr>
          <p:cNvPr id="137" name="Google Shape;137;p26"/>
          <p:cNvPicPr preferRelativeResize="0"/>
          <p:nvPr/>
        </p:nvPicPr>
        <p:blipFill>
          <a:blip r:embed="rId3">
            <a:alphaModFix/>
          </a:blip>
          <a:stretch>
            <a:fillRect/>
          </a:stretch>
        </p:blipFill>
        <p:spPr>
          <a:xfrm>
            <a:off x="5077675" y="945600"/>
            <a:ext cx="4066324" cy="1852500"/>
          </a:xfrm>
          <a:prstGeom prst="rect">
            <a:avLst/>
          </a:prstGeom>
          <a:noFill/>
          <a:ln>
            <a:noFill/>
          </a:ln>
        </p:spPr>
      </p:pic>
      <p:pic>
        <p:nvPicPr>
          <p:cNvPr id="138" name="Google Shape;138;p26"/>
          <p:cNvPicPr preferRelativeResize="0"/>
          <p:nvPr/>
        </p:nvPicPr>
        <p:blipFill>
          <a:blip r:embed="rId4">
            <a:alphaModFix/>
          </a:blip>
          <a:stretch>
            <a:fillRect/>
          </a:stretch>
        </p:blipFill>
        <p:spPr>
          <a:xfrm>
            <a:off x="5284547" y="3527700"/>
            <a:ext cx="3859450" cy="1145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highlight>
                  <a:srgbClr val="FFFFFF"/>
                </a:highlight>
              </a:rPr>
              <a:t>Types of Knowledge Representation Systems: </a:t>
            </a:r>
            <a:r>
              <a:rPr lang="en" sz="1800">
                <a:highlight>
                  <a:srgbClr val="FFFFFF"/>
                </a:highlight>
              </a:rPr>
              <a:t>Scripts</a:t>
            </a:r>
            <a:endParaRPr b="1" sz="1800"/>
          </a:p>
        </p:txBody>
      </p:sp>
      <p:sp>
        <p:nvSpPr>
          <p:cNvPr id="144" name="Google Shape;144;p27"/>
          <p:cNvSpPr txBox="1"/>
          <p:nvPr>
            <p:ph idx="1" type="body"/>
          </p:nvPr>
        </p:nvSpPr>
        <p:spPr>
          <a:xfrm>
            <a:off x="311700" y="1152475"/>
            <a:ext cx="8520600" cy="1995900"/>
          </a:xfrm>
          <a:prstGeom prst="rect">
            <a:avLst/>
          </a:prstGeom>
        </p:spPr>
        <p:txBody>
          <a:bodyPr anchorCtr="0" anchor="t" bIns="91425" lIns="91425" spcFirstLastPara="1" rIns="91425" wrap="square" tIns="91425">
            <a:normAutofit lnSpcReduction="10000"/>
          </a:bodyPr>
          <a:lstStyle/>
          <a:p>
            <a:pPr indent="0" lvl="0" marL="0" rtl="0" algn="just">
              <a:lnSpc>
                <a:spcPct val="150000"/>
              </a:lnSpc>
              <a:spcBef>
                <a:spcPts val="0"/>
              </a:spcBef>
              <a:spcAft>
                <a:spcPts val="800"/>
              </a:spcAft>
              <a:buClr>
                <a:schemeClr val="dk1"/>
              </a:buClr>
              <a:buSzPts val="1100"/>
              <a:buFont typeface="Arial"/>
              <a:buNone/>
            </a:pPr>
            <a:r>
              <a:rPr lang="en" sz="1100">
                <a:solidFill>
                  <a:srgbClr val="333333"/>
                </a:solidFill>
                <a:highlight>
                  <a:srgbClr val="FFFFFF"/>
                </a:highlight>
              </a:rPr>
              <a:t>It is an another knowledge representation technique. Scripts are frame like structures used to represent commonly occurring experiences such as going to restaurant, visiting a doctor. A script is a structure that describes a stereotyped sequence of events in a particular context. A script consist of a set of slots. Associated with each slot may be some information about what kinds of values it may contain as well as a default value to be used if no other information is available. Scripts are useful because in the real world, there are no patterns to the occurrence of events. These patterns arise because of clausal relationships between events. The events described in a script form a giant </a:t>
            </a:r>
            <a:r>
              <a:rPr lang="en" sz="1100">
                <a:solidFill>
                  <a:srgbClr val="333333"/>
                </a:solidFill>
                <a:highlight>
                  <a:srgbClr val="FFFFFF"/>
                </a:highlight>
              </a:rPr>
              <a:t>casual</a:t>
            </a:r>
            <a:r>
              <a:rPr lang="en" sz="1100">
                <a:solidFill>
                  <a:srgbClr val="333333"/>
                </a:solidFill>
                <a:highlight>
                  <a:srgbClr val="FFFFFF"/>
                </a:highlight>
              </a:rPr>
              <a:t> chain. The beginning of the chain is the set of entry conditions which enable the first events of the script to occur. The end of the chain is the set of results which may enable later events to occur. The headers of a script can all serve as indicators that the script should be activated.</a:t>
            </a:r>
            <a:endParaRPr sz="1100"/>
          </a:p>
        </p:txBody>
      </p:sp>
      <p:pic>
        <p:nvPicPr>
          <p:cNvPr id="145" name="Google Shape;145;p27"/>
          <p:cNvPicPr preferRelativeResize="0"/>
          <p:nvPr/>
        </p:nvPicPr>
        <p:blipFill>
          <a:blip r:embed="rId3">
            <a:alphaModFix/>
          </a:blip>
          <a:stretch>
            <a:fillRect/>
          </a:stretch>
        </p:blipFill>
        <p:spPr>
          <a:xfrm>
            <a:off x="3636962" y="3244075"/>
            <a:ext cx="5507038" cy="1899425"/>
          </a:xfrm>
          <a:prstGeom prst="rect">
            <a:avLst/>
          </a:prstGeom>
          <a:noFill/>
          <a:ln>
            <a:noFill/>
          </a:ln>
        </p:spPr>
      </p:pic>
      <p:sp>
        <p:nvSpPr>
          <p:cNvPr id="146" name="Google Shape;146;p27"/>
          <p:cNvSpPr txBox="1"/>
          <p:nvPr>
            <p:ph idx="1" type="body"/>
          </p:nvPr>
        </p:nvSpPr>
        <p:spPr>
          <a:xfrm>
            <a:off x="311700" y="3244075"/>
            <a:ext cx="3252000" cy="1842900"/>
          </a:xfrm>
          <a:prstGeom prst="rect">
            <a:avLst/>
          </a:prstGeom>
        </p:spPr>
        <p:txBody>
          <a:bodyPr anchorCtr="0" anchor="t" bIns="91425" lIns="91425" spcFirstLastPara="1" rIns="91425" wrap="square" tIns="91425">
            <a:normAutofit fontScale="77500" lnSpcReduction="10000"/>
          </a:bodyPr>
          <a:lstStyle/>
          <a:p>
            <a:pPr indent="0" lvl="0" marL="0" rtl="0" algn="just">
              <a:lnSpc>
                <a:spcPct val="150000"/>
              </a:lnSpc>
              <a:spcBef>
                <a:spcPts val="0"/>
              </a:spcBef>
              <a:spcAft>
                <a:spcPts val="800"/>
              </a:spcAft>
              <a:buClr>
                <a:schemeClr val="dk1"/>
              </a:buClr>
              <a:buSzPct val="100000"/>
              <a:buFont typeface="Arial"/>
              <a:buNone/>
            </a:pPr>
            <a:r>
              <a:rPr lang="en" sz="1100">
                <a:solidFill>
                  <a:srgbClr val="333333"/>
                </a:solidFill>
                <a:highlight>
                  <a:schemeClr val="lt1"/>
                </a:highlight>
              </a:rPr>
              <a:t>Once a script has been activated, there are a variety of ways in which it can be useful in interpreting a particular situation. A script has the ability to predict events that has not explicitly been observed. An important use of scripts is to provide a way of building a single coherent interpretation from a collection of observation. Scripts are less general structures than are frames and so are not suitable for representing all kinds of knowledge. Scripts are very useful for representing the specific kinds of knowledge for which they were designed.</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highlight>
                  <a:srgbClr val="FFFFFF"/>
                </a:highlight>
              </a:rPr>
              <a:t>Types of Knowledge Representation Systems: </a:t>
            </a:r>
            <a:r>
              <a:rPr lang="en" sz="1800">
                <a:highlight>
                  <a:srgbClr val="FFFFFF"/>
                </a:highlight>
              </a:rPr>
              <a:t>Rule Based Systems</a:t>
            </a:r>
            <a:endParaRPr b="1" sz="1800"/>
          </a:p>
        </p:txBody>
      </p:sp>
      <p:pic>
        <p:nvPicPr>
          <p:cNvPr id="152" name="Google Shape;152;p28"/>
          <p:cNvPicPr preferRelativeResize="0"/>
          <p:nvPr/>
        </p:nvPicPr>
        <p:blipFill>
          <a:blip r:embed="rId3">
            <a:alphaModFix/>
          </a:blip>
          <a:stretch>
            <a:fillRect/>
          </a:stretch>
        </p:blipFill>
        <p:spPr>
          <a:xfrm>
            <a:off x="311700" y="1152476"/>
            <a:ext cx="6345700" cy="2771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highlight>
                  <a:srgbClr val="FFFFFF"/>
                </a:highlight>
              </a:rPr>
              <a:t>Propositional Logic</a:t>
            </a:r>
            <a:endParaRPr b="1" sz="2400"/>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300">
                <a:solidFill>
                  <a:srgbClr val="595959"/>
                </a:solidFill>
                <a:highlight>
                  <a:schemeClr val="lt1"/>
                </a:highlight>
              </a:rPr>
              <a:t>A proposition is a declarative sentence with a truth value</a:t>
            </a:r>
            <a:r>
              <a:rPr lang="en" sz="1300">
                <a:solidFill>
                  <a:srgbClr val="595959"/>
                </a:solidFill>
                <a:highlight>
                  <a:schemeClr val="lt1"/>
                </a:highlight>
              </a:rPr>
              <a:t>. Truth value can be either true or untrue, but it must be assigned to one of the discrete choices and not be unclear. The goal of using predicate logic is to analyze a statement, either individually or in aggregate.</a:t>
            </a:r>
            <a:endParaRPr sz="1300">
              <a:solidFill>
                <a:srgbClr val="595959"/>
              </a:solidFill>
              <a:highlight>
                <a:schemeClr val="lt1"/>
              </a:highlight>
            </a:endParaRPr>
          </a:p>
          <a:p>
            <a:pPr indent="0" lvl="0" marL="0" rtl="0" algn="l">
              <a:lnSpc>
                <a:spcPct val="100000"/>
              </a:lnSpc>
              <a:spcBef>
                <a:spcPts val="0"/>
              </a:spcBef>
              <a:spcAft>
                <a:spcPts val="0"/>
              </a:spcAft>
              <a:buNone/>
            </a:pPr>
            <a:r>
              <a:rPr lang="en" sz="1300">
                <a:solidFill>
                  <a:srgbClr val="595959"/>
                </a:solidFill>
              </a:rPr>
              <a:t>In simple Terms,</a:t>
            </a:r>
            <a:endParaRPr sz="1300">
              <a:solidFill>
                <a:srgbClr val="595959"/>
              </a:solidFill>
            </a:endParaRPr>
          </a:p>
          <a:p>
            <a:pPr indent="-311150" lvl="0" marL="457200" rtl="0" algn="l">
              <a:lnSpc>
                <a:spcPct val="100000"/>
              </a:lnSpc>
              <a:spcBef>
                <a:spcPts val="1200"/>
              </a:spcBef>
              <a:spcAft>
                <a:spcPts val="0"/>
              </a:spcAft>
              <a:buClr>
                <a:srgbClr val="595959"/>
              </a:buClr>
              <a:buSzPts val="1300"/>
              <a:buFont typeface="Arial"/>
              <a:buChar char="●"/>
            </a:pPr>
            <a:r>
              <a:rPr lang="en" sz="1300">
                <a:solidFill>
                  <a:srgbClr val="595959"/>
                </a:solidFill>
                <a:highlight>
                  <a:srgbClr val="FFFFFF"/>
                </a:highlight>
              </a:rPr>
              <a:t>The literal meaning of a proposition is to put across one’s views, ideas, suggestions, expression or judgment. The proposition can be done through a formal document or oral communication (Informal). It can either address a positive or negative connotation.</a:t>
            </a:r>
            <a:endParaRPr sz="1300">
              <a:solidFill>
                <a:srgbClr val="595959"/>
              </a:solidFill>
              <a:highlight>
                <a:srgbClr val="FFFFFF"/>
              </a:highlight>
            </a:endParaRPr>
          </a:p>
          <a:p>
            <a:pPr indent="-311150" lvl="0" marL="457200" rtl="0" algn="l">
              <a:lnSpc>
                <a:spcPct val="100000"/>
              </a:lnSpc>
              <a:spcBef>
                <a:spcPts val="0"/>
              </a:spcBef>
              <a:spcAft>
                <a:spcPts val="0"/>
              </a:spcAft>
              <a:buClr>
                <a:srgbClr val="595959"/>
              </a:buClr>
              <a:buSzPts val="1300"/>
              <a:buFont typeface="Arial"/>
              <a:buChar char="●"/>
            </a:pPr>
            <a:r>
              <a:rPr lang="en" sz="1300">
                <a:solidFill>
                  <a:srgbClr val="595959"/>
                </a:solidFill>
                <a:highlight>
                  <a:srgbClr val="FFFFFF"/>
                </a:highlight>
              </a:rPr>
              <a:t>A proposition in logic includes Boolean functionalities in a sentence to make it either True or False and also adds reasoning techniques and proofing methods to make it much more comprehensive. This logic is a very old and widely adopted one.</a:t>
            </a:r>
            <a:endParaRPr sz="1300">
              <a:solidFill>
                <a:srgbClr val="595959"/>
              </a:solidFill>
              <a:highlight>
                <a:srgbClr val="FFFFFF"/>
              </a:highlight>
            </a:endParaRPr>
          </a:p>
          <a:p>
            <a:pPr indent="-311150" lvl="0" marL="457200" rtl="0" algn="l">
              <a:lnSpc>
                <a:spcPct val="100000"/>
              </a:lnSpc>
              <a:spcBef>
                <a:spcPts val="0"/>
              </a:spcBef>
              <a:spcAft>
                <a:spcPts val="0"/>
              </a:spcAft>
              <a:buClr>
                <a:srgbClr val="595959"/>
              </a:buClr>
              <a:buSzPts val="1300"/>
              <a:buFont typeface="Arial"/>
              <a:buChar char="●"/>
            </a:pPr>
            <a:r>
              <a:rPr lang="en" sz="1300">
                <a:solidFill>
                  <a:srgbClr val="595959"/>
                </a:solidFill>
                <a:highlight>
                  <a:srgbClr val="FFFFFF"/>
                </a:highlight>
              </a:rPr>
              <a:t>This logic was readily embraced by the modern search algorithm in Artificial Intelligence applications and Computer-aided tools. It’s use cases in AI include planning, decision making, smart control, diagnosis and problem-solving areas in Business, Medical, Education fields.</a:t>
            </a:r>
            <a:endParaRPr sz="1300">
              <a:solidFill>
                <a:srgbClr val="59595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highlight>
                  <a:srgbClr val="FFFFFF"/>
                </a:highlight>
              </a:rPr>
              <a:t>Propositional Logic</a:t>
            </a:r>
            <a:endParaRPr b="1" sz="2400"/>
          </a:p>
        </p:txBody>
      </p:sp>
      <p:sp>
        <p:nvSpPr>
          <p:cNvPr id="164" name="Google Shape;16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2100" lvl="0" marL="457200" rtl="0" algn="l">
              <a:lnSpc>
                <a:spcPct val="107916"/>
              </a:lnSpc>
              <a:spcBef>
                <a:spcPts val="0"/>
              </a:spcBef>
              <a:spcAft>
                <a:spcPts val="0"/>
              </a:spcAft>
              <a:buClr>
                <a:schemeClr val="dk1"/>
              </a:buClr>
              <a:buSzPts val="1000"/>
              <a:buChar char="●"/>
            </a:pPr>
            <a:r>
              <a:rPr lang="en" sz="1000">
                <a:solidFill>
                  <a:schemeClr val="dk1"/>
                </a:solidFill>
              </a:rPr>
              <a:t>Syntax, </a:t>
            </a:r>
            <a:endParaRPr sz="1000">
              <a:solidFill>
                <a:schemeClr val="dk1"/>
              </a:solidFill>
            </a:endParaRPr>
          </a:p>
          <a:p>
            <a:pPr indent="-292100" lvl="0" marL="457200" rtl="0" algn="l">
              <a:lnSpc>
                <a:spcPct val="107916"/>
              </a:lnSpc>
              <a:spcBef>
                <a:spcPts val="0"/>
              </a:spcBef>
              <a:spcAft>
                <a:spcPts val="0"/>
              </a:spcAft>
              <a:buClr>
                <a:schemeClr val="dk1"/>
              </a:buClr>
              <a:buSzPts val="1000"/>
              <a:buChar char="●"/>
            </a:pPr>
            <a:r>
              <a:rPr lang="en" sz="1000">
                <a:solidFill>
                  <a:schemeClr val="dk1"/>
                </a:solidFill>
              </a:rPr>
              <a:t>Semantics, </a:t>
            </a:r>
            <a:endParaRPr sz="1000">
              <a:solidFill>
                <a:schemeClr val="dk1"/>
              </a:solidFill>
            </a:endParaRPr>
          </a:p>
          <a:p>
            <a:pPr indent="-292100" lvl="0" marL="457200" rtl="0" algn="l">
              <a:lnSpc>
                <a:spcPct val="107916"/>
              </a:lnSpc>
              <a:spcBef>
                <a:spcPts val="0"/>
              </a:spcBef>
              <a:spcAft>
                <a:spcPts val="0"/>
              </a:spcAft>
              <a:buClr>
                <a:schemeClr val="dk1"/>
              </a:buClr>
              <a:buSzPts val="1000"/>
              <a:buChar char="●"/>
            </a:pPr>
            <a:r>
              <a:rPr lang="en" sz="1000">
                <a:solidFill>
                  <a:schemeClr val="dk1"/>
                </a:solidFill>
              </a:rPr>
              <a:t>Formal logic -connectives, </a:t>
            </a:r>
            <a:endParaRPr sz="1000">
              <a:solidFill>
                <a:schemeClr val="dk1"/>
              </a:solidFill>
            </a:endParaRPr>
          </a:p>
          <a:p>
            <a:pPr indent="-292100" lvl="0" marL="457200" rtl="0" algn="l">
              <a:lnSpc>
                <a:spcPct val="107916"/>
              </a:lnSpc>
              <a:spcBef>
                <a:spcPts val="0"/>
              </a:spcBef>
              <a:spcAft>
                <a:spcPts val="0"/>
              </a:spcAft>
              <a:buClr>
                <a:schemeClr val="dk1"/>
              </a:buClr>
              <a:buSzPts val="1000"/>
              <a:buChar char="●"/>
            </a:pPr>
            <a:r>
              <a:rPr lang="en" sz="1000">
                <a:solidFill>
                  <a:schemeClr val="dk1"/>
                </a:solidFill>
              </a:rPr>
              <a:t>truth tables, </a:t>
            </a:r>
            <a:endParaRPr sz="1000">
              <a:solidFill>
                <a:schemeClr val="dk1"/>
              </a:solidFill>
            </a:endParaRPr>
          </a:p>
          <a:p>
            <a:pPr indent="-292100" lvl="0" marL="457200" rtl="0" algn="l">
              <a:lnSpc>
                <a:spcPct val="107916"/>
              </a:lnSpc>
              <a:spcBef>
                <a:spcPts val="0"/>
              </a:spcBef>
              <a:spcAft>
                <a:spcPts val="0"/>
              </a:spcAft>
              <a:buClr>
                <a:schemeClr val="dk1"/>
              </a:buClr>
              <a:buSzPts val="1000"/>
              <a:buChar char="●"/>
            </a:pPr>
            <a:r>
              <a:rPr lang="en" sz="1000">
                <a:solidFill>
                  <a:schemeClr val="dk1"/>
                </a:solidFill>
              </a:rPr>
              <a:t>tautology, </a:t>
            </a:r>
            <a:endParaRPr sz="1000">
              <a:solidFill>
                <a:schemeClr val="dk1"/>
              </a:solidFill>
            </a:endParaRPr>
          </a:p>
          <a:p>
            <a:pPr indent="-292100" lvl="0" marL="457200" rtl="0" algn="l">
              <a:lnSpc>
                <a:spcPct val="107916"/>
              </a:lnSpc>
              <a:spcBef>
                <a:spcPts val="0"/>
              </a:spcBef>
              <a:spcAft>
                <a:spcPts val="0"/>
              </a:spcAft>
              <a:buClr>
                <a:schemeClr val="dk1"/>
              </a:buClr>
              <a:buSzPts val="1000"/>
              <a:buChar char="●"/>
            </a:pPr>
            <a:r>
              <a:rPr lang="en" sz="1000">
                <a:solidFill>
                  <a:schemeClr val="dk1"/>
                </a:solidFill>
              </a:rPr>
              <a:t>validity, </a:t>
            </a:r>
            <a:endParaRPr sz="1000">
              <a:solidFill>
                <a:schemeClr val="dk1"/>
              </a:solidFill>
            </a:endParaRPr>
          </a:p>
          <a:p>
            <a:pPr indent="-292100" lvl="0" marL="457200" rtl="0" algn="l">
              <a:lnSpc>
                <a:spcPct val="107916"/>
              </a:lnSpc>
              <a:spcBef>
                <a:spcPts val="0"/>
              </a:spcBef>
              <a:spcAft>
                <a:spcPts val="0"/>
              </a:spcAft>
              <a:buClr>
                <a:schemeClr val="dk1"/>
              </a:buClr>
              <a:buSzPts val="1000"/>
              <a:buChar char="●"/>
            </a:pPr>
            <a:r>
              <a:rPr lang="en" sz="1000">
                <a:solidFill>
                  <a:schemeClr val="dk1"/>
                </a:solidFill>
              </a:rPr>
              <a:t>well -formed -formula, </a:t>
            </a:r>
            <a:endParaRPr sz="1000">
              <a:solidFill>
                <a:schemeClr val="dk1"/>
              </a:solidFill>
            </a:endParaRPr>
          </a:p>
          <a:p>
            <a:pPr indent="-292100" lvl="0" marL="457200" rtl="0" algn="l">
              <a:lnSpc>
                <a:spcPct val="107916"/>
              </a:lnSpc>
              <a:spcBef>
                <a:spcPts val="0"/>
              </a:spcBef>
              <a:spcAft>
                <a:spcPts val="0"/>
              </a:spcAft>
              <a:buClr>
                <a:schemeClr val="dk1"/>
              </a:buClr>
              <a:buSzPts val="1000"/>
              <a:buChar char="●"/>
            </a:pPr>
            <a:r>
              <a:rPr lang="en" sz="1000">
                <a:solidFill>
                  <a:schemeClr val="dk1"/>
                </a:solidFill>
              </a:rPr>
              <a:t>Inference using Resolution, </a:t>
            </a:r>
            <a:endParaRPr sz="1000">
              <a:solidFill>
                <a:schemeClr val="dk1"/>
              </a:solidFill>
            </a:endParaRPr>
          </a:p>
          <a:p>
            <a:pPr indent="-292100" lvl="0" marL="457200" rtl="0" algn="l">
              <a:lnSpc>
                <a:spcPct val="107916"/>
              </a:lnSpc>
              <a:spcBef>
                <a:spcPts val="0"/>
              </a:spcBef>
              <a:spcAft>
                <a:spcPts val="0"/>
              </a:spcAft>
              <a:buClr>
                <a:schemeClr val="dk1"/>
              </a:buClr>
              <a:buSzPts val="1000"/>
              <a:buChar char="●"/>
            </a:pPr>
            <a:r>
              <a:rPr lang="en" sz="1000">
                <a:solidFill>
                  <a:schemeClr val="dk1"/>
                </a:solidFill>
              </a:rPr>
              <a:t>Backward Chaining and Forward Chaining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highlight>
                  <a:srgbClr val="FFFFFF"/>
                </a:highlight>
              </a:rPr>
              <a:t>Propositional Logic:Syntax</a:t>
            </a:r>
            <a:endParaRPr b="1" sz="2400"/>
          </a:p>
        </p:txBody>
      </p:sp>
      <p:sp>
        <p:nvSpPr>
          <p:cNvPr id="170" name="Google Shape;17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solidFill>
                  <a:schemeClr val="dk1"/>
                </a:solidFill>
              </a:rPr>
              <a:t>The </a:t>
            </a:r>
            <a:r>
              <a:rPr b="1" lang="en" sz="1100">
                <a:solidFill>
                  <a:schemeClr val="dk1"/>
                </a:solidFill>
              </a:rPr>
              <a:t>syntax </a:t>
            </a:r>
            <a:r>
              <a:rPr lang="en" sz="1100">
                <a:solidFill>
                  <a:schemeClr val="dk1"/>
                </a:solidFill>
              </a:rPr>
              <a:t>of propositional logic defines the allowable sentences. The </a:t>
            </a:r>
            <a:r>
              <a:rPr b="1" lang="en" sz="1100">
                <a:solidFill>
                  <a:schemeClr val="dk1"/>
                </a:solidFill>
              </a:rPr>
              <a:t>atomic sentences </a:t>
            </a:r>
            <a:r>
              <a:rPr lang="en" sz="1100">
                <a:solidFill>
                  <a:schemeClr val="dk1"/>
                </a:solidFill>
              </a:rPr>
              <a:t>consist of a single </a:t>
            </a:r>
            <a:r>
              <a:rPr b="1" lang="en" sz="1100">
                <a:solidFill>
                  <a:schemeClr val="dk1"/>
                </a:solidFill>
              </a:rPr>
              <a:t>proposition symbol</a:t>
            </a:r>
            <a:r>
              <a:rPr lang="en" sz="1100">
                <a:solidFill>
                  <a:schemeClr val="dk1"/>
                </a:solidFill>
              </a:rPr>
              <a:t>. Each such symbol stands for a proposition that can be true or false. We use symbols that start with an uppercase letter and may contain other letters or subscripts, for example: , , , , and </a:t>
            </a:r>
            <a:r>
              <a:rPr i="1" lang="en" sz="1100">
                <a:solidFill>
                  <a:schemeClr val="dk1"/>
                </a:solidFill>
              </a:rPr>
              <a:t>FacingEast</a:t>
            </a:r>
            <a:r>
              <a:rPr lang="en" sz="1100">
                <a:solidFill>
                  <a:schemeClr val="dk1"/>
                </a:solidFill>
              </a:rPr>
              <a:t>. The names are arbitrary but are often chosen to have some mnemonic value.</a:t>
            </a:r>
            <a:endParaRPr sz="1100">
              <a:solidFill>
                <a:schemeClr val="dk1"/>
              </a:solidFill>
            </a:endParaRPr>
          </a:p>
          <a:p>
            <a:pPr indent="0" lvl="0" marL="0" rtl="0" algn="l">
              <a:spcBef>
                <a:spcPts val="1200"/>
              </a:spcBef>
              <a:spcAft>
                <a:spcPts val="0"/>
              </a:spcAft>
              <a:buNone/>
            </a:pPr>
            <a:r>
              <a:rPr lang="en" sz="1100">
                <a:solidFill>
                  <a:schemeClr val="dk1"/>
                </a:solidFill>
              </a:rPr>
              <a:t>There are two proposition symbols with fixed meanings: </a:t>
            </a:r>
            <a:r>
              <a:rPr i="1" lang="en" sz="1100">
                <a:solidFill>
                  <a:schemeClr val="dk1"/>
                </a:solidFill>
              </a:rPr>
              <a:t>True </a:t>
            </a:r>
            <a:r>
              <a:rPr lang="en" sz="1100">
                <a:solidFill>
                  <a:schemeClr val="dk1"/>
                </a:solidFill>
              </a:rPr>
              <a:t>is the always-true proposition and </a:t>
            </a:r>
            <a:r>
              <a:rPr i="1" lang="en" sz="1100">
                <a:solidFill>
                  <a:schemeClr val="dk1"/>
                </a:solidFill>
              </a:rPr>
              <a:t>False </a:t>
            </a:r>
            <a:r>
              <a:rPr lang="en" sz="1100">
                <a:solidFill>
                  <a:schemeClr val="dk1"/>
                </a:solidFill>
              </a:rPr>
              <a:t>is the always-false proposition.</a:t>
            </a:r>
            <a:endParaRPr sz="1100">
              <a:solidFill>
                <a:schemeClr val="dk1"/>
              </a:solidFill>
            </a:endParaRPr>
          </a:p>
          <a:p>
            <a:pPr indent="0" lvl="0" marL="0" rtl="0" algn="l">
              <a:spcBef>
                <a:spcPts val="1200"/>
              </a:spcBef>
              <a:spcAft>
                <a:spcPts val="0"/>
              </a:spcAft>
              <a:buNone/>
            </a:pPr>
            <a:r>
              <a:rPr lang="en" sz="1100">
                <a:solidFill>
                  <a:schemeClr val="dk1"/>
                </a:solidFill>
              </a:rPr>
              <a:t>^, v, →, ↔, ¬ are used to represent AND, OR,Implies, bi-conditional and NOT condition.</a:t>
            </a:r>
            <a:endParaRPr sz="1100">
              <a:solidFill>
                <a:schemeClr val="dk1"/>
              </a:solidFill>
            </a:endParaRPr>
          </a:p>
          <a:p>
            <a:pPr indent="0" lvl="0" marL="0" rtl="0" algn="l">
              <a:spcBef>
                <a:spcPts val="1200"/>
              </a:spcBef>
              <a:spcAft>
                <a:spcPts val="1200"/>
              </a:spcAft>
              <a:buNone/>
            </a:pPr>
            <a:r>
              <a:rPr lang="en" sz="1100">
                <a:solidFill>
                  <a:schemeClr val="dk1"/>
                </a:solidFill>
              </a:rPr>
              <a:t> </a:t>
            </a:r>
            <a:endParaRPr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Knowledge</a:t>
            </a:r>
            <a:endParaRPr/>
          </a:p>
        </p:txBody>
      </p:sp>
      <p:pic>
        <p:nvPicPr>
          <p:cNvPr id="61" name="Google Shape;61;p14"/>
          <p:cNvPicPr preferRelativeResize="0"/>
          <p:nvPr/>
        </p:nvPicPr>
        <p:blipFill>
          <a:blip r:embed="rId3">
            <a:alphaModFix/>
          </a:blip>
          <a:stretch>
            <a:fillRect/>
          </a:stretch>
        </p:blipFill>
        <p:spPr>
          <a:xfrm>
            <a:off x="1455010" y="1152475"/>
            <a:ext cx="6233987" cy="3838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highlight>
                  <a:srgbClr val="FFFFFF"/>
                </a:highlight>
              </a:rPr>
              <a:t>Propositional Logic:Semantics</a:t>
            </a:r>
            <a:endParaRPr b="1" sz="2400"/>
          </a:p>
        </p:txBody>
      </p:sp>
      <p:sp>
        <p:nvSpPr>
          <p:cNvPr id="176" name="Google Shape;17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900">
                <a:solidFill>
                  <a:schemeClr val="dk1"/>
                </a:solidFill>
              </a:rPr>
              <a:t>The semantics defines the rules for determining the truth of a sentence with respect to a particular model. In propositional logic, a model simply sets the </a:t>
            </a:r>
            <a:r>
              <a:rPr b="1" lang="en" sz="900">
                <a:solidFill>
                  <a:schemeClr val="dk1"/>
                </a:solidFill>
              </a:rPr>
              <a:t>truth value</a:t>
            </a:r>
            <a:r>
              <a:rPr lang="en" sz="900">
                <a:solidFill>
                  <a:schemeClr val="dk1"/>
                </a:solidFill>
              </a:rPr>
              <a:t>—</a:t>
            </a:r>
            <a:r>
              <a:rPr i="1" lang="en" sz="900">
                <a:solidFill>
                  <a:schemeClr val="dk1"/>
                </a:solidFill>
              </a:rPr>
              <a:t>true </a:t>
            </a:r>
            <a:r>
              <a:rPr lang="en" sz="900">
                <a:solidFill>
                  <a:schemeClr val="dk1"/>
                </a:solidFill>
              </a:rPr>
              <a:t>or </a:t>
            </a:r>
            <a:r>
              <a:rPr i="1" lang="en" sz="900">
                <a:solidFill>
                  <a:schemeClr val="dk1"/>
                </a:solidFill>
              </a:rPr>
              <a:t>false</a:t>
            </a:r>
            <a:r>
              <a:rPr lang="en" sz="900">
                <a:solidFill>
                  <a:schemeClr val="dk1"/>
                </a:solidFill>
              </a:rPr>
              <a:t>— for every proposition symbol. For example, if the sentences in the knowledge base make use of the proposition symbols , and , then one possible model is </a:t>
            </a:r>
            <a:endParaRPr sz="900">
              <a:solidFill>
                <a:schemeClr val="dk1"/>
              </a:solidFill>
            </a:endParaRPr>
          </a:p>
          <a:p>
            <a:pPr indent="0" lvl="0" marL="0" rtl="0" algn="l">
              <a:spcBef>
                <a:spcPts val="1200"/>
              </a:spcBef>
              <a:spcAft>
                <a:spcPts val="0"/>
              </a:spcAft>
              <a:buNone/>
            </a:pPr>
            <a:r>
              <a:t/>
            </a:r>
            <a:endParaRPr sz="900">
              <a:solidFill>
                <a:schemeClr val="dk1"/>
              </a:solidFill>
            </a:endParaRPr>
          </a:p>
          <a:p>
            <a:pPr indent="0" lvl="0" marL="0" rtl="0" algn="l">
              <a:spcBef>
                <a:spcPts val="1200"/>
              </a:spcBef>
              <a:spcAft>
                <a:spcPts val="1200"/>
              </a:spcAft>
              <a:buNone/>
            </a:pPr>
            <a:r>
              <a:t/>
            </a:r>
            <a:endParaRPr sz="900">
              <a:solidFill>
                <a:schemeClr val="dk1"/>
              </a:solidFill>
            </a:endParaRPr>
          </a:p>
        </p:txBody>
      </p:sp>
      <p:pic>
        <p:nvPicPr>
          <p:cNvPr id="177" name="Google Shape;177;p32"/>
          <p:cNvPicPr preferRelativeResize="0"/>
          <p:nvPr/>
        </p:nvPicPr>
        <p:blipFill>
          <a:blip r:embed="rId3">
            <a:alphaModFix/>
          </a:blip>
          <a:stretch>
            <a:fillRect/>
          </a:stretch>
        </p:blipFill>
        <p:spPr>
          <a:xfrm>
            <a:off x="1264725" y="1744513"/>
            <a:ext cx="4000500" cy="695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Forward Chaining and Back</a:t>
            </a:r>
            <a:endParaRPr/>
          </a:p>
        </p:txBody>
      </p:sp>
      <p:sp>
        <p:nvSpPr>
          <p:cNvPr id="183" name="Google Shape;183;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523"/>
              <a:buFont typeface="Arial"/>
              <a:buNone/>
            </a:pPr>
            <a:r>
              <a:rPr lang="en" sz="1055">
                <a:solidFill>
                  <a:schemeClr val="dk1"/>
                </a:solidFill>
              </a:rPr>
              <a:t>Forward Chaining and Backward Chaining are the two most important strategies in the field of Artificial Intelligence and lie in the Expert System Domain of AI. Forward and Backward chaining is the strategies used by the Inference Engine in making the deductions.</a:t>
            </a:r>
            <a:endParaRPr sz="1055">
              <a:solidFill>
                <a:schemeClr val="dk1"/>
              </a:solidFill>
            </a:endParaRPr>
          </a:p>
          <a:p>
            <a:pPr indent="0" lvl="0" marL="0" rtl="0" algn="l">
              <a:spcBef>
                <a:spcPts val="1200"/>
              </a:spcBef>
              <a:spcAft>
                <a:spcPts val="0"/>
              </a:spcAft>
              <a:buClr>
                <a:schemeClr val="dk1"/>
              </a:buClr>
              <a:buSzPts val="523"/>
              <a:buFont typeface="Arial"/>
              <a:buNone/>
            </a:pPr>
            <a:r>
              <a:rPr b="1" lang="en" sz="1055">
                <a:solidFill>
                  <a:schemeClr val="dk1"/>
                </a:solidFill>
              </a:rPr>
              <a:t>Inference Engine:</a:t>
            </a:r>
            <a:endParaRPr b="1" sz="1055">
              <a:solidFill>
                <a:schemeClr val="dk1"/>
              </a:solidFill>
            </a:endParaRPr>
          </a:p>
          <a:p>
            <a:pPr indent="0" lvl="0" marL="0" rtl="0" algn="l">
              <a:spcBef>
                <a:spcPts val="1200"/>
              </a:spcBef>
              <a:spcAft>
                <a:spcPts val="0"/>
              </a:spcAft>
              <a:buClr>
                <a:schemeClr val="dk1"/>
              </a:buClr>
              <a:buSzPts val="523"/>
              <a:buFont typeface="Arial"/>
              <a:buNone/>
            </a:pPr>
            <a:r>
              <a:rPr lang="en" sz="1055">
                <a:solidFill>
                  <a:schemeClr val="dk1"/>
                </a:solidFill>
              </a:rPr>
              <a:t>Inference Engine is a component of the expert system that applies logical rules to the knowledge base to deduce new information. It interprets and evaluates the facts in the knowledge base in order to provide an answer.</a:t>
            </a:r>
            <a:endParaRPr sz="1055">
              <a:solidFill>
                <a:schemeClr val="dk1"/>
              </a:solidFill>
            </a:endParaRPr>
          </a:p>
          <a:p>
            <a:pPr indent="0" lvl="0" marL="0" rtl="0" algn="l">
              <a:spcBef>
                <a:spcPts val="1200"/>
              </a:spcBef>
              <a:spcAft>
                <a:spcPts val="0"/>
              </a:spcAft>
              <a:buClr>
                <a:schemeClr val="dk1"/>
              </a:buClr>
              <a:buSzPts val="523"/>
              <a:buFont typeface="Arial"/>
              <a:buNone/>
            </a:pPr>
            <a:r>
              <a:rPr lang="en" sz="1055">
                <a:solidFill>
                  <a:schemeClr val="dk1"/>
                </a:solidFill>
              </a:rPr>
              <a:t>A knowledgebase is a structured collection of facts about the system’s domain.</a:t>
            </a:r>
            <a:endParaRPr sz="1055">
              <a:solidFill>
                <a:schemeClr val="dk1"/>
              </a:solidFill>
            </a:endParaRPr>
          </a:p>
          <a:p>
            <a:pPr indent="0" lvl="0" marL="0" rtl="0" algn="l">
              <a:spcBef>
                <a:spcPts val="1200"/>
              </a:spcBef>
              <a:spcAft>
                <a:spcPts val="0"/>
              </a:spcAft>
              <a:buClr>
                <a:schemeClr val="dk1"/>
              </a:buClr>
              <a:buSzPts val="523"/>
              <a:buFont typeface="Arial"/>
              <a:buNone/>
            </a:pPr>
            <a:r>
              <a:rPr b="1" lang="en" sz="1055">
                <a:solidFill>
                  <a:schemeClr val="dk1"/>
                </a:solidFill>
              </a:rPr>
              <a:t>Forward Chaining:</a:t>
            </a:r>
            <a:endParaRPr b="1" sz="1055">
              <a:solidFill>
                <a:schemeClr val="dk1"/>
              </a:solidFill>
            </a:endParaRPr>
          </a:p>
          <a:p>
            <a:pPr indent="0" lvl="0" marL="0" rtl="0" algn="l">
              <a:spcBef>
                <a:spcPts val="1200"/>
              </a:spcBef>
              <a:spcAft>
                <a:spcPts val="0"/>
              </a:spcAft>
              <a:buClr>
                <a:schemeClr val="dk1"/>
              </a:buClr>
              <a:buSzPts val="523"/>
              <a:buFont typeface="Arial"/>
              <a:buNone/>
            </a:pPr>
            <a:r>
              <a:rPr lang="en" sz="1055">
                <a:solidFill>
                  <a:schemeClr val="dk1"/>
                </a:solidFill>
              </a:rPr>
              <a:t>Forward Chaining the Inference Engine goes through all the facts, conditions and derivations before deducing the outcome i.e When based on available data a decision is taken then the process is called as Forwarding chaining, It works from an initial state and reaches to the goal(final decision).</a:t>
            </a:r>
            <a:endParaRPr sz="1055">
              <a:solidFill>
                <a:schemeClr val="dk1"/>
              </a:solidFill>
            </a:endParaRPr>
          </a:p>
          <a:p>
            <a:pPr indent="0" lvl="0" marL="0" rtl="0" algn="l">
              <a:spcBef>
                <a:spcPts val="1200"/>
              </a:spcBef>
              <a:spcAft>
                <a:spcPts val="1200"/>
              </a:spcAft>
              <a:buSzPts val="523"/>
              <a:buNone/>
            </a:pPr>
            <a:r>
              <a:t/>
            </a:r>
            <a:endParaRPr sz="1055">
              <a:solidFill>
                <a:schemeClr val="dk1"/>
              </a:solidFill>
            </a:endParaRPr>
          </a:p>
        </p:txBody>
      </p:sp>
      <p:pic>
        <p:nvPicPr>
          <p:cNvPr id="184" name="Google Shape;184;p33"/>
          <p:cNvPicPr preferRelativeResize="0"/>
          <p:nvPr/>
        </p:nvPicPr>
        <p:blipFill>
          <a:blip r:embed="rId3">
            <a:alphaModFix/>
          </a:blip>
          <a:stretch>
            <a:fillRect/>
          </a:stretch>
        </p:blipFill>
        <p:spPr>
          <a:xfrm>
            <a:off x="1896100" y="3648400"/>
            <a:ext cx="1611000" cy="1495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Backward Chaining</a:t>
            </a:r>
            <a:endParaRPr/>
          </a:p>
        </p:txBody>
      </p:sp>
      <p:sp>
        <p:nvSpPr>
          <p:cNvPr id="190" name="Google Shape;19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Clr>
                <a:schemeClr val="dk1"/>
              </a:buClr>
              <a:buSzPct val="61111"/>
              <a:buFont typeface="Arial"/>
              <a:buNone/>
            </a:pPr>
            <a:r>
              <a:rPr lang="en"/>
              <a:t>In this, the inference system knows the final decision or goal, this system starts from the goal and works backwards to determine what facts must be asserted so that the goal can be achieved, i.e it works from goal(final decision) and reaches the initial state.</a:t>
            </a:r>
            <a:endParaRPr/>
          </a:p>
          <a:p>
            <a:pPr indent="0" lvl="0" marL="0" rtl="0" algn="l">
              <a:lnSpc>
                <a:spcPct val="100000"/>
              </a:lnSpc>
              <a:spcBef>
                <a:spcPts val="1200"/>
              </a:spcBef>
              <a:spcAft>
                <a:spcPts val="0"/>
              </a:spcAft>
              <a:buClr>
                <a:schemeClr val="dk1"/>
              </a:buClr>
              <a:buSzPct val="61111"/>
              <a:buFont typeface="Arial"/>
              <a:buNone/>
            </a:pPr>
            <a:r>
              <a:t/>
            </a:r>
            <a:endParaRPr/>
          </a:p>
          <a:p>
            <a:pPr indent="0" lvl="0" marL="0" rtl="0" algn="l">
              <a:lnSpc>
                <a:spcPct val="100000"/>
              </a:lnSpc>
              <a:spcBef>
                <a:spcPts val="1200"/>
              </a:spcBef>
              <a:spcAft>
                <a:spcPts val="0"/>
              </a:spcAft>
              <a:buClr>
                <a:schemeClr val="dk1"/>
              </a:buClr>
              <a:buSzPct val="61111"/>
              <a:buFont typeface="Arial"/>
              <a:buNone/>
            </a:pPr>
            <a:r>
              <a:rPr lang="en"/>
              <a:t>Example:</a:t>
            </a:r>
            <a:endParaRPr/>
          </a:p>
          <a:p>
            <a:pPr indent="0" lvl="0" marL="0" rtl="0" algn="l">
              <a:lnSpc>
                <a:spcPct val="100000"/>
              </a:lnSpc>
              <a:spcBef>
                <a:spcPts val="1200"/>
              </a:spcBef>
              <a:spcAft>
                <a:spcPts val="0"/>
              </a:spcAft>
              <a:buClr>
                <a:schemeClr val="dk1"/>
              </a:buClr>
              <a:buSzPct val="61111"/>
              <a:buFont typeface="Arial"/>
              <a:buNone/>
            </a:pPr>
            <a:r>
              <a:rPr lang="en"/>
              <a:t>B</a:t>
            </a:r>
            <a:endParaRPr/>
          </a:p>
          <a:p>
            <a:pPr indent="0" lvl="0" marL="0" rtl="0" algn="l">
              <a:lnSpc>
                <a:spcPct val="100000"/>
              </a:lnSpc>
              <a:spcBef>
                <a:spcPts val="1200"/>
              </a:spcBef>
              <a:spcAft>
                <a:spcPts val="0"/>
              </a:spcAft>
              <a:buClr>
                <a:schemeClr val="dk1"/>
              </a:buClr>
              <a:buSzPct val="61111"/>
              <a:buFont typeface="Arial"/>
              <a:buNone/>
            </a:pPr>
            <a:r>
              <a:rPr lang="en"/>
              <a:t>A -&gt; B</a:t>
            </a:r>
            <a:endParaRPr/>
          </a:p>
          <a:p>
            <a:pPr indent="0" lvl="0" marL="0" rtl="0" algn="l">
              <a:lnSpc>
                <a:spcPct val="100000"/>
              </a:lnSpc>
              <a:spcBef>
                <a:spcPts val="1200"/>
              </a:spcBef>
              <a:spcAft>
                <a:spcPts val="0"/>
              </a:spcAft>
              <a:buClr>
                <a:schemeClr val="dk1"/>
              </a:buClr>
              <a:buSzPct val="61111"/>
              <a:buFont typeface="Arial"/>
              <a:buNone/>
            </a:pPr>
            <a:r>
              <a:rPr lang="en"/>
              <a:t>A</a:t>
            </a:r>
            <a:endParaRPr/>
          </a:p>
          <a:p>
            <a:pPr indent="0" lvl="0" marL="0" rtl="0" algn="l">
              <a:lnSpc>
                <a:spcPct val="100000"/>
              </a:lnSpc>
              <a:spcBef>
                <a:spcPts val="1200"/>
              </a:spcBef>
              <a:spcAft>
                <a:spcPts val="0"/>
              </a:spcAft>
              <a:buClr>
                <a:schemeClr val="dk1"/>
              </a:buClr>
              <a:buSzPct val="61111"/>
              <a:buFont typeface="Arial"/>
              <a:buNone/>
            </a:pPr>
            <a:r>
              <a:rPr lang="en"/>
              <a:t>—————————–</a:t>
            </a:r>
            <a:endParaRPr/>
          </a:p>
          <a:p>
            <a:pPr indent="0" lvl="0" marL="0" rtl="0" algn="l">
              <a:lnSpc>
                <a:spcPct val="100000"/>
              </a:lnSpc>
              <a:spcBef>
                <a:spcPts val="1200"/>
              </a:spcBef>
              <a:spcAft>
                <a:spcPts val="0"/>
              </a:spcAft>
              <a:buClr>
                <a:schemeClr val="dk1"/>
              </a:buClr>
              <a:buSzPct val="61111"/>
              <a:buFont typeface="Arial"/>
              <a:buNone/>
            </a:pPr>
            <a:r>
              <a:rPr lang="en"/>
              <a:t>He is sweating.</a:t>
            </a:r>
            <a:endParaRPr/>
          </a:p>
          <a:p>
            <a:pPr indent="0" lvl="0" marL="0" rtl="0" algn="l">
              <a:lnSpc>
                <a:spcPct val="100000"/>
              </a:lnSpc>
              <a:spcBef>
                <a:spcPts val="1200"/>
              </a:spcBef>
              <a:spcAft>
                <a:spcPts val="0"/>
              </a:spcAft>
              <a:buClr>
                <a:schemeClr val="dk1"/>
              </a:buClr>
              <a:buSzPct val="61111"/>
              <a:buFont typeface="Arial"/>
              <a:buNone/>
            </a:pPr>
            <a:r>
              <a:rPr lang="en"/>
              <a:t>If he is running, he sweats.</a:t>
            </a:r>
            <a:endParaRPr/>
          </a:p>
          <a:p>
            <a:pPr indent="0" lvl="0" marL="0" rtl="0" algn="l">
              <a:lnSpc>
                <a:spcPct val="100000"/>
              </a:lnSpc>
              <a:spcBef>
                <a:spcPts val="1200"/>
              </a:spcBef>
              <a:spcAft>
                <a:spcPts val="1200"/>
              </a:spcAft>
              <a:buNone/>
            </a:pPr>
            <a:r>
              <a:rPr lang="en"/>
              <a:t>He is running.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445025"/>
            <a:ext cx="2443500" cy="359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Difference between Forward and Backward Chaining</a:t>
            </a:r>
            <a:endParaRPr/>
          </a:p>
        </p:txBody>
      </p:sp>
      <p:pic>
        <p:nvPicPr>
          <p:cNvPr id="196" name="Google Shape;196;p35"/>
          <p:cNvPicPr preferRelativeResize="0"/>
          <p:nvPr/>
        </p:nvPicPr>
        <p:blipFill>
          <a:blip r:embed="rId3">
            <a:alphaModFix/>
          </a:blip>
          <a:stretch>
            <a:fillRect/>
          </a:stretch>
        </p:blipFill>
        <p:spPr>
          <a:xfrm>
            <a:off x="2984902" y="0"/>
            <a:ext cx="6107898" cy="51435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To be Contd..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highlight>
                  <a:srgbClr val="FFFFFF"/>
                </a:highlight>
              </a:rPr>
              <a:t>Predicate Logic</a:t>
            </a:r>
            <a:endParaRPr b="1" sz="2400"/>
          </a:p>
        </p:txBody>
      </p:sp>
      <p:sp>
        <p:nvSpPr>
          <p:cNvPr id="207" name="Google Shape;20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200">
                <a:solidFill>
                  <a:srgbClr val="333333"/>
                </a:solidFill>
                <a:highlight>
                  <a:srgbClr val="FFFFFF"/>
                </a:highlight>
                <a:latin typeface="Roboto"/>
                <a:ea typeface="Roboto"/>
                <a:cs typeface="Roboto"/>
                <a:sym typeface="Roboto"/>
              </a:rPr>
              <a:t>in propositional logic, we can only represent the facts, which are either true or false. PL is not sufficient to represent the complex sentences or natural language statements. so we required some more powerful logic, such as first-order logic. </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rPr lang="en" sz="1100">
                <a:solidFill>
                  <a:schemeClr val="dk1"/>
                </a:solidFill>
              </a:rPr>
              <a:t>The basic syntactic elements of first-order logic are the symbols that stand for objects, relations, and functions. The symbols, therefore, come in three kinds: </a:t>
            </a:r>
            <a:endParaRPr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constant symbols</a:t>
            </a:r>
            <a:r>
              <a:rPr lang="en" sz="1100">
                <a:solidFill>
                  <a:schemeClr val="dk1"/>
                </a:solidFill>
              </a:rPr>
              <a:t>, which stand for objects; </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predicate symbols</a:t>
            </a:r>
            <a:r>
              <a:rPr lang="en" sz="1100">
                <a:solidFill>
                  <a:schemeClr val="dk1"/>
                </a:solidFill>
              </a:rPr>
              <a:t>, which stand for relations; and </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function symbols</a:t>
            </a:r>
            <a:r>
              <a:rPr lang="en" sz="1100">
                <a:solidFill>
                  <a:schemeClr val="dk1"/>
                </a:solidFill>
              </a:rPr>
              <a:t>, which stand for functions. </a:t>
            </a:r>
            <a:endParaRPr sz="900">
              <a:solidFill>
                <a:schemeClr val="dk1"/>
              </a:solidFill>
            </a:endParaRPr>
          </a:p>
          <a:p>
            <a:pPr indent="0" lvl="0" marL="0" rtl="0" algn="l">
              <a:spcBef>
                <a:spcPts val="1200"/>
              </a:spcBef>
              <a:spcAft>
                <a:spcPts val="1200"/>
              </a:spcAft>
              <a:buNone/>
            </a:pPr>
            <a:r>
              <a:rPr lang="en" sz="1050">
                <a:solidFill>
                  <a:srgbClr val="4D5156"/>
                </a:solidFill>
                <a:highlight>
                  <a:srgbClr val="FFFFFF"/>
                </a:highlight>
              </a:rPr>
              <a:t>NOTE: (First-order logic—also known as predicate logic)</a:t>
            </a:r>
            <a:endParaRPr sz="9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highlight>
                  <a:schemeClr val="lt1"/>
                </a:highlight>
              </a:rPr>
              <a:t>Predicate Logic</a:t>
            </a:r>
            <a:r>
              <a:rPr b="1" lang="en" sz="2400"/>
              <a:t> also known as </a:t>
            </a:r>
            <a:r>
              <a:rPr b="1" lang="en"/>
              <a:t>First Order Logic</a:t>
            </a:r>
            <a:endParaRPr b="1"/>
          </a:p>
        </p:txBody>
      </p:sp>
      <p:sp>
        <p:nvSpPr>
          <p:cNvPr id="213" name="Google Shape;213;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25400" rtl="0" algn="l">
              <a:lnSpc>
                <a:spcPct val="136250"/>
              </a:lnSpc>
              <a:spcBef>
                <a:spcPts val="1500"/>
              </a:spcBef>
              <a:spcAft>
                <a:spcPts val="0"/>
              </a:spcAft>
              <a:buSzPts val="1018"/>
              <a:buNone/>
            </a:pPr>
            <a:r>
              <a:rPr lang="en" sz="1210">
                <a:solidFill>
                  <a:schemeClr val="dk1"/>
                </a:solidFill>
                <a:highlight>
                  <a:srgbClr val="FFFFFF"/>
                </a:highlight>
                <a:latin typeface="Roboto"/>
                <a:ea typeface="Roboto"/>
                <a:cs typeface="Roboto"/>
                <a:sym typeface="Roboto"/>
              </a:rPr>
              <a:t>First-order logic (like natural language) does not only assume that the world contains facts like propositional logic but also assumes the following things in the world:</a:t>
            </a:r>
            <a:endParaRPr sz="1210">
              <a:solidFill>
                <a:schemeClr val="dk1"/>
              </a:solidFill>
              <a:highlight>
                <a:srgbClr val="FFFFFF"/>
              </a:highlight>
              <a:latin typeface="Roboto"/>
              <a:ea typeface="Roboto"/>
              <a:cs typeface="Roboto"/>
              <a:sym typeface="Roboto"/>
            </a:endParaRPr>
          </a:p>
          <a:p>
            <a:pPr indent="-305435" lvl="1" marL="914400" marR="50800" rtl="0" algn="l">
              <a:lnSpc>
                <a:spcPct val="136250"/>
              </a:lnSpc>
              <a:spcBef>
                <a:spcPts val="1800"/>
              </a:spcBef>
              <a:spcAft>
                <a:spcPts val="0"/>
              </a:spcAft>
              <a:buClr>
                <a:schemeClr val="dk1"/>
              </a:buClr>
              <a:buSzPts val="1210"/>
              <a:buFont typeface="Roboto"/>
              <a:buChar char="○"/>
            </a:pPr>
            <a:r>
              <a:rPr b="1" lang="en" sz="1210">
                <a:solidFill>
                  <a:schemeClr val="dk1"/>
                </a:solidFill>
                <a:highlight>
                  <a:srgbClr val="FFFFFF"/>
                </a:highlight>
                <a:latin typeface="Roboto"/>
                <a:ea typeface="Roboto"/>
                <a:cs typeface="Roboto"/>
                <a:sym typeface="Roboto"/>
              </a:rPr>
              <a:t>Objects:</a:t>
            </a:r>
            <a:r>
              <a:rPr lang="en" sz="1210">
                <a:solidFill>
                  <a:schemeClr val="dk1"/>
                </a:solidFill>
                <a:highlight>
                  <a:srgbClr val="FFFFFF"/>
                </a:highlight>
                <a:latin typeface="Roboto"/>
                <a:ea typeface="Roboto"/>
                <a:cs typeface="Roboto"/>
                <a:sym typeface="Roboto"/>
              </a:rPr>
              <a:t> A, B, people, numbers, colors, wars, theories, squares, pits, wumpus, ......</a:t>
            </a:r>
            <a:endParaRPr sz="1210">
              <a:solidFill>
                <a:schemeClr val="dk1"/>
              </a:solidFill>
              <a:highlight>
                <a:srgbClr val="FFFFFF"/>
              </a:highlight>
              <a:latin typeface="Roboto"/>
              <a:ea typeface="Roboto"/>
              <a:cs typeface="Roboto"/>
              <a:sym typeface="Roboto"/>
            </a:endParaRPr>
          </a:p>
          <a:p>
            <a:pPr indent="-305435" lvl="1" marL="914400" marR="50800" rtl="0" algn="l">
              <a:lnSpc>
                <a:spcPct val="136250"/>
              </a:lnSpc>
              <a:spcBef>
                <a:spcPts val="0"/>
              </a:spcBef>
              <a:spcAft>
                <a:spcPts val="0"/>
              </a:spcAft>
              <a:buClr>
                <a:schemeClr val="dk1"/>
              </a:buClr>
              <a:buSzPts val="1210"/>
              <a:buFont typeface="Roboto"/>
              <a:buChar char="○"/>
            </a:pPr>
            <a:r>
              <a:rPr b="1" lang="en" sz="1210">
                <a:solidFill>
                  <a:schemeClr val="dk1"/>
                </a:solidFill>
                <a:highlight>
                  <a:srgbClr val="FFFFFF"/>
                </a:highlight>
                <a:latin typeface="Roboto"/>
                <a:ea typeface="Roboto"/>
                <a:cs typeface="Roboto"/>
                <a:sym typeface="Roboto"/>
              </a:rPr>
              <a:t>Relations:</a:t>
            </a:r>
            <a:r>
              <a:rPr lang="en" sz="1210">
                <a:solidFill>
                  <a:schemeClr val="dk1"/>
                </a:solidFill>
                <a:highlight>
                  <a:srgbClr val="FFFFFF"/>
                </a:highlight>
                <a:latin typeface="Roboto"/>
                <a:ea typeface="Roboto"/>
                <a:cs typeface="Roboto"/>
                <a:sym typeface="Roboto"/>
              </a:rPr>
              <a:t> </a:t>
            </a:r>
            <a:r>
              <a:rPr b="1" lang="en" sz="1210">
                <a:solidFill>
                  <a:schemeClr val="dk1"/>
                </a:solidFill>
                <a:highlight>
                  <a:srgbClr val="FFFFFF"/>
                </a:highlight>
                <a:latin typeface="Roboto"/>
                <a:ea typeface="Roboto"/>
                <a:cs typeface="Roboto"/>
                <a:sym typeface="Roboto"/>
              </a:rPr>
              <a:t>It can be unary relation such as:</a:t>
            </a:r>
            <a:r>
              <a:rPr lang="en" sz="1210">
                <a:solidFill>
                  <a:schemeClr val="dk1"/>
                </a:solidFill>
                <a:highlight>
                  <a:srgbClr val="FFFFFF"/>
                </a:highlight>
                <a:latin typeface="Roboto"/>
                <a:ea typeface="Roboto"/>
                <a:cs typeface="Roboto"/>
                <a:sym typeface="Roboto"/>
              </a:rPr>
              <a:t> red, round, is adjacent, </a:t>
            </a:r>
            <a:r>
              <a:rPr b="1" lang="en" sz="1210">
                <a:solidFill>
                  <a:schemeClr val="dk1"/>
                </a:solidFill>
                <a:highlight>
                  <a:srgbClr val="FFFFFF"/>
                </a:highlight>
                <a:latin typeface="Roboto"/>
                <a:ea typeface="Roboto"/>
                <a:cs typeface="Roboto"/>
                <a:sym typeface="Roboto"/>
              </a:rPr>
              <a:t>or n-any relation such as:</a:t>
            </a:r>
            <a:r>
              <a:rPr lang="en" sz="1210">
                <a:solidFill>
                  <a:schemeClr val="dk1"/>
                </a:solidFill>
                <a:highlight>
                  <a:srgbClr val="FFFFFF"/>
                </a:highlight>
                <a:latin typeface="Roboto"/>
                <a:ea typeface="Roboto"/>
                <a:cs typeface="Roboto"/>
                <a:sym typeface="Roboto"/>
              </a:rPr>
              <a:t> the sister of, brother of, has color, comes between</a:t>
            </a:r>
            <a:endParaRPr sz="1210">
              <a:solidFill>
                <a:schemeClr val="dk1"/>
              </a:solidFill>
              <a:highlight>
                <a:srgbClr val="FFFFFF"/>
              </a:highlight>
              <a:latin typeface="Roboto"/>
              <a:ea typeface="Roboto"/>
              <a:cs typeface="Roboto"/>
              <a:sym typeface="Roboto"/>
            </a:endParaRPr>
          </a:p>
          <a:p>
            <a:pPr indent="-305435" lvl="1" marL="914400" marR="50800" rtl="0" algn="l">
              <a:lnSpc>
                <a:spcPct val="136250"/>
              </a:lnSpc>
              <a:spcBef>
                <a:spcPts val="0"/>
              </a:spcBef>
              <a:spcAft>
                <a:spcPts val="0"/>
              </a:spcAft>
              <a:buClr>
                <a:schemeClr val="dk1"/>
              </a:buClr>
              <a:buSzPts val="1210"/>
              <a:buFont typeface="Roboto"/>
              <a:buChar char="○"/>
            </a:pPr>
            <a:r>
              <a:rPr b="1" lang="en" sz="1210">
                <a:solidFill>
                  <a:schemeClr val="dk1"/>
                </a:solidFill>
                <a:highlight>
                  <a:srgbClr val="FFFFFF"/>
                </a:highlight>
                <a:latin typeface="Roboto"/>
                <a:ea typeface="Roboto"/>
                <a:cs typeface="Roboto"/>
                <a:sym typeface="Roboto"/>
              </a:rPr>
              <a:t>Function:</a:t>
            </a:r>
            <a:r>
              <a:rPr lang="en" sz="1210">
                <a:solidFill>
                  <a:schemeClr val="dk1"/>
                </a:solidFill>
                <a:highlight>
                  <a:srgbClr val="FFFFFF"/>
                </a:highlight>
                <a:latin typeface="Roboto"/>
                <a:ea typeface="Roboto"/>
                <a:cs typeface="Roboto"/>
                <a:sym typeface="Roboto"/>
              </a:rPr>
              <a:t> Father of, best friend, third inning of, end of, ......</a:t>
            </a:r>
            <a:endParaRPr sz="1210">
              <a:solidFill>
                <a:schemeClr val="dk1"/>
              </a:solidFill>
              <a:highlight>
                <a:srgbClr val="FFFFFF"/>
              </a:highlight>
              <a:latin typeface="Roboto"/>
              <a:ea typeface="Roboto"/>
              <a:cs typeface="Roboto"/>
              <a:sym typeface="Roboto"/>
            </a:endParaRPr>
          </a:p>
          <a:p>
            <a:pPr indent="0" lvl="0" marL="0" rtl="0" algn="l">
              <a:lnSpc>
                <a:spcPct val="95000"/>
              </a:lnSpc>
              <a:spcBef>
                <a:spcPts val="1200"/>
              </a:spcBef>
              <a:spcAft>
                <a:spcPts val="0"/>
              </a:spcAft>
              <a:buSzPts val="1018"/>
              <a:buNone/>
            </a:pPr>
            <a:r>
              <a:rPr lang="en" sz="1210">
                <a:solidFill>
                  <a:srgbClr val="202124"/>
                </a:solidFill>
                <a:highlight>
                  <a:srgbClr val="FFFFFF"/>
                </a:highlight>
              </a:rPr>
              <a:t>Predicate Logic has two such quantifiers: </a:t>
            </a:r>
            <a:r>
              <a:rPr b="1" lang="en" sz="1210">
                <a:solidFill>
                  <a:srgbClr val="202124"/>
                </a:solidFill>
                <a:highlight>
                  <a:srgbClr val="FFFFFF"/>
                </a:highlight>
              </a:rPr>
              <a:t>∀ (the universal quantifier) and ∃ (the existential quantifier)</a:t>
            </a:r>
            <a:r>
              <a:rPr lang="en" sz="1210">
                <a:solidFill>
                  <a:srgbClr val="202124"/>
                </a:solidFill>
                <a:highlight>
                  <a:srgbClr val="FFFFFF"/>
                </a:highlight>
              </a:rPr>
              <a:t>. Since a predicate can combine with more than one variable, it is necessary to write the variable immediately after the quantifier to indicate which variable the quantifier interacts with.</a:t>
            </a:r>
            <a:endParaRPr sz="1210">
              <a:solidFill>
                <a:srgbClr val="202124"/>
              </a:solidFill>
              <a:highlight>
                <a:srgbClr val="FFFFFF"/>
              </a:highlight>
            </a:endParaRPr>
          </a:p>
          <a:p>
            <a:pPr indent="0" lvl="0" marL="0" marR="50800" rtl="0" algn="l">
              <a:lnSpc>
                <a:spcPct val="136250"/>
              </a:lnSpc>
              <a:spcBef>
                <a:spcPts val="1800"/>
              </a:spcBef>
              <a:spcAft>
                <a:spcPts val="0"/>
              </a:spcAft>
              <a:buSzPts val="1018"/>
              <a:buNone/>
            </a:pPr>
            <a:r>
              <a:t/>
            </a:r>
            <a:endParaRPr sz="1210">
              <a:solidFill>
                <a:schemeClr val="dk1"/>
              </a:solidFill>
              <a:highlight>
                <a:srgbClr val="FFFFFF"/>
              </a:highlight>
              <a:latin typeface="Roboto"/>
              <a:ea typeface="Roboto"/>
              <a:cs typeface="Roboto"/>
              <a:sym typeface="Roboto"/>
            </a:endParaRPr>
          </a:p>
          <a:p>
            <a:pPr indent="0" lvl="0" marL="0" rtl="0" algn="l">
              <a:lnSpc>
                <a:spcPct val="95000"/>
              </a:lnSpc>
              <a:spcBef>
                <a:spcPts val="1200"/>
              </a:spcBef>
              <a:spcAft>
                <a:spcPts val="1200"/>
              </a:spcAft>
              <a:buSzPts val="1018"/>
              <a:buNone/>
            </a:pPr>
            <a:r>
              <a:t/>
            </a:r>
            <a:endParaRPr sz="1765"/>
          </a:p>
        </p:txBody>
      </p:sp>
      <p:pic>
        <p:nvPicPr>
          <p:cNvPr id="214" name="Google Shape;214;p38"/>
          <p:cNvPicPr preferRelativeResize="0"/>
          <p:nvPr/>
        </p:nvPicPr>
        <p:blipFill>
          <a:blip r:embed="rId3">
            <a:alphaModFix/>
          </a:blip>
          <a:stretch>
            <a:fillRect/>
          </a:stretch>
        </p:blipFill>
        <p:spPr>
          <a:xfrm>
            <a:off x="685900" y="3832513"/>
            <a:ext cx="6286500" cy="619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highlight>
                  <a:srgbClr val="FFFFFF"/>
                </a:highlight>
              </a:rPr>
              <a:t>Key aspects of knowledge representation languages are:</a:t>
            </a:r>
            <a:endParaRPr b="1" sz="2400"/>
          </a:p>
        </p:txBody>
      </p:sp>
      <p:sp>
        <p:nvSpPr>
          <p:cNvPr id="220" name="Google Shape;22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None/>
            </a:pPr>
            <a:r>
              <a:rPr b="1" lang="en" sz="1300">
                <a:solidFill>
                  <a:schemeClr val="dk1"/>
                </a:solidFill>
              </a:rPr>
              <a:t>Syntax</a:t>
            </a:r>
            <a:r>
              <a:rPr lang="en" sz="1300">
                <a:solidFill>
                  <a:schemeClr val="dk1"/>
                </a:solidFill>
              </a:rPr>
              <a:t> has to do with what ‘things’ (symbols, notations) one is allowed to use in the language and in what way; there is/are a(n):</a:t>
            </a:r>
            <a:endParaRPr sz="1300">
              <a:solidFill>
                <a:schemeClr val="dk1"/>
              </a:solidFill>
            </a:endParaRPr>
          </a:p>
          <a:p>
            <a:pPr indent="-298450" lvl="0" marL="457200" rtl="0" algn="l">
              <a:lnSpc>
                <a:spcPct val="140000"/>
              </a:lnSpc>
              <a:spcBef>
                <a:spcPts val="1600"/>
              </a:spcBef>
              <a:spcAft>
                <a:spcPts val="0"/>
              </a:spcAft>
              <a:buClr>
                <a:schemeClr val="dk1"/>
              </a:buClr>
              <a:buSzPts val="1100"/>
              <a:buChar char="●"/>
            </a:pPr>
            <a:r>
              <a:rPr lang="en" sz="1300">
                <a:solidFill>
                  <a:schemeClr val="dk1"/>
                </a:solidFill>
              </a:rPr>
              <a:t>Alphabet</a:t>
            </a:r>
            <a:endParaRPr sz="1300">
              <a:solidFill>
                <a:schemeClr val="dk1"/>
              </a:solidFill>
            </a:endParaRPr>
          </a:p>
          <a:p>
            <a:pPr indent="-298450" lvl="0" marL="457200" rtl="0" algn="l">
              <a:lnSpc>
                <a:spcPct val="140000"/>
              </a:lnSpc>
              <a:spcBef>
                <a:spcPts val="0"/>
              </a:spcBef>
              <a:spcAft>
                <a:spcPts val="0"/>
              </a:spcAft>
              <a:buClr>
                <a:schemeClr val="dk1"/>
              </a:buClr>
              <a:buSzPts val="1100"/>
              <a:buChar char="●"/>
            </a:pPr>
            <a:r>
              <a:rPr lang="en" sz="1300">
                <a:solidFill>
                  <a:schemeClr val="dk1"/>
                </a:solidFill>
              </a:rPr>
              <a:t>Language constructs</a:t>
            </a:r>
            <a:endParaRPr sz="1300">
              <a:solidFill>
                <a:schemeClr val="dk1"/>
              </a:solidFill>
            </a:endParaRPr>
          </a:p>
          <a:p>
            <a:pPr indent="-298450" lvl="0" marL="457200" rtl="0" algn="l">
              <a:lnSpc>
                <a:spcPct val="140000"/>
              </a:lnSpc>
              <a:spcBef>
                <a:spcPts val="0"/>
              </a:spcBef>
              <a:spcAft>
                <a:spcPts val="0"/>
              </a:spcAft>
              <a:buClr>
                <a:schemeClr val="dk1"/>
              </a:buClr>
              <a:buSzPts val="1100"/>
              <a:buChar char="●"/>
            </a:pPr>
            <a:r>
              <a:rPr lang="en" sz="1300">
                <a:solidFill>
                  <a:schemeClr val="dk1"/>
                </a:solidFill>
              </a:rPr>
              <a:t>Sentences to assert knowledge</a:t>
            </a:r>
            <a:endParaRPr sz="1300">
              <a:solidFill>
                <a:schemeClr val="dk1"/>
              </a:solidFill>
            </a:endParaRPr>
          </a:p>
          <a:p>
            <a:pPr indent="0" lvl="0" marL="0" rtl="0" algn="l">
              <a:lnSpc>
                <a:spcPct val="107916"/>
              </a:lnSpc>
              <a:spcBef>
                <a:spcPts val="1600"/>
              </a:spcBef>
              <a:spcAft>
                <a:spcPts val="800"/>
              </a:spcAft>
              <a:buNone/>
            </a:pPr>
            <a:r>
              <a:rPr b="1" lang="en" sz="1300">
                <a:solidFill>
                  <a:schemeClr val="dk1"/>
                </a:solidFill>
              </a:rPr>
              <a:t>Semantics</a:t>
            </a:r>
            <a:r>
              <a:rPr lang="en" sz="1300">
                <a:solidFill>
                  <a:schemeClr val="dk1"/>
                </a:solidFill>
              </a:rPr>
              <a:t>, </a:t>
            </a:r>
            <a:r>
              <a:rPr lang="en" sz="1300">
                <a:solidFill>
                  <a:schemeClr val="dk1"/>
                </a:solidFill>
                <a:highlight>
                  <a:srgbClr val="EBF5EB"/>
                </a:highlight>
              </a:rPr>
              <a:t>Formal meaning, which has to do what those sentences with the alphabet and constructs are supposed to mean.</a:t>
            </a:r>
            <a:endParaRPr sz="2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highlight>
                  <a:schemeClr val="lt1"/>
                </a:highlight>
              </a:rPr>
              <a:t>Predicate Logic</a:t>
            </a:r>
            <a:r>
              <a:rPr b="1" lang="en" sz="2400"/>
              <a:t>: Syntax</a:t>
            </a:r>
            <a:endParaRPr/>
          </a:p>
        </p:txBody>
      </p:sp>
      <p:sp>
        <p:nvSpPr>
          <p:cNvPr id="226" name="Google Shape;226;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syntax tells, how programs must be written, where blanks are allowed, where semi|colons must be written, whether to use brackets or parentheses, etc.), a well|formed expression in a programming language is a program that passed the compiler without úsyntax errorø.</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highlight>
                  <a:schemeClr val="lt1"/>
                </a:highlight>
              </a:rPr>
              <a:t>Predicate Logic</a:t>
            </a:r>
            <a:r>
              <a:rPr b="1" lang="en" sz="2400"/>
              <a:t>: Semantics</a:t>
            </a:r>
            <a:endParaRPr/>
          </a:p>
        </p:txBody>
      </p:sp>
      <p:sp>
        <p:nvSpPr>
          <p:cNvPr id="232" name="Google Shape;232;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Semantics refers to the meaning of expressions in a language. The semantics of an expression is based on its syntax, and also the actions that can be attached to an expression~such as proving, computing, and solving~are guided by the syntactical structure of expressions. Hence, a clear understanding of the syntax is the basis, and often the key, for understanding mathematics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Representation</a:t>
            </a:r>
            <a:endParaRPr/>
          </a:p>
        </p:txBody>
      </p:sp>
      <p:pic>
        <p:nvPicPr>
          <p:cNvPr id="67" name="Google Shape;67;p15"/>
          <p:cNvPicPr preferRelativeResize="0"/>
          <p:nvPr/>
        </p:nvPicPr>
        <p:blipFill>
          <a:blip r:embed="rId3">
            <a:alphaModFix/>
          </a:blip>
          <a:stretch>
            <a:fillRect/>
          </a:stretch>
        </p:blipFill>
        <p:spPr>
          <a:xfrm>
            <a:off x="2098025" y="1081347"/>
            <a:ext cx="4947949" cy="3981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highlight>
                  <a:schemeClr val="lt1"/>
                </a:highlight>
              </a:rPr>
              <a:t>Predicate Logic</a:t>
            </a:r>
            <a:r>
              <a:rPr b="1" lang="en" sz="2400"/>
              <a:t>: Quantification</a:t>
            </a:r>
            <a:endParaRPr/>
          </a:p>
        </p:txBody>
      </p:sp>
      <p:sp>
        <p:nvSpPr>
          <p:cNvPr id="238" name="Google Shape;238;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908"/>
              <a:t>Quantifiers are phrases that refer to given quantities, such as "for some" or "for all" or "for every", indicating how many objects have a certain property. </a:t>
            </a:r>
            <a:endParaRPr sz="1908"/>
          </a:p>
          <a:p>
            <a:pPr indent="0" lvl="0" marL="0" rtl="0" algn="l">
              <a:spcBef>
                <a:spcPts val="1200"/>
              </a:spcBef>
              <a:spcAft>
                <a:spcPts val="0"/>
              </a:spcAft>
              <a:buNone/>
            </a:pPr>
            <a:r>
              <a:rPr lang="en" sz="1908"/>
              <a:t>Two kinds of quantifiers: </a:t>
            </a:r>
            <a:endParaRPr sz="1908"/>
          </a:p>
          <a:p>
            <a:pPr indent="0" lvl="0" marL="0" rtl="0" algn="l">
              <a:spcBef>
                <a:spcPts val="1200"/>
              </a:spcBef>
              <a:spcAft>
                <a:spcPts val="0"/>
              </a:spcAft>
              <a:buNone/>
            </a:pPr>
            <a:r>
              <a:rPr lang="en" sz="1908"/>
              <a:t>– Universal Quantifier: represented by , “for all”, “for every”, “for each”, or “for any”.</a:t>
            </a:r>
            <a:endParaRPr sz="1908"/>
          </a:p>
          <a:p>
            <a:pPr indent="0" lvl="0" marL="0" rtl="0" algn="l">
              <a:spcBef>
                <a:spcPts val="1200"/>
              </a:spcBef>
              <a:spcAft>
                <a:spcPts val="0"/>
              </a:spcAft>
              <a:buClr>
                <a:schemeClr val="dk1"/>
              </a:buClr>
              <a:buSzPct val="57648"/>
              <a:buFont typeface="Arial"/>
              <a:buNone/>
            </a:pPr>
            <a:r>
              <a:rPr lang="en" sz="1908"/>
              <a:t>∀x ∀y LOVE(x,y) Everything loves everything</a:t>
            </a:r>
            <a:endParaRPr sz="1908"/>
          </a:p>
          <a:p>
            <a:pPr indent="0" lvl="0" marL="0" rtl="0" algn="l">
              <a:spcBef>
                <a:spcPts val="1200"/>
              </a:spcBef>
              <a:spcAft>
                <a:spcPts val="0"/>
              </a:spcAft>
              <a:buNone/>
            </a:pPr>
            <a:r>
              <a:rPr lang="en" sz="1908"/>
              <a:t> – Existential Quantifier: represented by , “for some”, “there exists”, “there is a”, or “for at least one”.</a:t>
            </a:r>
            <a:endParaRPr sz="1908"/>
          </a:p>
          <a:p>
            <a:pPr indent="0" lvl="0" marL="0" rtl="0" algn="l">
              <a:spcBef>
                <a:spcPts val="1200"/>
              </a:spcBef>
              <a:spcAft>
                <a:spcPts val="0"/>
              </a:spcAft>
              <a:buNone/>
            </a:pPr>
            <a:r>
              <a:rPr lang="en" sz="1908"/>
              <a:t>∃x ∃y LOVE(x,y) Something loves something</a:t>
            </a:r>
            <a:endParaRPr sz="1908"/>
          </a:p>
          <a:p>
            <a:pPr indent="0" lvl="0" marL="0" rtl="0" algn="l">
              <a:spcBef>
                <a:spcPts val="1200"/>
              </a:spcBef>
              <a:spcAft>
                <a:spcPts val="1200"/>
              </a:spcAft>
              <a:buNone/>
            </a:pPr>
            <a:r>
              <a:t/>
            </a:r>
            <a:endParaRPr sz="1908"/>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Inference with FOPL</a:t>
            </a:r>
            <a:endParaRPr b="1"/>
          </a:p>
        </p:txBody>
      </p:sp>
      <p:sp>
        <p:nvSpPr>
          <p:cNvPr id="244" name="Google Shape;244;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[chapter 9 Pg 542]</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highlight>
                  <a:srgbClr val="FFFFFF"/>
                </a:highlight>
              </a:rPr>
              <a:t>Issues in Knowledge Representation</a:t>
            </a:r>
            <a:endParaRPr b="1" sz="2400"/>
          </a:p>
        </p:txBody>
      </p:sp>
      <p:sp>
        <p:nvSpPr>
          <p:cNvPr id="250" name="Google Shape;250;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404040"/>
              </a:buClr>
              <a:buSzPts val="1300"/>
              <a:buFont typeface="Raleway"/>
              <a:buChar char="●"/>
            </a:pPr>
            <a:r>
              <a:rPr lang="en" sz="1300">
                <a:solidFill>
                  <a:srgbClr val="404040"/>
                </a:solidFill>
                <a:highlight>
                  <a:srgbClr val="FFFFFF"/>
                </a:highlight>
                <a:latin typeface="Raleway"/>
                <a:ea typeface="Raleway"/>
                <a:cs typeface="Raleway"/>
                <a:sym typeface="Raleway"/>
              </a:rPr>
              <a:t>Relationship Issue</a:t>
            </a:r>
            <a:endParaRPr sz="1300">
              <a:solidFill>
                <a:srgbClr val="404040"/>
              </a:solidFill>
              <a:highlight>
                <a:srgbClr val="FFFFFF"/>
              </a:highlight>
              <a:latin typeface="Raleway"/>
              <a:ea typeface="Raleway"/>
              <a:cs typeface="Raleway"/>
              <a:sym typeface="Raleway"/>
            </a:endParaRPr>
          </a:p>
          <a:p>
            <a:pPr indent="-311150" lvl="0" marL="457200" rtl="0" algn="l">
              <a:spcBef>
                <a:spcPts val="0"/>
              </a:spcBef>
              <a:spcAft>
                <a:spcPts val="0"/>
              </a:spcAft>
              <a:buClr>
                <a:srgbClr val="404040"/>
              </a:buClr>
              <a:buSzPts val="1300"/>
              <a:buFont typeface="Raleway"/>
              <a:buChar char="●"/>
            </a:pPr>
            <a:r>
              <a:rPr lang="en" sz="1300">
                <a:solidFill>
                  <a:srgbClr val="404040"/>
                </a:solidFill>
                <a:highlight>
                  <a:srgbClr val="FFFFFF"/>
                </a:highlight>
                <a:latin typeface="Raleway"/>
                <a:ea typeface="Raleway"/>
                <a:cs typeface="Raleway"/>
                <a:sym typeface="Raleway"/>
              </a:rPr>
              <a:t>Granularity Issue</a:t>
            </a:r>
            <a:endParaRPr sz="1300">
              <a:solidFill>
                <a:srgbClr val="404040"/>
              </a:solidFill>
              <a:highlight>
                <a:srgbClr val="FFFFFF"/>
              </a:highlight>
              <a:latin typeface="Raleway"/>
              <a:ea typeface="Raleway"/>
              <a:cs typeface="Raleway"/>
              <a:sym typeface="Raleway"/>
            </a:endParaRPr>
          </a:p>
          <a:p>
            <a:pPr indent="-311150" lvl="0" marL="457200" rtl="0" algn="l">
              <a:spcBef>
                <a:spcPts val="0"/>
              </a:spcBef>
              <a:spcAft>
                <a:spcPts val="0"/>
              </a:spcAft>
              <a:buClr>
                <a:srgbClr val="404040"/>
              </a:buClr>
              <a:buSzPts val="1300"/>
              <a:buFont typeface="Raleway"/>
              <a:buChar char="●"/>
            </a:pPr>
            <a:r>
              <a:rPr lang="en" sz="1300">
                <a:solidFill>
                  <a:srgbClr val="404040"/>
                </a:solidFill>
                <a:highlight>
                  <a:srgbClr val="FFFFFF"/>
                </a:highlight>
                <a:latin typeface="Raleway"/>
                <a:ea typeface="Raleway"/>
                <a:cs typeface="Raleway"/>
                <a:sym typeface="Raleway"/>
              </a:rPr>
              <a:t>Attribute Issue</a:t>
            </a:r>
            <a:endParaRPr sz="1300">
              <a:solidFill>
                <a:srgbClr val="404040"/>
              </a:solidFill>
              <a:highlight>
                <a:srgbClr val="FFFFFF"/>
              </a:highlight>
              <a:latin typeface="Raleway"/>
              <a:ea typeface="Raleway"/>
              <a:cs typeface="Raleway"/>
              <a:sym typeface="Raleway"/>
            </a:endParaRPr>
          </a:p>
          <a:p>
            <a:pPr indent="0" lvl="0" marL="0" rtl="0" algn="l">
              <a:spcBef>
                <a:spcPts val="36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NOTES</a:t>
            </a:r>
            <a:endParaRPr/>
          </a:p>
        </p:txBody>
      </p:sp>
      <p:sp>
        <p:nvSpPr>
          <p:cNvPr id="256" name="Google Shape;256;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https://genuinenotes.com/wp-content/uploads/2021/05/unit4.pdf</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Reasoning</a:t>
            </a:r>
            <a:endParaRPr/>
          </a:p>
        </p:txBody>
      </p:sp>
      <p:pic>
        <p:nvPicPr>
          <p:cNvPr id="73" name="Google Shape;73;p16"/>
          <p:cNvPicPr preferRelativeResize="0"/>
          <p:nvPr/>
        </p:nvPicPr>
        <p:blipFill>
          <a:blip r:embed="rId3">
            <a:alphaModFix/>
          </a:blip>
          <a:stretch>
            <a:fillRect/>
          </a:stretch>
        </p:blipFill>
        <p:spPr>
          <a:xfrm>
            <a:off x="1785675" y="1117322"/>
            <a:ext cx="5572650" cy="3841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333375" y="445013"/>
            <a:ext cx="8477250" cy="3781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Logical Agents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200">
                <a:solidFill>
                  <a:schemeClr val="dk1"/>
                </a:solidFill>
              </a:rPr>
              <a:t>Agents with some </a:t>
            </a:r>
            <a:r>
              <a:rPr lang="en" sz="1200">
                <a:solidFill>
                  <a:schemeClr val="dk1"/>
                </a:solidFill>
              </a:rPr>
              <a:t>representation</a:t>
            </a:r>
            <a:r>
              <a:rPr lang="en" sz="1200">
                <a:solidFill>
                  <a:schemeClr val="dk1"/>
                </a:solidFill>
              </a:rPr>
              <a:t> of complex knowledge </a:t>
            </a:r>
            <a:r>
              <a:rPr lang="en" sz="1200">
                <a:solidFill>
                  <a:schemeClr val="dk1"/>
                </a:solidFill>
              </a:rPr>
              <a:t>about</a:t>
            </a:r>
            <a:r>
              <a:rPr lang="en" sz="1200">
                <a:solidFill>
                  <a:schemeClr val="dk1"/>
                </a:solidFill>
              </a:rPr>
              <a:t> the world/environment and uses inference(with the help of old </a:t>
            </a:r>
            <a:r>
              <a:rPr lang="en" sz="1200">
                <a:solidFill>
                  <a:schemeClr val="dk1"/>
                </a:solidFill>
              </a:rPr>
              <a:t>knowledge</a:t>
            </a:r>
            <a:r>
              <a:rPr lang="en" sz="1200">
                <a:solidFill>
                  <a:schemeClr val="dk1"/>
                </a:solidFill>
              </a:rPr>
              <a:t>, taking new inputs and generating new concepts) to deliver new information from the knowledge combined with new inputs.</a:t>
            </a:r>
            <a:endParaRPr sz="1200">
              <a:solidFill>
                <a:schemeClr val="dk1"/>
              </a:solidFill>
            </a:endParaRPr>
          </a:p>
          <a:p>
            <a:pPr indent="0" lvl="0" marL="0" rtl="0" algn="l">
              <a:spcBef>
                <a:spcPts val="1200"/>
              </a:spcBef>
              <a:spcAft>
                <a:spcPts val="1200"/>
              </a:spcAft>
              <a:buNone/>
            </a:pPr>
            <a:r>
              <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Knowledge based agents</a:t>
            </a:r>
            <a:endParaRPr/>
          </a:p>
          <a:p>
            <a:pPr indent="0" lvl="0" marL="0" rtl="0" algn="l">
              <a:spcBef>
                <a:spcPts val="0"/>
              </a:spcBef>
              <a:spcAft>
                <a:spcPts val="0"/>
              </a:spcAft>
              <a:buNone/>
            </a:pPr>
            <a:r>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200">
                <a:solidFill>
                  <a:srgbClr val="000000"/>
                </a:solidFill>
              </a:rPr>
              <a:t>Knowledge base is a set of sentences in a formal language representing facts of the world.</a:t>
            </a:r>
            <a:endParaRPr sz="1200">
              <a:solidFill>
                <a:srgbClr val="000000"/>
              </a:solidFill>
            </a:endParaRPr>
          </a:p>
          <a:p>
            <a:pPr indent="-304800" lvl="0" marL="457200" rtl="0" algn="l">
              <a:spcBef>
                <a:spcPts val="1200"/>
              </a:spcBef>
              <a:spcAft>
                <a:spcPts val="0"/>
              </a:spcAft>
              <a:buClr>
                <a:srgbClr val="000000"/>
              </a:buClr>
              <a:buSzPts val="1200"/>
              <a:buChar char="●"/>
            </a:pPr>
            <a:r>
              <a:rPr lang="en" sz="1200">
                <a:solidFill>
                  <a:srgbClr val="000000"/>
                </a:solidFill>
              </a:rPr>
              <a:t>Intelligent agents need knowledge about the world to choose good actions/decisions.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Knowledge = {sentences} in a knowledge representation language</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A sentence is an assertion about the world</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A knowledge based agent is composed of:</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Knowledge based </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Inference mechanism</a:t>
            </a:r>
            <a:endParaRPr sz="1200">
              <a:solidFill>
                <a:srgbClr val="000000"/>
              </a:solidFill>
            </a:endParaRPr>
          </a:p>
          <a:p>
            <a:pPr indent="0" lvl="0" marL="0" rtl="0" algn="l">
              <a:spcBef>
                <a:spcPts val="1200"/>
              </a:spcBef>
              <a:spcAft>
                <a:spcPts val="1200"/>
              </a:spcAft>
              <a:buNone/>
            </a:pPr>
            <a:r>
              <a:t/>
            </a:r>
            <a:endParaRPr sz="12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0"/>
          <p:cNvPicPr preferRelativeResize="0"/>
          <p:nvPr/>
        </p:nvPicPr>
        <p:blipFill>
          <a:blip r:embed="rId3">
            <a:alphaModFix/>
          </a:blip>
          <a:stretch>
            <a:fillRect/>
          </a:stretch>
        </p:blipFill>
        <p:spPr>
          <a:xfrm>
            <a:off x="1183889" y="0"/>
            <a:ext cx="6776224"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highlight>
                  <a:srgbClr val="FFFFFF"/>
                </a:highlight>
              </a:rPr>
              <a:t>Knowledge Representation Systems</a:t>
            </a:r>
            <a:endParaRPr b="1" sz="2400"/>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70000"/>
              </a:lnSpc>
              <a:spcBef>
                <a:spcPts val="0"/>
              </a:spcBef>
              <a:spcAft>
                <a:spcPts val="0"/>
              </a:spcAft>
              <a:buClr>
                <a:schemeClr val="dk1"/>
              </a:buClr>
              <a:buSzPts val="1100"/>
              <a:buFont typeface="Arial"/>
              <a:buNone/>
            </a:pPr>
            <a:r>
              <a:rPr lang="en" sz="1200">
                <a:solidFill>
                  <a:srgbClr val="4A4A4A"/>
                </a:solidFill>
                <a:latin typeface="Open Sans"/>
                <a:ea typeface="Open Sans"/>
                <a:cs typeface="Open Sans"/>
                <a:sym typeface="Open Sans"/>
              </a:rPr>
              <a:t>Knowledge Representation in AI describes the representation of knowledge. Basically, it is a study of how the beliefs, intentions, and judgments of an intelligent agent can be expressed suitably for automated reasoning. One of the primary purposes of Knowledge Representation includes modeling intelligent behavior for an agent.</a:t>
            </a:r>
            <a:endParaRPr sz="1200">
              <a:solidFill>
                <a:srgbClr val="4A4A4A"/>
              </a:solidFill>
              <a:latin typeface="Open Sans"/>
              <a:ea typeface="Open Sans"/>
              <a:cs typeface="Open Sans"/>
              <a:sym typeface="Open Sans"/>
            </a:endParaRPr>
          </a:p>
          <a:p>
            <a:pPr indent="0" lvl="0" marL="0" rtl="0" algn="just">
              <a:lnSpc>
                <a:spcPct val="170000"/>
              </a:lnSpc>
              <a:spcBef>
                <a:spcPts val="1200"/>
              </a:spcBef>
              <a:spcAft>
                <a:spcPts val="0"/>
              </a:spcAft>
              <a:buClr>
                <a:schemeClr val="dk1"/>
              </a:buClr>
              <a:buSzPts val="1100"/>
              <a:buFont typeface="Arial"/>
              <a:buNone/>
            </a:pPr>
            <a:r>
              <a:rPr lang="en" sz="1200">
                <a:solidFill>
                  <a:srgbClr val="4A4A4A"/>
                </a:solidFill>
                <a:latin typeface="Open Sans"/>
                <a:ea typeface="Open Sans"/>
                <a:cs typeface="Open Sans"/>
                <a:sym typeface="Open Sans"/>
              </a:rPr>
              <a:t>Knowledge Representation and Reasoning (KR, KRR) represents information from the real world for a computer to understand and then utilize this knowledge to solve complex real-life problems like communicating with human beings in natural language. Knowledge representation in AI is not just about storing data in a database, it allows a machine to learn from that knowledge and behave intelligently like a human being.</a:t>
            </a:r>
            <a:endParaRPr sz="1200">
              <a:solidFill>
                <a:srgbClr val="4A4A4A"/>
              </a:solidFill>
              <a:latin typeface="Open Sans"/>
              <a:ea typeface="Open Sans"/>
              <a:cs typeface="Open Sans"/>
              <a:sym typeface="Open Sans"/>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