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Page: 95</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6b01da956378a43b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b01da956378a43b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6b01da956378a43b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b01da956378a43b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6b01da956378a43b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b01da956378a43b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6b01da956378a43b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b01da956378a43b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6b01da956378a43b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b01da956378a43b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6b01da956378a43b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b01da956378a43b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6b01da956378a43b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b01da956378a43b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6b01da956378a43b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b01da956378a43b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6b01da956378a43b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b01da956378a43b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6b01da956378a43b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b01da956378a43b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6b01da956378a43b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b01da956378a43b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6b01da956378a43b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b01da956378a43b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Pg: 132</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6b01da956378a43b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b01da956378a43b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Pg: 132</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6b01da956378a43b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b01da956378a43b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6b01da956378a43b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6b01da956378a43b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6b01da956378a43b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6b01da956378a43b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6b01da956378a43b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6b01da956378a43b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6b01da956378a43b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b01da956378a43b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Pg: 101</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6b01da956378a43b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b01da956378a43b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6b01da956378a43b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b01da956378a43b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Pg: 110</a:t>
            </a:r>
            <a:br>
              <a:rPr lang="en"/>
            </a:br>
            <a:r>
              <a:rPr lang="en"/>
              <a:t>Ref: </a:t>
            </a:r>
            <a:r>
              <a:rPr lang="en"/>
              <a:t>https://www.geeksforgeeks.org/types-of-environments-in-ai/#:~:text=There%20are%20several%20types%20of,Competitive%20vs%20Collaborative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Intelligent Agent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solidFill>
                  <a:srgbClr val="695D46"/>
                </a:solidFill>
                <a:latin typeface="Open Sans"/>
                <a:ea typeface="Open Sans"/>
                <a:cs typeface="Open Sans"/>
                <a:sym typeface="Open Sans"/>
              </a:rPr>
              <a:t>Course Code: AFI 124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Structure of intelligent agent</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500">
                <a:solidFill>
                  <a:srgbClr val="000000"/>
                </a:solidFill>
              </a:rPr>
              <a:t>The job of AI is to design an agent program that implements the agent function—the mapping from percepts to actions. We assume this program will run on some sort of computing device with physical sensors and actuators—we call this the agent architecture:</a:t>
            </a:r>
            <a:endParaRPr sz="1500">
              <a:solidFill>
                <a:srgbClr val="000000"/>
              </a:solidFill>
            </a:endParaRPr>
          </a:p>
          <a:p>
            <a:pPr indent="457200" lvl="0" marL="1371600" rtl="0" algn="l">
              <a:spcBef>
                <a:spcPts val="1200"/>
              </a:spcBef>
              <a:spcAft>
                <a:spcPts val="0"/>
              </a:spcAft>
              <a:buNone/>
            </a:pPr>
            <a:r>
              <a:rPr b="1" lang="en">
                <a:solidFill>
                  <a:srgbClr val="000000"/>
                </a:solidFill>
              </a:rPr>
              <a:t>Agent</a:t>
            </a:r>
            <a:r>
              <a:rPr lang="en">
                <a:solidFill>
                  <a:srgbClr val="000000"/>
                </a:solidFill>
              </a:rPr>
              <a:t> = Architecture + Program</a:t>
            </a:r>
            <a:endParaRPr>
              <a:solidFill>
                <a:srgbClr val="000000"/>
              </a:solidFill>
            </a:endParaRPr>
          </a:p>
          <a:p>
            <a:pPr indent="0" lvl="0" marL="0" rtl="0" algn="l">
              <a:spcBef>
                <a:spcPts val="1200"/>
              </a:spcBef>
              <a:spcAft>
                <a:spcPts val="0"/>
              </a:spcAft>
              <a:buNone/>
            </a:pPr>
            <a:r>
              <a:rPr lang="en" sz="1500">
                <a:solidFill>
                  <a:srgbClr val="000000"/>
                </a:solidFill>
              </a:rPr>
              <a:t>If the program is going to recommend actions like Walk, the architecture had better have legs</a:t>
            </a:r>
            <a:endParaRPr sz="1500">
              <a:solidFill>
                <a:srgbClr val="000000"/>
              </a:solidFill>
            </a:endParaRPr>
          </a:p>
          <a:p>
            <a:pPr indent="0" lvl="0" marL="0" rtl="0" algn="l">
              <a:spcBef>
                <a:spcPts val="1200"/>
              </a:spcBef>
              <a:spcAft>
                <a:spcPts val="0"/>
              </a:spcAft>
              <a:buClr>
                <a:schemeClr val="dk1"/>
              </a:buClr>
              <a:buSzPts val="1100"/>
              <a:buFont typeface="Arial"/>
              <a:buNone/>
            </a:pPr>
            <a:r>
              <a:t/>
            </a:r>
            <a:endParaRPr>
              <a:solidFill>
                <a:srgbClr val="000000"/>
              </a:solidFill>
            </a:endParaRPr>
          </a:p>
          <a:p>
            <a:pPr indent="0" lvl="0" marL="0" rtl="0" algn="l">
              <a:spcBef>
                <a:spcPts val="1200"/>
              </a:spcBef>
              <a:spcAft>
                <a:spcPts val="1200"/>
              </a:spcAft>
              <a:buNone/>
            </a:pPr>
            <a:r>
              <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t>
            </a:r>
            <a:r>
              <a:rPr lang="en"/>
              <a:t>he principles underlying almost all intelligent systems</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Simple reflex agents; </a:t>
            </a:r>
            <a:endParaRPr/>
          </a:p>
          <a:p>
            <a:pPr indent="-342900" lvl="0" marL="457200" rtl="0" algn="l">
              <a:spcBef>
                <a:spcPts val="0"/>
              </a:spcBef>
              <a:spcAft>
                <a:spcPts val="0"/>
              </a:spcAft>
              <a:buSzPts val="1800"/>
              <a:buAutoNum type="arabicPeriod"/>
            </a:pPr>
            <a:r>
              <a:rPr lang="en"/>
              <a:t>Model-based reflex agents; </a:t>
            </a:r>
            <a:endParaRPr/>
          </a:p>
          <a:p>
            <a:pPr indent="-342900" lvl="0" marL="457200" rtl="0" algn="l">
              <a:spcBef>
                <a:spcPts val="0"/>
              </a:spcBef>
              <a:spcAft>
                <a:spcPts val="0"/>
              </a:spcAft>
              <a:buSzPts val="1800"/>
              <a:buAutoNum type="arabicPeriod"/>
            </a:pPr>
            <a:r>
              <a:rPr lang="en"/>
              <a:t>Goal-based agents; </a:t>
            </a:r>
            <a:endParaRPr/>
          </a:p>
          <a:p>
            <a:pPr indent="-342900" lvl="0" marL="457200" rtl="0" algn="l">
              <a:spcBef>
                <a:spcPts val="0"/>
              </a:spcBef>
              <a:spcAft>
                <a:spcPts val="0"/>
              </a:spcAft>
              <a:buSzPts val="1800"/>
              <a:buAutoNum type="arabicPeriod"/>
            </a:pPr>
            <a:r>
              <a:rPr lang="en"/>
              <a:t>Utility-based agents;</a:t>
            </a:r>
            <a:endParaRPr/>
          </a:p>
          <a:p>
            <a:pPr indent="-342900" lvl="0" marL="457200" rtl="0" algn="l">
              <a:spcBef>
                <a:spcPts val="0"/>
              </a:spcBef>
              <a:spcAft>
                <a:spcPts val="0"/>
              </a:spcAft>
              <a:buSzPts val="1800"/>
              <a:buAutoNum type="arabicPeriod"/>
            </a:pPr>
            <a:r>
              <a:rPr lang="en"/>
              <a:t>Learning Agents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 sz="2200"/>
              <a:t>Simple reflex agents</a:t>
            </a:r>
            <a:endParaRPr b="1" sz="2200"/>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rPr>
              <a:t>The simplest kind of agent is the simple reflex agent. These agents select actions on the basis of the current percept, ignoring the rest of the percept history.</a:t>
            </a:r>
            <a:endParaRPr sz="1200">
              <a:solidFill>
                <a:schemeClr val="dk1"/>
              </a:solidFill>
            </a:endParaRPr>
          </a:p>
          <a:p>
            <a:pPr indent="0" lvl="0" marL="0" rtl="0" algn="l">
              <a:spcBef>
                <a:spcPts val="1200"/>
              </a:spcBef>
              <a:spcAft>
                <a:spcPts val="1200"/>
              </a:spcAft>
              <a:buNone/>
            </a:pPr>
            <a:r>
              <a:rPr b="1" lang="en" sz="1200">
                <a:solidFill>
                  <a:schemeClr val="dk1"/>
                </a:solidFill>
              </a:rPr>
              <a:t>For</a:t>
            </a:r>
            <a:r>
              <a:rPr lang="en" sz="1200">
                <a:solidFill>
                  <a:schemeClr val="dk1"/>
                </a:solidFill>
              </a:rPr>
              <a:t> </a:t>
            </a:r>
            <a:r>
              <a:rPr b="1" lang="en" sz="1200">
                <a:solidFill>
                  <a:schemeClr val="dk1"/>
                </a:solidFill>
              </a:rPr>
              <a:t>example</a:t>
            </a:r>
            <a:r>
              <a:rPr lang="en" sz="1200">
                <a:solidFill>
                  <a:schemeClr val="dk1"/>
                </a:solidFill>
              </a:rPr>
              <a:t>, the vacuum agent whose agent function is tabulated in previous table(Percept and Action) is a simple reflex agent, because its decision is based only on the current location and on whether that location contains dirt.</a:t>
            </a:r>
            <a:endParaRPr sz="1200">
              <a:solidFill>
                <a:schemeClr val="dk1"/>
              </a:solidFill>
            </a:endParaRPr>
          </a:p>
        </p:txBody>
      </p:sp>
      <p:pic>
        <p:nvPicPr>
          <p:cNvPr id="129" name="Google Shape;129;p24"/>
          <p:cNvPicPr preferRelativeResize="0"/>
          <p:nvPr/>
        </p:nvPicPr>
        <p:blipFill>
          <a:blip r:embed="rId3">
            <a:alphaModFix/>
          </a:blip>
          <a:stretch>
            <a:fillRect/>
          </a:stretch>
        </p:blipFill>
        <p:spPr>
          <a:xfrm>
            <a:off x="523275" y="2454325"/>
            <a:ext cx="7639050" cy="2114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 sz="2200"/>
              <a:t>Simple reflex agents Diagram</a:t>
            </a:r>
            <a:endParaRPr b="1" sz="2200"/>
          </a:p>
        </p:txBody>
      </p:sp>
      <p:pic>
        <p:nvPicPr>
          <p:cNvPr id="135" name="Google Shape;135;p25"/>
          <p:cNvPicPr preferRelativeResize="0"/>
          <p:nvPr/>
        </p:nvPicPr>
        <p:blipFill>
          <a:blip r:embed="rId3">
            <a:alphaModFix/>
          </a:blip>
          <a:stretch>
            <a:fillRect/>
          </a:stretch>
        </p:blipFill>
        <p:spPr>
          <a:xfrm>
            <a:off x="1710375" y="1017725"/>
            <a:ext cx="5544955" cy="3991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 sz="2400">
                <a:solidFill>
                  <a:schemeClr val="dk2"/>
                </a:solidFill>
              </a:rPr>
              <a:t>Model-based reflex agents</a:t>
            </a:r>
            <a:endParaRPr b="1" sz="2400"/>
          </a:p>
        </p:txBody>
      </p:sp>
      <p:sp>
        <p:nvSpPr>
          <p:cNvPr id="141" name="Google Shape;141;p26"/>
          <p:cNvSpPr txBox="1"/>
          <p:nvPr>
            <p:ph idx="1" type="body"/>
          </p:nvPr>
        </p:nvSpPr>
        <p:spPr>
          <a:xfrm>
            <a:off x="311700" y="1152475"/>
            <a:ext cx="8755800" cy="134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202124"/>
                </a:solidFill>
                <a:highlight>
                  <a:srgbClr val="FFFFFF"/>
                </a:highlight>
              </a:rPr>
              <a:t>A </a:t>
            </a:r>
            <a:r>
              <a:rPr b="1" lang="en" sz="1200">
                <a:solidFill>
                  <a:srgbClr val="202124"/>
                </a:solidFill>
                <a:highlight>
                  <a:srgbClr val="FFFFFF"/>
                </a:highlight>
              </a:rPr>
              <a:t>model-based reflex agent</a:t>
            </a:r>
            <a:r>
              <a:rPr lang="en" sz="1200">
                <a:solidFill>
                  <a:srgbClr val="202124"/>
                </a:solidFill>
                <a:highlight>
                  <a:srgbClr val="FFFFFF"/>
                </a:highlight>
              </a:rPr>
              <a:t> is an intelligent agent that uses percept history and internal memory to make decisions about the ''model'' of the world around it.</a:t>
            </a:r>
            <a:endParaRPr sz="1200">
              <a:solidFill>
                <a:schemeClr val="dk1"/>
              </a:solidFill>
            </a:endParaRPr>
          </a:p>
          <a:p>
            <a:pPr indent="0" lvl="0" marL="0" rtl="0" algn="l">
              <a:spcBef>
                <a:spcPts val="1200"/>
              </a:spcBef>
              <a:spcAft>
                <a:spcPts val="1200"/>
              </a:spcAft>
              <a:buNone/>
            </a:pPr>
            <a:r>
              <a:rPr lang="en" sz="1200">
                <a:solidFill>
                  <a:schemeClr val="dk1"/>
                </a:solidFill>
              </a:rPr>
              <a:t>Knowledge about “how the world works”—whether implemented in simple Boolean circuits or in complete scientific theories—is called a </a:t>
            </a:r>
            <a:r>
              <a:rPr b="1" lang="en" sz="1200">
                <a:solidFill>
                  <a:schemeClr val="dk1"/>
                </a:solidFill>
              </a:rPr>
              <a:t>transition model </a:t>
            </a:r>
            <a:r>
              <a:rPr lang="en" sz="1200">
                <a:solidFill>
                  <a:schemeClr val="dk1"/>
                </a:solidFill>
              </a:rPr>
              <a:t>of the world. </a:t>
            </a:r>
            <a:endParaRPr sz="1200">
              <a:solidFill>
                <a:schemeClr val="dk1"/>
              </a:solidFill>
            </a:endParaRPr>
          </a:p>
        </p:txBody>
      </p:sp>
      <p:pic>
        <p:nvPicPr>
          <p:cNvPr id="142" name="Google Shape;142;p26"/>
          <p:cNvPicPr preferRelativeResize="0"/>
          <p:nvPr/>
        </p:nvPicPr>
        <p:blipFill>
          <a:blip r:embed="rId3">
            <a:alphaModFix/>
          </a:blip>
          <a:stretch>
            <a:fillRect/>
          </a:stretch>
        </p:blipFill>
        <p:spPr>
          <a:xfrm>
            <a:off x="4048921" y="2499300"/>
            <a:ext cx="5095075" cy="2644200"/>
          </a:xfrm>
          <a:prstGeom prst="rect">
            <a:avLst/>
          </a:prstGeom>
          <a:noFill/>
          <a:ln>
            <a:noFill/>
          </a:ln>
        </p:spPr>
      </p:pic>
      <p:sp>
        <p:nvSpPr>
          <p:cNvPr id="143" name="Google Shape;143;p26"/>
          <p:cNvSpPr txBox="1"/>
          <p:nvPr/>
        </p:nvSpPr>
        <p:spPr>
          <a:xfrm>
            <a:off x="348375" y="2499175"/>
            <a:ext cx="3456600" cy="1431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lang="en" sz="1200">
                <a:solidFill>
                  <a:schemeClr val="dk1"/>
                </a:solidFill>
              </a:rPr>
              <a:t>Together, the </a:t>
            </a:r>
            <a:r>
              <a:rPr b="1" lang="en" sz="1200" u="sng">
                <a:solidFill>
                  <a:schemeClr val="dk1"/>
                </a:solidFill>
              </a:rPr>
              <a:t>transition model and sensor model </a:t>
            </a:r>
            <a:r>
              <a:rPr lang="en" sz="1200">
                <a:solidFill>
                  <a:schemeClr val="dk1"/>
                </a:solidFill>
              </a:rPr>
              <a:t>allow an agent to keep track of the state of the world—to the extent possible given the limitations of the agent’s sensors. An agent that uses such models is called a </a:t>
            </a:r>
            <a:r>
              <a:rPr b="1" lang="en" sz="1200">
                <a:solidFill>
                  <a:schemeClr val="dk1"/>
                </a:solidFill>
              </a:rPr>
              <a:t>model-based agent</a:t>
            </a:r>
            <a:r>
              <a:rPr lang="en" sz="1200">
                <a:solidFill>
                  <a:schemeClr val="dk1"/>
                </a:solidFill>
              </a:rPr>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 sz="2400">
                <a:solidFill>
                  <a:schemeClr val="dk2"/>
                </a:solidFill>
              </a:rPr>
              <a:t>Model-based reflex Diagram</a:t>
            </a:r>
            <a:endParaRPr b="1" sz="2400"/>
          </a:p>
        </p:txBody>
      </p:sp>
      <p:pic>
        <p:nvPicPr>
          <p:cNvPr id="149" name="Google Shape;149;p27"/>
          <p:cNvPicPr preferRelativeResize="0"/>
          <p:nvPr/>
        </p:nvPicPr>
        <p:blipFill>
          <a:blip r:embed="rId3">
            <a:alphaModFix/>
          </a:blip>
          <a:stretch>
            <a:fillRect/>
          </a:stretch>
        </p:blipFill>
        <p:spPr>
          <a:xfrm>
            <a:off x="1814600" y="1151775"/>
            <a:ext cx="5514810" cy="38209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 sz="2000">
                <a:solidFill>
                  <a:schemeClr val="dk2"/>
                </a:solidFill>
              </a:rPr>
              <a:t>Goal-based agents</a:t>
            </a:r>
            <a:endParaRPr b="1" sz="2000"/>
          </a:p>
        </p:txBody>
      </p:sp>
      <p:sp>
        <p:nvSpPr>
          <p:cNvPr id="155" name="Google Shape;15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lnSpc>
                <a:spcPct val="105000"/>
              </a:lnSpc>
              <a:spcBef>
                <a:spcPts val="0"/>
              </a:spcBef>
              <a:spcAft>
                <a:spcPts val="0"/>
              </a:spcAft>
              <a:buNone/>
            </a:pPr>
            <a:r>
              <a:rPr lang="en" sz="1200">
                <a:solidFill>
                  <a:schemeClr val="dk1"/>
                </a:solidFill>
              </a:rPr>
              <a:t>Knowing something about the current state of the environment is not always enough to decide what to do. </a:t>
            </a:r>
            <a:r>
              <a:rPr lang="en" sz="1200">
                <a:solidFill>
                  <a:schemeClr val="dk1"/>
                </a:solidFill>
                <a:highlight>
                  <a:srgbClr val="FFFFFF"/>
                </a:highlight>
              </a:rPr>
              <a:t>A </a:t>
            </a:r>
            <a:r>
              <a:rPr b="1" lang="en" sz="1200">
                <a:solidFill>
                  <a:schemeClr val="dk1"/>
                </a:solidFill>
                <a:highlight>
                  <a:srgbClr val="FFFFFF"/>
                </a:highlight>
              </a:rPr>
              <a:t>goal-based agent </a:t>
            </a:r>
            <a:r>
              <a:rPr lang="en" sz="1200">
                <a:solidFill>
                  <a:schemeClr val="dk1"/>
                </a:solidFill>
                <a:highlight>
                  <a:srgbClr val="FFFFFF"/>
                </a:highlight>
              </a:rPr>
              <a:t>takes it a step further by using a goal in the future to help make decisions about It uses a specific method known as search and planning, meaning it targets the goal ahead and finds the right action in order to reach it.</a:t>
            </a:r>
            <a:endParaRPr sz="1200">
              <a:solidFill>
                <a:schemeClr val="dk1"/>
              </a:solidFill>
            </a:endParaRPr>
          </a:p>
          <a:p>
            <a:pPr indent="0" lvl="0" marL="0" rtl="0" algn="l">
              <a:lnSpc>
                <a:spcPct val="105000"/>
              </a:lnSpc>
              <a:spcBef>
                <a:spcPts val="1200"/>
              </a:spcBef>
              <a:spcAft>
                <a:spcPts val="0"/>
              </a:spcAft>
              <a:buNone/>
            </a:pPr>
            <a:r>
              <a:rPr b="1" lang="en" sz="1200">
                <a:solidFill>
                  <a:schemeClr val="dk1"/>
                </a:solidFill>
              </a:rPr>
              <a:t>For example</a:t>
            </a:r>
            <a:r>
              <a:rPr lang="en" sz="1200">
                <a:solidFill>
                  <a:schemeClr val="dk1"/>
                </a:solidFill>
              </a:rPr>
              <a:t>, at a road junction, the taxi can turn left, turn right, or go straight on. The correct decision depends on where the taxi is trying to get to. In other words, as well as a current state description, the agent needs some sort of goal information that describes situations that are desirable—for example, being at a particular destination. The agent program can combine this with the model (the same information as was used in the model-based reflex agent) to choose actions that achieve the goal.</a:t>
            </a:r>
            <a:endParaRPr sz="1200">
              <a:solidFill>
                <a:schemeClr val="dk1"/>
              </a:solidFill>
            </a:endParaRPr>
          </a:p>
          <a:p>
            <a:pPr indent="0" lvl="0" marL="0" rtl="0" algn="l">
              <a:lnSpc>
                <a:spcPct val="105000"/>
              </a:lnSpc>
              <a:spcBef>
                <a:spcPts val="1200"/>
              </a:spcBef>
              <a:spcAft>
                <a:spcPts val="0"/>
              </a:spcAft>
              <a:buNone/>
            </a:pPr>
            <a:r>
              <a:rPr b="1" lang="en" sz="1200">
                <a:solidFill>
                  <a:schemeClr val="dk1"/>
                </a:solidFill>
              </a:rPr>
              <a:t>Example</a:t>
            </a:r>
            <a:r>
              <a:rPr lang="en" sz="1200">
                <a:solidFill>
                  <a:schemeClr val="dk1"/>
                </a:solidFill>
              </a:rPr>
              <a:t>:  A goal-based agent brakes when it sees brake lights because that’s the only action that it predicts will achieve its goal of not hitting other cars.</a:t>
            </a:r>
            <a:endParaRPr sz="1200">
              <a:solidFill>
                <a:schemeClr val="dk1"/>
              </a:solidFill>
            </a:endParaRPr>
          </a:p>
          <a:p>
            <a:pPr indent="0" lvl="0" marL="0" rtl="0" algn="l">
              <a:lnSpc>
                <a:spcPct val="105000"/>
              </a:lnSpc>
              <a:spcBef>
                <a:spcPts val="1200"/>
              </a:spcBef>
              <a:spcAft>
                <a:spcPts val="0"/>
              </a:spcAft>
              <a:buNone/>
            </a:pPr>
            <a:r>
              <a:rPr lang="en" sz="1200">
                <a:solidFill>
                  <a:schemeClr val="dk1"/>
                </a:solidFill>
              </a:rPr>
              <a:t>Although the goal-based agent appears less efficient, it is more flexible because the knowledge that supports its decisions is represented explicitly and can be modified. </a:t>
            </a:r>
            <a:endParaRPr sz="1200">
              <a:solidFill>
                <a:schemeClr val="dk1"/>
              </a:solidFill>
            </a:endParaRPr>
          </a:p>
          <a:p>
            <a:pPr indent="0" lvl="0" marL="0" rtl="0" algn="l">
              <a:lnSpc>
                <a:spcPct val="105000"/>
              </a:lnSpc>
              <a:spcBef>
                <a:spcPts val="1200"/>
              </a:spcBef>
              <a:spcAft>
                <a:spcPts val="0"/>
              </a:spcAft>
              <a:buClr>
                <a:schemeClr val="dk1"/>
              </a:buClr>
              <a:buSzPts val="1100"/>
              <a:buFont typeface="Arial"/>
              <a:buNone/>
            </a:pPr>
            <a:r>
              <a:t/>
            </a:r>
            <a:endParaRPr sz="1200">
              <a:solidFill>
                <a:schemeClr val="dk1"/>
              </a:solidFill>
            </a:endParaRPr>
          </a:p>
          <a:p>
            <a:pPr indent="0" lvl="0" marL="0" rtl="0" algn="l">
              <a:lnSpc>
                <a:spcPct val="105000"/>
              </a:lnSpc>
              <a:spcBef>
                <a:spcPts val="1200"/>
              </a:spcBef>
              <a:spcAft>
                <a:spcPts val="1200"/>
              </a:spcAft>
              <a:buNone/>
            </a:pPr>
            <a:r>
              <a:t/>
            </a:r>
            <a:endParaRPr sz="12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 sz="2000">
                <a:solidFill>
                  <a:schemeClr val="dk2"/>
                </a:solidFill>
              </a:rPr>
              <a:t>Goal-based agents Diagram</a:t>
            </a:r>
            <a:endParaRPr b="1" sz="2000"/>
          </a:p>
        </p:txBody>
      </p:sp>
      <p:pic>
        <p:nvPicPr>
          <p:cNvPr id="161" name="Google Shape;161;p29"/>
          <p:cNvPicPr preferRelativeResize="0"/>
          <p:nvPr/>
        </p:nvPicPr>
        <p:blipFill>
          <a:blip r:embed="rId3">
            <a:alphaModFix/>
          </a:blip>
          <a:stretch>
            <a:fillRect/>
          </a:stretch>
        </p:blipFill>
        <p:spPr>
          <a:xfrm>
            <a:off x="2151125" y="1060100"/>
            <a:ext cx="5243021" cy="3820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 sz="2400">
                <a:solidFill>
                  <a:schemeClr val="dk2"/>
                </a:solidFill>
              </a:rPr>
              <a:t>Utility-based agents</a:t>
            </a:r>
            <a:endParaRPr b="1" sz="2400"/>
          </a:p>
        </p:txBody>
      </p:sp>
      <p:sp>
        <p:nvSpPr>
          <p:cNvPr id="167" name="Google Shape;167;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rPr>
              <a:t>Goals alone are not enough to generate high-quality behavior in most environments. </a:t>
            </a:r>
            <a:r>
              <a:rPr lang="en" sz="1200">
                <a:solidFill>
                  <a:srgbClr val="202124"/>
                </a:solidFill>
                <a:highlight>
                  <a:srgbClr val="FFFFFF"/>
                </a:highlight>
              </a:rPr>
              <a:t>A </a:t>
            </a:r>
            <a:r>
              <a:rPr b="1" lang="en" sz="1200">
                <a:solidFill>
                  <a:srgbClr val="202124"/>
                </a:solidFill>
                <a:highlight>
                  <a:srgbClr val="FFFFFF"/>
                </a:highlight>
              </a:rPr>
              <a:t>utility-based agent </a:t>
            </a:r>
            <a:r>
              <a:rPr lang="en" sz="1200">
                <a:solidFill>
                  <a:srgbClr val="202124"/>
                </a:solidFill>
                <a:highlight>
                  <a:srgbClr val="FFFFFF"/>
                </a:highlight>
              </a:rPr>
              <a:t>is an agent that acts based not only on what the goal is, but the best way to reach that goal.</a:t>
            </a:r>
            <a:endParaRPr sz="1200">
              <a:solidFill>
                <a:schemeClr val="dk1"/>
              </a:solidFill>
            </a:endParaRPr>
          </a:p>
          <a:p>
            <a:pPr indent="0" lvl="0" marL="0" rtl="0" algn="l">
              <a:spcBef>
                <a:spcPts val="1200"/>
              </a:spcBef>
              <a:spcAft>
                <a:spcPts val="0"/>
              </a:spcAft>
              <a:buNone/>
            </a:pPr>
            <a:r>
              <a:rPr b="1" lang="en" sz="1200">
                <a:solidFill>
                  <a:schemeClr val="dk1"/>
                </a:solidFill>
              </a:rPr>
              <a:t>For example</a:t>
            </a:r>
            <a:r>
              <a:rPr lang="en" sz="1200">
                <a:solidFill>
                  <a:schemeClr val="dk1"/>
                </a:solidFill>
              </a:rPr>
              <a:t>, many action sequences will get the taxi to its destination (thereby achieving the goal), but some are quicker, safer, more reliable, or cheaper than others. Goals just provide a crude binary distinction between “happy” and “unhappy” states. A more general performance measure should allow a comparison of different world states according to exactly how happy they would make the agent. Because “happy” does not sound very scientific, economists and computer scientists use the term utility instead.</a:t>
            </a:r>
            <a:endParaRPr sz="1200">
              <a:solidFill>
                <a:schemeClr val="dk1"/>
              </a:solidFill>
            </a:endParaRPr>
          </a:p>
          <a:p>
            <a:pPr indent="0" lvl="0" marL="0" rtl="0" algn="l">
              <a:spcBef>
                <a:spcPts val="1200"/>
              </a:spcBef>
              <a:spcAft>
                <a:spcPts val="1200"/>
              </a:spcAft>
              <a:buNone/>
            </a:pPr>
            <a:r>
              <a:rPr lang="en" sz="1200">
                <a:solidFill>
                  <a:schemeClr val="dk1"/>
                </a:solidFill>
              </a:rPr>
              <a:t>An agent’s </a:t>
            </a:r>
            <a:r>
              <a:rPr b="1" lang="en" sz="1200">
                <a:solidFill>
                  <a:schemeClr val="dk1"/>
                </a:solidFill>
              </a:rPr>
              <a:t>utility function</a:t>
            </a:r>
            <a:r>
              <a:rPr lang="en" sz="1200">
                <a:solidFill>
                  <a:schemeClr val="dk1"/>
                </a:solidFill>
              </a:rPr>
              <a:t> is essentially an internalization of the performance measure. Provided that the internal utility function and the external performance measure are in agreement, an agent that chooses actions to maximize its utility will be rational according to the external performance measure.</a:t>
            </a:r>
            <a:endParaRPr sz="12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 sz="2400">
                <a:solidFill>
                  <a:schemeClr val="dk2"/>
                </a:solidFill>
              </a:rPr>
              <a:t>Utility-based agents Diagram</a:t>
            </a:r>
            <a:endParaRPr b="1" sz="2400"/>
          </a:p>
        </p:txBody>
      </p:sp>
      <p:pic>
        <p:nvPicPr>
          <p:cNvPr id="173" name="Google Shape;173;p31"/>
          <p:cNvPicPr preferRelativeResize="0"/>
          <p:nvPr/>
        </p:nvPicPr>
        <p:blipFill>
          <a:blip r:embed="rId3">
            <a:alphaModFix/>
          </a:blip>
          <a:stretch>
            <a:fillRect/>
          </a:stretch>
        </p:blipFill>
        <p:spPr>
          <a:xfrm>
            <a:off x="2242800" y="1017725"/>
            <a:ext cx="4819035" cy="3820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Intelligent Agent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200">
                <a:solidFill>
                  <a:schemeClr val="dk1"/>
                </a:solidFill>
              </a:rPr>
              <a:t>To Build: </a:t>
            </a:r>
            <a:r>
              <a:rPr lang="en" sz="1200">
                <a:solidFill>
                  <a:schemeClr val="dk1"/>
                </a:solidFill>
              </a:rPr>
              <a:t>Goal is to build an agents—systems that can reasonably be called intelligent</a:t>
            </a:r>
            <a:r>
              <a:rPr b="1" lang="en" sz="1200">
                <a:solidFill>
                  <a:schemeClr val="dk1"/>
                </a:solidFill>
              </a:rPr>
              <a:t> </a:t>
            </a:r>
            <a:endParaRPr b="1" sz="1200">
              <a:solidFill>
                <a:schemeClr val="dk1"/>
              </a:solidFill>
            </a:endParaRPr>
          </a:p>
          <a:p>
            <a:pPr indent="0" lvl="0" marL="0" rtl="0" algn="l">
              <a:spcBef>
                <a:spcPts val="1200"/>
              </a:spcBef>
              <a:spcAft>
                <a:spcPts val="0"/>
              </a:spcAft>
              <a:buNone/>
            </a:pPr>
            <a:r>
              <a:rPr b="1" lang="en" sz="1200">
                <a:solidFill>
                  <a:schemeClr val="dk1"/>
                </a:solidFill>
              </a:rPr>
              <a:t>A</a:t>
            </a:r>
            <a:r>
              <a:rPr b="1" lang="en" sz="1200">
                <a:solidFill>
                  <a:schemeClr val="dk1"/>
                </a:solidFill>
              </a:rPr>
              <a:t>gent: </a:t>
            </a:r>
            <a:r>
              <a:rPr lang="en" sz="1200">
                <a:solidFill>
                  <a:schemeClr val="dk1"/>
                </a:solidFill>
              </a:rPr>
              <a:t>An </a:t>
            </a:r>
            <a:r>
              <a:rPr lang="en" sz="1200">
                <a:solidFill>
                  <a:schemeClr val="dk1"/>
                </a:solidFill>
              </a:rPr>
              <a:t>agent</a:t>
            </a:r>
            <a:r>
              <a:rPr lang="en" sz="1200">
                <a:solidFill>
                  <a:schemeClr val="dk1"/>
                </a:solidFill>
              </a:rPr>
              <a:t> is anything that can be viewed as perceiving its environment through sensors and acting upon that environment through actuators.</a:t>
            </a:r>
            <a:endParaRPr sz="1200">
              <a:solidFill>
                <a:schemeClr val="dk1"/>
              </a:solidFill>
            </a:endParaRPr>
          </a:p>
          <a:p>
            <a:pPr indent="0" lvl="0" marL="0" rtl="0" algn="l">
              <a:spcBef>
                <a:spcPts val="1200"/>
              </a:spcBef>
              <a:spcAft>
                <a:spcPts val="0"/>
              </a:spcAft>
              <a:buNone/>
            </a:pPr>
            <a:r>
              <a:rPr b="1" lang="en" sz="1200">
                <a:solidFill>
                  <a:schemeClr val="dk1"/>
                </a:solidFill>
              </a:rPr>
              <a:t>Behaviour: </a:t>
            </a:r>
            <a:r>
              <a:rPr lang="en" sz="1200">
                <a:solidFill>
                  <a:schemeClr val="dk1"/>
                </a:solidFill>
              </a:rPr>
              <a:t>How well an agent can behave depends on the nature of the environment; some environments are more difficult than others.</a:t>
            </a:r>
            <a:endParaRPr sz="1200">
              <a:solidFill>
                <a:schemeClr val="dk1"/>
              </a:solidFill>
            </a:endParaRPr>
          </a:p>
          <a:p>
            <a:pPr indent="0" lvl="0" marL="0" rtl="0" algn="l">
              <a:spcBef>
                <a:spcPts val="1200"/>
              </a:spcBef>
              <a:spcAft>
                <a:spcPts val="1200"/>
              </a:spcAft>
              <a:buNone/>
            </a:pPr>
            <a:r>
              <a:t/>
            </a:r>
            <a:endParaRPr b="1" sz="12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Learning Agents</a:t>
            </a:r>
            <a:endParaRPr/>
          </a:p>
        </p:txBody>
      </p:sp>
      <p:sp>
        <p:nvSpPr>
          <p:cNvPr id="179" name="Google Shape;179;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rPr lang="en" sz="1225">
                <a:solidFill>
                  <a:schemeClr val="dk1"/>
                </a:solidFill>
              </a:rPr>
              <a:t>A </a:t>
            </a:r>
            <a:r>
              <a:rPr b="1" lang="en" sz="1225">
                <a:solidFill>
                  <a:schemeClr val="dk1"/>
                </a:solidFill>
              </a:rPr>
              <a:t>learning agent</a:t>
            </a:r>
            <a:r>
              <a:rPr lang="en" sz="1225">
                <a:solidFill>
                  <a:schemeClr val="dk1"/>
                </a:solidFill>
              </a:rPr>
              <a:t> in AI is the type of agent that can learn from its past experiences or it has learning capabilities. It starts to act with basic knowledge and then is able to act and adapt automatically through learning.</a:t>
            </a:r>
            <a:endParaRPr sz="1225">
              <a:solidFill>
                <a:schemeClr val="dk1"/>
              </a:solidFill>
            </a:endParaRPr>
          </a:p>
          <a:p>
            <a:pPr indent="0" lvl="0" marL="0" rtl="0" algn="l">
              <a:lnSpc>
                <a:spcPct val="95000"/>
              </a:lnSpc>
              <a:spcBef>
                <a:spcPts val="1200"/>
              </a:spcBef>
              <a:spcAft>
                <a:spcPts val="0"/>
              </a:spcAft>
              <a:buSzPts val="688"/>
              <a:buNone/>
            </a:pPr>
            <a:r>
              <a:rPr b="1" lang="en" sz="1225">
                <a:solidFill>
                  <a:schemeClr val="dk1"/>
                </a:solidFill>
              </a:rPr>
              <a:t>Turing</a:t>
            </a:r>
            <a:r>
              <a:rPr lang="en" sz="1225">
                <a:solidFill>
                  <a:schemeClr val="dk1"/>
                </a:solidFill>
              </a:rPr>
              <a:t> (1950) considers the idea of actually programming his intelligent machines by hand. He estimates how much work this might take and concludes, “Some more expeditious method seems desirable.” The method he proposes is to build learning machines and then to teach them. In many areas of AI, this is now the preferred method for creating state-of-the-art systems. Any type of agent (model-based, goal-based, utility-based, etc.) can be built as a learning agent (or not).</a:t>
            </a:r>
            <a:endParaRPr sz="1225">
              <a:solidFill>
                <a:schemeClr val="dk1"/>
              </a:solidFill>
            </a:endParaRPr>
          </a:p>
          <a:p>
            <a:pPr indent="0" lvl="0" marL="0" rtl="0" algn="l">
              <a:lnSpc>
                <a:spcPct val="95000"/>
              </a:lnSpc>
              <a:spcBef>
                <a:spcPts val="1200"/>
              </a:spcBef>
              <a:spcAft>
                <a:spcPts val="0"/>
              </a:spcAft>
              <a:buClr>
                <a:schemeClr val="dk1"/>
              </a:buClr>
              <a:buSzPts val="688"/>
              <a:buFont typeface="Arial"/>
              <a:buNone/>
            </a:pPr>
            <a:r>
              <a:rPr lang="en" sz="1225">
                <a:solidFill>
                  <a:schemeClr val="dk1"/>
                </a:solidFill>
              </a:rPr>
              <a:t>A learning agent can be divided into four conceptual components:</a:t>
            </a:r>
            <a:endParaRPr sz="1225">
              <a:solidFill>
                <a:schemeClr val="dk1"/>
              </a:solidFill>
            </a:endParaRPr>
          </a:p>
          <a:p>
            <a:pPr indent="-306387" lvl="0" marL="457200" rtl="0" algn="l">
              <a:lnSpc>
                <a:spcPct val="95000"/>
              </a:lnSpc>
              <a:spcBef>
                <a:spcPts val="1200"/>
              </a:spcBef>
              <a:spcAft>
                <a:spcPts val="0"/>
              </a:spcAft>
              <a:buClr>
                <a:schemeClr val="dk1"/>
              </a:buClr>
              <a:buSzPts val="1225"/>
              <a:buAutoNum type="arabicPeriod"/>
            </a:pPr>
            <a:r>
              <a:rPr lang="en" sz="1225">
                <a:solidFill>
                  <a:schemeClr val="dk1"/>
                </a:solidFill>
              </a:rPr>
              <a:t>The most important distinction is between the </a:t>
            </a:r>
            <a:r>
              <a:rPr b="1" lang="en" sz="1225">
                <a:solidFill>
                  <a:schemeClr val="dk1"/>
                </a:solidFill>
              </a:rPr>
              <a:t>learning element</a:t>
            </a:r>
            <a:r>
              <a:rPr lang="en" sz="1225">
                <a:solidFill>
                  <a:schemeClr val="dk1"/>
                </a:solidFill>
              </a:rPr>
              <a:t>, which is responsible for making improvements, and the performance element, which is responsible for selecting external actions. </a:t>
            </a:r>
            <a:endParaRPr sz="1225">
              <a:solidFill>
                <a:schemeClr val="dk1"/>
              </a:solidFill>
            </a:endParaRPr>
          </a:p>
          <a:p>
            <a:pPr indent="-306387" lvl="0" marL="457200" rtl="0" algn="l">
              <a:lnSpc>
                <a:spcPct val="95000"/>
              </a:lnSpc>
              <a:spcBef>
                <a:spcPts val="0"/>
              </a:spcBef>
              <a:spcAft>
                <a:spcPts val="0"/>
              </a:spcAft>
              <a:buClr>
                <a:schemeClr val="dk1"/>
              </a:buClr>
              <a:buSzPts val="1225"/>
              <a:buAutoNum type="arabicPeriod"/>
            </a:pPr>
            <a:r>
              <a:rPr lang="en" sz="1225">
                <a:solidFill>
                  <a:schemeClr val="dk1"/>
                </a:solidFill>
              </a:rPr>
              <a:t>The </a:t>
            </a:r>
            <a:r>
              <a:rPr b="1" lang="en" sz="1225">
                <a:solidFill>
                  <a:schemeClr val="dk1"/>
                </a:solidFill>
              </a:rPr>
              <a:t>performance element</a:t>
            </a:r>
            <a:r>
              <a:rPr lang="en" sz="1225">
                <a:solidFill>
                  <a:schemeClr val="dk1"/>
                </a:solidFill>
              </a:rPr>
              <a:t> is what we have previously considered to be the entire agent: it takes in percepts and decides on actions. </a:t>
            </a:r>
            <a:endParaRPr sz="1225">
              <a:solidFill>
                <a:schemeClr val="dk1"/>
              </a:solidFill>
            </a:endParaRPr>
          </a:p>
          <a:p>
            <a:pPr indent="-306387" lvl="0" marL="457200" rtl="0" algn="l">
              <a:lnSpc>
                <a:spcPct val="95000"/>
              </a:lnSpc>
              <a:spcBef>
                <a:spcPts val="0"/>
              </a:spcBef>
              <a:spcAft>
                <a:spcPts val="0"/>
              </a:spcAft>
              <a:buClr>
                <a:schemeClr val="dk1"/>
              </a:buClr>
              <a:buSzPts val="1225"/>
              <a:buAutoNum type="arabicPeriod"/>
            </a:pPr>
            <a:r>
              <a:rPr lang="en" sz="1225">
                <a:solidFill>
                  <a:schemeClr val="dk1"/>
                </a:solidFill>
              </a:rPr>
              <a:t>The learning element uses feedback from the </a:t>
            </a:r>
            <a:r>
              <a:rPr b="1" lang="en" sz="1225">
                <a:solidFill>
                  <a:schemeClr val="dk1"/>
                </a:solidFill>
              </a:rPr>
              <a:t>critic</a:t>
            </a:r>
            <a:r>
              <a:rPr lang="en" sz="1225">
                <a:solidFill>
                  <a:schemeClr val="dk1"/>
                </a:solidFill>
              </a:rPr>
              <a:t> on how the agent is doing and determines how the performance element should be modified to do better in the future.</a:t>
            </a:r>
            <a:endParaRPr sz="1225">
              <a:solidFill>
                <a:schemeClr val="dk1"/>
              </a:solidFill>
            </a:endParaRPr>
          </a:p>
          <a:p>
            <a:pPr indent="-306387" lvl="0" marL="457200" rtl="0" algn="l">
              <a:lnSpc>
                <a:spcPct val="95000"/>
              </a:lnSpc>
              <a:spcBef>
                <a:spcPts val="0"/>
              </a:spcBef>
              <a:spcAft>
                <a:spcPts val="0"/>
              </a:spcAft>
              <a:buClr>
                <a:schemeClr val="dk1"/>
              </a:buClr>
              <a:buSzPts val="1225"/>
              <a:buAutoNum type="arabicPeriod"/>
            </a:pPr>
            <a:r>
              <a:rPr b="1" lang="en" sz="1225">
                <a:solidFill>
                  <a:schemeClr val="dk1"/>
                </a:solidFill>
              </a:rPr>
              <a:t>Problem Generator</a:t>
            </a:r>
            <a:r>
              <a:rPr lang="en" sz="1225">
                <a:solidFill>
                  <a:schemeClr val="dk1"/>
                </a:solidFill>
              </a:rPr>
              <a:t>: It is responsible for suggesting actions that will lead to new and informative experiences.</a:t>
            </a:r>
            <a:endParaRPr sz="1225">
              <a:solidFill>
                <a:schemeClr val="dk1"/>
              </a:solidFill>
            </a:endParaRPr>
          </a:p>
          <a:p>
            <a:pPr indent="0" lvl="0" marL="0" rtl="0" algn="l">
              <a:lnSpc>
                <a:spcPct val="95000"/>
              </a:lnSpc>
              <a:spcBef>
                <a:spcPts val="1200"/>
              </a:spcBef>
              <a:spcAft>
                <a:spcPts val="1200"/>
              </a:spcAft>
              <a:buSzPts val="688"/>
              <a:buNone/>
            </a:pPr>
            <a:r>
              <a:t/>
            </a:r>
            <a:endParaRPr sz="1225">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Learning Agents Diagram</a:t>
            </a:r>
            <a:endParaRPr/>
          </a:p>
        </p:txBody>
      </p:sp>
      <p:pic>
        <p:nvPicPr>
          <p:cNvPr id="185" name="Google Shape;185;p33"/>
          <p:cNvPicPr preferRelativeResize="0"/>
          <p:nvPr/>
        </p:nvPicPr>
        <p:blipFill>
          <a:blip r:embed="rId3">
            <a:alphaModFix/>
          </a:blip>
          <a:stretch>
            <a:fillRect/>
          </a:stretch>
        </p:blipFill>
        <p:spPr>
          <a:xfrm>
            <a:off x="1379350" y="1017725"/>
            <a:ext cx="5121850" cy="41257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600"/>
              <a:t>Agents and Environments</a:t>
            </a:r>
            <a:endParaRPr/>
          </a:p>
        </p:txBody>
      </p:sp>
      <p:sp>
        <p:nvSpPr>
          <p:cNvPr id="67" name="Google Shape;67;p15"/>
          <p:cNvSpPr txBox="1"/>
          <p:nvPr>
            <p:ph idx="1" type="body"/>
          </p:nvPr>
        </p:nvSpPr>
        <p:spPr>
          <a:xfrm>
            <a:off x="311700" y="1152475"/>
            <a:ext cx="4143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100"/>
              <a:t>H</a:t>
            </a:r>
            <a:r>
              <a:rPr b="1" lang="en" sz="1100"/>
              <a:t>uman agent: </a:t>
            </a:r>
            <a:r>
              <a:rPr lang="en" sz="1100"/>
              <a:t>A human agent has eyes, ears, and other organs for sensors and hands, legs, vocal tract, and so on for actuators. </a:t>
            </a:r>
            <a:endParaRPr sz="1100"/>
          </a:p>
          <a:p>
            <a:pPr indent="0" lvl="0" marL="0" rtl="0" algn="l">
              <a:spcBef>
                <a:spcPts val="1200"/>
              </a:spcBef>
              <a:spcAft>
                <a:spcPts val="0"/>
              </a:spcAft>
              <a:buNone/>
            </a:pPr>
            <a:r>
              <a:rPr b="1" lang="en" sz="1100"/>
              <a:t>R</a:t>
            </a:r>
            <a:r>
              <a:rPr b="1" lang="en" sz="1100"/>
              <a:t>obotic agent:</a:t>
            </a:r>
            <a:r>
              <a:rPr lang="en" sz="1100"/>
              <a:t> </a:t>
            </a:r>
            <a:r>
              <a:rPr lang="en" sz="1100"/>
              <a:t>A robotic agent might have cameras and infrared range finders for sensors and various motors for actuators. </a:t>
            </a:r>
            <a:endParaRPr sz="1100"/>
          </a:p>
          <a:p>
            <a:pPr indent="0" lvl="0" marL="0" rtl="0" algn="l">
              <a:spcBef>
                <a:spcPts val="1200"/>
              </a:spcBef>
              <a:spcAft>
                <a:spcPts val="0"/>
              </a:spcAft>
              <a:buNone/>
            </a:pPr>
            <a:r>
              <a:rPr b="1" lang="en" sz="1100"/>
              <a:t>S</a:t>
            </a:r>
            <a:r>
              <a:rPr b="1" lang="en" sz="1100"/>
              <a:t>oftware agent:</a:t>
            </a:r>
            <a:r>
              <a:rPr lang="en" sz="1100"/>
              <a:t> </a:t>
            </a:r>
            <a:r>
              <a:rPr lang="en" sz="1100"/>
              <a:t>A software agent receives file contents, network packets, and human input (keyboard/mouse/touchscreen/voice) as sensory inputs and acts on the environment by writing files, sending network packets, and displaying information or generating sounds. </a:t>
            </a:r>
            <a:endParaRPr sz="1100"/>
          </a:p>
          <a:p>
            <a:pPr indent="0" lvl="0" marL="0" rtl="0" algn="l">
              <a:spcBef>
                <a:spcPts val="1200"/>
              </a:spcBef>
              <a:spcAft>
                <a:spcPts val="1200"/>
              </a:spcAft>
              <a:buNone/>
            </a:pPr>
            <a:r>
              <a:rPr b="1" lang="en" sz="1100"/>
              <a:t>E</a:t>
            </a:r>
            <a:r>
              <a:rPr b="1" lang="en" sz="1100"/>
              <a:t>nvironment</a:t>
            </a:r>
            <a:r>
              <a:rPr lang="en" sz="1100"/>
              <a:t>: </a:t>
            </a:r>
            <a:r>
              <a:rPr lang="en" sz="1100"/>
              <a:t>The environment could be everything—the entire universe! In practice it is just that part of the universe whose state we care about when designing this agent—the part that affects what the agent perceives and that is affected by the agent’s actions.</a:t>
            </a:r>
            <a:endParaRPr sz="1100"/>
          </a:p>
        </p:txBody>
      </p:sp>
      <p:pic>
        <p:nvPicPr>
          <p:cNvPr id="68" name="Google Shape;68;p15"/>
          <p:cNvPicPr preferRelativeResize="0"/>
          <p:nvPr/>
        </p:nvPicPr>
        <p:blipFill>
          <a:blip r:embed="rId3">
            <a:alphaModFix/>
          </a:blip>
          <a:stretch>
            <a:fillRect/>
          </a:stretch>
        </p:blipFill>
        <p:spPr>
          <a:xfrm>
            <a:off x="4455275" y="1152475"/>
            <a:ext cx="4688725" cy="3208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Agents and Environments</a:t>
            </a:r>
            <a:endParaRPr/>
          </a:p>
        </p:txBody>
      </p:sp>
      <p:sp>
        <p:nvSpPr>
          <p:cNvPr id="74" name="Google Shape;74;p16"/>
          <p:cNvSpPr txBox="1"/>
          <p:nvPr>
            <p:ph idx="1" type="body"/>
          </p:nvPr>
        </p:nvSpPr>
        <p:spPr>
          <a:xfrm>
            <a:off x="311700" y="1152475"/>
            <a:ext cx="4143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000">
                <a:solidFill>
                  <a:schemeClr val="dk1"/>
                </a:solidFill>
              </a:rPr>
              <a:t>An </a:t>
            </a:r>
            <a:r>
              <a:rPr b="1" lang="en" sz="1000">
                <a:solidFill>
                  <a:schemeClr val="dk1"/>
                </a:solidFill>
              </a:rPr>
              <a:t>agent </a:t>
            </a:r>
            <a:r>
              <a:rPr lang="en" sz="1000">
                <a:solidFill>
                  <a:schemeClr val="dk1"/>
                </a:solidFill>
              </a:rPr>
              <a:t>is anything that can be viewed as perceiving its </a:t>
            </a:r>
            <a:r>
              <a:rPr b="1" lang="en" sz="1000">
                <a:solidFill>
                  <a:schemeClr val="dk1"/>
                </a:solidFill>
              </a:rPr>
              <a:t>environment </a:t>
            </a:r>
            <a:r>
              <a:rPr lang="en" sz="1000">
                <a:solidFill>
                  <a:schemeClr val="dk1"/>
                </a:solidFill>
              </a:rPr>
              <a:t>through </a:t>
            </a:r>
            <a:r>
              <a:rPr b="1" lang="en" sz="1000">
                <a:solidFill>
                  <a:schemeClr val="dk1"/>
                </a:solidFill>
              </a:rPr>
              <a:t>sensors </a:t>
            </a:r>
            <a:r>
              <a:rPr lang="en" sz="1000">
                <a:solidFill>
                  <a:schemeClr val="dk1"/>
                </a:solidFill>
              </a:rPr>
              <a:t>and acting upon that environment through </a:t>
            </a:r>
            <a:r>
              <a:rPr b="1" lang="en" sz="1000">
                <a:solidFill>
                  <a:schemeClr val="dk1"/>
                </a:solidFill>
              </a:rPr>
              <a:t>actuators.</a:t>
            </a:r>
            <a:endParaRPr b="1" sz="1000">
              <a:solidFill>
                <a:schemeClr val="dk1"/>
              </a:solidFill>
            </a:endParaRPr>
          </a:p>
          <a:p>
            <a:pPr indent="0" lvl="0" marL="0" rtl="0" algn="l">
              <a:spcBef>
                <a:spcPts val="1200"/>
              </a:spcBef>
              <a:spcAft>
                <a:spcPts val="0"/>
              </a:spcAft>
              <a:buNone/>
            </a:pPr>
            <a:r>
              <a:rPr b="1" lang="en" sz="1000">
                <a:solidFill>
                  <a:schemeClr val="dk1"/>
                </a:solidFill>
              </a:rPr>
              <a:t>Percept: </a:t>
            </a:r>
            <a:r>
              <a:rPr lang="en" sz="1000">
                <a:solidFill>
                  <a:schemeClr val="dk1"/>
                </a:solidFill>
              </a:rPr>
              <a:t>Percept refers to the content an agent’s sensors are perceiving.</a:t>
            </a:r>
            <a:endParaRPr sz="1000">
              <a:solidFill>
                <a:schemeClr val="dk1"/>
              </a:solidFill>
            </a:endParaRPr>
          </a:p>
          <a:p>
            <a:pPr indent="0" lvl="0" marL="0" rtl="0" algn="l">
              <a:spcBef>
                <a:spcPts val="1200"/>
              </a:spcBef>
              <a:spcAft>
                <a:spcPts val="0"/>
              </a:spcAft>
              <a:buNone/>
            </a:pPr>
            <a:r>
              <a:rPr b="1" lang="en" sz="1000">
                <a:solidFill>
                  <a:schemeClr val="dk1"/>
                </a:solidFill>
              </a:rPr>
              <a:t>Actions</a:t>
            </a:r>
            <a:r>
              <a:rPr lang="en" sz="1000">
                <a:solidFill>
                  <a:schemeClr val="dk1"/>
                </a:solidFill>
              </a:rPr>
              <a:t>: an agent’s choice of action at any given instant can depend on its built-in knowledge and on the entire percept sequence observed to date, but not on anything it hasn’t perceived.</a:t>
            </a:r>
            <a:endParaRPr sz="1000">
              <a:solidFill>
                <a:schemeClr val="dk1"/>
              </a:solidFill>
            </a:endParaRPr>
          </a:p>
          <a:p>
            <a:pPr indent="0" lvl="0" marL="0" rtl="0" algn="l">
              <a:spcBef>
                <a:spcPts val="1200"/>
              </a:spcBef>
              <a:spcAft>
                <a:spcPts val="0"/>
              </a:spcAft>
              <a:buNone/>
            </a:pPr>
            <a:r>
              <a:rPr b="1" lang="en" sz="1000">
                <a:solidFill>
                  <a:schemeClr val="dk1"/>
                </a:solidFill>
              </a:rPr>
              <a:t>Sensors</a:t>
            </a:r>
            <a:r>
              <a:rPr lang="en" sz="1000">
                <a:solidFill>
                  <a:schemeClr val="dk1"/>
                </a:solidFill>
              </a:rPr>
              <a:t>: The environmen of the system is observed by intelligent agents through sensors.</a:t>
            </a:r>
            <a:endParaRPr sz="1000">
              <a:solidFill>
                <a:schemeClr val="dk1"/>
              </a:solidFill>
            </a:endParaRPr>
          </a:p>
          <a:p>
            <a:pPr indent="0" lvl="0" marL="0" rtl="0" algn="l">
              <a:spcBef>
                <a:spcPts val="1200"/>
              </a:spcBef>
              <a:spcAft>
                <a:spcPts val="0"/>
              </a:spcAft>
              <a:buNone/>
            </a:pPr>
            <a:r>
              <a:rPr b="1" lang="en" sz="1000">
                <a:solidFill>
                  <a:schemeClr val="dk1"/>
                </a:solidFill>
              </a:rPr>
              <a:t>Actuators</a:t>
            </a:r>
            <a:r>
              <a:rPr lang="en" sz="1000">
                <a:solidFill>
                  <a:schemeClr val="dk1"/>
                </a:solidFill>
              </a:rPr>
              <a:t>: These are components throught which energy is converted to motion. They perform the role of controlling and moving a system.</a:t>
            </a:r>
            <a:endParaRPr sz="1000">
              <a:solidFill>
                <a:schemeClr val="dk1"/>
              </a:solidFill>
            </a:endParaRPr>
          </a:p>
          <a:p>
            <a:pPr indent="0" lvl="0" marL="0" rtl="0" algn="l">
              <a:spcBef>
                <a:spcPts val="1200"/>
              </a:spcBef>
              <a:spcAft>
                <a:spcPts val="1200"/>
              </a:spcAft>
              <a:buNone/>
            </a:pPr>
            <a:r>
              <a:rPr b="1" lang="en" sz="1000">
                <a:solidFill>
                  <a:schemeClr val="dk1"/>
                </a:solidFill>
              </a:rPr>
              <a:t>Environment</a:t>
            </a:r>
            <a:r>
              <a:rPr lang="en" sz="1000">
                <a:solidFill>
                  <a:schemeClr val="dk1"/>
                </a:solidFill>
              </a:rPr>
              <a:t>: Environment is the surrounding of the agent.</a:t>
            </a:r>
            <a:endParaRPr sz="1000">
              <a:solidFill>
                <a:schemeClr val="dk1"/>
              </a:solidFill>
            </a:endParaRPr>
          </a:p>
        </p:txBody>
      </p:sp>
      <p:pic>
        <p:nvPicPr>
          <p:cNvPr id="75" name="Google Shape;75;p16"/>
          <p:cNvPicPr preferRelativeResize="0"/>
          <p:nvPr/>
        </p:nvPicPr>
        <p:blipFill>
          <a:blip r:embed="rId3">
            <a:alphaModFix/>
          </a:blip>
          <a:stretch>
            <a:fillRect/>
          </a:stretch>
        </p:blipFill>
        <p:spPr>
          <a:xfrm>
            <a:off x="4455275" y="1152475"/>
            <a:ext cx="4688725" cy="3208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the vacum cleaner world</a:t>
            </a:r>
            <a:endParaRPr/>
          </a:p>
        </p:txBody>
      </p:sp>
      <p:sp>
        <p:nvSpPr>
          <p:cNvPr id="81" name="Google Shape;81;p17"/>
          <p:cNvSpPr txBox="1"/>
          <p:nvPr>
            <p:ph idx="1" type="body"/>
          </p:nvPr>
        </p:nvSpPr>
        <p:spPr>
          <a:xfrm>
            <a:off x="311700" y="1152475"/>
            <a:ext cx="50244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solidFill>
                  <a:schemeClr val="dk1"/>
                </a:solidFill>
              </a:rPr>
              <a:t>The vacuum-cleaner world, which consists of a robotic vacuum-cleaning agent in a world consisting of squares that can be either dirty or clean. </a:t>
            </a:r>
            <a:endParaRPr>
              <a:solidFill>
                <a:schemeClr val="dk1"/>
              </a:solidFill>
            </a:endParaRPr>
          </a:p>
          <a:p>
            <a:pPr indent="0" lvl="0" marL="0" rtl="0" algn="l">
              <a:spcBef>
                <a:spcPts val="1200"/>
              </a:spcBef>
              <a:spcAft>
                <a:spcPts val="0"/>
              </a:spcAft>
              <a:buNone/>
            </a:pPr>
            <a:r>
              <a:rPr lang="en">
                <a:solidFill>
                  <a:schemeClr val="dk1"/>
                </a:solidFill>
              </a:rPr>
              <a:t>Figure shows a configuration with just two squares, A and B. The vacuum agent perceives which square it is in and whether there is dirt in the square. </a:t>
            </a:r>
            <a:endParaRPr>
              <a:solidFill>
                <a:schemeClr val="dk1"/>
              </a:solidFill>
            </a:endParaRPr>
          </a:p>
          <a:p>
            <a:pPr indent="0" lvl="0" marL="0" rtl="0" algn="l">
              <a:spcBef>
                <a:spcPts val="1200"/>
              </a:spcBef>
              <a:spcAft>
                <a:spcPts val="0"/>
              </a:spcAft>
              <a:buNone/>
            </a:pPr>
            <a:r>
              <a:rPr b="1" lang="en">
                <a:solidFill>
                  <a:schemeClr val="dk1"/>
                </a:solidFill>
              </a:rPr>
              <a:t>Steps</a:t>
            </a:r>
            <a:r>
              <a:rPr lang="en">
                <a:solidFill>
                  <a:schemeClr val="dk1"/>
                </a:solidFill>
              </a:rPr>
              <a:t>:</a:t>
            </a:r>
            <a:endParaRPr>
              <a:solidFill>
                <a:schemeClr val="dk1"/>
              </a:solidFill>
            </a:endParaRPr>
          </a:p>
          <a:p>
            <a:pPr indent="-317182" lvl="0" marL="457200" rtl="0" algn="l">
              <a:spcBef>
                <a:spcPts val="1200"/>
              </a:spcBef>
              <a:spcAft>
                <a:spcPts val="0"/>
              </a:spcAft>
              <a:buClr>
                <a:schemeClr val="dk1"/>
              </a:buClr>
              <a:buSzPct val="100000"/>
              <a:buChar char="●"/>
            </a:pPr>
            <a:r>
              <a:rPr lang="en">
                <a:solidFill>
                  <a:schemeClr val="dk1"/>
                </a:solidFill>
              </a:rPr>
              <a:t>The agent starts in square A. </a:t>
            </a:r>
            <a:endParaRPr>
              <a:solidFill>
                <a:schemeClr val="dk1"/>
              </a:solidFill>
            </a:endParaRPr>
          </a:p>
          <a:p>
            <a:pPr indent="-317182" lvl="0" marL="457200" rtl="0" algn="l">
              <a:spcBef>
                <a:spcPts val="0"/>
              </a:spcBef>
              <a:spcAft>
                <a:spcPts val="0"/>
              </a:spcAft>
              <a:buClr>
                <a:schemeClr val="dk1"/>
              </a:buClr>
              <a:buSzPct val="100000"/>
              <a:buChar char="●"/>
            </a:pPr>
            <a:r>
              <a:rPr lang="en">
                <a:solidFill>
                  <a:schemeClr val="dk1"/>
                </a:solidFill>
              </a:rPr>
              <a:t>The available actions are to move to the right, move to the left, suck up the dirt, or do nothing.</a:t>
            </a:r>
            <a:endParaRPr>
              <a:solidFill>
                <a:schemeClr val="dk1"/>
              </a:solidFill>
            </a:endParaRPr>
          </a:p>
          <a:p>
            <a:pPr indent="-317182" lvl="0" marL="457200" rtl="0" algn="l">
              <a:spcBef>
                <a:spcPts val="0"/>
              </a:spcBef>
              <a:spcAft>
                <a:spcPts val="0"/>
              </a:spcAft>
              <a:buClr>
                <a:schemeClr val="dk1"/>
              </a:buClr>
              <a:buSzPct val="100000"/>
              <a:buChar char="●"/>
            </a:pPr>
            <a:r>
              <a:rPr lang="en">
                <a:solidFill>
                  <a:schemeClr val="dk1"/>
                </a:solidFill>
              </a:rPr>
              <a:t>One very simple agent function is the following: if the current square is dirty, then suck; otherwise, move to the other square. </a:t>
            </a:r>
            <a:endParaRPr>
              <a:solidFill>
                <a:schemeClr val="dk1"/>
              </a:solidFill>
            </a:endParaRPr>
          </a:p>
        </p:txBody>
      </p:sp>
      <p:pic>
        <p:nvPicPr>
          <p:cNvPr id="82" name="Google Shape;82;p17"/>
          <p:cNvPicPr preferRelativeResize="0"/>
          <p:nvPr/>
        </p:nvPicPr>
        <p:blipFill>
          <a:blip r:embed="rId3">
            <a:alphaModFix/>
          </a:blip>
          <a:stretch>
            <a:fillRect/>
          </a:stretch>
        </p:blipFill>
        <p:spPr>
          <a:xfrm>
            <a:off x="5253600" y="1152475"/>
            <a:ext cx="3843450" cy="1956775"/>
          </a:xfrm>
          <a:prstGeom prst="rect">
            <a:avLst/>
          </a:prstGeom>
          <a:noFill/>
          <a:ln>
            <a:noFill/>
          </a:ln>
        </p:spPr>
      </p:pic>
      <p:sp>
        <p:nvSpPr>
          <p:cNvPr id="83" name="Google Shape;83;p17"/>
          <p:cNvSpPr txBox="1"/>
          <p:nvPr/>
        </p:nvSpPr>
        <p:spPr>
          <a:xfrm>
            <a:off x="5400275" y="3109250"/>
            <a:ext cx="36489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666666"/>
                </a:solidFill>
              </a:rPr>
              <a:t>Fig: A vacuum-cleaner world with just two locations. Each location can be clean or dirty, and the agent can move left or right and can clean the square that it occupies. Different versions of the vacuum world allow for different rules about what the agent can perceive, whether its actions always succeed, and so on.</a:t>
            </a:r>
            <a:endParaRPr sz="900">
              <a:solidFill>
                <a:srgbClr val="6666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Percept and action</a:t>
            </a:r>
            <a:endParaRPr/>
          </a:p>
        </p:txBody>
      </p:sp>
      <p:sp>
        <p:nvSpPr>
          <p:cNvPr id="89" name="Google Shape;89;p18"/>
          <p:cNvSpPr txBox="1"/>
          <p:nvPr>
            <p:ph idx="1" type="body"/>
          </p:nvPr>
        </p:nvSpPr>
        <p:spPr>
          <a:xfrm>
            <a:off x="311700" y="2943075"/>
            <a:ext cx="8520600" cy="210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935"/>
              <a:buFont typeface="Arial"/>
              <a:buNone/>
            </a:pPr>
            <a:r>
              <a:rPr lang="en" sz="1330">
                <a:solidFill>
                  <a:schemeClr val="dk1"/>
                </a:solidFill>
              </a:rPr>
              <a:t>The agent cleans the current square if it is dirty, otherwise it moves to the other square. Note that the table is of unbounded size unless there is a restriction on the length of possible percept sequences.</a:t>
            </a:r>
            <a:endParaRPr sz="1330">
              <a:solidFill>
                <a:schemeClr val="dk1"/>
              </a:solidFill>
            </a:endParaRPr>
          </a:p>
          <a:p>
            <a:pPr indent="0" lvl="0" marL="0" rtl="0" algn="l">
              <a:spcBef>
                <a:spcPts val="1200"/>
              </a:spcBef>
              <a:spcAft>
                <a:spcPts val="0"/>
              </a:spcAft>
              <a:buClr>
                <a:schemeClr val="dk1"/>
              </a:buClr>
              <a:buSzPts val="935"/>
              <a:buFont typeface="Arial"/>
              <a:buNone/>
            </a:pPr>
            <a:r>
              <a:rPr lang="en" sz="1330">
                <a:solidFill>
                  <a:schemeClr val="dk1"/>
                </a:solidFill>
              </a:rPr>
              <a:t>Looking at Table, we see that various vacuum-world agents can be defined simply by filling in the right-hand column in various ways. The obvious question, then, is this: What is the right way to fill out the table? In other words, what makes an agent good or bad, intelligent or stupid?</a:t>
            </a:r>
            <a:endParaRPr sz="1330">
              <a:solidFill>
                <a:schemeClr val="dk1"/>
              </a:solidFill>
            </a:endParaRPr>
          </a:p>
          <a:p>
            <a:pPr indent="0" lvl="0" marL="0" rtl="0" algn="l">
              <a:spcBef>
                <a:spcPts val="1200"/>
              </a:spcBef>
              <a:spcAft>
                <a:spcPts val="1200"/>
              </a:spcAft>
              <a:buSzPts val="935"/>
              <a:buNone/>
            </a:pPr>
            <a:r>
              <a:t/>
            </a:r>
            <a:endParaRPr sz="1330">
              <a:solidFill>
                <a:schemeClr val="dk1"/>
              </a:solidFill>
            </a:endParaRPr>
          </a:p>
        </p:txBody>
      </p:sp>
      <p:pic>
        <p:nvPicPr>
          <p:cNvPr id="90" name="Google Shape;90;p18"/>
          <p:cNvPicPr preferRelativeResize="0"/>
          <p:nvPr/>
        </p:nvPicPr>
        <p:blipFill>
          <a:blip r:embed="rId3">
            <a:alphaModFix/>
          </a:blip>
          <a:stretch>
            <a:fillRect/>
          </a:stretch>
        </p:blipFill>
        <p:spPr>
          <a:xfrm>
            <a:off x="311700" y="1152475"/>
            <a:ext cx="7753350" cy="1543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Good Behaviour: The concept of Rationality</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200">
                <a:solidFill>
                  <a:schemeClr val="dk1"/>
                </a:solidFill>
              </a:rPr>
              <a:t>A </a:t>
            </a:r>
            <a:r>
              <a:rPr b="1" lang="en" sz="1200">
                <a:solidFill>
                  <a:schemeClr val="dk1"/>
                </a:solidFill>
              </a:rPr>
              <a:t>rational agent </a:t>
            </a:r>
            <a:r>
              <a:rPr lang="en" sz="1200">
                <a:solidFill>
                  <a:schemeClr val="dk1"/>
                </a:solidFill>
              </a:rPr>
              <a:t>is one that does the right thing. “</a:t>
            </a:r>
            <a:r>
              <a:rPr i="1" lang="en" sz="1200">
                <a:solidFill>
                  <a:schemeClr val="dk1"/>
                </a:solidFill>
              </a:rPr>
              <a:t>For each possible percept sequence, a rational agent should select an action that is expected to maximize its performance measure, given the evidence provided by the percept sequence and whatever built-in knowledge the agent has. “</a:t>
            </a:r>
            <a:endParaRPr i="1" sz="1200">
              <a:solidFill>
                <a:schemeClr val="dk1"/>
              </a:solidFill>
            </a:endParaRPr>
          </a:p>
          <a:p>
            <a:pPr indent="0" lvl="0" marL="0" rtl="0" algn="l">
              <a:spcBef>
                <a:spcPts val="1200"/>
              </a:spcBef>
              <a:spcAft>
                <a:spcPts val="0"/>
              </a:spcAft>
              <a:buNone/>
            </a:pPr>
            <a:r>
              <a:rPr b="1" lang="en" sz="1200">
                <a:solidFill>
                  <a:schemeClr val="dk1"/>
                </a:solidFill>
              </a:rPr>
              <a:t>Evaluation of Good Behaviour:</a:t>
            </a:r>
            <a:endParaRPr b="1" sz="1200">
              <a:solidFill>
                <a:schemeClr val="dk1"/>
              </a:solidFill>
            </a:endParaRPr>
          </a:p>
          <a:p>
            <a:pPr indent="-304800" lvl="0" marL="457200" rtl="0" algn="l">
              <a:spcBef>
                <a:spcPts val="1200"/>
              </a:spcBef>
              <a:spcAft>
                <a:spcPts val="0"/>
              </a:spcAft>
              <a:buClr>
                <a:schemeClr val="dk1"/>
              </a:buClr>
              <a:buSzPts val="1200"/>
              <a:buAutoNum type="arabicPeriod"/>
            </a:pPr>
            <a:r>
              <a:rPr lang="en" sz="1200">
                <a:solidFill>
                  <a:schemeClr val="dk1"/>
                </a:solidFill>
              </a:rPr>
              <a:t>Performance Measures</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 sz="1200">
                <a:solidFill>
                  <a:schemeClr val="dk1"/>
                </a:solidFill>
              </a:rPr>
              <a:t>Rationality</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 sz="1200">
                <a:solidFill>
                  <a:schemeClr val="dk1"/>
                </a:solidFill>
              </a:rPr>
              <a:t>Omniscience, learning, and autonomy</a:t>
            </a:r>
            <a:endParaRPr sz="1200">
              <a:solidFill>
                <a:schemeClr val="dk1"/>
              </a:solidFill>
            </a:endParaRPr>
          </a:p>
          <a:p>
            <a:pPr indent="0" lvl="0" marL="0" rtl="0" algn="l">
              <a:spcBef>
                <a:spcPts val="1200"/>
              </a:spcBef>
              <a:spcAft>
                <a:spcPts val="0"/>
              </a:spcAft>
              <a:buNone/>
            </a:pPr>
            <a:r>
              <a:rPr lang="en" sz="900">
                <a:solidFill>
                  <a:schemeClr val="dk1"/>
                </a:solidFill>
              </a:rPr>
              <a:t>An </a:t>
            </a:r>
            <a:r>
              <a:rPr b="1" lang="en" sz="900">
                <a:solidFill>
                  <a:schemeClr val="dk1"/>
                </a:solidFill>
              </a:rPr>
              <a:t>omniscient agent </a:t>
            </a:r>
            <a:r>
              <a:rPr lang="en" sz="900">
                <a:solidFill>
                  <a:schemeClr val="dk1"/>
                </a:solidFill>
              </a:rPr>
              <a:t>knows the </a:t>
            </a:r>
            <a:r>
              <a:rPr i="1" lang="en" sz="900">
                <a:solidFill>
                  <a:schemeClr val="dk1"/>
                </a:solidFill>
              </a:rPr>
              <a:t>actual </a:t>
            </a:r>
            <a:r>
              <a:rPr lang="en" sz="900">
                <a:solidFill>
                  <a:schemeClr val="dk1"/>
                </a:solidFill>
              </a:rPr>
              <a:t>outcome of its actions and can act accordingly; but omniscience is impossible in reality. </a:t>
            </a:r>
            <a:endParaRPr sz="900">
              <a:solidFill>
                <a:schemeClr val="dk1"/>
              </a:solidFill>
            </a:endParaRPr>
          </a:p>
          <a:p>
            <a:pPr indent="0" lvl="0" marL="0" rtl="0" algn="l">
              <a:spcBef>
                <a:spcPts val="1200"/>
              </a:spcBef>
              <a:spcAft>
                <a:spcPts val="1200"/>
              </a:spcAft>
              <a:buNone/>
            </a:pPr>
            <a:r>
              <a:t/>
            </a:r>
            <a:endParaRPr sz="9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Nature Of Environment</a:t>
            </a:r>
            <a:endParaRPr/>
          </a:p>
        </p:txBody>
      </p:sp>
      <p:sp>
        <p:nvSpPr>
          <p:cNvPr id="102" name="Google Shape;102;p20"/>
          <p:cNvSpPr txBox="1"/>
          <p:nvPr>
            <p:ph idx="1" type="body"/>
          </p:nvPr>
        </p:nvSpPr>
        <p:spPr>
          <a:xfrm>
            <a:off x="311700" y="1152475"/>
            <a:ext cx="3548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rPr>
              <a:t>PEAS (Performance, Environment, Actuators, Sensors) </a:t>
            </a:r>
            <a:endParaRPr sz="1100">
              <a:solidFill>
                <a:srgbClr val="000000"/>
              </a:solidFill>
            </a:endParaRPr>
          </a:p>
          <a:p>
            <a:pPr indent="0" lvl="0" marL="0" rtl="0" algn="l">
              <a:spcBef>
                <a:spcPts val="1200"/>
              </a:spcBef>
              <a:spcAft>
                <a:spcPts val="0"/>
              </a:spcAft>
              <a:buNone/>
            </a:pPr>
            <a:r>
              <a:rPr lang="en" sz="1100">
                <a:solidFill>
                  <a:srgbClr val="000000"/>
                </a:solidFill>
              </a:rPr>
              <a:t>PEAS Example: Automated taxi driver</a:t>
            </a:r>
            <a:endParaRPr sz="1100">
              <a:solidFill>
                <a:srgbClr val="000000"/>
              </a:solidFill>
            </a:endParaRPr>
          </a:p>
          <a:p>
            <a:pPr indent="-298450" lvl="0" marL="457200" rtl="0" algn="l">
              <a:spcBef>
                <a:spcPts val="1200"/>
              </a:spcBef>
              <a:spcAft>
                <a:spcPts val="0"/>
              </a:spcAft>
              <a:buClr>
                <a:srgbClr val="000000"/>
              </a:buClr>
              <a:buSzPts val="1100"/>
              <a:buChar char="●"/>
            </a:pPr>
            <a:r>
              <a:rPr lang="en" sz="1100">
                <a:solidFill>
                  <a:srgbClr val="000000"/>
                </a:solidFill>
              </a:rPr>
              <a:t>what is the performance measure to which we would like our automated driver to aspire? </a:t>
            </a:r>
            <a:endParaRPr sz="1100">
              <a:solidFill>
                <a:srgbClr val="000000"/>
              </a:solidFill>
            </a:endParaRPr>
          </a:p>
          <a:p>
            <a:pPr indent="-298450" lvl="0" marL="457200" rtl="0" algn="l">
              <a:spcBef>
                <a:spcPts val="0"/>
              </a:spcBef>
              <a:spcAft>
                <a:spcPts val="0"/>
              </a:spcAft>
              <a:buClr>
                <a:srgbClr val="000000"/>
              </a:buClr>
              <a:buSzPts val="1100"/>
              <a:buChar char="●"/>
            </a:pPr>
            <a:r>
              <a:rPr lang="en" sz="1100">
                <a:solidFill>
                  <a:srgbClr val="000000"/>
                </a:solidFill>
              </a:rPr>
              <a:t>what is the driving environment that the taxi will face? </a:t>
            </a:r>
            <a:endParaRPr sz="1100">
              <a:solidFill>
                <a:srgbClr val="000000"/>
              </a:solidFill>
            </a:endParaRPr>
          </a:p>
          <a:p>
            <a:pPr indent="-298450" lvl="0" marL="457200" rtl="0" algn="l">
              <a:spcBef>
                <a:spcPts val="0"/>
              </a:spcBef>
              <a:spcAft>
                <a:spcPts val="0"/>
              </a:spcAft>
              <a:buClr>
                <a:srgbClr val="000000"/>
              </a:buClr>
              <a:buSzPts val="1100"/>
              <a:buChar char="●"/>
            </a:pPr>
            <a:r>
              <a:rPr lang="en" sz="1100">
                <a:solidFill>
                  <a:srgbClr val="000000"/>
                </a:solidFill>
              </a:rPr>
              <a:t>The actuators for an automated taxi include those available to a human driver.</a:t>
            </a:r>
            <a:endParaRPr sz="1100">
              <a:solidFill>
                <a:srgbClr val="000000"/>
              </a:solidFill>
            </a:endParaRPr>
          </a:p>
          <a:p>
            <a:pPr indent="-298450" lvl="0" marL="457200" rtl="0" algn="l">
              <a:spcBef>
                <a:spcPts val="0"/>
              </a:spcBef>
              <a:spcAft>
                <a:spcPts val="0"/>
              </a:spcAft>
              <a:buClr>
                <a:srgbClr val="000000"/>
              </a:buClr>
              <a:buSzPts val="1100"/>
              <a:buChar char="●"/>
            </a:pPr>
            <a:r>
              <a:rPr lang="en" sz="1100">
                <a:solidFill>
                  <a:srgbClr val="000000"/>
                </a:solidFill>
              </a:rPr>
              <a:t>The basic sensors for the taxi will include one or more video cameras so that it can see.</a:t>
            </a:r>
            <a:endParaRPr sz="1100">
              <a:solidFill>
                <a:srgbClr val="000000"/>
              </a:solidFill>
            </a:endParaRPr>
          </a:p>
          <a:p>
            <a:pPr indent="0" lvl="0" marL="0" rtl="0" algn="l">
              <a:spcBef>
                <a:spcPts val="1200"/>
              </a:spcBef>
              <a:spcAft>
                <a:spcPts val="1200"/>
              </a:spcAft>
              <a:buNone/>
            </a:pPr>
            <a:r>
              <a:t/>
            </a:r>
            <a:endParaRPr/>
          </a:p>
        </p:txBody>
      </p:sp>
      <p:pic>
        <p:nvPicPr>
          <p:cNvPr id="103" name="Google Shape;103;p20"/>
          <p:cNvPicPr preferRelativeResize="0"/>
          <p:nvPr/>
        </p:nvPicPr>
        <p:blipFill rotWithShape="1">
          <a:blip r:embed="rId3">
            <a:alphaModFix/>
          </a:blip>
          <a:srcRect b="0" l="0" r="7578" t="0"/>
          <a:stretch/>
        </p:blipFill>
        <p:spPr>
          <a:xfrm>
            <a:off x="3789250" y="1651000"/>
            <a:ext cx="5299725" cy="2419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Properties/Types of environment</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Char char="●"/>
            </a:pPr>
            <a:r>
              <a:rPr lang="en" sz="1400">
                <a:solidFill>
                  <a:srgbClr val="000000"/>
                </a:solidFill>
              </a:rPr>
              <a:t>FULLY OBSERVABLE VS. PARTIALLY OBSERVABLE</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SINGLE-AGENT VS. MULTIAGENT</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EPISODIC VS. SEQUENTIAL</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STATIC VS. DYNAMIC</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DISCRETE VS. CONTINUOUS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KNOWN VS. UNKNOWN</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highlight>
                  <a:srgbClr val="FFFFFF"/>
                </a:highlight>
              </a:rPr>
              <a:t>Deterministic vs Stochastic</a:t>
            </a:r>
            <a:endParaRPr sz="1400">
              <a:solidFill>
                <a:srgbClr val="000000"/>
              </a:solidFill>
            </a:endParaRPr>
          </a:p>
        </p:txBody>
      </p:sp>
      <p:pic>
        <p:nvPicPr>
          <p:cNvPr id="110" name="Google Shape;110;p21"/>
          <p:cNvPicPr preferRelativeResize="0"/>
          <p:nvPr/>
        </p:nvPicPr>
        <p:blipFill>
          <a:blip r:embed="rId3">
            <a:alphaModFix/>
          </a:blip>
          <a:stretch>
            <a:fillRect/>
          </a:stretch>
        </p:blipFill>
        <p:spPr>
          <a:xfrm>
            <a:off x="3790950" y="2188900"/>
            <a:ext cx="5353050" cy="2819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