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diagrams/layout1.xml" ContentType="application/vnd.openxmlformats-officedocument.drawingml.diagramLayout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metadata" ContentType="application/binary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3"/>
  </p:notesMasterIdLst>
  <p:sldIdLst>
    <p:sldId id="463" r:id="rId2"/>
    <p:sldId id="394" r:id="rId3"/>
    <p:sldId id="395" r:id="rId4"/>
    <p:sldId id="476" r:id="rId5"/>
    <p:sldId id="518" r:id="rId6"/>
    <p:sldId id="477" r:id="rId7"/>
    <p:sldId id="478" r:id="rId8"/>
    <p:sldId id="479" r:id="rId9"/>
    <p:sldId id="480" r:id="rId10"/>
    <p:sldId id="481" r:id="rId11"/>
    <p:sldId id="482" r:id="rId12"/>
    <p:sldId id="483" r:id="rId13"/>
    <p:sldId id="484" r:id="rId14"/>
    <p:sldId id="485" r:id="rId15"/>
    <p:sldId id="486" r:id="rId16"/>
    <p:sldId id="487" r:id="rId17"/>
    <p:sldId id="488" r:id="rId18"/>
    <p:sldId id="489" r:id="rId19"/>
    <p:sldId id="490" r:id="rId20"/>
    <p:sldId id="491" r:id="rId21"/>
    <p:sldId id="492" r:id="rId22"/>
    <p:sldId id="493" r:id="rId23"/>
    <p:sldId id="519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6" r:id="rId36"/>
    <p:sldId id="520" r:id="rId37"/>
    <p:sldId id="521" r:id="rId38"/>
    <p:sldId id="522" r:id="rId39"/>
    <p:sldId id="523" r:id="rId40"/>
    <p:sldId id="507" r:id="rId41"/>
    <p:sldId id="508" r:id="rId42"/>
    <p:sldId id="509" r:id="rId43"/>
    <p:sldId id="510" r:id="rId44"/>
    <p:sldId id="511" r:id="rId45"/>
    <p:sldId id="512" r:id="rId46"/>
    <p:sldId id="513" r:id="rId47"/>
    <p:sldId id="514" r:id="rId48"/>
    <p:sldId id="515" r:id="rId49"/>
    <p:sldId id="516" r:id="rId50"/>
    <p:sldId id="517" r:id="rId51"/>
    <p:sldId id="474" r:id="rId52"/>
  </p:sldIdLst>
  <p:sldSz cx="10058400" cy="6400800"/>
  <p:notesSz cx="9144000" cy="6858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016" userDrawn="1">
          <p15:clr>
            <a:srgbClr val="000000"/>
          </p15:clr>
        </p15:guide>
        <p15:guide id="2" pos="3168" userDrawn="1">
          <p15:clr>
            <a:srgbClr val="000000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5" roundtripDataSignature="AMtx7mjO0fsVscgIGoCaqTlxEt9hSblC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D1DB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235" autoAdjust="0"/>
    <p:restoredTop sz="94660"/>
  </p:normalViewPr>
  <p:slideViewPr>
    <p:cSldViewPr snapToGrid="0">
      <p:cViewPr varScale="1">
        <p:scale>
          <a:sx n="93" d="100"/>
          <a:sy n="93" d="100"/>
        </p:scale>
        <p:origin x="-924" y="-90"/>
      </p:cViewPr>
      <p:guideLst>
        <p:guide orient="horz" pos="2016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75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562D6FE-13DA-4A92-8C30-EA6463CE5CFC}" type="doc">
      <dgm:prSet loTypeId="urn:microsoft.com/office/officeart/2005/8/layout/vList4#2" loCatId="list" qsTypeId="urn:microsoft.com/office/officeart/2005/8/quickstyle/3d3" qsCatId="3D" csTypeId="urn:microsoft.com/office/officeart/2005/8/colors/accent0_3" csCatId="mainScheme" phldr="1"/>
      <dgm:spPr/>
    </dgm:pt>
    <dgm:pt modelId="{374F9A78-8E30-4E4D-A82C-5A652AB5E1B4}">
      <dgm:prSet phldrT="[Text]" custT="1"/>
      <dgm:spPr>
        <a:solidFill>
          <a:srgbClr val="0D1DB3"/>
        </a:solidFill>
      </dgm:spPr>
      <dgm:t>
        <a:bodyPr/>
        <a:lstStyle/>
        <a:p>
          <a:r>
            <a:rPr lang="en-US" dirty="0" smtClean="0"/>
            <a:t>Operating Systems Overview</a:t>
          </a:r>
        </a:p>
      </dgm:t>
    </dgm:pt>
    <dgm:pt modelId="{983875EE-2CFD-4B7D-A529-41384602BADE}" type="parTrans" cxnId="{812C205C-A2B5-4F52-8D5C-CD86B58001E9}">
      <dgm:prSet/>
      <dgm:spPr/>
      <dgm:t>
        <a:bodyPr/>
        <a:lstStyle/>
        <a:p>
          <a:endParaRPr lang="en-US"/>
        </a:p>
      </dgm:t>
    </dgm:pt>
    <dgm:pt modelId="{7D232F2A-A83D-4D45-A018-F097BD892162}" type="sibTrans" cxnId="{812C205C-A2B5-4F52-8D5C-CD86B58001E9}">
      <dgm:prSet/>
      <dgm:spPr/>
      <dgm:t>
        <a:bodyPr/>
        <a:lstStyle/>
        <a:p>
          <a:endParaRPr lang="en-US"/>
        </a:p>
      </dgm:t>
    </dgm:pt>
    <dgm:pt modelId="{943AADC0-F8E4-4168-9B33-CAEC43440246}">
      <dgm:prSet phldrT="[Text]"/>
      <dgm:spPr>
        <a:solidFill>
          <a:srgbClr val="0D1DB3"/>
        </a:solidFill>
      </dgm:spPr>
      <dgm:t>
        <a:bodyPr/>
        <a:lstStyle/>
        <a:p>
          <a:r>
            <a:rPr lang="en-US" dirty="0" smtClean="0"/>
            <a:t>Process Management</a:t>
          </a:r>
          <a:endParaRPr lang="en-US" dirty="0"/>
        </a:p>
      </dgm:t>
    </dgm:pt>
    <dgm:pt modelId="{F1D79010-BFE3-4EDC-A32D-1275366CDD9E}" type="parTrans" cxnId="{FA95211F-783C-4CDB-8BF5-D7A285A8A8ED}">
      <dgm:prSet/>
      <dgm:spPr/>
      <dgm:t>
        <a:bodyPr/>
        <a:lstStyle/>
        <a:p>
          <a:endParaRPr lang="en-US"/>
        </a:p>
      </dgm:t>
    </dgm:pt>
    <dgm:pt modelId="{3ECDB18D-80A5-4895-97E9-668F82AAE2F3}" type="sibTrans" cxnId="{FA95211F-783C-4CDB-8BF5-D7A285A8A8ED}">
      <dgm:prSet/>
      <dgm:spPr/>
      <dgm:t>
        <a:bodyPr/>
        <a:lstStyle/>
        <a:p>
          <a:endParaRPr lang="en-US"/>
        </a:p>
      </dgm:t>
    </dgm:pt>
    <dgm:pt modelId="{F8D866BF-5F29-475E-B085-7CCA26C2B4EE}">
      <dgm:prSet phldrT="[Text]"/>
      <dgm:spPr>
        <a:solidFill>
          <a:srgbClr val="0D1DB3"/>
        </a:solidFill>
      </dgm:spPr>
      <dgm:t>
        <a:bodyPr/>
        <a:lstStyle/>
        <a:p>
          <a:r>
            <a:rPr lang="en-US" dirty="0" smtClean="0"/>
            <a:t> Storage Management</a:t>
          </a:r>
          <a:endParaRPr lang="en-US" dirty="0"/>
        </a:p>
      </dgm:t>
    </dgm:pt>
    <dgm:pt modelId="{5128561A-A0DD-42DB-931D-C04E6C9F7F1B}" type="parTrans" cxnId="{BF4B2DC3-315B-41AE-B693-0548895144CC}">
      <dgm:prSet/>
      <dgm:spPr/>
      <dgm:t>
        <a:bodyPr/>
        <a:lstStyle/>
        <a:p>
          <a:endParaRPr lang="en-US"/>
        </a:p>
      </dgm:t>
    </dgm:pt>
    <dgm:pt modelId="{242ABA21-1056-4C16-8A5A-84899FB19D7F}" type="sibTrans" cxnId="{BF4B2DC3-315B-41AE-B693-0548895144CC}">
      <dgm:prSet/>
      <dgm:spPr/>
      <dgm:t>
        <a:bodyPr/>
        <a:lstStyle/>
        <a:p>
          <a:endParaRPr lang="en-US"/>
        </a:p>
      </dgm:t>
    </dgm:pt>
    <dgm:pt modelId="{36F0FC64-FC63-4BEF-869F-B70C10EC30BA}">
      <dgm:prSet/>
      <dgm:spPr>
        <a:solidFill>
          <a:srgbClr val="FFC000"/>
        </a:solidFill>
      </dgm:spPr>
      <dgm:t>
        <a:bodyPr/>
        <a:lstStyle/>
        <a:p>
          <a:r>
            <a:rPr lang="en-US" dirty="0" smtClean="0"/>
            <a:t> Process Synchronization</a:t>
          </a:r>
          <a:endParaRPr lang="en-US" dirty="0"/>
        </a:p>
      </dgm:t>
    </dgm:pt>
    <dgm:pt modelId="{C4512160-9A2D-4D61-9FD5-B02D83DA785C}" type="parTrans" cxnId="{8C3501AD-4DD2-4F6D-9671-0AD6ECCFA826}">
      <dgm:prSet/>
      <dgm:spPr/>
      <dgm:t>
        <a:bodyPr/>
        <a:lstStyle/>
        <a:p>
          <a:endParaRPr lang="en-US"/>
        </a:p>
      </dgm:t>
    </dgm:pt>
    <dgm:pt modelId="{C744AC12-DF51-4A94-96E5-735D53C9070C}" type="sibTrans" cxnId="{8C3501AD-4DD2-4F6D-9671-0AD6ECCFA826}">
      <dgm:prSet/>
      <dgm:spPr/>
      <dgm:t>
        <a:bodyPr/>
        <a:lstStyle/>
        <a:p>
          <a:endParaRPr lang="en-US"/>
        </a:p>
      </dgm:t>
    </dgm:pt>
    <dgm:pt modelId="{03AEB51B-8943-400D-865F-A9E061EEAA9C}">
      <dgm:prSet/>
      <dgm:spPr>
        <a:solidFill>
          <a:srgbClr val="0D1DB3"/>
        </a:solidFill>
      </dgm:spPr>
      <dgm:t>
        <a:bodyPr/>
        <a:lstStyle/>
        <a:p>
          <a:r>
            <a:rPr lang="en-US" dirty="0" smtClean="0"/>
            <a:t> Memory Management</a:t>
          </a:r>
          <a:endParaRPr lang="en-US" dirty="0"/>
        </a:p>
      </dgm:t>
    </dgm:pt>
    <dgm:pt modelId="{37A915E3-753C-4B64-870B-D4BF52D8AF37}" type="parTrans" cxnId="{93F42878-DAD6-4DA7-84B0-D44C3C619882}">
      <dgm:prSet/>
      <dgm:spPr/>
      <dgm:t>
        <a:bodyPr/>
        <a:lstStyle/>
        <a:p>
          <a:endParaRPr lang="en-US"/>
        </a:p>
      </dgm:t>
    </dgm:pt>
    <dgm:pt modelId="{725706F1-55A4-428A-A8FB-24A4C21AE22A}" type="sibTrans" cxnId="{93F42878-DAD6-4DA7-84B0-D44C3C619882}">
      <dgm:prSet/>
      <dgm:spPr/>
      <dgm:t>
        <a:bodyPr/>
        <a:lstStyle/>
        <a:p>
          <a:endParaRPr lang="en-US"/>
        </a:p>
      </dgm:t>
    </dgm:pt>
    <dgm:pt modelId="{98A52007-990E-4EF8-A53A-553E22CA30E2}" type="pres">
      <dgm:prSet presAssocID="{2562D6FE-13DA-4A92-8C30-EA6463CE5CFC}" presName="linear" presStyleCnt="0">
        <dgm:presLayoutVars>
          <dgm:dir/>
          <dgm:resizeHandles val="exact"/>
        </dgm:presLayoutVars>
      </dgm:prSet>
      <dgm:spPr/>
    </dgm:pt>
    <dgm:pt modelId="{5734890E-0659-4DB0-906A-E6D9693C855C}" type="pres">
      <dgm:prSet presAssocID="{374F9A78-8E30-4E4D-A82C-5A652AB5E1B4}" presName="comp" presStyleCnt="0"/>
      <dgm:spPr/>
    </dgm:pt>
    <dgm:pt modelId="{48A7AB34-96FA-4504-A897-BBD28D25D675}" type="pres">
      <dgm:prSet presAssocID="{374F9A78-8E30-4E4D-A82C-5A652AB5E1B4}" presName="box" presStyleLbl="node1" presStyleIdx="0" presStyleCnt="5"/>
      <dgm:spPr/>
      <dgm:t>
        <a:bodyPr/>
        <a:lstStyle/>
        <a:p>
          <a:endParaRPr lang="en-US"/>
        </a:p>
      </dgm:t>
    </dgm:pt>
    <dgm:pt modelId="{B12C3F48-7B01-4CD0-8716-A8FF9905006D}" type="pres">
      <dgm:prSet presAssocID="{374F9A78-8E30-4E4D-A82C-5A652AB5E1B4}" presName="img" presStyleLbl="fgImgPlace1" presStyleIdx="0" presStyleCnt="5" custScaleX="99758" custScaleY="90910" custLinFactNeighborX="-2476" custLinFactNeighborY="6029"/>
      <dgm:spPr>
        <a:prstGeom prst="snip2Diag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50A3EDA-8F8E-4E3C-B04F-EE1A7F8230AD}" type="pres">
      <dgm:prSet presAssocID="{374F9A78-8E30-4E4D-A82C-5A652AB5E1B4}" presName="text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D0119AF-82DF-4B3B-A493-55A922AF5459}" type="pres">
      <dgm:prSet presAssocID="{7D232F2A-A83D-4D45-A018-F097BD892162}" presName="spacer" presStyleCnt="0"/>
      <dgm:spPr/>
    </dgm:pt>
    <dgm:pt modelId="{D0ECDAC9-2625-4075-AD46-6BFB7F209A44}" type="pres">
      <dgm:prSet presAssocID="{943AADC0-F8E4-4168-9B33-CAEC43440246}" presName="comp" presStyleCnt="0"/>
      <dgm:spPr/>
    </dgm:pt>
    <dgm:pt modelId="{3E8539D3-35F6-40A1-8BB4-003CF83882F7}" type="pres">
      <dgm:prSet presAssocID="{943AADC0-F8E4-4168-9B33-CAEC43440246}" presName="box" presStyleLbl="node1" presStyleIdx="1" presStyleCnt="5"/>
      <dgm:spPr/>
      <dgm:t>
        <a:bodyPr/>
        <a:lstStyle/>
        <a:p>
          <a:endParaRPr lang="en-US"/>
        </a:p>
      </dgm:t>
    </dgm:pt>
    <dgm:pt modelId="{BFF25A67-8163-47F3-B3D6-09D55F7632FB}" type="pres">
      <dgm:prSet presAssocID="{943AADC0-F8E4-4168-9B33-CAEC43440246}" presName="img" presStyleLbl="fgImgPlace1" presStyleIdx="1" presStyleCnt="5"/>
      <dgm:spPr>
        <a:blipFill rotWithShape="0">
          <a:blip xmlns:r="http://schemas.openxmlformats.org/officeDocument/2006/relationships" r:embed="rId2"/>
          <a:stretch>
            <a:fillRect/>
          </a:stretch>
        </a:blipFill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gm:spPr>
      <dgm:t>
        <a:bodyPr/>
        <a:lstStyle/>
        <a:p>
          <a:endParaRPr lang="en-US"/>
        </a:p>
      </dgm:t>
    </dgm:pt>
    <dgm:pt modelId="{E22C3739-ACBE-4CF6-B2B8-C2FDB201B25A}" type="pres">
      <dgm:prSet presAssocID="{943AADC0-F8E4-4168-9B33-CAEC43440246}" presName="text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9084469-C759-47AA-8CB4-33E68201D070}" type="pres">
      <dgm:prSet presAssocID="{3ECDB18D-80A5-4895-97E9-668F82AAE2F3}" presName="spacer" presStyleCnt="0"/>
      <dgm:spPr/>
    </dgm:pt>
    <dgm:pt modelId="{0CBD95C2-3E59-416A-84B1-C9A41A419D1B}" type="pres">
      <dgm:prSet presAssocID="{36F0FC64-FC63-4BEF-869F-B70C10EC30BA}" presName="comp" presStyleCnt="0"/>
      <dgm:spPr/>
    </dgm:pt>
    <dgm:pt modelId="{977880A2-4BBD-407F-8B56-5AF60BCCC6D2}" type="pres">
      <dgm:prSet presAssocID="{36F0FC64-FC63-4BEF-869F-B70C10EC30BA}" presName="box" presStyleLbl="node1" presStyleIdx="2" presStyleCnt="5"/>
      <dgm:spPr/>
      <dgm:t>
        <a:bodyPr/>
        <a:lstStyle/>
        <a:p>
          <a:endParaRPr lang="en-US"/>
        </a:p>
      </dgm:t>
    </dgm:pt>
    <dgm:pt modelId="{CC604575-381F-4223-B938-EF5072258CCB}" type="pres">
      <dgm:prSet presAssocID="{36F0FC64-FC63-4BEF-869F-B70C10EC30BA}" presName="img" presStyleLbl="fgImgPlace1" presStyleIdx="2" presStyleCnt="5" custScaleX="77106" custScaleY="34235"/>
      <dgm:spPr/>
    </dgm:pt>
    <dgm:pt modelId="{5C970E41-DE9A-45EA-838C-3D62EBC6F8CD}" type="pres">
      <dgm:prSet presAssocID="{36F0FC64-FC63-4BEF-869F-B70C10EC30BA}" presName="text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31A29EB-FEE8-4D65-A678-8B5AACFE47B0}" type="pres">
      <dgm:prSet presAssocID="{C744AC12-DF51-4A94-96E5-735D53C9070C}" presName="spacer" presStyleCnt="0"/>
      <dgm:spPr/>
    </dgm:pt>
    <dgm:pt modelId="{3457730A-73AA-4109-BA23-FD7E8BF4ADF9}" type="pres">
      <dgm:prSet presAssocID="{03AEB51B-8943-400D-865F-A9E061EEAA9C}" presName="comp" presStyleCnt="0"/>
      <dgm:spPr/>
    </dgm:pt>
    <dgm:pt modelId="{8F7939B7-1764-4490-80E1-94216A0F0039}" type="pres">
      <dgm:prSet presAssocID="{03AEB51B-8943-400D-865F-A9E061EEAA9C}" presName="box" presStyleLbl="node1" presStyleIdx="3" presStyleCnt="5"/>
      <dgm:spPr/>
      <dgm:t>
        <a:bodyPr/>
        <a:lstStyle/>
        <a:p>
          <a:endParaRPr lang="en-US"/>
        </a:p>
      </dgm:t>
    </dgm:pt>
    <dgm:pt modelId="{F63ED9C7-E4C3-45E4-B6D4-0DA1878701BE}" type="pres">
      <dgm:prSet presAssocID="{03AEB51B-8943-400D-865F-A9E061EEAA9C}" presName="img" presStyleLbl="fgImgPlace1" presStyleIdx="3" presStyleCnt="5" custScaleX="68257" custScaleY="12533"/>
      <dgm:spPr/>
    </dgm:pt>
    <dgm:pt modelId="{21136761-39FE-43E3-9563-A166847CAEB0}" type="pres">
      <dgm:prSet presAssocID="{03AEB51B-8943-400D-865F-A9E061EEAA9C}" presName="text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18BD3B-7EE9-416A-8547-1F5D41152A2D}" type="pres">
      <dgm:prSet presAssocID="{725706F1-55A4-428A-A8FB-24A4C21AE22A}" presName="spacer" presStyleCnt="0"/>
      <dgm:spPr/>
    </dgm:pt>
    <dgm:pt modelId="{25124D84-0AD2-42E7-9D76-DE5C13B1B975}" type="pres">
      <dgm:prSet presAssocID="{F8D866BF-5F29-475E-B085-7CCA26C2B4EE}" presName="comp" presStyleCnt="0"/>
      <dgm:spPr/>
    </dgm:pt>
    <dgm:pt modelId="{816A522A-5DA2-4FFD-848D-028D8E2DBB37}" type="pres">
      <dgm:prSet presAssocID="{F8D866BF-5F29-475E-B085-7CCA26C2B4EE}" presName="box" presStyleLbl="node1" presStyleIdx="4" presStyleCnt="5" custLinFactY="18575" custLinFactNeighborX="885" custLinFactNeighborY="100000"/>
      <dgm:spPr/>
      <dgm:t>
        <a:bodyPr/>
        <a:lstStyle/>
        <a:p>
          <a:endParaRPr lang="en-US"/>
        </a:p>
      </dgm:t>
    </dgm:pt>
    <dgm:pt modelId="{FD478634-787B-41D9-ABAD-84F34DA12EAC}" type="pres">
      <dgm:prSet presAssocID="{F8D866BF-5F29-475E-B085-7CCA26C2B4EE}" presName="img" presStyleLbl="fgImgPlace1" presStyleIdx="4" presStyleCnt="5" custScaleX="41708" custScaleY="16161"/>
      <dgm:spPr/>
    </dgm:pt>
    <dgm:pt modelId="{01C57AE8-6C89-4867-9A4B-9CCCBA905CB8}" type="pres">
      <dgm:prSet presAssocID="{F8D866BF-5F29-475E-B085-7CCA26C2B4EE}" presName="text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B97FFA-C67D-43F1-832D-388B4B15E9CF}" type="presOf" srcId="{943AADC0-F8E4-4168-9B33-CAEC43440246}" destId="{E22C3739-ACBE-4CF6-B2B8-C2FDB201B25A}" srcOrd="1" destOrd="0" presId="urn:microsoft.com/office/officeart/2005/8/layout/vList4#2"/>
    <dgm:cxn modelId="{93F42878-DAD6-4DA7-84B0-D44C3C619882}" srcId="{2562D6FE-13DA-4A92-8C30-EA6463CE5CFC}" destId="{03AEB51B-8943-400D-865F-A9E061EEAA9C}" srcOrd="3" destOrd="0" parTransId="{37A915E3-753C-4B64-870B-D4BF52D8AF37}" sibTransId="{725706F1-55A4-428A-A8FB-24A4C21AE22A}"/>
    <dgm:cxn modelId="{56F8CC29-19E1-4620-9D63-593C1A02C664}" type="presOf" srcId="{F8D866BF-5F29-475E-B085-7CCA26C2B4EE}" destId="{816A522A-5DA2-4FFD-848D-028D8E2DBB37}" srcOrd="0" destOrd="0" presId="urn:microsoft.com/office/officeart/2005/8/layout/vList4#2"/>
    <dgm:cxn modelId="{BF4B2DC3-315B-41AE-B693-0548895144CC}" srcId="{2562D6FE-13DA-4A92-8C30-EA6463CE5CFC}" destId="{F8D866BF-5F29-475E-B085-7CCA26C2B4EE}" srcOrd="4" destOrd="0" parTransId="{5128561A-A0DD-42DB-931D-C04E6C9F7F1B}" sibTransId="{242ABA21-1056-4C16-8A5A-84899FB19D7F}"/>
    <dgm:cxn modelId="{CE38751F-0EE7-4F84-80E6-D16E51B69664}" type="presOf" srcId="{03AEB51B-8943-400D-865F-A9E061EEAA9C}" destId="{21136761-39FE-43E3-9563-A166847CAEB0}" srcOrd="1" destOrd="0" presId="urn:microsoft.com/office/officeart/2005/8/layout/vList4#2"/>
    <dgm:cxn modelId="{E9A7AA69-46F8-4A2B-9AF7-8D962D0B10E7}" type="presOf" srcId="{374F9A78-8E30-4E4D-A82C-5A652AB5E1B4}" destId="{650A3EDA-8F8E-4E3C-B04F-EE1A7F8230AD}" srcOrd="1" destOrd="0" presId="urn:microsoft.com/office/officeart/2005/8/layout/vList4#2"/>
    <dgm:cxn modelId="{59E59D6F-7C16-43E5-950D-F6C01E59D443}" type="presOf" srcId="{36F0FC64-FC63-4BEF-869F-B70C10EC30BA}" destId="{977880A2-4BBD-407F-8B56-5AF60BCCC6D2}" srcOrd="0" destOrd="0" presId="urn:microsoft.com/office/officeart/2005/8/layout/vList4#2"/>
    <dgm:cxn modelId="{541A4AF9-6C28-47BD-A17D-1F69C6ECF839}" type="presOf" srcId="{F8D866BF-5F29-475E-B085-7CCA26C2B4EE}" destId="{01C57AE8-6C89-4867-9A4B-9CCCBA905CB8}" srcOrd="1" destOrd="0" presId="urn:microsoft.com/office/officeart/2005/8/layout/vList4#2"/>
    <dgm:cxn modelId="{8C3501AD-4DD2-4F6D-9671-0AD6ECCFA826}" srcId="{2562D6FE-13DA-4A92-8C30-EA6463CE5CFC}" destId="{36F0FC64-FC63-4BEF-869F-B70C10EC30BA}" srcOrd="2" destOrd="0" parTransId="{C4512160-9A2D-4D61-9FD5-B02D83DA785C}" sibTransId="{C744AC12-DF51-4A94-96E5-735D53C9070C}"/>
    <dgm:cxn modelId="{A39282F9-109C-44EB-9B49-5727A355B5CD}" type="presOf" srcId="{2562D6FE-13DA-4A92-8C30-EA6463CE5CFC}" destId="{98A52007-990E-4EF8-A53A-553E22CA30E2}" srcOrd="0" destOrd="0" presId="urn:microsoft.com/office/officeart/2005/8/layout/vList4#2"/>
    <dgm:cxn modelId="{A7FEDE47-DC37-4EE6-9396-CEEC2580EE10}" type="presOf" srcId="{36F0FC64-FC63-4BEF-869F-B70C10EC30BA}" destId="{5C970E41-DE9A-45EA-838C-3D62EBC6F8CD}" srcOrd="1" destOrd="0" presId="urn:microsoft.com/office/officeart/2005/8/layout/vList4#2"/>
    <dgm:cxn modelId="{B52814E2-23A2-4F43-9B40-B66621FDF4AA}" type="presOf" srcId="{374F9A78-8E30-4E4D-A82C-5A652AB5E1B4}" destId="{48A7AB34-96FA-4504-A897-BBD28D25D675}" srcOrd="0" destOrd="0" presId="urn:microsoft.com/office/officeart/2005/8/layout/vList4#2"/>
    <dgm:cxn modelId="{7CA7A0A0-E13C-4801-8FDA-85E7731213B8}" type="presOf" srcId="{03AEB51B-8943-400D-865F-A9E061EEAA9C}" destId="{8F7939B7-1764-4490-80E1-94216A0F0039}" srcOrd="0" destOrd="0" presId="urn:microsoft.com/office/officeart/2005/8/layout/vList4#2"/>
    <dgm:cxn modelId="{812C205C-A2B5-4F52-8D5C-CD86B58001E9}" srcId="{2562D6FE-13DA-4A92-8C30-EA6463CE5CFC}" destId="{374F9A78-8E30-4E4D-A82C-5A652AB5E1B4}" srcOrd="0" destOrd="0" parTransId="{983875EE-2CFD-4B7D-A529-41384602BADE}" sibTransId="{7D232F2A-A83D-4D45-A018-F097BD892162}"/>
    <dgm:cxn modelId="{FA95211F-783C-4CDB-8BF5-D7A285A8A8ED}" srcId="{2562D6FE-13DA-4A92-8C30-EA6463CE5CFC}" destId="{943AADC0-F8E4-4168-9B33-CAEC43440246}" srcOrd="1" destOrd="0" parTransId="{F1D79010-BFE3-4EDC-A32D-1275366CDD9E}" sibTransId="{3ECDB18D-80A5-4895-97E9-668F82AAE2F3}"/>
    <dgm:cxn modelId="{862C31D9-85CC-4B2C-9FE7-837820843977}" type="presOf" srcId="{943AADC0-F8E4-4168-9B33-CAEC43440246}" destId="{3E8539D3-35F6-40A1-8BB4-003CF83882F7}" srcOrd="0" destOrd="0" presId="urn:microsoft.com/office/officeart/2005/8/layout/vList4#2"/>
    <dgm:cxn modelId="{E52844FE-B8EE-478A-B530-571272BEBD9D}" type="presParOf" srcId="{98A52007-990E-4EF8-A53A-553E22CA30E2}" destId="{5734890E-0659-4DB0-906A-E6D9693C855C}" srcOrd="0" destOrd="0" presId="urn:microsoft.com/office/officeart/2005/8/layout/vList4#2"/>
    <dgm:cxn modelId="{D1A02BD2-C803-4856-9306-E67873322AEB}" type="presParOf" srcId="{5734890E-0659-4DB0-906A-E6D9693C855C}" destId="{48A7AB34-96FA-4504-A897-BBD28D25D675}" srcOrd="0" destOrd="0" presId="urn:microsoft.com/office/officeart/2005/8/layout/vList4#2"/>
    <dgm:cxn modelId="{058BD1DF-F9A5-4BDC-B123-2D220FAB6B5F}" type="presParOf" srcId="{5734890E-0659-4DB0-906A-E6D9693C855C}" destId="{B12C3F48-7B01-4CD0-8716-A8FF9905006D}" srcOrd="1" destOrd="0" presId="urn:microsoft.com/office/officeart/2005/8/layout/vList4#2"/>
    <dgm:cxn modelId="{B2CFF403-860C-4D92-94FB-2F9E1E70B445}" type="presParOf" srcId="{5734890E-0659-4DB0-906A-E6D9693C855C}" destId="{650A3EDA-8F8E-4E3C-B04F-EE1A7F8230AD}" srcOrd="2" destOrd="0" presId="urn:microsoft.com/office/officeart/2005/8/layout/vList4#2"/>
    <dgm:cxn modelId="{D815A7F2-0779-46C6-AC30-7D80B3C0A4CC}" type="presParOf" srcId="{98A52007-990E-4EF8-A53A-553E22CA30E2}" destId="{2D0119AF-82DF-4B3B-A493-55A922AF5459}" srcOrd="1" destOrd="0" presId="urn:microsoft.com/office/officeart/2005/8/layout/vList4#2"/>
    <dgm:cxn modelId="{D92583FB-9417-434D-A4F3-4668EB40DE22}" type="presParOf" srcId="{98A52007-990E-4EF8-A53A-553E22CA30E2}" destId="{D0ECDAC9-2625-4075-AD46-6BFB7F209A44}" srcOrd="2" destOrd="0" presId="urn:microsoft.com/office/officeart/2005/8/layout/vList4#2"/>
    <dgm:cxn modelId="{4ABE76C8-88EC-4E5C-A037-B467C75E5921}" type="presParOf" srcId="{D0ECDAC9-2625-4075-AD46-6BFB7F209A44}" destId="{3E8539D3-35F6-40A1-8BB4-003CF83882F7}" srcOrd="0" destOrd="0" presId="urn:microsoft.com/office/officeart/2005/8/layout/vList4#2"/>
    <dgm:cxn modelId="{6A2E795D-05D7-40C4-BC24-9097AB559EE7}" type="presParOf" srcId="{D0ECDAC9-2625-4075-AD46-6BFB7F209A44}" destId="{BFF25A67-8163-47F3-B3D6-09D55F7632FB}" srcOrd="1" destOrd="0" presId="urn:microsoft.com/office/officeart/2005/8/layout/vList4#2"/>
    <dgm:cxn modelId="{186BE802-159D-4628-B8CD-20FEB5CF4BAD}" type="presParOf" srcId="{D0ECDAC9-2625-4075-AD46-6BFB7F209A44}" destId="{E22C3739-ACBE-4CF6-B2B8-C2FDB201B25A}" srcOrd="2" destOrd="0" presId="urn:microsoft.com/office/officeart/2005/8/layout/vList4#2"/>
    <dgm:cxn modelId="{7ADE363C-C1A1-4FFD-8691-67036BD7FE4B}" type="presParOf" srcId="{98A52007-990E-4EF8-A53A-553E22CA30E2}" destId="{89084469-C759-47AA-8CB4-33E68201D070}" srcOrd="3" destOrd="0" presId="urn:microsoft.com/office/officeart/2005/8/layout/vList4#2"/>
    <dgm:cxn modelId="{92C6CB91-F6FC-4F48-B80C-40FE0EC3F0DC}" type="presParOf" srcId="{98A52007-990E-4EF8-A53A-553E22CA30E2}" destId="{0CBD95C2-3E59-416A-84B1-C9A41A419D1B}" srcOrd="4" destOrd="0" presId="urn:microsoft.com/office/officeart/2005/8/layout/vList4#2"/>
    <dgm:cxn modelId="{EBA169FC-5747-420D-AB48-68D1328A20AA}" type="presParOf" srcId="{0CBD95C2-3E59-416A-84B1-C9A41A419D1B}" destId="{977880A2-4BBD-407F-8B56-5AF60BCCC6D2}" srcOrd="0" destOrd="0" presId="urn:microsoft.com/office/officeart/2005/8/layout/vList4#2"/>
    <dgm:cxn modelId="{3BA471EA-D79B-4F64-9E67-155CD6A95ED4}" type="presParOf" srcId="{0CBD95C2-3E59-416A-84B1-C9A41A419D1B}" destId="{CC604575-381F-4223-B938-EF5072258CCB}" srcOrd="1" destOrd="0" presId="urn:microsoft.com/office/officeart/2005/8/layout/vList4#2"/>
    <dgm:cxn modelId="{E1A66327-C718-484E-83B1-05F0B8FF44C9}" type="presParOf" srcId="{0CBD95C2-3E59-416A-84B1-C9A41A419D1B}" destId="{5C970E41-DE9A-45EA-838C-3D62EBC6F8CD}" srcOrd="2" destOrd="0" presId="urn:microsoft.com/office/officeart/2005/8/layout/vList4#2"/>
    <dgm:cxn modelId="{248CD45F-33C8-473F-9CE4-330D9DAA9E89}" type="presParOf" srcId="{98A52007-990E-4EF8-A53A-553E22CA30E2}" destId="{D31A29EB-FEE8-4D65-A678-8B5AACFE47B0}" srcOrd="5" destOrd="0" presId="urn:microsoft.com/office/officeart/2005/8/layout/vList4#2"/>
    <dgm:cxn modelId="{1E52D436-1432-4257-9C19-A34E6BEB2EAB}" type="presParOf" srcId="{98A52007-990E-4EF8-A53A-553E22CA30E2}" destId="{3457730A-73AA-4109-BA23-FD7E8BF4ADF9}" srcOrd="6" destOrd="0" presId="urn:microsoft.com/office/officeart/2005/8/layout/vList4#2"/>
    <dgm:cxn modelId="{9A370AA2-FD76-4D1C-AD65-764DF4ACA3F8}" type="presParOf" srcId="{3457730A-73AA-4109-BA23-FD7E8BF4ADF9}" destId="{8F7939B7-1764-4490-80E1-94216A0F0039}" srcOrd="0" destOrd="0" presId="urn:microsoft.com/office/officeart/2005/8/layout/vList4#2"/>
    <dgm:cxn modelId="{827A864D-FED7-4BB4-BF73-F3FB25AA2632}" type="presParOf" srcId="{3457730A-73AA-4109-BA23-FD7E8BF4ADF9}" destId="{F63ED9C7-E4C3-45E4-B6D4-0DA1878701BE}" srcOrd="1" destOrd="0" presId="urn:microsoft.com/office/officeart/2005/8/layout/vList4#2"/>
    <dgm:cxn modelId="{A9775F9A-988F-489D-932F-269575D9C938}" type="presParOf" srcId="{3457730A-73AA-4109-BA23-FD7E8BF4ADF9}" destId="{21136761-39FE-43E3-9563-A166847CAEB0}" srcOrd="2" destOrd="0" presId="urn:microsoft.com/office/officeart/2005/8/layout/vList4#2"/>
    <dgm:cxn modelId="{8B9ECB51-9ACA-42FE-8F33-E9B0D1576CFE}" type="presParOf" srcId="{98A52007-990E-4EF8-A53A-553E22CA30E2}" destId="{6D18BD3B-7EE9-416A-8547-1F5D41152A2D}" srcOrd="7" destOrd="0" presId="urn:microsoft.com/office/officeart/2005/8/layout/vList4#2"/>
    <dgm:cxn modelId="{C66B3A7F-F304-4998-909A-A87B9130CF1E}" type="presParOf" srcId="{98A52007-990E-4EF8-A53A-553E22CA30E2}" destId="{25124D84-0AD2-42E7-9D76-DE5C13B1B975}" srcOrd="8" destOrd="0" presId="urn:microsoft.com/office/officeart/2005/8/layout/vList4#2"/>
    <dgm:cxn modelId="{C0EBDED5-29AE-4AC6-977A-EF0956B86DBB}" type="presParOf" srcId="{25124D84-0AD2-42E7-9D76-DE5C13B1B975}" destId="{816A522A-5DA2-4FFD-848D-028D8E2DBB37}" srcOrd="0" destOrd="0" presId="urn:microsoft.com/office/officeart/2005/8/layout/vList4#2"/>
    <dgm:cxn modelId="{B3505780-9592-4D73-9D93-6052404EA9B3}" type="presParOf" srcId="{25124D84-0AD2-42E7-9D76-DE5C13B1B975}" destId="{FD478634-787B-41D9-ABAD-84F34DA12EAC}" srcOrd="1" destOrd="0" presId="urn:microsoft.com/office/officeart/2005/8/layout/vList4#2"/>
    <dgm:cxn modelId="{3647C5EB-3DDC-454B-8563-2180A649B857}" type="presParOf" srcId="{25124D84-0AD2-42E7-9D76-DE5C13B1B975}" destId="{01C57AE8-6C89-4867-9A4B-9CCCBA905CB8}" srcOrd="2" destOrd="0" presId="urn:microsoft.com/office/officeart/2005/8/layout/vList4#2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7AB34-96FA-4504-A897-BBD28D25D675}">
      <dsp:nvSpPr>
        <dsp:cNvPr id="0" name=""/>
        <dsp:cNvSpPr/>
      </dsp:nvSpPr>
      <dsp:spPr>
        <a:xfrm>
          <a:off x="0" y="0"/>
          <a:ext cx="8917901" cy="701939"/>
        </a:xfrm>
        <a:prstGeom prst="roundRect">
          <a:avLst>
            <a:gd name="adj" fmla="val 10000"/>
          </a:avLst>
        </a:prstGeom>
        <a:solidFill>
          <a:srgbClr val="0D1DB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Operating Systems Overview</a:t>
          </a:r>
        </a:p>
      </dsp:txBody>
      <dsp:txXfrm>
        <a:off x="1853774" y="0"/>
        <a:ext cx="7064126" cy="701939"/>
      </dsp:txXfrm>
    </dsp:sp>
    <dsp:sp modelId="{B12C3F48-7B01-4CD0-8716-A8FF9905006D}">
      <dsp:nvSpPr>
        <dsp:cNvPr id="0" name=""/>
        <dsp:cNvSpPr/>
      </dsp:nvSpPr>
      <dsp:spPr>
        <a:xfrm>
          <a:off x="28190" y="129572"/>
          <a:ext cx="1779263" cy="510506"/>
        </a:xfrm>
        <a:prstGeom prst="snip2DiagRect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3E8539D3-35F6-40A1-8BB4-003CF83882F7}">
      <dsp:nvSpPr>
        <dsp:cNvPr id="0" name=""/>
        <dsp:cNvSpPr/>
      </dsp:nvSpPr>
      <dsp:spPr>
        <a:xfrm>
          <a:off x="0" y="772133"/>
          <a:ext cx="8917901" cy="701939"/>
        </a:xfrm>
        <a:prstGeom prst="roundRect">
          <a:avLst>
            <a:gd name="adj" fmla="val 10000"/>
          </a:avLst>
        </a:prstGeom>
        <a:solidFill>
          <a:srgbClr val="0D1DB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Process Management</a:t>
          </a:r>
          <a:endParaRPr lang="en-US" sz="3300" kern="1200" dirty="0"/>
        </a:p>
      </dsp:txBody>
      <dsp:txXfrm>
        <a:off x="1853774" y="772133"/>
        <a:ext cx="7064126" cy="701939"/>
      </dsp:txXfrm>
    </dsp:sp>
    <dsp:sp modelId="{BFF25A67-8163-47F3-B3D6-09D55F7632FB}">
      <dsp:nvSpPr>
        <dsp:cNvPr id="0" name=""/>
        <dsp:cNvSpPr/>
      </dsp:nvSpPr>
      <dsp:spPr>
        <a:xfrm>
          <a:off x="70193" y="842327"/>
          <a:ext cx="1783580" cy="561551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977880A2-4BBD-407F-8B56-5AF60BCCC6D2}">
      <dsp:nvSpPr>
        <dsp:cNvPr id="0" name=""/>
        <dsp:cNvSpPr/>
      </dsp:nvSpPr>
      <dsp:spPr>
        <a:xfrm>
          <a:off x="0" y="1544267"/>
          <a:ext cx="8917901" cy="701939"/>
        </a:xfrm>
        <a:prstGeom prst="roundRect">
          <a:avLst>
            <a:gd name="adj" fmla="val 10000"/>
          </a:avLst>
        </a:prstGeom>
        <a:solidFill>
          <a:srgbClr val="FFC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Process Synchronization</a:t>
          </a:r>
          <a:endParaRPr lang="en-US" sz="3300" kern="1200" dirty="0"/>
        </a:p>
      </dsp:txBody>
      <dsp:txXfrm>
        <a:off x="1853774" y="1544267"/>
        <a:ext cx="7064126" cy="701939"/>
      </dsp:txXfrm>
    </dsp:sp>
    <dsp:sp modelId="{CC604575-381F-4223-B938-EF5072258CCB}">
      <dsp:nvSpPr>
        <dsp:cNvPr id="0" name=""/>
        <dsp:cNvSpPr/>
      </dsp:nvSpPr>
      <dsp:spPr>
        <a:xfrm>
          <a:off x="274360" y="1799113"/>
          <a:ext cx="1375247" cy="192247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F7939B7-1764-4490-80E1-94216A0F0039}">
      <dsp:nvSpPr>
        <dsp:cNvPr id="0" name=""/>
        <dsp:cNvSpPr/>
      </dsp:nvSpPr>
      <dsp:spPr>
        <a:xfrm>
          <a:off x="0" y="2316400"/>
          <a:ext cx="8917901" cy="701939"/>
        </a:xfrm>
        <a:prstGeom prst="roundRect">
          <a:avLst>
            <a:gd name="adj" fmla="val 10000"/>
          </a:avLst>
        </a:prstGeom>
        <a:solidFill>
          <a:srgbClr val="0D1DB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Memory Management</a:t>
          </a:r>
          <a:endParaRPr lang="en-US" sz="3300" kern="1200" dirty="0"/>
        </a:p>
      </dsp:txBody>
      <dsp:txXfrm>
        <a:off x="1853774" y="2316400"/>
        <a:ext cx="7064126" cy="701939"/>
      </dsp:txXfrm>
    </dsp:sp>
    <dsp:sp modelId="{F63ED9C7-E4C3-45E4-B6D4-0DA1878701BE}">
      <dsp:nvSpPr>
        <dsp:cNvPr id="0" name=""/>
        <dsp:cNvSpPr/>
      </dsp:nvSpPr>
      <dsp:spPr>
        <a:xfrm>
          <a:off x="353274" y="2632181"/>
          <a:ext cx="1217418" cy="70379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16A522A-5DA2-4FFD-848D-028D8E2DBB37}">
      <dsp:nvSpPr>
        <dsp:cNvPr id="0" name=""/>
        <dsp:cNvSpPr/>
      </dsp:nvSpPr>
      <dsp:spPr>
        <a:xfrm>
          <a:off x="0" y="3091127"/>
          <a:ext cx="8917901" cy="701939"/>
        </a:xfrm>
        <a:prstGeom prst="roundRect">
          <a:avLst>
            <a:gd name="adj" fmla="val 10000"/>
          </a:avLst>
        </a:prstGeom>
        <a:solidFill>
          <a:srgbClr val="0D1DB3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kern="1200" dirty="0" smtClean="0"/>
            <a:t> Storage Management</a:t>
          </a:r>
          <a:endParaRPr lang="en-US" sz="3300" kern="1200" dirty="0"/>
        </a:p>
      </dsp:txBody>
      <dsp:txXfrm>
        <a:off x="1853774" y="3091127"/>
        <a:ext cx="7064126" cy="701939"/>
      </dsp:txXfrm>
    </dsp:sp>
    <dsp:sp modelId="{FD478634-787B-41D9-ABAD-84F34DA12EAC}">
      <dsp:nvSpPr>
        <dsp:cNvPr id="0" name=""/>
        <dsp:cNvSpPr/>
      </dsp:nvSpPr>
      <dsp:spPr>
        <a:xfrm>
          <a:off x="590036" y="3394128"/>
          <a:ext cx="743895" cy="90752"/>
        </a:xfrm>
        <a:prstGeom prst="roundRect">
          <a:avLst>
            <a:gd name="adj" fmla="val 1000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#2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17948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51113" y="514350"/>
            <a:ext cx="4041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13909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179483" y="6513909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39601240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51113" y="514350"/>
            <a:ext cx="4041775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="" xmlns:p14="http://schemas.microsoft.com/office/powerpoint/2010/main" val="25985602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8648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0801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270022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62959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984139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95474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4436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737475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6262918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xmlns="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xmlns="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7674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811469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xmlns="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xmlns="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505380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xmlns="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xmlns="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48165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xmlns="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xmlns="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91473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xmlns="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150147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112258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xmlns="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69273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xmlns="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687083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xmlns="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9563709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xmlns="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05158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xmlns="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04833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768042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xmlns="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959667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xmlns="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980441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xmlns="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02302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xmlns="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50271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xmlns="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071300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758456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7548519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440779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0478339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xmlns="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xmlns="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21844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321021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xmlns="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xmlns="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xmlns="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811290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24440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908835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6960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89251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36689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e6ea673ec_0_4"/>
          <p:cNvSpPr txBox="1">
            <a:spLocks noGrp="1"/>
          </p:cNvSpPr>
          <p:nvPr>
            <p:ph type="ctrTitle"/>
          </p:nvPr>
        </p:nvSpPr>
        <p:spPr>
          <a:xfrm>
            <a:off x="586740" y="1280160"/>
            <a:ext cx="8636760" cy="1706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616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gae6ea673ec_0_4"/>
          <p:cNvSpPr txBox="1">
            <a:spLocks noGrp="1"/>
          </p:cNvSpPr>
          <p:nvPr>
            <p:ph type="subTitle" idx="1"/>
          </p:nvPr>
        </p:nvSpPr>
        <p:spPr>
          <a:xfrm>
            <a:off x="586740" y="3013300"/>
            <a:ext cx="8640060" cy="163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50292" lvl="0" algn="r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spcBef>
                <a:spcPts val="396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96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96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96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gae6ea673ec_0_4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gae6ea673ec_0_4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10058400" cy="838200"/>
          </a:xfrm>
          <a:prstGeom prst="rect">
            <a:avLst/>
          </a:prstGeom>
          <a:noFill/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ctr">
              <a:spcBef>
                <a:spcPts val="600"/>
              </a:spcBef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dirty="0" smtClean="0"/>
              <a:t>Course Overview</a:t>
            </a:r>
            <a:endParaRPr lang="en-US" dirty="0"/>
          </a:p>
        </p:txBody>
      </p:sp>
      <p:graphicFrame>
        <p:nvGraphicFramePr>
          <p:cNvPr id="8" name="Diagram 7"/>
          <p:cNvGraphicFramePr/>
          <p:nvPr userDrawn="1">
            <p:extLst>
              <p:ext uri="{D42A27DB-BD31-4B8C-83A1-F6EECF244321}">
                <p14:modId xmlns="" xmlns:p14="http://schemas.microsoft.com/office/powerpoint/2010/main" val="3652637807"/>
              </p:ext>
            </p:extLst>
          </p:nvPr>
        </p:nvGraphicFramePr>
        <p:xfrm>
          <a:off x="772009" y="1771732"/>
          <a:ext cx="8917901" cy="3793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 userDrawn="1"/>
        </p:nvSpPr>
        <p:spPr>
          <a:xfrm>
            <a:off x="883126" y="1849120"/>
            <a:ext cx="1760220" cy="497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32C8"/>
                </a:solidFill>
                <a:latin typeface="Century Schoolbook" pitchFamily="18" charset="0"/>
              </a:rPr>
              <a:t>UNIT -</a:t>
            </a:r>
            <a:r>
              <a:rPr lang="en-US" sz="2400" b="1" baseline="0" dirty="0" smtClean="0">
                <a:solidFill>
                  <a:srgbClr val="0032C8"/>
                </a:solidFill>
                <a:latin typeface="Century Schoolbook" pitchFamily="18" charset="0"/>
              </a:rPr>
              <a:t> 1</a:t>
            </a:r>
            <a:endParaRPr lang="en-US" sz="2400" b="1" dirty="0">
              <a:solidFill>
                <a:srgbClr val="0032C8"/>
              </a:solidFill>
              <a:latin typeface="Century Schoolbook" pitchFamily="18" charset="0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883126" y="2631440"/>
            <a:ext cx="1760220" cy="497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32C8"/>
                </a:solidFill>
                <a:latin typeface="Century Schoolbook" pitchFamily="18" charset="0"/>
              </a:rPr>
              <a:t>UNIT -</a:t>
            </a:r>
            <a:r>
              <a:rPr lang="en-US" sz="2400" b="1" baseline="0" dirty="0" smtClean="0">
                <a:solidFill>
                  <a:srgbClr val="0032C8"/>
                </a:solidFill>
                <a:latin typeface="Century Schoolbook" pitchFamily="18" charset="0"/>
              </a:rPr>
              <a:t> 2</a:t>
            </a:r>
            <a:endParaRPr lang="en-US" sz="2400" b="1" dirty="0">
              <a:solidFill>
                <a:srgbClr val="0032C8"/>
              </a:solidFill>
              <a:latin typeface="Century Schoolbook" pitchFamily="18" charset="0"/>
            </a:endParaRPr>
          </a:p>
        </p:txBody>
      </p:sp>
      <p:sp>
        <p:nvSpPr>
          <p:cNvPr id="16" name="TextBox 15"/>
          <p:cNvSpPr txBox="1"/>
          <p:nvPr userDrawn="1"/>
        </p:nvSpPr>
        <p:spPr>
          <a:xfrm>
            <a:off x="883126" y="3413760"/>
            <a:ext cx="1760220" cy="497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32C8"/>
                </a:solidFill>
                <a:latin typeface="Century Schoolbook" pitchFamily="18" charset="0"/>
              </a:rPr>
              <a:t>UNIT -</a:t>
            </a:r>
            <a:r>
              <a:rPr lang="en-US" sz="2400" b="1" baseline="0" dirty="0" smtClean="0">
                <a:solidFill>
                  <a:srgbClr val="0032C8"/>
                </a:solidFill>
                <a:latin typeface="Century Schoolbook" pitchFamily="18" charset="0"/>
              </a:rPr>
              <a:t> 3</a:t>
            </a:r>
            <a:endParaRPr lang="en-US" sz="2400" b="1" dirty="0">
              <a:solidFill>
                <a:srgbClr val="0032C8"/>
              </a:solidFill>
              <a:latin typeface="Century Schoolbook" pitchFamily="18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83126" y="4178506"/>
            <a:ext cx="1760220" cy="497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32C8"/>
                </a:solidFill>
                <a:latin typeface="Century Schoolbook" pitchFamily="18" charset="0"/>
              </a:rPr>
              <a:t>UNIT -</a:t>
            </a:r>
            <a:r>
              <a:rPr lang="en-US" sz="2400" b="1" baseline="0" dirty="0" smtClean="0">
                <a:solidFill>
                  <a:srgbClr val="0032C8"/>
                </a:solidFill>
                <a:latin typeface="Century Schoolbook" pitchFamily="18" charset="0"/>
              </a:rPr>
              <a:t> 4</a:t>
            </a:r>
            <a:endParaRPr lang="en-US" sz="2400" b="1" dirty="0">
              <a:solidFill>
                <a:srgbClr val="0032C8"/>
              </a:solidFill>
              <a:latin typeface="Century Schoolbook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3126" y="4943252"/>
            <a:ext cx="1760220" cy="49784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rgbClr val="00FFFF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sz="2400" b="1" dirty="0" smtClean="0">
                <a:solidFill>
                  <a:srgbClr val="0032C8"/>
                </a:solidFill>
                <a:latin typeface="Century Schoolbook" pitchFamily="18" charset="0"/>
              </a:rPr>
              <a:t>UNIT -</a:t>
            </a:r>
            <a:r>
              <a:rPr lang="en-US" sz="2400" b="1" baseline="0" dirty="0" smtClean="0">
                <a:solidFill>
                  <a:srgbClr val="0032C8"/>
                </a:solidFill>
                <a:latin typeface="Century Schoolbook" pitchFamily="18" charset="0"/>
              </a:rPr>
              <a:t> 5</a:t>
            </a:r>
            <a:endParaRPr lang="en-US" sz="2400" b="1" dirty="0">
              <a:solidFill>
                <a:srgbClr val="0032C8"/>
              </a:solidFill>
              <a:latin typeface="Century Schoolbook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55308549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="" xmlns:p14="http://schemas.microsoft.com/office/powerpoint/2010/main" val="269160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gae6ea673ec_0_9"/>
          <p:cNvSpPr txBox="1">
            <a:spLocks noGrp="1"/>
          </p:cNvSpPr>
          <p:nvPr>
            <p:ph type="title"/>
          </p:nvPr>
        </p:nvSpPr>
        <p:spPr>
          <a:xfrm>
            <a:off x="502920" y="657149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gae6ea673ec_0_9"/>
          <p:cNvSpPr txBox="1">
            <a:spLocks noGrp="1"/>
          </p:cNvSpPr>
          <p:nvPr>
            <p:ph type="body" idx="1"/>
          </p:nvPr>
        </p:nvSpPr>
        <p:spPr>
          <a:xfrm>
            <a:off x="502920" y="1792079"/>
            <a:ext cx="4442460" cy="41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2920" lvl="0" indent="-396748" algn="l">
              <a:spcBef>
                <a:spcPts val="572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860"/>
            </a:lvl1pPr>
            <a:lvl2pPr marL="1005840" lvl="1" indent="-385571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640"/>
            </a:lvl2pPr>
            <a:lvl3pPr marL="1508760" lvl="2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200"/>
            </a:lvl3pPr>
            <a:lvl4pPr marL="2011680" lvl="3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980"/>
            </a:lvl4pPr>
            <a:lvl5pPr marL="2514600" lvl="4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980"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gae6ea673ec_0_9"/>
          <p:cNvSpPr txBox="1">
            <a:spLocks noGrp="1"/>
          </p:cNvSpPr>
          <p:nvPr>
            <p:ph type="body" idx="2"/>
          </p:nvPr>
        </p:nvSpPr>
        <p:spPr>
          <a:xfrm>
            <a:off x="5113020" y="1792079"/>
            <a:ext cx="4442460" cy="4139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2920" lvl="0" indent="-396748" algn="l">
              <a:spcBef>
                <a:spcPts val="572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860"/>
            </a:lvl1pPr>
            <a:lvl2pPr marL="1005840" lvl="1" indent="-385571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640"/>
            </a:lvl2pPr>
            <a:lvl3pPr marL="1508760" lvl="2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200"/>
            </a:lvl3pPr>
            <a:lvl4pPr marL="2011680" lvl="3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980"/>
            </a:lvl4pPr>
            <a:lvl5pPr marL="2514600" lvl="4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980"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gae6ea673ec_0_9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gae6ea673ec_0_9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ae6ea673ec_0_15"/>
          <p:cNvSpPr txBox="1">
            <a:spLocks noGrp="1"/>
          </p:cNvSpPr>
          <p:nvPr>
            <p:ph type="title"/>
          </p:nvPr>
        </p:nvSpPr>
        <p:spPr>
          <a:xfrm>
            <a:off x="502920" y="-284480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" name="Google Shape;26;gae6ea673ec_0_15"/>
          <p:cNvSpPr txBox="1">
            <a:spLocks noGrp="1"/>
          </p:cNvSpPr>
          <p:nvPr>
            <p:ph type="body" idx="1"/>
          </p:nvPr>
        </p:nvSpPr>
        <p:spPr>
          <a:xfrm>
            <a:off x="754380" y="1209040"/>
            <a:ext cx="9052560" cy="409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2920" lvl="0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05840" lvl="1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08760" lvl="2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11680" lvl="3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14600" lvl="4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7" name="Google Shape;27;gae6ea673ec_0_15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TextBox 4"/>
          <p:cNvSpPr txBox="1"/>
          <p:nvPr userDrawn="1"/>
        </p:nvSpPr>
        <p:spPr>
          <a:xfrm rot="19219194">
            <a:off x="-155461" y="192267"/>
            <a:ext cx="1615338" cy="56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80" dirty="0" smtClean="0">
                <a:solidFill>
                  <a:srgbClr val="FF0000"/>
                </a:solidFill>
              </a:rPr>
              <a:t>UNIT III</a:t>
            </a:r>
            <a:endParaRPr lang="en-US" sz="308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ae6ea673ec_0_19"/>
          <p:cNvSpPr txBox="1">
            <a:spLocks noGrp="1"/>
          </p:cNvSpPr>
          <p:nvPr>
            <p:ph type="title"/>
          </p:nvPr>
        </p:nvSpPr>
        <p:spPr>
          <a:xfrm>
            <a:off x="583387" y="1228954"/>
            <a:ext cx="8549640" cy="1271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616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ae6ea673ec_0_19"/>
          <p:cNvSpPr txBox="1">
            <a:spLocks noGrp="1"/>
          </p:cNvSpPr>
          <p:nvPr>
            <p:ph type="body" idx="1"/>
          </p:nvPr>
        </p:nvSpPr>
        <p:spPr>
          <a:xfrm>
            <a:off x="583387" y="2524353"/>
            <a:ext cx="8549640" cy="140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502920" lvl="0" indent="-251460" algn="l">
              <a:spcBef>
                <a:spcPts val="484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420">
                <a:solidFill>
                  <a:schemeClr val="dk1"/>
                </a:solidFill>
              </a:defRPr>
            </a:lvl1pPr>
            <a:lvl2pPr marL="1005840" lvl="1" indent="-251460" algn="l">
              <a:spcBef>
                <a:spcPts val="396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980">
                <a:solidFill>
                  <a:srgbClr val="888888"/>
                </a:solidFill>
              </a:defRPr>
            </a:lvl2pPr>
            <a:lvl3pPr marL="1508760" lvl="2" indent="-251460" algn="l">
              <a:spcBef>
                <a:spcPts val="352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760">
                <a:solidFill>
                  <a:srgbClr val="888888"/>
                </a:solidFill>
              </a:defRPr>
            </a:lvl3pPr>
            <a:lvl4pPr marL="2011680" lvl="3" indent="-251460" algn="l">
              <a:spcBef>
                <a:spcPts val="308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540">
                <a:solidFill>
                  <a:srgbClr val="888888"/>
                </a:solidFill>
              </a:defRPr>
            </a:lvl4pPr>
            <a:lvl5pPr marL="2514600" lvl="4" indent="-251460" algn="l">
              <a:spcBef>
                <a:spcPts val="308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540">
                <a:solidFill>
                  <a:srgbClr val="888888"/>
                </a:solidFill>
              </a:defRPr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gae6ea673ec_0_19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ae6ea673ec_0_38"/>
          <p:cNvSpPr txBox="1">
            <a:spLocks noGrp="1"/>
          </p:cNvSpPr>
          <p:nvPr>
            <p:ph type="title"/>
          </p:nvPr>
        </p:nvSpPr>
        <p:spPr>
          <a:xfrm>
            <a:off x="754380" y="480062"/>
            <a:ext cx="3017520" cy="108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86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gae6ea673ec_0_38"/>
          <p:cNvSpPr txBox="1">
            <a:spLocks noGrp="1"/>
          </p:cNvSpPr>
          <p:nvPr>
            <p:ph type="body" idx="1"/>
          </p:nvPr>
        </p:nvSpPr>
        <p:spPr>
          <a:xfrm>
            <a:off x="754380" y="1564640"/>
            <a:ext cx="301752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502920" lvl="0" indent="-251460" algn="l">
              <a:spcBef>
                <a:spcPts val="308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540"/>
            </a:lvl1pPr>
            <a:lvl2pPr marL="1005840" lvl="1" indent="-251460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320"/>
            </a:lvl2pPr>
            <a:lvl3pPr marL="1508760" lvl="2" indent="-25146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100"/>
            </a:lvl3pPr>
            <a:lvl4pPr marL="2011680" lvl="3" indent="-25146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90"/>
            </a:lvl4pPr>
            <a:lvl5pPr marL="2514600" lvl="4" indent="-251460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90"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gae6ea673ec_0_38"/>
          <p:cNvSpPr txBox="1">
            <a:spLocks noGrp="1"/>
          </p:cNvSpPr>
          <p:nvPr>
            <p:ph type="body" idx="2"/>
          </p:nvPr>
        </p:nvSpPr>
        <p:spPr>
          <a:xfrm>
            <a:off x="3932555" y="1564640"/>
            <a:ext cx="5622870" cy="42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502920" lvl="0" indent="-407924" algn="l">
              <a:spcBef>
                <a:spcPts val="616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3080"/>
            </a:lvl1pPr>
            <a:lvl2pPr marL="1005840" lvl="1" indent="-396748" algn="l">
              <a:spcBef>
                <a:spcPts val="572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860"/>
            </a:lvl2pPr>
            <a:lvl3pPr marL="1508760" lvl="2" indent="-385571" algn="l">
              <a:spcBef>
                <a:spcPts val="528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640"/>
            </a:lvl3pPr>
            <a:lvl4pPr marL="2011680" lvl="3" indent="-36322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200"/>
            </a:lvl4pPr>
            <a:lvl5pPr marL="2514600" lvl="4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980"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gae6ea673ec_0_38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ae6ea673ec_0_38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ae6ea673ec_0_44"/>
          <p:cNvSpPr/>
          <p:nvPr/>
        </p:nvSpPr>
        <p:spPr>
          <a:xfrm rot="-10379968" flipH="1">
            <a:off x="3482093" y="1034147"/>
            <a:ext cx="5783466" cy="3840561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1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gae6ea673ec_0_44"/>
          <p:cNvSpPr/>
          <p:nvPr/>
        </p:nvSpPr>
        <p:spPr>
          <a:xfrm rot="-10381539" flipH="1">
            <a:off x="8804564" y="5002003"/>
            <a:ext cx="171217" cy="1452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100568" tIns="50270" rIns="100568" bIns="5027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8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gae6ea673ec_0_44"/>
          <p:cNvSpPr/>
          <p:nvPr/>
        </p:nvSpPr>
        <p:spPr>
          <a:xfrm rot="10800000" flipH="1">
            <a:off x="-10478" y="5428827"/>
            <a:ext cx="10079355" cy="971973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gae6ea673ec_0_44"/>
          <p:cNvSpPr/>
          <p:nvPr/>
        </p:nvSpPr>
        <p:spPr>
          <a:xfrm rot="10800000" flipH="1">
            <a:off x="4819650" y="5805170"/>
            <a:ext cx="5238750" cy="595630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100568" tIns="50270" rIns="100568" bIns="5027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8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gae6ea673ec_0_44"/>
          <p:cNvSpPr txBox="1">
            <a:spLocks noGrp="1"/>
          </p:cNvSpPr>
          <p:nvPr>
            <p:ph type="title"/>
          </p:nvPr>
        </p:nvSpPr>
        <p:spPr>
          <a:xfrm>
            <a:off x="670560" y="1098530"/>
            <a:ext cx="2434080" cy="1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200" b="1"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gae6ea673ec_0_44"/>
          <p:cNvSpPr txBox="1">
            <a:spLocks noGrp="1"/>
          </p:cNvSpPr>
          <p:nvPr>
            <p:ph type="body" idx="1"/>
          </p:nvPr>
        </p:nvSpPr>
        <p:spPr>
          <a:xfrm>
            <a:off x="670560" y="2640199"/>
            <a:ext cx="2430780" cy="2033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502920" lvl="0" indent="-251460" algn="l">
              <a:spcBef>
                <a:spcPts val="275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430"/>
            </a:lvl1pPr>
            <a:lvl2pPr marL="1005840" lvl="1" indent="-318516" algn="l">
              <a:spcBef>
                <a:spcPts val="264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320"/>
            </a:lvl2pPr>
            <a:lvl3pPr marL="1508760" lvl="2" indent="-307340" algn="l"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100"/>
            </a:lvl3pPr>
            <a:lvl4pPr marL="2011680" lvl="3" indent="-301751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90"/>
            </a:lvl4pPr>
            <a:lvl5pPr marL="2514600" lvl="4" indent="-301752" algn="l">
              <a:spcBef>
                <a:spcPts val="198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90"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gae6ea673ec_0_44"/>
          <p:cNvSpPr>
            <a:spLocks noGrp="1"/>
          </p:cNvSpPr>
          <p:nvPr>
            <p:ph type="pic" idx="2"/>
          </p:nvPr>
        </p:nvSpPr>
        <p:spPr>
          <a:xfrm rot="420022">
            <a:off x="3834414" y="1119574"/>
            <a:ext cx="5079606" cy="3669864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704"/>
              </a:spcBef>
              <a:spcAft>
                <a:spcPts val="0"/>
              </a:spcAft>
              <a:buClr>
                <a:schemeClr val="dk1"/>
              </a:buClr>
              <a:buSzPts val="2560"/>
              <a:buFont typeface="Noto Sans Symbols"/>
              <a:buNone/>
              <a:defRPr sz="352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396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352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7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352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76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308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54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gae6ea673ec_0_44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ae6ea673ec_0_44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ae6ea673ec_0_54"/>
          <p:cNvSpPr txBox="1">
            <a:spLocks noGrp="1"/>
          </p:cNvSpPr>
          <p:nvPr>
            <p:ph type="title"/>
          </p:nvPr>
        </p:nvSpPr>
        <p:spPr>
          <a:xfrm>
            <a:off x="502920" y="657860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ae6ea673ec_0_54"/>
          <p:cNvSpPr txBox="1">
            <a:spLocks noGrp="1"/>
          </p:cNvSpPr>
          <p:nvPr>
            <p:ph type="body" idx="1"/>
          </p:nvPr>
        </p:nvSpPr>
        <p:spPr>
          <a:xfrm rot="5400000">
            <a:off x="2980860" y="-671788"/>
            <a:ext cx="4096680" cy="905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2920" lvl="0" indent="-352044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1005840" lvl="1" indent="-352044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508760" lvl="2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2011680" lvl="3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514600" lvl="4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gae6ea673ec_0_54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gae6ea673ec_0_54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ae6ea673ec_0_59"/>
          <p:cNvSpPr txBox="1">
            <a:spLocks noGrp="1"/>
          </p:cNvSpPr>
          <p:nvPr>
            <p:ph type="title"/>
          </p:nvPr>
        </p:nvSpPr>
        <p:spPr>
          <a:xfrm rot="5400000">
            <a:off x="5991690" y="2154091"/>
            <a:ext cx="4864440" cy="2263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gae6ea673ec_0_59"/>
          <p:cNvSpPr txBox="1">
            <a:spLocks noGrp="1"/>
          </p:cNvSpPr>
          <p:nvPr>
            <p:ph type="body" idx="1"/>
          </p:nvPr>
        </p:nvSpPr>
        <p:spPr>
          <a:xfrm rot="5400000">
            <a:off x="1381590" y="-25229"/>
            <a:ext cx="4864440" cy="66217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502920" lvl="0" indent="-352044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1005840" lvl="1" indent="-352044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508760" lvl="2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2011680" lvl="3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514600" lvl="4" indent="-352043" algn="l">
              <a:spcBef>
                <a:spcPts val="396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3017520" lvl="5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6pPr>
            <a:lvl7pPr marL="3520440" lvl="6" indent="-352043" algn="l">
              <a:spcBef>
                <a:spcPts val="396"/>
              </a:spcBef>
              <a:spcAft>
                <a:spcPts val="0"/>
              </a:spcAft>
              <a:buSzPts val="1440"/>
              <a:buChar char="⚫"/>
              <a:defRPr/>
            </a:lvl7pPr>
            <a:lvl8pPr marL="4023360" lvl="7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8pPr>
            <a:lvl9pPr marL="4526280" lvl="8" indent="-377190" algn="l">
              <a:spcBef>
                <a:spcPts val="396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gae6ea673ec_0_59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gae6ea673ec_0_59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ae6ea673ec_0_64"/>
          <p:cNvSpPr txBox="1">
            <a:spLocks noGrp="1"/>
          </p:cNvSpPr>
          <p:nvPr>
            <p:ph type="title"/>
          </p:nvPr>
        </p:nvSpPr>
        <p:spPr>
          <a:xfrm>
            <a:off x="502920" y="657860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gae6ea673ec_0_64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gae6ea673ec_0_64"/>
          <p:cNvSpPr txBox="1">
            <a:spLocks noGrp="1"/>
          </p:cNvSpPr>
          <p:nvPr>
            <p:ph type="ftr" idx="11"/>
          </p:nvPr>
        </p:nvSpPr>
        <p:spPr>
          <a:xfrm>
            <a:off x="7962900" y="6045200"/>
            <a:ext cx="159258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ae6ea673ec_0_0"/>
          <p:cNvSpPr txBox="1">
            <a:spLocks noGrp="1"/>
          </p:cNvSpPr>
          <p:nvPr>
            <p:ph type="title"/>
          </p:nvPr>
        </p:nvSpPr>
        <p:spPr>
          <a:xfrm>
            <a:off x="502920" y="657860"/>
            <a:ext cx="905256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gae6ea673ec_0_0"/>
          <p:cNvSpPr txBox="1">
            <a:spLocks noGrp="1"/>
          </p:cNvSpPr>
          <p:nvPr>
            <p:ph type="body" idx="1"/>
          </p:nvPr>
        </p:nvSpPr>
        <p:spPr>
          <a:xfrm>
            <a:off x="502920" y="1806152"/>
            <a:ext cx="9052560" cy="4096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ae6ea673ec_0_0"/>
          <p:cNvSpPr txBox="1">
            <a:spLocks noGrp="1"/>
          </p:cNvSpPr>
          <p:nvPr>
            <p:ph type="dt" idx="10"/>
          </p:nvPr>
        </p:nvSpPr>
        <p:spPr>
          <a:xfrm>
            <a:off x="502920" y="5932593"/>
            <a:ext cx="2346960" cy="34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8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iming>
    <p:tnLst>
      <p:par>
        <p:cTn id="1" dur="indefinite" restart="never" nodeType="tmRoot"/>
      </p:par>
    </p:tnLst>
  </p:timing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54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5547" y="16186"/>
            <a:ext cx="7881557" cy="1275190"/>
          </a:xfrm>
          <a:prstGeom prst="rect">
            <a:avLst/>
          </a:prstGeom>
          <a:noFill/>
          <a:ln>
            <a:noFill/>
          </a:ln>
          <a:effectLst>
            <a:reflection stA="0" endPos="65000" dist="50800" dir="5400000" sy="-100000" algn="bl" rotWithShape="0"/>
          </a:effectLst>
        </p:spPr>
      </p:pic>
      <p:sp>
        <p:nvSpPr>
          <p:cNvPr id="86" name="Google Shape;86;p1"/>
          <p:cNvSpPr txBox="1"/>
          <p:nvPr/>
        </p:nvSpPr>
        <p:spPr>
          <a:xfrm>
            <a:off x="6789420" y="5932594"/>
            <a:ext cx="1920240" cy="340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30" tIns="42653" rIns="85330" bIns="42653" anchor="ctr" anchorCtr="0">
            <a:noAutofit/>
          </a:bodyPr>
          <a:lstStyle/>
          <a:p>
            <a:pPr algn="r">
              <a:buClr>
                <a:schemeClr val="dk1"/>
              </a:buClr>
              <a:buSzPts val="900"/>
            </a:pPr>
            <a:fld id="{00000000-1234-1234-1234-123412341234}" type="slidenum">
              <a:rPr lang="en-US" sz="840">
                <a:solidFill>
                  <a:schemeClr val="dk1"/>
                </a:solidFill>
              </a:rPr>
              <a:pPr algn="r">
                <a:buClr>
                  <a:schemeClr val="dk1"/>
                </a:buClr>
                <a:buSzPts val="900"/>
              </a:pPr>
              <a:t>1</a:t>
            </a:fld>
            <a:endParaRPr sz="1307"/>
          </a:p>
        </p:txBody>
      </p:sp>
      <p:pic>
        <p:nvPicPr>
          <p:cNvPr id="88" name="Google Shape;8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4551" y="2173607"/>
            <a:ext cx="3573780" cy="2480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4690" y="5925185"/>
            <a:ext cx="1333500" cy="49784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1697877" y="1265484"/>
            <a:ext cx="7453600" cy="1364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5330" tIns="85330" rIns="85330" bIns="85330" anchor="t" anchorCtr="0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800" b="1" dirty="0" smtClean="0">
                <a:solidFill>
                  <a:srgbClr val="FF0000"/>
                </a:solidFill>
              </a:rPr>
              <a:t>22CSE43 </a:t>
            </a:r>
            <a:r>
              <a:rPr lang="en-US" sz="2800" b="1" dirty="0">
                <a:solidFill>
                  <a:srgbClr val="FF0000"/>
                </a:solidFill>
              </a:rPr>
              <a:t>– Operating Systems</a:t>
            </a:r>
            <a:endParaRPr sz="2800" b="1" dirty="0">
              <a:solidFill>
                <a:srgbClr val="FF0000"/>
              </a:solidFill>
            </a:endParaRPr>
          </a:p>
          <a:p>
            <a:pPr algn="ctr">
              <a:lnSpc>
                <a:spcPct val="115000"/>
              </a:lnSpc>
              <a:buClr>
                <a:schemeClr val="dk1"/>
              </a:buClr>
              <a:buSzPts val="1100"/>
            </a:pPr>
            <a:r>
              <a:rPr lang="en-US" sz="2800" b="1" dirty="0">
                <a:solidFill>
                  <a:srgbClr val="FF0000"/>
                </a:solidFill>
              </a:rPr>
              <a:t>UNIT </a:t>
            </a:r>
            <a:r>
              <a:rPr lang="en-US" sz="2800" b="1" dirty="0" smtClean="0">
                <a:solidFill>
                  <a:srgbClr val="FF0000"/>
                </a:solidFill>
              </a:rPr>
              <a:t>III</a:t>
            </a:r>
            <a:endParaRPr sz="2800" b="1" dirty="0">
              <a:solidFill>
                <a:srgbClr val="FF0000"/>
              </a:solidFill>
            </a:endParaRPr>
          </a:p>
          <a:p>
            <a:endParaRPr sz="1307" dirty="0"/>
          </a:p>
        </p:txBody>
      </p:sp>
      <p:sp>
        <p:nvSpPr>
          <p:cNvPr id="8" name="TextBox 7"/>
          <p:cNvSpPr txBox="1"/>
          <p:nvPr/>
        </p:nvSpPr>
        <p:spPr>
          <a:xfrm>
            <a:off x="1352145" y="4727643"/>
            <a:ext cx="79085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err="1" smtClean="0">
                <a:solidFill>
                  <a:srgbClr val="0D1DB3"/>
                </a:solidFill>
                <a:latin typeface="Arial" pitchFamily="34" charset="0"/>
                <a:cs typeface="Arial" pitchFamily="34" charset="0"/>
              </a:rPr>
              <a:t>Dr.N.SHANTHI</a:t>
            </a:r>
            <a:endParaRPr lang="en-US" sz="2200" dirty="0" smtClean="0">
              <a:solidFill>
                <a:srgbClr val="0D1DB3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200" dirty="0" smtClean="0">
                <a:solidFill>
                  <a:srgbClr val="0D1DB3"/>
                </a:solidFill>
                <a:latin typeface="Arial" pitchFamily="34" charset="0"/>
                <a:cs typeface="Arial" pitchFamily="34" charset="0"/>
              </a:rPr>
              <a:t>PROFESSOR</a:t>
            </a:r>
          </a:p>
          <a:p>
            <a:pPr algn="ctr"/>
            <a:r>
              <a:rPr lang="en-US" sz="2200" dirty="0" smtClean="0">
                <a:solidFill>
                  <a:srgbClr val="0D1DB3"/>
                </a:solidFill>
                <a:latin typeface="Arial" pitchFamily="34" charset="0"/>
                <a:cs typeface="Arial" pitchFamily="34" charset="0"/>
              </a:rPr>
              <a:t>COMPUTER SCIENCE &amp; ENGINEERING</a:t>
            </a:r>
            <a:endParaRPr lang="en-US" sz="2200" dirty="0">
              <a:solidFill>
                <a:srgbClr val="0D1DB3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603815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075" y="216538"/>
            <a:ext cx="7171267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9452" y="1040039"/>
            <a:ext cx="8705589" cy="4959928"/>
          </a:xfrm>
        </p:spPr>
        <p:txBody>
          <a:bodyPr/>
          <a:lstStyle/>
          <a:p>
            <a:r>
              <a:rPr lang="en-US" altLang="en-US" sz="2400" dirty="0"/>
              <a:t>A set of vertices </a:t>
            </a:r>
            <a:r>
              <a:rPr lang="en-US" altLang="en-US" sz="2400" i="1" dirty="0"/>
              <a:t>V</a:t>
            </a:r>
            <a:r>
              <a:rPr lang="en-US" altLang="en-US" sz="2400" dirty="0"/>
              <a:t> and a set of edges </a:t>
            </a:r>
            <a:r>
              <a:rPr lang="en-US" altLang="en-US" sz="2400" i="1" dirty="0"/>
              <a:t>E</a:t>
            </a:r>
            <a:r>
              <a:rPr lang="en-US" altLang="en-US" sz="2400" dirty="0" smtClean="0"/>
              <a:t>.</a:t>
            </a:r>
          </a:p>
          <a:p>
            <a:r>
              <a:rPr lang="en-US" altLang="en-US" sz="2400" dirty="0" smtClean="0"/>
              <a:t>V </a:t>
            </a:r>
            <a:r>
              <a:rPr lang="en-US" altLang="en-US" sz="2400" dirty="0"/>
              <a:t>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2400" dirty="0"/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8333" y="1239648"/>
            <a:ext cx="184730" cy="2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1307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4301" y="199739"/>
            <a:ext cx="7354993" cy="501389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xmlns="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296" y="1151256"/>
            <a:ext cx="5135671" cy="4228677"/>
          </a:xfrm>
        </p:spPr>
        <p:txBody>
          <a:bodyPr/>
          <a:lstStyle/>
          <a:p>
            <a:r>
              <a:rPr lang="en-US" altLang="en-US" sz="2400" dirty="0"/>
              <a:t>One instance of R1</a:t>
            </a:r>
          </a:p>
          <a:p>
            <a:r>
              <a:rPr lang="en-US" altLang="en-US" sz="2400" dirty="0"/>
              <a:t>Two instances of R2</a:t>
            </a:r>
          </a:p>
          <a:p>
            <a:r>
              <a:rPr lang="en-US" altLang="en-US" sz="2400" dirty="0"/>
              <a:t>One instance of R3</a:t>
            </a:r>
          </a:p>
          <a:p>
            <a:r>
              <a:rPr lang="en-US" altLang="en-US" sz="2400" dirty="0"/>
              <a:t>Three instance of R4</a:t>
            </a:r>
          </a:p>
          <a:p>
            <a:r>
              <a:rPr lang="en-US" altLang="en-US" sz="2400" dirty="0"/>
              <a:t>T1 holds one instance of R2 and is waiting for an instance of R1</a:t>
            </a:r>
          </a:p>
          <a:p>
            <a:r>
              <a:rPr lang="en-US" altLang="en-US" sz="2400" dirty="0"/>
              <a:t>T2 holds one instance of R1, one instance of R2, and is waiting for an instance of R3</a:t>
            </a:r>
          </a:p>
          <a:p>
            <a:r>
              <a:rPr lang="en-US" altLang="en-US" sz="2400" dirty="0"/>
              <a:t>T3 is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xmlns="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2686" y="1400175"/>
            <a:ext cx="2330661" cy="3447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53645" y="715636"/>
            <a:ext cx="7979456" cy="438573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xmlns="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343" y="1154209"/>
            <a:ext cx="3130762" cy="4628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029200" y="3302044"/>
            <a:ext cx="5029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1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1050" dirty="0">
                <a:latin typeface="PalatinoLTStd-Roman"/>
              </a:rPr>
              <a:t>1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2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1050" dirty="0">
                <a:latin typeface="PalatinoLTStd-Roman"/>
              </a:rPr>
              <a:t>3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3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1050" dirty="0">
                <a:latin typeface="PalatinoLTStd-Roman"/>
              </a:rPr>
              <a:t>2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1</a:t>
            </a:r>
          </a:p>
          <a:p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2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1050" dirty="0">
                <a:latin typeface="PalatinoLTStd-Roman"/>
              </a:rPr>
              <a:t>3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3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1050" dirty="0">
                <a:latin typeface="PalatinoLTStd-Roman"/>
              </a:rPr>
              <a:t>2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1050" dirty="0">
                <a:latin typeface="PalatinoLTStd-Roman"/>
              </a:rPr>
              <a:t>2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94278" y="220336"/>
            <a:ext cx="7385931" cy="426720"/>
          </a:xfrm>
        </p:spPr>
        <p:txBody>
          <a:bodyPr/>
          <a:lstStyle/>
          <a:p>
            <a:pPr eaLnBrk="1" hangingPunct="1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xmlns="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892" y="1328267"/>
            <a:ext cx="3032057" cy="3872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5987244" y="2956681"/>
            <a:ext cx="3331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i="1" dirty="0">
                <a:latin typeface="PalatinoLTStd-Italic"/>
              </a:rPr>
              <a:t>T</a:t>
            </a:r>
            <a:r>
              <a:rPr lang="en-US" sz="2000" dirty="0">
                <a:latin typeface="PalatinoLTStd-Roman"/>
              </a:rPr>
              <a:t>1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2000" dirty="0">
                <a:latin typeface="PalatinoLTStd-Roman"/>
              </a:rPr>
              <a:t>1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2000" dirty="0">
                <a:latin typeface="PalatinoLTStd-Roman"/>
              </a:rPr>
              <a:t>3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R</a:t>
            </a:r>
            <a:r>
              <a:rPr lang="en-US" sz="2000" dirty="0">
                <a:latin typeface="PalatinoLTStd-Roman"/>
              </a:rPr>
              <a:t>2 </a:t>
            </a:r>
            <a:r>
              <a:rPr lang="en-US" sz="2000" dirty="0">
                <a:latin typeface="STIXMathSans-Regular"/>
              </a:rPr>
              <a:t>→ </a:t>
            </a:r>
            <a:r>
              <a:rPr lang="en-US" sz="2000" i="1" dirty="0">
                <a:latin typeface="PalatinoLTStd-Italic"/>
              </a:rPr>
              <a:t>T</a:t>
            </a:r>
            <a:r>
              <a:rPr lang="en-US" sz="2000" dirty="0">
                <a:latin typeface="PalatinoLTStd-Roman"/>
              </a:rPr>
              <a:t>1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20621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9509" y="1136439"/>
            <a:ext cx="7126000" cy="4107180"/>
          </a:xfrm>
        </p:spPr>
        <p:txBody>
          <a:bodyPr/>
          <a:lstStyle/>
          <a:p>
            <a:r>
              <a:rPr lang="en-US" altLang="en-US" sz="2400" dirty="0"/>
              <a:t>If graph contains no cycles </a:t>
            </a:r>
            <a:r>
              <a:rPr lang="en-US" altLang="en-US" sz="24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97686" y="200025"/>
            <a:ext cx="7071995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47906" y="1281498"/>
            <a:ext cx="7971553" cy="3075940"/>
          </a:xfrm>
        </p:spPr>
        <p:txBody>
          <a:bodyPr/>
          <a:lstStyle/>
          <a:p>
            <a:r>
              <a:rPr lang="en-US" altLang="en-US" sz="2400" dirty="0"/>
              <a:t>Ensure that the system will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sz="2400" dirty="0"/>
              <a:t> enter a deadlock state:</a:t>
            </a:r>
          </a:p>
          <a:p>
            <a:pPr lvl="1"/>
            <a:r>
              <a:rPr lang="en-US" altLang="en-US" sz="2400" dirty="0"/>
              <a:t>Deadlock prevention</a:t>
            </a:r>
          </a:p>
          <a:p>
            <a:pPr lvl="1"/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Allow the system to enter a deadlock state and then recover</a:t>
            </a:r>
          </a:p>
          <a:p>
            <a:r>
              <a:rPr lang="en-US" altLang="en-US" sz="2400" dirty="0"/>
              <a:t>Ignore the problem and pretend that deadlocks never occur in the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xmlns="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8770" y="211335"/>
            <a:ext cx="728091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xmlns="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4722" y="1063838"/>
            <a:ext cx="8169005" cy="3567853"/>
          </a:xfrm>
        </p:spPr>
        <p:txBody>
          <a:bodyPr/>
          <a:lstStyle/>
          <a:p>
            <a:r>
              <a:rPr lang="en-US" sz="2400" b="1" dirty="0"/>
              <a:t>Deadlock prevention </a:t>
            </a:r>
            <a:r>
              <a:rPr lang="en-US" sz="2400" dirty="0"/>
              <a:t>provides </a:t>
            </a:r>
            <a:r>
              <a:rPr lang="en-US" sz="2400" dirty="0" smtClean="0"/>
              <a:t>a set </a:t>
            </a:r>
            <a:r>
              <a:rPr lang="en-US" sz="2400" dirty="0"/>
              <a:t>of methods to ensure that at least one of the necessary conditions </a:t>
            </a:r>
            <a:r>
              <a:rPr lang="en-US" sz="2400" dirty="0" smtClean="0"/>
              <a:t>cannot </a:t>
            </a:r>
            <a:r>
              <a:rPr lang="en-US" sz="2400" dirty="0"/>
              <a:t>hold.</a:t>
            </a:r>
            <a:endParaRPr lang="en-US" altLang="en-US" sz="2400" dirty="0" smtClean="0"/>
          </a:p>
          <a:p>
            <a:r>
              <a:rPr lang="en-US" altLang="en-US" sz="2400" dirty="0" smtClean="0"/>
              <a:t>Invalidate </a:t>
            </a:r>
            <a:r>
              <a:rPr lang="en-US" altLang="en-US" sz="2400" dirty="0"/>
              <a:t>one of the four necessary conditions for </a:t>
            </a:r>
            <a:r>
              <a:rPr lang="en-US" altLang="en-US" sz="2400" dirty="0" smtClean="0"/>
              <a:t>deadlock</a:t>
            </a:r>
            <a:endParaRPr lang="en-US" altLang="en-US" sz="2400" dirty="0"/>
          </a:p>
          <a:p>
            <a:r>
              <a:rPr lang="en-US" altLang="en-US" sz="2400" b="1" dirty="0" smtClean="0">
                <a:solidFill>
                  <a:srgbClr val="FF0000"/>
                </a:solidFill>
              </a:rPr>
              <a:t>Mutual </a:t>
            </a:r>
            <a:r>
              <a:rPr lang="en-US" altLang="en-US" sz="2400" b="1" dirty="0">
                <a:solidFill>
                  <a:srgbClr val="FF0000"/>
                </a:solidFill>
              </a:rPr>
              <a:t>Exclusion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– not required for sharable resources (e.g., read-only files); must hold for non-sharable resources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Hold and Wait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– must guarantee that whenever a process requests a resource, it does not hold any other resources</a:t>
            </a:r>
          </a:p>
          <a:p>
            <a:pPr lvl="1"/>
            <a:r>
              <a:rPr lang="en-US" altLang="en-US" sz="2400" dirty="0"/>
              <a:t>Require process to request and be allocated all its resources before it begins execution, or allow process to request resources only when the process has none allocated to it.</a:t>
            </a:r>
          </a:p>
          <a:p>
            <a:pPr lvl="1"/>
            <a:r>
              <a:rPr lang="en-US" altLang="en-US" sz="2400" dirty="0"/>
              <a:t>Low resource utilization; starvation possible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xmlns="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8413" y="216538"/>
            <a:ext cx="7171267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xmlns="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05701" y="1013463"/>
            <a:ext cx="8564184" cy="415014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FF0000"/>
                </a:solidFill>
              </a:rPr>
              <a:t>No Preemption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4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400" dirty="0"/>
              <a:t>Preempted resources are added to the list of resources for which the process is waiting</a:t>
            </a:r>
          </a:p>
          <a:p>
            <a:pPr lvl="1"/>
            <a:r>
              <a:rPr lang="en-US" altLang="en-US" sz="2400" dirty="0"/>
              <a:t>Process will be restarted only when it can regain its old resources, as well as the new ones that it is requesting</a:t>
            </a:r>
          </a:p>
          <a:p>
            <a:r>
              <a:rPr lang="en-US" altLang="en-US" sz="2400" b="1" dirty="0">
                <a:solidFill>
                  <a:srgbClr val="FF0000"/>
                </a:solidFill>
              </a:rPr>
              <a:t>Circular Wait</a:t>
            </a:r>
            <a:r>
              <a:rPr lang="en-US" altLang="en-US" sz="2400" b="1" dirty="0"/>
              <a:t>:</a:t>
            </a:r>
          </a:p>
          <a:p>
            <a:pPr lvl="1"/>
            <a:r>
              <a:rPr lang="en-US" altLang="en-US" sz="2400" dirty="0"/>
              <a:t>Impose a total ordering of all resource types, and require that each process requests resources in an increasing order of enumeration</a:t>
            </a:r>
          </a:p>
          <a:p>
            <a:pPr lvl="1"/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4816" y="782320"/>
            <a:ext cx="8093357" cy="4489450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irst_mutex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F(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xmlns="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899" y="1615479"/>
            <a:ext cx="3689668" cy="4665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xmlns="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14962" y="3883449"/>
            <a:ext cx="2066925" cy="5378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1114816" y="4541087"/>
            <a:ext cx="50292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PalatinoLTStd-Roman"/>
              </a:rPr>
              <a:t>The 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thread can request an instance of resource </a:t>
            </a:r>
            <a:r>
              <a:rPr lang="en-US" sz="2000" i="1" dirty="0" err="1">
                <a:solidFill>
                  <a:srgbClr val="FF0000"/>
                </a:solidFill>
                <a:latin typeface="PalatinoLTStd-Italic"/>
              </a:rPr>
              <a:t>R</a:t>
            </a:r>
            <a:r>
              <a:rPr lang="en-US" sz="2000" i="1" baseline="-25000" dirty="0" err="1">
                <a:solidFill>
                  <a:srgbClr val="FF0000"/>
                </a:solidFill>
                <a:latin typeface="PalatinoLTStd-Italic"/>
              </a:rPr>
              <a:t>j</a:t>
            </a:r>
            <a:r>
              <a:rPr lang="en-US" sz="2000" i="1" dirty="0">
                <a:solidFill>
                  <a:srgbClr val="FF0000"/>
                </a:solidFill>
                <a:latin typeface="PalatinoLTStd-Italic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if and only if </a:t>
            </a:r>
            <a:r>
              <a:rPr lang="en-US" sz="2000" i="1" dirty="0">
                <a:solidFill>
                  <a:srgbClr val="FF0000"/>
                </a:solidFill>
                <a:latin typeface="PalatinoLTStd-Italic"/>
              </a:rPr>
              <a:t>F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(</a:t>
            </a:r>
            <a:r>
              <a:rPr lang="en-US" sz="2000" i="1" dirty="0" err="1">
                <a:solidFill>
                  <a:srgbClr val="FF0000"/>
                </a:solidFill>
                <a:latin typeface="PalatinoLTStd-Italic"/>
              </a:rPr>
              <a:t>R</a:t>
            </a:r>
            <a:r>
              <a:rPr lang="en-US" sz="2000" i="1" baseline="-25000" dirty="0" err="1">
                <a:solidFill>
                  <a:srgbClr val="FF0000"/>
                </a:solidFill>
                <a:latin typeface="PalatinoLTStd-Italic"/>
              </a:rPr>
              <a:t>j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) </a:t>
            </a:r>
            <a:r>
              <a:rPr lang="en-US" sz="2000" i="1" dirty="0">
                <a:solidFill>
                  <a:srgbClr val="FF0000"/>
                </a:solidFill>
                <a:latin typeface="STIXMath-Italic"/>
              </a:rPr>
              <a:t>&gt; </a:t>
            </a:r>
            <a:r>
              <a:rPr lang="en-US" sz="2000" i="1" dirty="0">
                <a:solidFill>
                  <a:srgbClr val="FF0000"/>
                </a:solidFill>
                <a:latin typeface="PalatinoLTStd-Italic"/>
              </a:rPr>
              <a:t>F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(</a:t>
            </a:r>
            <a:r>
              <a:rPr lang="en-US" sz="2000" i="1" dirty="0" err="1">
                <a:solidFill>
                  <a:srgbClr val="FF0000"/>
                </a:solidFill>
                <a:latin typeface="PalatinoLTStd-Italic"/>
              </a:rPr>
              <a:t>R</a:t>
            </a:r>
            <a:r>
              <a:rPr lang="en-US" sz="2000" i="1" baseline="-25000" dirty="0" err="1">
                <a:solidFill>
                  <a:srgbClr val="FF0000"/>
                </a:solidFill>
                <a:latin typeface="PalatinoLTStd-Italic"/>
              </a:rPr>
              <a:t>i</a:t>
            </a:r>
            <a:r>
              <a:rPr lang="en-US" sz="2000" dirty="0">
                <a:solidFill>
                  <a:srgbClr val="FF0000"/>
                </a:solidFill>
                <a:latin typeface="PalatinoLTStd-Roman"/>
              </a:rPr>
              <a:t>)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4330" y="211335"/>
            <a:ext cx="724535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630" y="890196"/>
            <a:ext cx="8410749" cy="5233202"/>
          </a:xfrm>
        </p:spPr>
        <p:txBody>
          <a:bodyPr/>
          <a:lstStyle/>
          <a:p>
            <a:r>
              <a:rPr lang="en-US" sz="2200" dirty="0"/>
              <a:t>Deadlock-prevention </a:t>
            </a:r>
            <a:r>
              <a:rPr lang="en-US" sz="2200" dirty="0" smtClean="0"/>
              <a:t>algorithms prevent deadlocks by </a:t>
            </a:r>
            <a:r>
              <a:rPr lang="en-US" sz="2200" dirty="0"/>
              <a:t>limiting how requests can be made</a:t>
            </a:r>
            <a:r>
              <a:rPr lang="en-US" sz="2200" dirty="0" smtClean="0"/>
              <a:t>.</a:t>
            </a:r>
          </a:p>
          <a:p>
            <a:r>
              <a:rPr lang="en-US" sz="2200" b="1" dirty="0"/>
              <a:t>Deadlock avoidance </a:t>
            </a:r>
            <a:r>
              <a:rPr lang="en-US" sz="2200" dirty="0"/>
              <a:t>requires that the operating system be given </a:t>
            </a:r>
            <a:r>
              <a:rPr lang="en-US" altLang="en-US" sz="2200" b="1" i="1" dirty="0" smtClean="0">
                <a:solidFill>
                  <a:srgbClr val="FF0000"/>
                </a:solidFill>
              </a:rPr>
              <a:t>additional information </a:t>
            </a:r>
            <a:r>
              <a:rPr lang="en-US" sz="2200" dirty="0"/>
              <a:t>in advance </a:t>
            </a:r>
            <a:r>
              <a:rPr lang="en-US" sz="2200" dirty="0" smtClean="0"/>
              <a:t>concerning which </a:t>
            </a:r>
            <a:r>
              <a:rPr lang="en-US" sz="2200" dirty="0"/>
              <a:t>resources a </a:t>
            </a:r>
            <a:r>
              <a:rPr lang="en-US" sz="2200" dirty="0" smtClean="0"/>
              <a:t>thread will request and </a:t>
            </a:r>
            <a:r>
              <a:rPr lang="en-US" sz="2200" dirty="0"/>
              <a:t>use during its lifetime.</a:t>
            </a:r>
            <a:endParaRPr lang="en-US" altLang="en-US" sz="2200" dirty="0" smtClean="0"/>
          </a:p>
          <a:p>
            <a:r>
              <a:rPr lang="en-US" altLang="en-US" sz="2200" dirty="0" smtClean="0"/>
              <a:t>Requires </a:t>
            </a:r>
            <a:r>
              <a:rPr lang="en-US" altLang="en-US" sz="2200" dirty="0"/>
              <a:t>that the system has some additional </a:t>
            </a:r>
            <a:r>
              <a:rPr lang="en-US" altLang="en-US" sz="2200" b="1" i="1" dirty="0">
                <a:solidFill>
                  <a:srgbClr val="FF0000"/>
                </a:solidFill>
              </a:rPr>
              <a:t>a priori </a:t>
            </a:r>
            <a:r>
              <a:rPr lang="en-US" altLang="en-US" sz="2200" dirty="0"/>
              <a:t>information </a:t>
            </a:r>
            <a:r>
              <a:rPr lang="en-US" altLang="en-US" sz="2200" dirty="0" smtClean="0"/>
              <a:t>available</a:t>
            </a:r>
            <a:endParaRPr lang="en-US" altLang="en-US" sz="2200" dirty="0"/>
          </a:p>
          <a:p>
            <a:r>
              <a:rPr lang="en-US" altLang="en-US" sz="2200" dirty="0" smtClean="0"/>
              <a:t>Simplest </a:t>
            </a:r>
            <a:r>
              <a:rPr lang="en-US" altLang="en-US" sz="2200" dirty="0"/>
              <a:t>and most useful model requires that each process declare the </a:t>
            </a:r>
            <a:r>
              <a:rPr lang="en-US" altLang="en-US" sz="2200" b="1" i="1" dirty="0">
                <a:solidFill>
                  <a:srgbClr val="FF0000"/>
                </a:solidFill>
              </a:rPr>
              <a:t>maximum number</a:t>
            </a:r>
            <a:r>
              <a:rPr lang="en-US" altLang="en-US" sz="2200" b="1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of resources of each type that it may need</a:t>
            </a:r>
          </a:p>
          <a:p>
            <a:r>
              <a:rPr lang="en-US" altLang="en-US" sz="2200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sz="2200" dirty="0"/>
              <a:t>Resource-allocation </a:t>
            </a:r>
            <a:r>
              <a:rPr lang="en-US" altLang="en-US" sz="2200" i="1" dirty="0"/>
              <a:t>state</a:t>
            </a:r>
            <a:r>
              <a:rPr lang="en-US" altLang="en-US" sz="2200" dirty="0"/>
              <a:t> is defined by the number of available and allocated resources, and the maximum demands of the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38200"/>
          </a:xfrm>
        </p:spPr>
        <p:txBody>
          <a:bodyPr/>
          <a:lstStyle/>
          <a:p>
            <a:r>
              <a:rPr lang="en-US" sz="4000" b="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Course Overview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14513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9660" y="752358"/>
            <a:ext cx="8480121" cy="5197505"/>
          </a:xfrm>
        </p:spPr>
        <p:txBody>
          <a:bodyPr/>
          <a:lstStyle/>
          <a:p>
            <a:r>
              <a:rPr lang="en-US" dirty="0"/>
              <a:t>A state is </a:t>
            </a:r>
            <a:r>
              <a:rPr lang="en-US" i="1" dirty="0"/>
              <a:t>safe </a:t>
            </a:r>
            <a:r>
              <a:rPr lang="en-US" dirty="0"/>
              <a:t>if the system can allocate resources to each thread (up to </a:t>
            </a:r>
            <a:r>
              <a:rPr lang="en-US" dirty="0" smtClean="0"/>
              <a:t>its maximum</a:t>
            </a:r>
            <a:r>
              <a:rPr lang="en-US" dirty="0"/>
              <a:t>) in some order and still avoid a deadlock</a:t>
            </a:r>
            <a:endParaRPr lang="en-US" altLang="en-US" dirty="0" smtClean="0"/>
          </a:p>
          <a:p>
            <a:r>
              <a:rPr lang="en-US" altLang="en-US" dirty="0" smtClean="0"/>
              <a:t>When </a:t>
            </a:r>
            <a:r>
              <a:rPr lang="en-US" altLang="en-US" dirty="0"/>
              <a:t>a process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P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&gt; of ALL the  processes  in the systems such that  for each P</a:t>
            </a:r>
            <a:r>
              <a:rPr lang="en-US" altLang="en-US" baseline="-25000" dirty="0"/>
              <a:t>i</a:t>
            </a:r>
            <a:r>
              <a:rPr lang="en-US" altLang="en-US" dirty="0"/>
              <a:t>, the resources that P</a:t>
            </a:r>
            <a:r>
              <a:rPr lang="en-US" altLang="en-US" baseline="-25000" dirty="0"/>
              <a:t>i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P</a:t>
            </a:r>
            <a:r>
              <a:rPr lang="en-US" altLang="en-US" baseline="-25000" dirty="0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terminates,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  <a:endParaRPr lang="en-US" altLang="en-US" dirty="0" smtClean="0"/>
          </a:p>
          <a:p>
            <a:pPr lvl="1"/>
            <a:r>
              <a:rPr lang="en-US" dirty="0"/>
              <a:t>If no such sequence exists, then the system state is said to be </a:t>
            </a:r>
            <a:r>
              <a:rPr lang="en-US" b="1" i="1" dirty="0">
                <a:solidFill>
                  <a:srgbClr val="FF0000"/>
                </a:solidFill>
              </a:rPr>
              <a:t>unsafe</a:t>
            </a:r>
            <a:r>
              <a:rPr 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20621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2186" y="1111250"/>
            <a:ext cx="8542751" cy="4120515"/>
          </a:xfrm>
        </p:spPr>
        <p:txBody>
          <a:bodyPr/>
          <a:lstStyle/>
          <a:p>
            <a:r>
              <a:rPr lang="en-US" altLang="en-US" sz="2400" dirty="0"/>
              <a:t>If a system is in safe state </a:t>
            </a:r>
            <a:r>
              <a:rPr lang="en-US" altLang="en-US" sz="2400" dirty="0"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1729" y="210430"/>
            <a:ext cx="7317951" cy="537845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xmlns="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320" y="1364616"/>
            <a:ext cx="4062730" cy="406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493" y="-319170"/>
            <a:ext cx="9052560" cy="1066800"/>
          </a:xfrm>
        </p:spPr>
        <p:txBody>
          <a:bodyPr/>
          <a:lstStyle/>
          <a:p>
            <a:pPr algn="ctr"/>
            <a:r>
              <a:rPr lang="en-US" sz="4000" dirty="0" smtClean="0"/>
              <a:t>Example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901874" y="1027330"/>
            <a:ext cx="870558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Consider </a:t>
            </a:r>
            <a:r>
              <a:rPr lang="en-US" sz="2000" dirty="0">
                <a:latin typeface="+mn-lt"/>
              </a:rPr>
              <a:t>a system with </a:t>
            </a:r>
            <a:r>
              <a:rPr lang="en-US" sz="2000" dirty="0" smtClean="0">
                <a:latin typeface="+mn-lt"/>
              </a:rPr>
              <a:t>12 resources </a:t>
            </a:r>
            <a:r>
              <a:rPr lang="en-US" sz="2000" dirty="0">
                <a:latin typeface="+mn-lt"/>
              </a:rPr>
              <a:t>and </a:t>
            </a:r>
            <a:r>
              <a:rPr lang="en-US" sz="2000" dirty="0" smtClean="0">
                <a:latin typeface="+mn-lt"/>
              </a:rPr>
              <a:t>3 threads: </a:t>
            </a:r>
            <a:r>
              <a:rPr lang="en-US" sz="2000" i="1" dirty="0" smtClean="0">
                <a:latin typeface="+mn-lt"/>
              </a:rPr>
              <a:t>T</a:t>
            </a:r>
            <a:r>
              <a:rPr lang="en-US" sz="2000" baseline="-25000" dirty="0" smtClean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, and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. 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Thread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 requires </a:t>
            </a:r>
            <a:r>
              <a:rPr lang="en-US" sz="2000" dirty="0" smtClean="0">
                <a:latin typeface="+mn-lt"/>
              </a:rPr>
              <a:t>10 resources</a:t>
            </a:r>
            <a:r>
              <a:rPr lang="en-US" sz="2000" dirty="0">
                <a:latin typeface="+mn-lt"/>
              </a:rPr>
              <a:t>, thread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may need as </a:t>
            </a:r>
            <a:r>
              <a:rPr lang="en-US" sz="2000" dirty="0" smtClean="0">
                <a:latin typeface="+mn-lt"/>
              </a:rPr>
              <a:t>many as 4, </a:t>
            </a:r>
            <a:r>
              <a:rPr lang="en-US" sz="2000" dirty="0">
                <a:latin typeface="+mn-lt"/>
              </a:rPr>
              <a:t>and thread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2</a:t>
            </a:r>
            <a:r>
              <a:rPr lang="en-US" sz="2000" dirty="0">
                <a:latin typeface="+mn-lt"/>
              </a:rPr>
              <a:t> may need up to </a:t>
            </a:r>
            <a:r>
              <a:rPr lang="en-US" sz="2000" dirty="0" smtClean="0">
                <a:latin typeface="+mn-lt"/>
              </a:rPr>
              <a:t>9 resources</a:t>
            </a:r>
            <a:r>
              <a:rPr lang="en-US" sz="2000" dirty="0">
                <a:latin typeface="+mn-lt"/>
              </a:rPr>
              <a:t>. </a:t>
            </a: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+mn-lt"/>
              </a:rPr>
              <a:t>Suppose </a:t>
            </a:r>
            <a:r>
              <a:rPr lang="en-US" sz="2000" dirty="0">
                <a:latin typeface="+mn-lt"/>
              </a:rPr>
              <a:t>that, at </a:t>
            </a:r>
            <a:r>
              <a:rPr lang="en-US" sz="2000" dirty="0" smtClean="0">
                <a:latin typeface="+mn-lt"/>
              </a:rPr>
              <a:t>time </a:t>
            </a:r>
            <a:r>
              <a:rPr lang="en-US" sz="2000" i="1" dirty="0" smtClean="0">
                <a:latin typeface="+mn-lt"/>
              </a:rPr>
              <a:t>t</a:t>
            </a:r>
            <a:r>
              <a:rPr lang="en-US" sz="2000" baseline="-25000" dirty="0" smtClean="0">
                <a:latin typeface="+mn-lt"/>
              </a:rPr>
              <a:t>0</a:t>
            </a:r>
            <a:r>
              <a:rPr lang="en-US" sz="2000" dirty="0">
                <a:latin typeface="+mn-lt"/>
              </a:rPr>
              <a:t>, thread </a:t>
            </a:r>
            <a:r>
              <a:rPr lang="en-US" sz="2000" i="1" dirty="0" smtClean="0">
                <a:latin typeface="+mn-lt"/>
              </a:rPr>
              <a:t>T</a:t>
            </a:r>
            <a:r>
              <a:rPr lang="en-US" sz="2000" baseline="-25000" dirty="0" smtClean="0">
                <a:latin typeface="+mn-lt"/>
              </a:rPr>
              <a:t>0</a:t>
            </a:r>
            <a:r>
              <a:rPr lang="en-US" sz="2000" dirty="0" smtClean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is holding </a:t>
            </a:r>
            <a:r>
              <a:rPr lang="en-US" sz="2000" dirty="0" smtClean="0">
                <a:latin typeface="+mn-lt"/>
              </a:rPr>
              <a:t>5 resources</a:t>
            </a:r>
            <a:r>
              <a:rPr lang="en-US" sz="2000" dirty="0">
                <a:latin typeface="+mn-lt"/>
              </a:rPr>
              <a:t>, thread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baseline="-25000" dirty="0">
                <a:latin typeface="+mn-lt"/>
              </a:rPr>
              <a:t>1</a:t>
            </a:r>
            <a:r>
              <a:rPr lang="en-US" sz="2000" dirty="0">
                <a:latin typeface="+mn-lt"/>
              </a:rPr>
              <a:t> is holding </a:t>
            </a:r>
            <a:r>
              <a:rPr lang="en-US" sz="2000" dirty="0" smtClean="0">
                <a:latin typeface="+mn-lt"/>
              </a:rPr>
              <a:t>2 </a:t>
            </a:r>
            <a:r>
              <a:rPr lang="en-US" sz="2000" dirty="0">
                <a:latin typeface="+mn-lt"/>
              </a:rPr>
              <a:t>resources, </a:t>
            </a:r>
            <a:r>
              <a:rPr lang="en-US" sz="2000" dirty="0" smtClean="0">
                <a:latin typeface="+mn-lt"/>
              </a:rPr>
              <a:t>and thread </a:t>
            </a:r>
            <a:r>
              <a:rPr lang="en-US" sz="2000" i="1" dirty="0">
                <a:latin typeface="+mn-lt"/>
              </a:rPr>
              <a:t>T</a:t>
            </a:r>
            <a:r>
              <a:rPr lang="en-US" sz="2000" dirty="0">
                <a:latin typeface="+mn-lt"/>
              </a:rPr>
              <a:t>2 is holding </a:t>
            </a:r>
            <a:r>
              <a:rPr lang="en-US" sz="2000" dirty="0" smtClean="0">
                <a:latin typeface="+mn-lt"/>
              </a:rPr>
              <a:t>2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000" dirty="0" smtClean="0">
              <a:latin typeface="+mn-lt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/>
              <a:t>At time 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, the system is in a safe state. The sequence </a:t>
            </a:r>
            <a:r>
              <a:rPr lang="en-US" sz="2000" i="1" dirty="0"/>
              <a:t>&lt;T</a:t>
            </a:r>
            <a:r>
              <a:rPr lang="en-US" sz="2000" baseline="-25000" dirty="0"/>
              <a:t>1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0</a:t>
            </a:r>
            <a:r>
              <a:rPr lang="en-US" sz="2000" dirty="0"/>
              <a:t>,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i="1" dirty="0"/>
              <a:t>&gt; </a:t>
            </a:r>
            <a:r>
              <a:rPr lang="en-US" sz="2000" dirty="0" smtClean="0"/>
              <a:t>satisfies the </a:t>
            </a:r>
            <a:r>
              <a:rPr lang="en-US" sz="2000" dirty="0"/>
              <a:t>safety condition</a:t>
            </a:r>
            <a:r>
              <a:rPr lang="en-US" sz="20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smtClean="0"/>
              <a:t>A system </a:t>
            </a:r>
            <a:r>
              <a:rPr lang="en-US" sz="2000" dirty="0"/>
              <a:t>can go </a:t>
            </a:r>
            <a:r>
              <a:rPr lang="en-US" sz="2000" dirty="0" smtClean="0"/>
              <a:t>from a </a:t>
            </a:r>
            <a:r>
              <a:rPr lang="en-US" sz="2000" dirty="0"/>
              <a:t>safe state to an unsafe state. Suppose that, at time </a:t>
            </a:r>
            <a:r>
              <a:rPr lang="en-US" sz="2000" i="1" dirty="0"/>
              <a:t>t</a:t>
            </a:r>
            <a:r>
              <a:rPr lang="en-US" sz="2000" baseline="-25000" dirty="0"/>
              <a:t>1</a:t>
            </a:r>
            <a:r>
              <a:rPr lang="en-US" sz="2000" dirty="0" smtClean="0"/>
              <a:t>, thread </a:t>
            </a:r>
            <a:r>
              <a:rPr lang="en-US" sz="2000" i="1" dirty="0"/>
              <a:t>T</a:t>
            </a:r>
            <a:r>
              <a:rPr lang="en-US" sz="2000" baseline="-25000" dirty="0"/>
              <a:t>2</a:t>
            </a:r>
            <a:r>
              <a:rPr lang="en-US" sz="2000" dirty="0"/>
              <a:t> requests and is allocated one more resource. The system is no </a:t>
            </a:r>
            <a:r>
              <a:rPr lang="en-US" sz="2000" dirty="0" smtClean="0"/>
              <a:t>longer in </a:t>
            </a:r>
            <a:r>
              <a:rPr lang="en-US" sz="2000" dirty="0"/>
              <a:t>a safe state.</a:t>
            </a:r>
            <a:endParaRPr lang="en-US" sz="2000" dirty="0"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3182" y="2658546"/>
            <a:ext cx="5322972" cy="16462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553521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33973" y="225247"/>
            <a:ext cx="7135707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22224" y="1118522"/>
            <a:ext cx="6215591" cy="4184227"/>
          </a:xfrm>
        </p:spPr>
        <p:txBody>
          <a:bodyPr/>
          <a:lstStyle/>
          <a:p>
            <a:r>
              <a:rPr lang="en-US" altLang="en-US" sz="2400" dirty="0"/>
              <a:t>Single instance of a resource type</a:t>
            </a:r>
          </a:p>
          <a:p>
            <a:pPr lvl="1"/>
            <a:r>
              <a:rPr lang="en-US" altLang="en-US" sz="2400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xmlns="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0390" y="220044"/>
            <a:ext cx="7309062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xmlns="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0431" y="1141283"/>
            <a:ext cx="8357032" cy="4184227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indicated that process </a:t>
            </a:r>
            <a:r>
              <a:rPr lang="en-US" altLang="en-US" sz="2400" i="1" dirty="0" err="1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; represented by a dashed </a:t>
            </a:r>
            <a:r>
              <a:rPr lang="en-US" altLang="en-US" sz="2400" dirty="0" smtClean="0">
                <a:sym typeface="Symbol" panose="05050102010706020507" pitchFamily="18" charset="2"/>
              </a:rPr>
              <a:t>line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pPr lvl="1"/>
            <a:r>
              <a:rPr lang="en-US" altLang="en-US" sz="2400" b="1" dirty="0" smtClean="0">
                <a:solidFill>
                  <a:srgbClr val="006699"/>
                </a:solidFill>
                <a:sym typeface="Symbol" panose="05050102010706020507" pitchFamily="18" charset="2"/>
              </a:rPr>
              <a:t>assignment </a:t>
            </a:r>
            <a:r>
              <a:rPr lang="en-US" altLang="en-US" sz="2400" b="1" dirty="0">
                <a:solidFill>
                  <a:srgbClr val="006699"/>
                </a:solidFill>
                <a:sym typeface="Symbol" panose="05050102010706020507" pitchFamily="18" charset="2"/>
              </a:rPr>
              <a:t>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Claim </a:t>
            </a:r>
            <a:r>
              <a:rPr lang="en-US" altLang="en-US" sz="2400" dirty="0">
                <a:sym typeface="Symbol" panose="05050102010706020507" pitchFamily="18" charset="2"/>
              </a:rPr>
              <a:t>edge converts to request edge when a process requests a resource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Request edge converted to an assignment edge when the  resource is allocated to the process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xmlns="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8474" y="331927"/>
            <a:ext cx="7676515" cy="42672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xmlns="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1539" y="1328783"/>
            <a:ext cx="3418205" cy="3446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xmlns="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9422" y="330079"/>
            <a:ext cx="7694295" cy="426720"/>
          </a:xfrm>
        </p:spPr>
        <p:txBody>
          <a:bodyPr/>
          <a:lstStyle/>
          <a:p>
            <a:pPr eaLnBrk="1" hangingPunct="1"/>
            <a:r>
              <a:rPr lang="en-US" altLang="en-US" sz="2613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xmlns="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550" y="1342390"/>
            <a:ext cx="3641937" cy="367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xmlns="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38840" y="707654"/>
            <a:ext cx="7146078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xmlns="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69384" y="1722063"/>
            <a:ext cx="7824928" cy="4016799"/>
          </a:xfrm>
        </p:spPr>
        <p:txBody>
          <a:bodyPr/>
          <a:lstStyle/>
          <a:p>
            <a:r>
              <a:rPr lang="en-US" altLang="en-US" sz="2400" dirty="0"/>
              <a:t>Suppose that process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request can be granted only if 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xmlns="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15440" y="222646"/>
            <a:ext cx="725424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3581" y="1053466"/>
            <a:ext cx="7943673" cy="4145703"/>
          </a:xfrm>
        </p:spPr>
        <p:txBody>
          <a:bodyPr/>
          <a:lstStyle/>
          <a:p>
            <a:r>
              <a:rPr lang="en-US" altLang="en-US" sz="2400" dirty="0"/>
              <a:t>Multiple instances of resources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resource 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resources it must return them in a finite amount of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838200"/>
          </a:xfrm>
        </p:spPr>
        <p:txBody>
          <a:bodyPr/>
          <a:lstStyle/>
          <a:p>
            <a:r>
              <a:rPr lang="en-US" sz="4000" dirty="0" smtClean="0"/>
              <a:t>Unit III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algn="just"/>
            <a:r>
              <a:rPr lang="en-US" sz="2800" dirty="0" smtClean="0">
                <a:solidFill>
                  <a:srgbClr val="FF0000"/>
                </a:solidFill>
              </a:rPr>
              <a:t>Process Synchronization : </a:t>
            </a:r>
            <a:r>
              <a:rPr lang="en-US" sz="2800" dirty="0" smtClean="0"/>
              <a:t>The </a:t>
            </a:r>
            <a:r>
              <a:rPr lang="en-US" sz="2800" dirty="0"/>
              <a:t>Critical Section Problem - Peterson’s solution – Hardware support for Synchronization – </a:t>
            </a:r>
            <a:r>
              <a:rPr lang="en-US" sz="2800" dirty="0" err="1"/>
              <a:t>Mutex</a:t>
            </a:r>
            <a:r>
              <a:rPr lang="en-US" sz="2800" dirty="0"/>
              <a:t> Locks – Semaphores – Monitors. </a:t>
            </a:r>
            <a:r>
              <a:rPr lang="en-US" sz="2800" dirty="0">
                <a:solidFill>
                  <a:srgbClr val="FF0000"/>
                </a:solidFill>
              </a:rPr>
              <a:t>Deadlocks: Deadlock Characterization – Methods for handling deadlocks - Deadlock Prevention and Avoidance – Deadlock Detection – Recovery from Deadlock</a:t>
            </a:r>
            <a:endParaRPr lang="en-US" sz="2400" dirty="0">
              <a:solidFill>
                <a:srgbClr val="FF0000"/>
              </a:solidFill>
            </a:endParaRPr>
          </a:p>
          <a:p>
            <a:pPr marL="642620" lvl="1" indent="0" algn="just">
              <a:buNone/>
            </a:pPr>
            <a:endParaRPr lang="en-US" sz="2400" dirty="0" smtClean="0">
              <a:solidFill>
                <a:srgbClr val="FF0000"/>
              </a:solidFill>
            </a:endParaRPr>
          </a:p>
          <a:p>
            <a:pPr marL="514350" lvl="1" indent="0" algn="just">
              <a:buNone/>
            </a:pPr>
            <a:r>
              <a:rPr lang="en-US" sz="2400" dirty="0" smtClean="0">
                <a:solidFill>
                  <a:srgbClr val="FF0000"/>
                </a:solidFill>
              </a:rPr>
              <a:t>CO3: </a:t>
            </a:r>
            <a:r>
              <a:rPr lang="en-US" sz="2800" dirty="0">
                <a:solidFill>
                  <a:srgbClr val="FF0000"/>
                </a:solidFill>
              </a:rPr>
              <a:t>apply different methods for process synchronization and deadlock handling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9304020" y="5831840"/>
            <a:ext cx="754380" cy="568960"/>
          </a:xfrm>
          <a:prstGeom prst="ellipse">
            <a:avLst/>
          </a:prstGeom>
        </p:spPr>
        <p:txBody>
          <a:bodyPr/>
          <a:lstStyle/>
          <a:p>
            <a:fld id="{05B87AD5-00B7-48EA-9BEB-8C98CC8860F8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6187" y="769408"/>
            <a:ext cx="7080885" cy="403013"/>
          </a:xfrm>
        </p:spPr>
        <p:txBody>
          <a:bodyPr/>
          <a:lstStyle/>
          <a:p>
            <a:pPr eaLnBrk="1" hangingPunct="1"/>
            <a:r>
              <a:rPr lang="en-US" altLang="en-US" dirty="0"/>
              <a:t>Data</a:t>
            </a:r>
            <a:r>
              <a:rPr lang="en-US" altLang="en-US" sz="2613" dirty="0"/>
              <a:t> </a:t>
            </a:r>
            <a:r>
              <a:rPr lang="en-US" altLang="en-US" dirty="0"/>
              <a:t>Structures for the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Banker</a:t>
            </a:r>
            <a:r>
              <a:rPr lang="ja-JP" altLang="en-US" dirty="0"/>
              <a:t>’</a:t>
            </a:r>
            <a:r>
              <a:rPr lang="en-US" altLang="ja-JP" dirty="0"/>
              <a:t>s Algorithm </a:t>
            </a:r>
            <a:endParaRPr lang="en-US" altLang="en-US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3273" y="1058597"/>
            <a:ext cx="8446715" cy="5191891"/>
          </a:xfrm>
        </p:spPr>
        <p:txBody>
          <a:bodyPr/>
          <a:lstStyle/>
          <a:p>
            <a:r>
              <a:rPr lang="en-US" altLang="en-US" sz="2400" dirty="0"/>
              <a:t>Let </a:t>
            </a:r>
            <a:r>
              <a:rPr lang="en-US" altLang="en-US" sz="2400" i="1" dirty="0"/>
              <a:t>n</a:t>
            </a:r>
            <a:r>
              <a:rPr lang="en-US" altLang="en-US" sz="2400" dirty="0"/>
              <a:t> = number of processes, and </a:t>
            </a:r>
            <a:r>
              <a:rPr lang="en-US" altLang="en-US" sz="2400" i="1" dirty="0"/>
              <a:t>m </a:t>
            </a:r>
            <a:r>
              <a:rPr lang="en-US" altLang="en-US" sz="2400" dirty="0"/>
              <a:t>= number of resources types. </a:t>
            </a:r>
            <a:endParaRPr lang="en-US" altLang="en-US" sz="2400" b="1" dirty="0" smtClean="0"/>
          </a:p>
          <a:p>
            <a:r>
              <a:rPr lang="en-US" altLang="en-US" sz="2400" b="1" dirty="0" smtClean="0"/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Vector of length </a:t>
            </a:r>
            <a:r>
              <a:rPr lang="en-US" altLang="en-US" sz="2400" i="1" dirty="0"/>
              <a:t>m</a:t>
            </a:r>
            <a:r>
              <a:rPr lang="en-US" altLang="en-US" sz="2400" dirty="0"/>
              <a:t>. If available [</a:t>
            </a:r>
            <a:r>
              <a:rPr lang="en-US" altLang="en-US" sz="2400" i="1" dirty="0"/>
              <a:t>j</a:t>
            </a:r>
            <a:r>
              <a:rPr lang="en-US" altLang="en-US" sz="2400" dirty="0"/>
              <a:t>] =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there are</a:t>
            </a:r>
            <a:r>
              <a:rPr lang="en-US" altLang="en-US" sz="2400" i="1" dirty="0"/>
              <a:t> k</a:t>
            </a:r>
            <a:r>
              <a:rPr lang="en-US" altLang="en-US" sz="2400" dirty="0"/>
              <a:t> instances of resource type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baseline="-25000" dirty="0"/>
              <a:t>  </a:t>
            </a:r>
            <a:r>
              <a:rPr lang="en-US" altLang="en-US" sz="2400" dirty="0"/>
              <a:t>available</a:t>
            </a:r>
          </a:p>
          <a:p>
            <a:endParaRPr lang="en-US" altLang="en-US" sz="800" dirty="0"/>
          </a:p>
          <a:p>
            <a:r>
              <a:rPr lang="en-US" altLang="en-US" sz="2400" b="1" dirty="0">
                <a:solidFill>
                  <a:srgbClr val="000000"/>
                </a:solidFill>
              </a:rPr>
              <a:t>Max</a:t>
            </a:r>
            <a:r>
              <a:rPr lang="en-US" altLang="en-US" sz="2400" i="1" dirty="0"/>
              <a:t>: n x m</a:t>
            </a:r>
            <a:r>
              <a:rPr lang="en-US" altLang="en-US" sz="2400" dirty="0"/>
              <a:t> matrix.  If </a:t>
            </a:r>
            <a:r>
              <a:rPr lang="en-US" altLang="en-US" sz="2400" i="1" dirty="0"/>
              <a:t>Max 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= </a:t>
            </a:r>
            <a:r>
              <a:rPr lang="en-US" altLang="en-US" sz="2400" i="1" dirty="0"/>
              <a:t>k</a:t>
            </a:r>
            <a:r>
              <a:rPr lang="en-US" altLang="en-US" sz="2400" dirty="0"/>
              <a:t>, then process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may request at most</a:t>
            </a:r>
            <a:r>
              <a:rPr lang="en-US" altLang="en-US" sz="2400" i="1" dirty="0"/>
              <a:t> k </a:t>
            </a:r>
            <a:r>
              <a:rPr lang="en-US" altLang="en-US" sz="2400" dirty="0"/>
              <a:t>instances of resource type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endParaRPr lang="en-US" altLang="en-US" sz="2400" i="1" baseline="-25000" dirty="0"/>
          </a:p>
          <a:p>
            <a:endParaRPr lang="en-US" altLang="en-US" sz="800" i="1" baseline="-25000" dirty="0"/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 If Allocation[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= </a:t>
            </a:r>
            <a:r>
              <a:rPr lang="en-US" altLang="en-US" sz="2400" i="1" dirty="0"/>
              <a:t>k</a:t>
            </a:r>
            <a:r>
              <a:rPr lang="en-US" altLang="en-US" sz="2400" dirty="0"/>
              <a:t> then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is currently allocated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instances of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endParaRPr lang="en-US" altLang="en-US" sz="2400" i="1" baseline="-25000" dirty="0"/>
          </a:p>
          <a:p>
            <a:endParaRPr lang="en-US" altLang="en-US" sz="800" i="1" baseline="-25000" dirty="0"/>
          </a:p>
          <a:p>
            <a:r>
              <a:rPr lang="en-US" altLang="en-US" sz="2400" b="1" dirty="0">
                <a:solidFill>
                  <a:srgbClr val="000000"/>
                </a:solidFill>
              </a:rPr>
              <a:t>Need</a:t>
            </a:r>
            <a:r>
              <a:rPr lang="en-US" altLang="en-US" sz="2400" i="1" dirty="0"/>
              <a:t>:  n </a:t>
            </a:r>
            <a:r>
              <a:rPr lang="en-US" altLang="en-US" sz="2400" dirty="0"/>
              <a:t>x</a:t>
            </a:r>
            <a:r>
              <a:rPr lang="en-US" altLang="en-US" sz="2400" i="1" dirty="0"/>
              <a:t> m</a:t>
            </a:r>
            <a:r>
              <a:rPr lang="en-US" altLang="en-US" sz="2400" dirty="0"/>
              <a:t> matrix. If </a:t>
            </a:r>
            <a:r>
              <a:rPr lang="en-US" altLang="en-US" sz="2400" i="1" dirty="0"/>
              <a:t>Need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=</a:t>
            </a:r>
            <a:r>
              <a:rPr lang="en-US" altLang="en-US" sz="2400" i="1" dirty="0"/>
              <a:t> k</a:t>
            </a:r>
            <a:r>
              <a:rPr lang="en-US" altLang="en-US" sz="2400" dirty="0"/>
              <a:t>, then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may need </a:t>
            </a:r>
            <a:r>
              <a:rPr lang="en-US" altLang="en-US" sz="2400" i="1" dirty="0"/>
              <a:t>k</a:t>
            </a:r>
            <a:r>
              <a:rPr lang="en-US" altLang="en-US" sz="2400" dirty="0"/>
              <a:t> more instances of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baseline="-25000" dirty="0"/>
              <a:t> </a:t>
            </a:r>
            <a:r>
              <a:rPr lang="en-US" altLang="en-US" sz="24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sz="2400" i="1" dirty="0" smtClean="0"/>
              <a:t>Need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i="1" dirty="0"/>
              <a:t>]</a:t>
            </a:r>
            <a:r>
              <a:rPr lang="en-US" altLang="en-US" sz="2400" dirty="0"/>
              <a:t> = </a:t>
            </a:r>
            <a:r>
              <a:rPr lang="en-US" altLang="en-US" sz="2400" i="1" dirty="0"/>
              <a:t>Max</a:t>
            </a:r>
            <a:r>
              <a:rPr lang="en-US" altLang="en-US" sz="2400" dirty="0"/>
              <a:t>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 – </a:t>
            </a:r>
            <a:r>
              <a:rPr lang="en-US" altLang="en-US" sz="2400" i="1" dirty="0"/>
              <a:t>Allocation</a:t>
            </a:r>
            <a:r>
              <a:rPr lang="en-US" altLang="en-US" sz="2400" dirty="0"/>
              <a:t> [</a:t>
            </a:r>
            <a:r>
              <a:rPr lang="en-US" altLang="en-US" sz="2400" i="1" dirty="0" err="1"/>
              <a:t>i,j</a:t>
            </a:r>
            <a:r>
              <a:rPr lang="en-US" altLang="en-US" sz="2400" dirty="0"/>
              <a:t>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16538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88770" y="1080136"/>
            <a:ext cx="6880860" cy="4613910"/>
          </a:xfrm>
        </p:spPr>
        <p:txBody>
          <a:bodyPr/>
          <a:lstStyle/>
          <a:p>
            <a:pPr marL="320029" indent="-320029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440129" lvl="3" indent="-320029">
              <a:lnSpc>
                <a:spcPct val="90000"/>
              </a:lnSpc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440129" lvl="3" indent="-320029">
              <a:lnSpc>
                <a:spcPct val="90000"/>
              </a:lnSpc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440129" lvl="3" indent="-320029">
              <a:lnSpc>
                <a:spcPct val="90000"/>
              </a:lnSpc>
              <a:buNone/>
            </a:pPr>
            <a:endParaRPr lang="en-US" altLang="en-US" sz="747" dirty="0"/>
          </a:p>
          <a:p>
            <a:pPr marL="320029" indent="-320029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746733" lvl="1" indent="-320029">
              <a:lnSpc>
                <a:spcPct val="90000"/>
              </a:lnSpc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746733" lvl="1" indent="-320029">
              <a:lnSpc>
                <a:spcPct val="90000"/>
              </a:lnSpc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746733" lvl="1" indent="-320029">
              <a:lnSpc>
                <a:spcPct val="90000"/>
              </a:lnSpc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746733" lvl="1" indent="-320029">
              <a:lnSpc>
                <a:spcPct val="90000"/>
              </a:lnSpc>
              <a:buNone/>
            </a:pPr>
            <a:endParaRPr lang="en-US" altLang="en-US" sz="747" dirty="0">
              <a:sym typeface="Symbol" panose="05050102010706020507" pitchFamily="18" charset="2"/>
            </a:endParaRPr>
          </a:p>
          <a:p>
            <a:pPr marL="320029" indent="-320029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20029" indent="-320029">
              <a:lnSpc>
                <a:spcPct val="90000"/>
              </a:lnSpc>
              <a:buFont typeface="+mj-lt"/>
              <a:buAutoNum type="arabicPeriod"/>
            </a:pPr>
            <a:endParaRPr lang="en-US" altLang="en-US" sz="653" dirty="0"/>
          </a:p>
          <a:p>
            <a:pPr marL="320029" indent="-320029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1954" y="329539"/>
            <a:ext cx="7396480" cy="426720"/>
          </a:xfrm>
        </p:spPr>
        <p:txBody>
          <a:bodyPr/>
          <a:lstStyle/>
          <a:p>
            <a:pPr eaLnBrk="1" hangingPunct="1"/>
            <a:r>
              <a:rPr lang="en-US" altLang="en-US" sz="2613" dirty="0"/>
              <a:t>Resource-Request Algorithm for Process </a:t>
            </a:r>
            <a:r>
              <a:rPr lang="en-US" altLang="en-US" sz="2613" i="1" dirty="0"/>
              <a:t>P</a:t>
            </a:r>
            <a:r>
              <a:rPr lang="en-US" altLang="en-US" sz="2613" i="1" baseline="-25000" dirty="0"/>
              <a:t>i</a:t>
            </a:r>
            <a:endParaRPr lang="en-US" altLang="en-US" sz="2613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9504" y="1040130"/>
            <a:ext cx="7132743" cy="437388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746733" lvl="1" indent="-320029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746733" lvl="1" indent="-320029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746733" lvl="1" indent="-320029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xmlns="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6193" y="220621"/>
            <a:ext cx="7153487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57655" y="1269789"/>
            <a:ext cx="7394998" cy="4237567"/>
          </a:xfrm>
        </p:spPr>
        <p:txBody>
          <a:bodyPr/>
          <a:lstStyle/>
          <a:p>
            <a:pPr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5 processes </a:t>
            </a:r>
            <a:r>
              <a:rPr lang="en-US" altLang="en-US" i="1" dirty="0"/>
              <a:t>P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Snapshot at time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xmlns="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17760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0938" y="1060874"/>
            <a:ext cx="7996317" cy="4330912"/>
          </a:xfrm>
        </p:spPr>
        <p:txBody>
          <a:bodyPr/>
          <a:lstStyle/>
          <a:p>
            <a:pPr>
              <a:tabLst>
                <a:tab pos="2289094" algn="l"/>
                <a:tab pos="325955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None/>
              <a:tabLst>
                <a:tab pos="2289094" algn="l"/>
                <a:tab pos="3259550" algn="ctr"/>
              </a:tabLst>
            </a:pPr>
            <a:endParaRPr lang="en-US" altLang="en-US" dirty="0"/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 smtClean="0"/>
              <a:t>Need 	</a:t>
            </a:r>
            <a:r>
              <a:rPr lang="en-US" altLang="en-US" i="1" dirty="0" smtClean="0"/>
              <a:t>		Available	</a:t>
            </a:r>
            <a:endParaRPr lang="en-US" altLang="en-US" dirty="0"/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</a:t>
            </a:r>
            <a:r>
              <a:rPr lang="en-US" altLang="en-US" i="1" dirty="0" smtClean="0"/>
              <a:t>C			 A B </a:t>
            </a:r>
            <a:r>
              <a:rPr lang="en-US" altLang="en-US" i="1" dirty="0" smtClean="0"/>
              <a:t>C</a:t>
            </a:r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  <a:r>
              <a:rPr lang="en-US" altLang="en-US" dirty="0" smtClean="0"/>
              <a:t>			 3  3  2</a:t>
            </a:r>
            <a:endParaRPr lang="en-US" altLang="en-US" dirty="0"/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None/>
              <a:tabLst>
                <a:tab pos="2289094" algn="l"/>
                <a:tab pos="325955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289094" algn="l"/>
                <a:tab pos="325955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xmlns="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5059" y="200025"/>
            <a:ext cx="7344621" cy="537845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0253" y="1029759"/>
            <a:ext cx="7344621" cy="4763558"/>
          </a:xfrm>
        </p:spPr>
        <p:txBody>
          <a:bodyPr/>
          <a:lstStyle/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endParaRPr lang="en-US" altLang="en-US" sz="747" dirty="0"/>
          </a:p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endParaRPr lang="en-US" altLang="en-US" sz="747" dirty="0"/>
          </a:p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endParaRPr lang="en-US" altLang="en-US" sz="747" dirty="0"/>
          </a:p>
          <a:p>
            <a:pPr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None/>
              <a:tabLst>
                <a:tab pos="1441611" algn="l"/>
                <a:tab pos="2289094" algn="ctr"/>
                <a:tab pos="3515870" algn="ctr"/>
                <a:tab pos="4687826" algn="ctr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Bankers Algorithm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 txBox="1">
            <a:spLocks noChangeArrowheads="1"/>
          </p:cNvSpPr>
          <p:nvPr/>
        </p:nvSpPr>
        <p:spPr>
          <a:xfrm>
            <a:off x="1121732" y="968880"/>
            <a:ext cx="7394998" cy="423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502920" marR="0" lvl="0" indent="-3632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1005840" marR="0" lvl="1" indent="-3632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508760" marR="0" lvl="2" indent="-3632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2011680" marR="0" lvl="3" indent="-3632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514600" marR="0" lvl="4" indent="-363220" algn="l" rtl="0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017520" marR="0" lvl="5" indent="-352043" algn="l" rtl="0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520440" marR="0" lvl="6" indent="-352043" algn="l" rtl="0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chemeClr val="accent6"/>
              </a:buClr>
              <a:buSzPts val="144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023360" marR="0" lvl="7" indent="-377190" algn="l" rtl="0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526280" marR="0" lvl="8" indent="-377190" algn="l" rtl="0">
              <a:lnSpc>
                <a:spcPct val="100000"/>
              </a:lnSpc>
              <a:spcBef>
                <a:spcPts val="396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 smtClean="0"/>
              <a:t>5 processes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1  </a:t>
            </a:r>
            <a:r>
              <a:rPr lang="en-US" altLang="en-US" dirty="0" smtClean="0"/>
              <a:t>through </a:t>
            </a:r>
            <a:r>
              <a:rPr lang="en-US" altLang="en-US" i="1" dirty="0" smtClean="0"/>
              <a:t>P</a:t>
            </a:r>
            <a:r>
              <a:rPr lang="en-US" altLang="en-US" baseline="-25000" dirty="0" smtClean="0"/>
              <a:t>5</a:t>
            </a:r>
            <a:r>
              <a:rPr lang="en-US" altLang="en-US" dirty="0" smtClean="0"/>
              <a:t>; </a:t>
            </a:r>
          </a:p>
          <a:p>
            <a:pPr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 smtClean="0"/>
              <a:t>Snapshot at time </a:t>
            </a:r>
            <a:r>
              <a:rPr lang="en-US" altLang="en-US" i="1" dirty="0" smtClean="0"/>
              <a:t>T</a:t>
            </a:r>
            <a:r>
              <a:rPr lang="en-US" altLang="en-US" baseline="-25000" dirty="0" smtClean="0"/>
              <a:t>0</a:t>
            </a:r>
            <a:r>
              <a:rPr lang="en-US" altLang="en-US" dirty="0" smtClean="0"/>
              <a:t>:</a:t>
            </a:r>
          </a:p>
          <a:p>
            <a:pPr>
              <a:buFont typeface="Noto Sans Symbols"/>
              <a:buNone/>
              <a:tabLst>
                <a:tab pos="1280114" algn="l"/>
                <a:tab pos="2235756" algn="ctr"/>
                <a:tab pos="3354374" algn="ctr"/>
                <a:tab pos="4484845" algn="ctr"/>
              </a:tabLst>
            </a:pPr>
            <a:r>
              <a:rPr lang="en-US" altLang="en-US" dirty="0" smtClean="0"/>
              <a:t>				</a:t>
            </a:r>
            <a:endParaRPr lang="en-US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143" y="1904925"/>
            <a:ext cx="6762750" cy="30384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37856" y="5122449"/>
            <a:ext cx="67627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content of the need </a:t>
            </a:r>
            <a:r>
              <a:rPr 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matrix.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system in a safe state?</a:t>
            </a:r>
          </a:p>
          <a:p>
            <a:pPr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total amount of resources of each type?</a:t>
            </a:r>
          </a:p>
        </p:txBody>
      </p:sp>
    </p:spTree>
    <p:extLst>
      <p:ext uri="{BB962C8B-B14F-4D97-AF65-F5344CB8AC3E}">
        <p14:creationId xmlns="" xmlns:p14="http://schemas.microsoft.com/office/powerpoint/2010/main" val="279490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1. For </a:t>
            </a:r>
            <a:r>
              <a:rPr lang="en-US" dirty="0"/>
              <a:t>process P</a:t>
            </a:r>
            <a:r>
              <a:rPr lang="en-US" baseline="-25000" dirty="0"/>
              <a:t>0</a:t>
            </a:r>
            <a:r>
              <a:rPr lang="en-US" dirty="0"/>
              <a:t>, Need = (3, 2, 1) </a:t>
            </a:r>
            <a:r>
              <a:rPr lang="en-US" dirty="0" smtClean="0"/>
              <a:t>and Available </a:t>
            </a:r>
            <a:r>
              <a:rPr lang="en-US" dirty="0"/>
              <a:t>= (2, 1, 0)</a:t>
            </a:r>
          </a:p>
          <a:p>
            <a:pPr marL="139700" indent="0" fontAlgn="base">
              <a:buNone/>
            </a:pPr>
            <a:r>
              <a:rPr lang="en-US" dirty="0" smtClean="0"/>
              <a:t>	Need &lt; </a:t>
            </a:r>
            <a:r>
              <a:rPr lang="en-US" dirty="0"/>
              <a:t>Available = False</a:t>
            </a:r>
          </a:p>
          <a:p>
            <a:pPr marL="139700" indent="0" fontAlgn="base">
              <a:buNone/>
            </a:pPr>
            <a:r>
              <a:rPr lang="en-US" dirty="0"/>
              <a:t> 	</a:t>
            </a:r>
            <a:r>
              <a:rPr lang="en-US" dirty="0" smtClean="0"/>
              <a:t>So</a:t>
            </a:r>
            <a:r>
              <a:rPr lang="en-US" dirty="0"/>
              <a:t>, the system will move for the next process</a:t>
            </a:r>
            <a:r>
              <a:rPr lang="en-US" dirty="0" smtClean="0"/>
              <a:t>.</a:t>
            </a:r>
          </a:p>
          <a:p>
            <a:pPr marL="139700" indent="0" fontAlgn="base">
              <a:buNone/>
            </a:pPr>
            <a:r>
              <a:rPr lang="en-US" b="1" dirty="0"/>
              <a:t>2. </a:t>
            </a:r>
            <a:r>
              <a:rPr lang="en-US" dirty="0"/>
              <a:t>For Process P</a:t>
            </a:r>
            <a:r>
              <a:rPr lang="en-US" baseline="-25000" dirty="0"/>
              <a:t>1, </a:t>
            </a:r>
            <a:r>
              <a:rPr lang="en-US" dirty="0"/>
              <a:t>Need = (1, 1, </a:t>
            </a:r>
            <a:r>
              <a:rPr lang="en-US" dirty="0" smtClean="0"/>
              <a:t>0) and  Available </a:t>
            </a:r>
            <a:r>
              <a:rPr lang="en-US" dirty="0"/>
              <a:t>= (2, 1, 0)</a:t>
            </a:r>
          </a:p>
          <a:p>
            <a:pPr marL="139700" indent="0" fontAlgn="base">
              <a:buNone/>
            </a:pPr>
            <a:r>
              <a:rPr lang="en-US" dirty="0"/>
              <a:t>    </a:t>
            </a:r>
            <a:r>
              <a:rPr lang="en-US" dirty="0" smtClean="0"/>
              <a:t>	Need &lt; </a:t>
            </a:r>
            <a:r>
              <a:rPr lang="en-US" dirty="0"/>
              <a:t>Available = True</a:t>
            </a:r>
          </a:p>
          <a:p>
            <a:pPr marL="139700" indent="0" fontAlgn="base">
              <a:buNone/>
            </a:pPr>
            <a:r>
              <a:rPr lang="en-US" dirty="0"/>
              <a:t>             </a:t>
            </a:r>
            <a:r>
              <a:rPr lang="en-US" dirty="0" smtClean="0"/>
              <a:t>Request </a:t>
            </a:r>
            <a:r>
              <a:rPr lang="en-US" dirty="0"/>
              <a:t>of P</a:t>
            </a:r>
            <a:r>
              <a:rPr lang="en-US" baseline="-25000" dirty="0"/>
              <a:t>1 </a:t>
            </a:r>
            <a:r>
              <a:rPr lang="en-US" dirty="0"/>
              <a:t>is granted.</a:t>
            </a:r>
          </a:p>
          <a:p>
            <a:pPr marL="139700" indent="0" fontAlgn="base">
              <a:buNone/>
            </a:pPr>
            <a:r>
              <a:rPr lang="en-US" dirty="0"/>
              <a:t>            </a:t>
            </a:r>
            <a:r>
              <a:rPr lang="en-US" b="1" dirty="0" smtClean="0"/>
              <a:t> </a:t>
            </a:r>
            <a:r>
              <a:rPr lang="en-US" dirty="0" smtClean="0"/>
              <a:t>Available </a:t>
            </a:r>
            <a:r>
              <a:rPr lang="en-US" dirty="0"/>
              <a:t>= Available +</a:t>
            </a:r>
            <a:r>
              <a:rPr lang="en-US" dirty="0" smtClean="0"/>
              <a:t>Allocation</a:t>
            </a:r>
          </a:p>
          <a:p>
            <a:pPr marL="139700" indent="0" fontAlgn="base">
              <a:buNone/>
            </a:pPr>
            <a:r>
              <a:rPr lang="en-US" dirty="0" smtClean="0"/>
              <a:t>		   = </a:t>
            </a:r>
            <a:r>
              <a:rPr lang="en-US" dirty="0"/>
              <a:t>(2, 1, 0) + (2, 1, 2)</a:t>
            </a:r>
          </a:p>
          <a:p>
            <a:pPr marL="139700" indent="0" fontAlgn="base">
              <a:buNone/>
            </a:pPr>
            <a:r>
              <a:rPr lang="en-US" dirty="0" smtClean="0"/>
              <a:t>		   = </a:t>
            </a:r>
            <a:r>
              <a:rPr lang="en-US" dirty="0"/>
              <a:t>(4, 2, 2) (New Available</a:t>
            </a:r>
            <a:r>
              <a:rPr lang="en-US" dirty="0" smtClean="0"/>
              <a:t>)</a:t>
            </a:r>
          </a:p>
          <a:p>
            <a:pPr marL="139700" indent="0" fontAlgn="base">
              <a:spcBef>
                <a:spcPts val="0"/>
              </a:spcBef>
              <a:buNone/>
            </a:pPr>
            <a:r>
              <a:rPr lang="en-US" dirty="0"/>
              <a:t>3. For Process P2, Need = (5, 0, 1</a:t>
            </a:r>
            <a:r>
              <a:rPr lang="en-US" dirty="0" smtClean="0"/>
              <a:t>) and Available </a:t>
            </a:r>
            <a:r>
              <a:rPr lang="en-US" dirty="0"/>
              <a:t>= (4, 2, 2)</a:t>
            </a:r>
          </a:p>
          <a:p>
            <a:pPr marL="139700" indent="0" fontAlgn="base">
              <a:spcBef>
                <a:spcPts val="0"/>
              </a:spcBef>
              <a:buNone/>
            </a:pPr>
            <a:r>
              <a:rPr lang="en-US" dirty="0" smtClean="0"/>
              <a:t>	     </a:t>
            </a:r>
            <a:r>
              <a:rPr lang="en-US" dirty="0"/>
              <a:t>Need </a:t>
            </a:r>
            <a:r>
              <a:rPr lang="en-US" dirty="0" smtClean="0"/>
              <a:t>&lt; Available </a:t>
            </a:r>
            <a:r>
              <a:rPr lang="en-US" dirty="0"/>
              <a:t>= False</a:t>
            </a:r>
          </a:p>
          <a:p>
            <a:pPr marL="139700" indent="0" fontAlgn="base">
              <a:spcBef>
                <a:spcPts val="0"/>
              </a:spcBef>
              <a:buNone/>
            </a:pPr>
            <a:r>
              <a:rPr lang="en-US" dirty="0" smtClean="0"/>
              <a:t>	     So</a:t>
            </a:r>
            <a:r>
              <a:rPr lang="en-US" dirty="0"/>
              <a:t>, the system will move to the next process.</a:t>
            </a:r>
          </a:p>
          <a:p>
            <a:pPr marL="1397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777465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27" y="782320"/>
            <a:ext cx="9052560" cy="4096680"/>
          </a:xfrm>
        </p:spPr>
        <p:txBody>
          <a:bodyPr/>
          <a:lstStyle/>
          <a:p>
            <a:pPr marL="139700" indent="0" fontAlgn="base">
              <a:buNone/>
            </a:pPr>
            <a:r>
              <a:rPr lang="en-US" b="1" dirty="0"/>
              <a:t>4. </a:t>
            </a:r>
            <a:r>
              <a:rPr lang="en-US" dirty="0"/>
              <a:t>For Process P</a:t>
            </a:r>
            <a:r>
              <a:rPr lang="en-US" baseline="-25000" dirty="0"/>
              <a:t>3, </a:t>
            </a:r>
            <a:r>
              <a:rPr lang="en-US" dirty="0"/>
              <a:t>Need = (7, 3, 3</a:t>
            </a:r>
            <a:r>
              <a:rPr lang="en-US" dirty="0" smtClean="0"/>
              <a:t>) and Available </a:t>
            </a:r>
            <a:r>
              <a:rPr lang="en-US" dirty="0"/>
              <a:t>= (4, 2, 2)</a:t>
            </a:r>
          </a:p>
          <a:p>
            <a:pPr marL="139700" indent="0" fontAlgn="base">
              <a:buNone/>
            </a:pPr>
            <a:r>
              <a:rPr lang="en-US" dirty="0"/>
              <a:t>          Need </a:t>
            </a:r>
            <a:r>
              <a:rPr lang="en-US" dirty="0" smtClean="0"/>
              <a:t>&lt; </a:t>
            </a:r>
            <a:r>
              <a:rPr lang="en-US" dirty="0"/>
              <a:t>Available = False</a:t>
            </a:r>
          </a:p>
          <a:p>
            <a:pPr marL="139700" indent="0" fontAlgn="base">
              <a:buNone/>
            </a:pPr>
            <a:r>
              <a:rPr lang="en-US" dirty="0"/>
              <a:t>So, the system will move to the next process.</a:t>
            </a:r>
          </a:p>
          <a:p>
            <a:pPr marL="139700" indent="0" fontAlgn="base">
              <a:buNone/>
            </a:pPr>
            <a:r>
              <a:rPr lang="en-US" b="1" dirty="0"/>
              <a:t>5.</a:t>
            </a:r>
            <a:r>
              <a:rPr lang="en-US" dirty="0"/>
              <a:t> For Process P</a:t>
            </a:r>
            <a:r>
              <a:rPr lang="en-US" baseline="-25000" dirty="0"/>
              <a:t>4</a:t>
            </a:r>
            <a:r>
              <a:rPr lang="en-US" dirty="0"/>
              <a:t>, Need = (0, 0, 0</a:t>
            </a:r>
            <a:r>
              <a:rPr lang="en-US" dirty="0" smtClean="0"/>
              <a:t>) and Available </a:t>
            </a:r>
            <a:r>
              <a:rPr lang="en-US" dirty="0"/>
              <a:t>= (4, 2, 2)</a:t>
            </a:r>
          </a:p>
          <a:p>
            <a:pPr marL="139700" indent="0" fontAlgn="base">
              <a:buNone/>
            </a:pPr>
            <a:r>
              <a:rPr lang="en-US" dirty="0"/>
              <a:t>              Need </a:t>
            </a:r>
            <a:r>
              <a:rPr lang="en-US" dirty="0" smtClean="0"/>
              <a:t>&lt; </a:t>
            </a:r>
            <a:r>
              <a:rPr lang="en-US" dirty="0"/>
              <a:t>Available = True</a:t>
            </a:r>
          </a:p>
          <a:p>
            <a:pPr marL="139700" indent="0" fontAlgn="base">
              <a:buNone/>
            </a:pPr>
            <a:r>
              <a:rPr lang="en-US" dirty="0"/>
              <a:t>                Request of P</a:t>
            </a:r>
            <a:r>
              <a:rPr lang="en-US" baseline="-25000" dirty="0"/>
              <a:t>4 </a:t>
            </a:r>
            <a:r>
              <a:rPr lang="en-US" dirty="0"/>
              <a:t>is granted.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 </a:t>
            </a:r>
            <a:r>
              <a:rPr lang="en-US" dirty="0" smtClean="0"/>
              <a:t>Available </a:t>
            </a:r>
            <a:r>
              <a:rPr lang="en-US" dirty="0"/>
              <a:t>= Available + Allocation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</a:t>
            </a:r>
            <a:r>
              <a:rPr lang="en-US" dirty="0" smtClean="0"/>
              <a:t> </a:t>
            </a:r>
            <a:r>
              <a:rPr lang="en-US" dirty="0"/>
              <a:t>= (4, 2, 2) + (1, 1, 2)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 </a:t>
            </a:r>
            <a:r>
              <a:rPr lang="en-US" dirty="0" smtClean="0"/>
              <a:t> </a:t>
            </a:r>
            <a:r>
              <a:rPr lang="en-US" dirty="0"/>
              <a:t>= (5, 3, 4) now, (New Available)</a:t>
            </a:r>
          </a:p>
          <a:p>
            <a:pPr marL="139700" indent="0" fontAlgn="base">
              <a:buNone/>
            </a:pPr>
            <a:r>
              <a:rPr lang="en-US" b="1" dirty="0"/>
              <a:t>6. </a:t>
            </a:r>
            <a:r>
              <a:rPr lang="en-US" dirty="0"/>
              <a:t>Now again check for Process P</a:t>
            </a:r>
            <a:r>
              <a:rPr lang="en-US" baseline="-25000" dirty="0"/>
              <a:t>2, </a:t>
            </a:r>
            <a:r>
              <a:rPr lang="en-US" dirty="0"/>
              <a:t>Need = (5, 0, 1</a:t>
            </a:r>
            <a:r>
              <a:rPr lang="en-US" dirty="0" smtClean="0"/>
              <a:t>) and Available </a:t>
            </a:r>
            <a:r>
              <a:rPr lang="en-US" dirty="0"/>
              <a:t>= (5, 3, 4)</a:t>
            </a:r>
          </a:p>
          <a:p>
            <a:pPr marL="139700" indent="0" fontAlgn="base">
              <a:buNone/>
            </a:pPr>
            <a:r>
              <a:rPr lang="en-US" dirty="0"/>
              <a:t>                Need </a:t>
            </a:r>
            <a:r>
              <a:rPr lang="en-US" dirty="0" smtClean="0"/>
              <a:t>&lt; </a:t>
            </a:r>
            <a:r>
              <a:rPr lang="en-US" dirty="0"/>
              <a:t>Available = True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 Request of P</a:t>
            </a:r>
            <a:r>
              <a:rPr lang="en-US" baseline="-25000" dirty="0"/>
              <a:t>2 </a:t>
            </a:r>
            <a:r>
              <a:rPr lang="en-US" dirty="0"/>
              <a:t>is granted.</a:t>
            </a:r>
          </a:p>
          <a:p>
            <a:pPr marL="139700" indent="0" fontAlgn="base">
              <a:buNone/>
            </a:pPr>
            <a:r>
              <a:rPr lang="en-US" dirty="0"/>
              <a:t>              </a:t>
            </a:r>
            <a:r>
              <a:rPr lang="en-US" b="1" dirty="0"/>
              <a:t>  </a:t>
            </a:r>
            <a:r>
              <a:rPr lang="en-US" dirty="0" smtClean="0"/>
              <a:t>Available </a:t>
            </a:r>
            <a:r>
              <a:rPr lang="en-US" dirty="0"/>
              <a:t>= Available + Allocation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 </a:t>
            </a:r>
            <a:r>
              <a:rPr lang="en-US" dirty="0" smtClean="0"/>
              <a:t>= </a:t>
            </a:r>
            <a:r>
              <a:rPr lang="en-US" dirty="0"/>
              <a:t>(5, 3, 4) + (4, 0, 1)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</a:t>
            </a:r>
            <a:r>
              <a:rPr lang="en-US" dirty="0" smtClean="0"/>
              <a:t> = </a:t>
            </a:r>
            <a:r>
              <a:rPr lang="en-US" dirty="0"/>
              <a:t>(9, 3, 5) now, (New Available)</a:t>
            </a:r>
          </a:p>
          <a:p>
            <a:pPr marL="1397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04709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7827" y="782320"/>
            <a:ext cx="9052560" cy="5336092"/>
          </a:xfrm>
        </p:spPr>
        <p:txBody>
          <a:bodyPr/>
          <a:lstStyle/>
          <a:p>
            <a:pPr marL="139700" indent="0" fontAlgn="base">
              <a:buNone/>
            </a:pPr>
            <a:r>
              <a:rPr lang="en-US" b="1" dirty="0"/>
              <a:t>7. </a:t>
            </a:r>
            <a:r>
              <a:rPr lang="en-US" dirty="0"/>
              <a:t>Now again check for Process P</a:t>
            </a:r>
            <a:r>
              <a:rPr lang="en-US" baseline="-25000" dirty="0"/>
              <a:t>3</a:t>
            </a:r>
            <a:r>
              <a:rPr lang="en-US" dirty="0"/>
              <a:t>, Need = (7, 3, 3</a:t>
            </a:r>
            <a:r>
              <a:rPr lang="en-US" dirty="0" smtClean="0"/>
              <a:t>) and  Available = (9, 3, 5)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</a:t>
            </a:r>
            <a:r>
              <a:rPr lang="en-US" dirty="0" smtClean="0"/>
              <a:t>Need &lt; </a:t>
            </a:r>
            <a:r>
              <a:rPr lang="en-US" dirty="0"/>
              <a:t>Available = True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 Request of P</a:t>
            </a:r>
            <a:r>
              <a:rPr lang="en-US" baseline="-25000" dirty="0"/>
              <a:t>3 </a:t>
            </a:r>
            <a:r>
              <a:rPr lang="en-US" dirty="0"/>
              <a:t>is granted.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 </a:t>
            </a:r>
            <a:r>
              <a:rPr lang="en-US" dirty="0" smtClean="0"/>
              <a:t>Available </a:t>
            </a:r>
            <a:r>
              <a:rPr lang="en-US" dirty="0"/>
              <a:t>= Available +Allocation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</a:t>
            </a:r>
            <a:r>
              <a:rPr lang="en-US" dirty="0" smtClean="0"/>
              <a:t>= </a:t>
            </a:r>
            <a:r>
              <a:rPr lang="en-US" dirty="0"/>
              <a:t>(9, 3, 5) + (0, 2, 0) = (9, 5, 5)</a:t>
            </a:r>
          </a:p>
          <a:p>
            <a:pPr marL="139700" indent="0" fontAlgn="base">
              <a:buNone/>
            </a:pPr>
            <a:r>
              <a:rPr lang="en-US" b="1" dirty="0"/>
              <a:t>8.</a:t>
            </a:r>
            <a:r>
              <a:rPr lang="en-US" dirty="0"/>
              <a:t> Now again check for Process P</a:t>
            </a:r>
            <a:r>
              <a:rPr lang="en-US" baseline="-25000" dirty="0"/>
              <a:t>0</a:t>
            </a:r>
            <a:r>
              <a:rPr lang="en-US" dirty="0"/>
              <a:t>, = Need (3, 2, </a:t>
            </a:r>
            <a:r>
              <a:rPr lang="en-US" dirty="0" smtClean="0"/>
              <a:t>1) and Available </a:t>
            </a:r>
            <a:r>
              <a:rPr lang="en-US" dirty="0"/>
              <a:t>(9, 5, 5)</a:t>
            </a:r>
          </a:p>
          <a:p>
            <a:pPr marL="139700" indent="0" fontAlgn="base">
              <a:buNone/>
            </a:pPr>
            <a:r>
              <a:rPr lang="en-US" b="1" dirty="0"/>
              <a:t>             </a:t>
            </a:r>
            <a:r>
              <a:rPr lang="en-US" dirty="0" smtClean="0"/>
              <a:t>Need &lt; </a:t>
            </a:r>
            <a:r>
              <a:rPr lang="en-US" dirty="0"/>
              <a:t>Available = True</a:t>
            </a:r>
          </a:p>
          <a:p>
            <a:pPr marL="139700" indent="0" fontAlgn="base">
              <a:buNone/>
            </a:pPr>
            <a:r>
              <a:rPr lang="en-US" dirty="0" smtClean="0"/>
              <a:t>	So</a:t>
            </a:r>
            <a:r>
              <a:rPr lang="en-US" dirty="0"/>
              <a:t>, the request will be granted to P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pPr marL="139700" indent="0" fontAlgn="base">
              <a:buNone/>
            </a:pPr>
            <a:r>
              <a:rPr lang="en-US" dirty="0" smtClean="0"/>
              <a:t>	Safe </a:t>
            </a:r>
            <a:r>
              <a:rPr lang="en-US" dirty="0"/>
              <a:t>sequence: &lt; P</a:t>
            </a:r>
            <a:r>
              <a:rPr lang="en-US" baseline="-25000" dirty="0"/>
              <a:t>1,</a:t>
            </a:r>
            <a:r>
              <a:rPr lang="en-US" dirty="0"/>
              <a:t> P</a:t>
            </a:r>
            <a:r>
              <a:rPr lang="en-US" baseline="-25000" dirty="0"/>
              <a:t>4,</a:t>
            </a:r>
            <a:r>
              <a:rPr lang="en-US" dirty="0"/>
              <a:t> P</a:t>
            </a:r>
            <a:r>
              <a:rPr lang="en-US" baseline="-25000" dirty="0"/>
              <a:t>2,</a:t>
            </a:r>
            <a:r>
              <a:rPr lang="en-US" dirty="0"/>
              <a:t> P</a:t>
            </a:r>
            <a:r>
              <a:rPr lang="en-US" baseline="-25000" dirty="0"/>
              <a:t>3,</a:t>
            </a:r>
            <a:r>
              <a:rPr lang="en-US" dirty="0"/>
              <a:t> P</a:t>
            </a:r>
            <a:r>
              <a:rPr lang="en-US" baseline="-25000" dirty="0"/>
              <a:t>0&gt;</a:t>
            </a:r>
            <a:endParaRPr lang="en-US" dirty="0"/>
          </a:p>
          <a:p>
            <a:pPr marL="139700" indent="0" fontAlgn="base">
              <a:buNone/>
            </a:pPr>
            <a:r>
              <a:rPr lang="en-US" b="1" dirty="0"/>
              <a:t>The system allocates all the needed resources to each process. So, we can say that system is in a safe state.</a:t>
            </a:r>
            <a:endParaRPr lang="en-US" dirty="0"/>
          </a:p>
          <a:p>
            <a:pPr marL="139700" indent="0" fontAlgn="base">
              <a:buNone/>
            </a:pPr>
            <a:endParaRPr lang="en-US" b="1" dirty="0" smtClean="0"/>
          </a:p>
          <a:p>
            <a:pPr marL="139700" indent="0" fontAlgn="base">
              <a:buNone/>
            </a:pPr>
            <a:r>
              <a:rPr lang="en-US" b="1" dirty="0" smtClean="0"/>
              <a:t>3</a:t>
            </a:r>
            <a:r>
              <a:rPr lang="en-US" b="1" dirty="0"/>
              <a:t>. </a:t>
            </a:r>
            <a:r>
              <a:rPr lang="en-US" dirty="0"/>
              <a:t>The total amount of resources = sum of columns of allocation + Available</a:t>
            </a:r>
          </a:p>
          <a:p>
            <a:pPr marL="139700" indent="0" fontAlgn="base">
              <a:buNone/>
            </a:pPr>
            <a:r>
              <a:rPr lang="en-US" dirty="0"/>
              <a:t>                                                             = [8 5 7] + [2 1 0] = [10 6 7]</a:t>
            </a:r>
          </a:p>
          <a:p>
            <a:pPr marL="139700" indent="0" fontAlgn="base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7247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4687" y="210430"/>
            <a:ext cx="7354993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4687" y="1221892"/>
            <a:ext cx="7082367" cy="4228677"/>
          </a:xfrm>
        </p:spPr>
        <p:txBody>
          <a:bodyPr/>
          <a:lstStyle/>
          <a:p>
            <a:r>
              <a:rPr lang="en-US" altLang="en-US" sz="2400" dirty="0"/>
              <a:t>System Model</a:t>
            </a:r>
          </a:p>
          <a:p>
            <a:r>
              <a:rPr lang="en-US" altLang="en-US" sz="2400" dirty="0"/>
              <a:t>Deadlock Characterization</a:t>
            </a:r>
          </a:p>
          <a:p>
            <a:r>
              <a:rPr lang="en-US" altLang="en-US" sz="2400" dirty="0"/>
              <a:t>Methods for Handling Deadlocks</a:t>
            </a:r>
          </a:p>
          <a:p>
            <a:r>
              <a:rPr lang="en-US" altLang="en-US" sz="2400" dirty="0"/>
              <a:t>Deadlock Prevention</a:t>
            </a:r>
          </a:p>
          <a:p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Deadlock Detection </a:t>
            </a:r>
          </a:p>
          <a:p>
            <a:r>
              <a:rPr lang="en-US" altLang="en-US" sz="2400" dirty="0"/>
              <a:t>Recovery from 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xmlns="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7319" y="220044"/>
            <a:ext cx="6926791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9647" y="1151256"/>
            <a:ext cx="7026124" cy="4228677"/>
          </a:xfrm>
        </p:spPr>
        <p:txBody>
          <a:bodyPr/>
          <a:lstStyle/>
          <a:p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Recovery scheme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xmlns="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21216" y="0"/>
            <a:ext cx="8637184" cy="788248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1007" y="1332947"/>
            <a:ext cx="8236352" cy="4210897"/>
          </a:xfrm>
        </p:spPr>
        <p:txBody>
          <a:bodyPr/>
          <a:lstStyle/>
          <a:p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dirty="0">
                <a:sym typeface="Symbol" panose="05050102010706020507" pitchFamily="18" charset="2"/>
              </a:rPr>
              <a:t/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An algorithm to detect a cycle in a graph requires an order of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n</a:t>
            </a:r>
            <a:r>
              <a:rPr lang="en-US" altLang="en-US" sz="2400" b="1" baseline="30000" dirty="0"/>
              <a:t>2</a:t>
            </a:r>
            <a:r>
              <a:rPr lang="en-US" altLang="en-US" sz="2400" b="1" dirty="0"/>
              <a:t> </a:t>
            </a:r>
            <a:r>
              <a:rPr lang="en-US" altLang="en-US" sz="2400" dirty="0"/>
              <a:t>operations, where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xmlns="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19724" y="742316"/>
            <a:ext cx="7736054" cy="426720"/>
          </a:xfrm>
        </p:spPr>
        <p:txBody>
          <a:bodyPr/>
          <a:lstStyle/>
          <a:p>
            <a:pPr algn="ctr" eaLnBrk="1" hangingPunct="1"/>
            <a:r>
              <a:rPr lang="en-US" alt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Times New Roman"/>
              </a:rPr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xmlns="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2082" y="5141117"/>
            <a:ext cx="2193229" cy="2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307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xmlns="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04166" y="5141117"/>
            <a:ext cx="2353529" cy="2934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307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xmlns="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988" y="1425971"/>
            <a:ext cx="5357707" cy="3458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xmlns="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9767" y="285990"/>
            <a:ext cx="7810429" cy="58674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22345" y="1509120"/>
            <a:ext cx="8322279" cy="3594523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 vector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indicates the number of available resources of each type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defines the number of resources of each type currently allocated to each process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Request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indicates the current request  of each process.  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r>
              <a:rPr lang="en-US" altLang="en-US" sz="2400" dirty="0"/>
              <a:t>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xmlns="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654" y="220621"/>
            <a:ext cx="7372773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xmlns="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1005" y="1151256"/>
            <a:ext cx="7236460" cy="4228677"/>
          </a:xfrm>
        </p:spPr>
        <p:txBody>
          <a:bodyPr/>
          <a:lstStyle/>
          <a:p>
            <a:pPr marL="320029" indent="-320029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794145" lvl="1" indent="-36744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794145" lvl="1" indent="-36744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794145" lvl="1" indent="-367440"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20029" indent="-320029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794145" lvl="1" indent="-36744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794145" lvl="1" indent="-36744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794145" lvl="1" indent="-367440"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5466" y="200025"/>
            <a:ext cx="7054215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6555" y="1093471"/>
            <a:ext cx="6737138" cy="2143972"/>
          </a:xfrm>
        </p:spPr>
        <p:txBody>
          <a:bodyPr/>
          <a:lstStyle/>
          <a:p>
            <a:pPr marL="320029" indent="-320029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20029" indent="-320029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>
                <a:sym typeface="Symbol" panose="05050102010706020507" pitchFamily="18" charset="2"/>
              </a:rPr>
              <a:t>P</a:t>
            </a:r>
            <a:r>
              <a:rPr lang="en-US" altLang="en-US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xmlns="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655" y="3539183"/>
            <a:ext cx="7181638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0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kumimoji="0" lang="en-US" altLang="en-US" sz="2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kumimoji="0" lang="en-US" altLang="en-US" sz="2000" i="1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n</a:t>
            </a:r>
            <a:r>
              <a:rPr kumimoji="0" lang="en-US" altLang="en-US" sz="2000" baseline="30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kumimoji="0" lang="en-US" altLang="en-US" sz="2000" dirty="0">
                <a:solidFill>
                  <a:srgbClr val="FF0066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sz="2000" dirty="0">
              <a:solidFill>
                <a:srgbClr val="FF006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6193" y="200025"/>
            <a:ext cx="7153487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03587" y="1034204"/>
            <a:ext cx="8079032" cy="4779857"/>
          </a:xfrm>
        </p:spPr>
        <p:txBody>
          <a:bodyPr/>
          <a:lstStyle/>
          <a:p>
            <a:pPr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Five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endParaRPr lang="en-US" altLang="en-US" dirty="0"/>
          </a:p>
          <a:p>
            <a:pPr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</a:t>
            </a:r>
            <a:r>
              <a:rPr lang="en-US" altLang="en-US" dirty="0" smtClean="0"/>
              <a:t> </a:t>
            </a:r>
            <a:r>
              <a:rPr lang="en-US" altLang="en-US" dirty="0"/>
              <a:t>0 0 0 	0 0 0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</a:t>
            </a:r>
            <a:r>
              <a:rPr lang="en-US" altLang="en-US" dirty="0" smtClean="0"/>
              <a:t>0 </a:t>
            </a:r>
            <a:r>
              <a:rPr lang="en-US" altLang="en-US" dirty="0"/>
              <a:t>0 0 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endParaRPr lang="en-US" altLang="en-US" dirty="0"/>
          </a:p>
          <a:p>
            <a:pPr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P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P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xmlns="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00025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xmlns="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14687" y="1151256"/>
            <a:ext cx="7263130" cy="4701328"/>
          </a:xfrm>
        </p:spPr>
        <p:txBody>
          <a:bodyPr/>
          <a:lstStyle/>
          <a:p>
            <a:pPr>
              <a:tabLst>
                <a:tab pos="2613567" algn="l"/>
                <a:tab pos="3461050" algn="ctr"/>
              </a:tabLst>
            </a:pP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 smtClean="0"/>
              <a:t>	</a:t>
            </a:r>
            <a:r>
              <a:rPr lang="en-US" altLang="en-US" dirty="0" smtClean="0"/>
              <a:t>		 </a:t>
            </a:r>
            <a:r>
              <a:rPr lang="en-US" altLang="en-US" i="1" u="sng" dirty="0" smtClean="0"/>
              <a:t>Allocation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Request</a:t>
            </a:r>
            <a:r>
              <a:rPr lang="en-US" altLang="en-US" i="1" dirty="0" smtClean="0"/>
              <a:t>	</a:t>
            </a:r>
            <a:r>
              <a:rPr lang="en-US" altLang="en-US" i="1" u="sng" dirty="0" smtClean="0"/>
              <a:t>Available</a:t>
            </a:r>
            <a:r>
              <a:rPr lang="en-US" altLang="en-US" i="1" dirty="0" smtClean="0"/>
              <a:t>  	</a:t>
            </a:r>
            <a:r>
              <a:rPr lang="en-US" altLang="en-US" i="1" u="sng" dirty="0" smtClean="0"/>
              <a:t>New Request</a:t>
            </a:r>
            <a:endParaRPr lang="en-US" altLang="en-US" i="1" dirty="0" smtClean="0"/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</a:t>
            </a:r>
            <a:r>
              <a:rPr lang="en-US" altLang="en-US" i="1" dirty="0" smtClean="0"/>
              <a:t>C	</a:t>
            </a:r>
            <a:r>
              <a:rPr lang="en-US" altLang="en-US" i="1" dirty="0"/>
              <a:t>A B C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 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0 0 0 	0 0 </a:t>
            </a:r>
            <a:r>
              <a:rPr lang="en-US" altLang="en-US" dirty="0" smtClean="0"/>
              <a:t>0	</a:t>
            </a:r>
            <a:r>
              <a:rPr lang="en-US" altLang="en-US" dirty="0"/>
              <a:t> 0 0 0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</a:t>
            </a:r>
            <a:r>
              <a:rPr lang="en-US" altLang="en-US" dirty="0" smtClean="0"/>
              <a:t>2		</a:t>
            </a:r>
            <a:r>
              <a:rPr lang="en-US" altLang="en-US" dirty="0"/>
              <a:t> 2 0 2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3 0 3           0 0 0 </a:t>
            </a:r>
            <a:r>
              <a:rPr lang="en-US" altLang="en-US" dirty="0" smtClean="0"/>
              <a:t>		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0 0 1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i="1" dirty="0"/>
              <a:t>             P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  <a:r>
              <a:rPr lang="en-US" altLang="en-US" dirty="0" smtClean="0"/>
              <a:t>		</a:t>
            </a:r>
            <a:r>
              <a:rPr lang="en-US" altLang="en-US" dirty="0"/>
              <a:t> 1 0 0</a:t>
            </a:r>
          </a:p>
          <a:p>
            <a:pPr>
              <a:buNone/>
              <a:tabLst>
                <a:tab pos="1333452" algn="l"/>
                <a:tab pos="2182418" algn="ctr"/>
                <a:tab pos="3354374" algn="ctr"/>
                <a:tab pos="4593003" algn="ctr"/>
              </a:tabLst>
            </a:pPr>
            <a:r>
              <a:rPr lang="en-US" altLang="en-US" dirty="0"/>
              <a:t>	       </a:t>
            </a:r>
            <a:r>
              <a:rPr lang="en-US" altLang="en-US" i="1" dirty="0"/>
              <a:t>P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</a:t>
            </a:r>
            <a:r>
              <a:rPr lang="en-US" altLang="en-US" dirty="0" smtClean="0"/>
              <a:t>2		</a:t>
            </a:r>
            <a:r>
              <a:rPr lang="en-US" altLang="en-US" dirty="0"/>
              <a:t> 0 0 2</a:t>
            </a:r>
          </a:p>
          <a:p>
            <a:pPr>
              <a:buNone/>
              <a:tabLst>
                <a:tab pos="2613567" algn="l"/>
                <a:tab pos="3461050" algn="ctr"/>
              </a:tabLst>
            </a:pPr>
            <a:r>
              <a:rPr lang="en-US" altLang="en-US" i="1" dirty="0"/>
              <a:t>		</a:t>
            </a:r>
            <a:r>
              <a:rPr lang="en-US" altLang="en-US" dirty="0"/>
              <a:t>		</a:t>
            </a:r>
            <a:endParaRPr lang="en-US" altLang="en-US" sz="747" dirty="0"/>
          </a:p>
          <a:p>
            <a:pPr>
              <a:tabLst>
                <a:tab pos="2613567" algn="l"/>
                <a:tab pos="346105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613567" algn="l"/>
                <a:tab pos="3461050" algn="ctr"/>
              </a:tabLst>
            </a:pPr>
            <a:r>
              <a:rPr lang="en-US" altLang="en-US" dirty="0"/>
              <a:t>Can reclaim resources held by process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613567" algn="l"/>
                <a:tab pos="346105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P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88795" y="214842"/>
            <a:ext cx="7080885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43621" y="1047539"/>
            <a:ext cx="7851107" cy="4228677"/>
          </a:xfrm>
        </p:spPr>
        <p:txBody>
          <a:bodyPr/>
          <a:lstStyle/>
          <a:p>
            <a:r>
              <a:rPr lang="en-US" altLang="en-US" sz="2400" dirty="0"/>
              <a:t>When, and how often, to invoke depends on:</a:t>
            </a:r>
          </a:p>
          <a:p>
            <a:pPr lvl="1"/>
            <a:r>
              <a:rPr lang="en-US" altLang="en-US" sz="2400" dirty="0"/>
              <a:t>How often a deadlock is likely to occur?</a:t>
            </a:r>
          </a:p>
          <a:p>
            <a:pPr lvl="1"/>
            <a:r>
              <a:rPr lang="en-US" altLang="en-US" sz="2400" dirty="0"/>
              <a:t>How many processes will need to be rolled back?</a:t>
            </a:r>
          </a:p>
          <a:p>
            <a:pPr lvl="2"/>
            <a:r>
              <a:rPr lang="en-US" altLang="en-US" sz="2400" dirty="0"/>
              <a:t>one for each disjoint cycle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/>
              <a:t>“</a:t>
            </a:r>
            <a:r>
              <a:rPr lang="en-US" altLang="ja-JP" sz="2400" dirty="0"/>
              <a:t>caused</a:t>
            </a:r>
            <a:r>
              <a:rPr lang="ja-JP" altLang="en-US" sz="2400" dirty="0"/>
              <a:t>”</a:t>
            </a:r>
            <a:r>
              <a:rPr lang="en-US" altLang="ja-JP" sz="2400" dirty="0"/>
              <a:t> the deadlock.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xmlns="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4282" y="820844"/>
            <a:ext cx="8015817" cy="42672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xmlns="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4282" y="1422511"/>
            <a:ext cx="8588650" cy="4228677"/>
          </a:xfrm>
        </p:spPr>
        <p:txBody>
          <a:bodyPr/>
          <a:lstStyle/>
          <a:p>
            <a:r>
              <a:rPr lang="en-US" altLang="en-US" dirty="0"/>
              <a:t>Abort all deadlocked processes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Abort one process at a time until the deadlock cycle is eliminated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 which order should we choose to abort?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Priority of the process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How long process has computed, and how much longer to completion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the process has used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Resources process needs to complete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How many processes will need to be terminated</a:t>
            </a:r>
          </a:p>
          <a:p>
            <a:pPr marL="746733" lvl="1" indent="-320029">
              <a:buFont typeface="Arial" panose="020B0604020202020204" pitchFamily="34" charset="0"/>
              <a:buAutoNum type="arabicPeriod"/>
            </a:pPr>
            <a:r>
              <a:rPr lang="en-US" altLang="en-US" dirty="0"/>
              <a:t>Is process interactive or batch?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Deadlock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346" y="2329842"/>
            <a:ext cx="4521897" cy="32149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193" y="2617592"/>
            <a:ext cx="4162067" cy="26394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889346" y="867335"/>
            <a:ext cx="866613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PalatinoLTStd-Roman"/>
              </a:rPr>
              <a:t>Deadlock is </a:t>
            </a:r>
            <a:r>
              <a:rPr lang="en-US" sz="2000" dirty="0">
                <a:latin typeface="PalatinoLTStd-Roman"/>
              </a:rPr>
              <a:t>a situation in which </a:t>
            </a:r>
            <a:r>
              <a:rPr lang="en-US" sz="2000" i="1" dirty="0">
                <a:latin typeface="PalatinoLTStd-Italic"/>
              </a:rPr>
              <a:t>every process in a set of processes is waiting for </a:t>
            </a:r>
            <a:r>
              <a:rPr lang="en-US" sz="2000" i="1" dirty="0" smtClean="0">
                <a:latin typeface="PalatinoLTStd-Italic"/>
              </a:rPr>
              <a:t>an event </a:t>
            </a:r>
            <a:r>
              <a:rPr lang="en-US" sz="2000" i="1" dirty="0">
                <a:latin typeface="PalatinoLTStd-Italic"/>
              </a:rPr>
              <a:t>that can be caused only by another process in the set</a:t>
            </a:r>
            <a:r>
              <a:rPr lang="en-US" sz="2000" dirty="0">
                <a:latin typeface="PalatinoLTStd-Roman"/>
              </a:rPr>
              <a:t>.</a:t>
            </a:r>
            <a:endParaRPr lang="en-US" sz="2000" dirty="0"/>
          </a:p>
        </p:txBody>
      </p:sp>
    </p:spTree>
    <p:extLst>
      <p:ext uri="{BB962C8B-B14F-4D97-AF65-F5344CB8AC3E}">
        <p14:creationId xmlns="" xmlns:p14="http://schemas.microsoft.com/office/powerpoint/2010/main" val="347573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xmlns="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93968" y="876779"/>
            <a:ext cx="7485380" cy="426720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 from Deadlock: 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Resource </a:t>
            </a:r>
            <a:r>
              <a:rPr lang="en-US" altLang="en-US" dirty="0"/>
              <a:t>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xmlns="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80401" y="1863349"/>
            <a:ext cx="8227062" cy="4184227"/>
          </a:xfrm>
        </p:spPr>
        <p:txBody>
          <a:bodyPr/>
          <a:lstStyle/>
          <a:p>
            <a:r>
              <a:rPr lang="en-US" altLang="en-US" sz="2400" b="1" dirty="0"/>
              <a:t>Selecting a victim </a:t>
            </a:r>
            <a:r>
              <a:rPr lang="en-US" altLang="en-US" sz="2400" dirty="0"/>
              <a:t>– minimize cost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Rollback</a:t>
            </a:r>
            <a:r>
              <a:rPr lang="en-US" altLang="en-US" sz="2400" dirty="0"/>
              <a:t> – return to some safe state, restart process for that state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Starvation</a:t>
            </a:r>
            <a:r>
              <a:rPr lang="en-US" altLang="en-US" sz="2400" dirty="0"/>
              <a:t> –  same process may always be picked as victim, include number of rollback in cost factor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spcBef>
                <a:spcPts val="600"/>
              </a:spcBef>
            </a:pPr>
            <a:r>
              <a:rPr lang="en-US" dirty="0">
                <a:sym typeface="Arial"/>
              </a:rPr>
              <a:t>Course Outcome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>
                <a:solidFill>
                  <a:srgbClr val="0033CC"/>
                </a:solidFill>
              </a:rPr>
              <a:t>On completion of the course, the students will be able to</a:t>
            </a:r>
          </a:p>
          <a:p>
            <a:pPr algn="just"/>
            <a:r>
              <a:rPr lang="en-US" dirty="0" smtClean="0"/>
              <a:t>CO1 : </a:t>
            </a:r>
            <a:r>
              <a:rPr lang="en-US" dirty="0"/>
              <a:t>explain operating system structure, services and system calls and identify appropriate system calls for a given service</a:t>
            </a:r>
            <a:endParaRPr lang="en-US" dirty="0" smtClean="0"/>
          </a:p>
          <a:p>
            <a:pPr algn="just"/>
            <a:r>
              <a:rPr lang="en-US" dirty="0" smtClean="0"/>
              <a:t>CO2 : </a:t>
            </a:r>
            <a:r>
              <a:rPr lang="en-US" dirty="0"/>
              <a:t>make use of process management strategies for scheduling processes</a:t>
            </a:r>
            <a:endParaRPr lang="en-US" dirty="0" smtClean="0"/>
          </a:p>
          <a:p>
            <a:pPr algn="just"/>
            <a:r>
              <a:rPr lang="en-US" b="1" dirty="0" smtClean="0">
                <a:solidFill>
                  <a:srgbClr val="FF0000"/>
                </a:solidFill>
              </a:rPr>
              <a:t>CO3 : </a:t>
            </a:r>
            <a:r>
              <a:rPr lang="en-US" b="1" dirty="0">
                <a:solidFill>
                  <a:srgbClr val="FF0000"/>
                </a:solidFill>
              </a:rPr>
              <a:t>apply different methods for process synchronization and deadlock </a:t>
            </a:r>
            <a:r>
              <a:rPr lang="en-US" b="1" dirty="0" smtClean="0">
                <a:solidFill>
                  <a:srgbClr val="FF0000"/>
                </a:solidFill>
              </a:rPr>
              <a:t>handling</a:t>
            </a:r>
          </a:p>
          <a:p>
            <a:pPr algn="just"/>
            <a:r>
              <a:rPr lang="en-US" dirty="0" smtClean="0"/>
              <a:t>CO4 : </a:t>
            </a:r>
            <a:r>
              <a:rPr lang="en-US" dirty="0"/>
              <a:t>make use of memory management strategies and apply page replacement policies to address demand paging</a:t>
            </a:r>
            <a:endParaRPr lang="en-US" dirty="0" smtClean="0"/>
          </a:p>
          <a:p>
            <a:pPr algn="just"/>
            <a:r>
              <a:rPr lang="en-US" dirty="0" smtClean="0"/>
              <a:t>CO5 : </a:t>
            </a:r>
            <a:r>
              <a:rPr lang="en-US" dirty="0"/>
              <a:t>apply various disk scheduling algorithms and elaborate file systems concepts</a:t>
            </a:r>
            <a:endParaRPr lang="en-US" dirty="0" smtClean="0"/>
          </a:p>
          <a:p>
            <a:pPr algn="just">
              <a:buNone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304020" y="5831840"/>
            <a:ext cx="754380" cy="568960"/>
          </a:xfrm>
          <a:prstGeom prst="ellipse">
            <a:avLst/>
          </a:prstGeom>
        </p:spPr>
        <p:txBody>
          <a:bodyPr/>
          <a:lstStyle/>
          <a:p>
            <a:r>
              <a:rPr lang="en-US" altLang="en-US" smtClean="0"/>
              <a:t>  </a:t>
            </a:r>
            <a:fld id="{05B87AD5-00B7-48EA-9BEB-8C98CC8860F8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13574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8720" y="1220927"/>
            <a:ext cx="8393691" cy="4200525"/>
          </a:xfrm>
        </p:spPr>
        <p:txBody>
          <a:bodyPr/>
          <a:lstStyle/>
          <a:p>
            <a:r>
              <a:rPr lang="en-US" altLang="en-US" sz="2400" dirty="0"/>
              <a:t>Illustrate how deadlock can occur when mutex locks are used</a:t>
            </a:r>
          </a:p>
          <a:p>
            <a:r>
              <a:rPr lang="en-US" altLang="en-US" sz="2400" dirty="0"/>
              <a:t>Define the four necessary conditions that characterize deadlock</a:t>
            </a:r>
          </a:p>
          <a:p>
            <a:r>
              <a:rPr lang="en-US" altLang="en-US" sz="2400" dirty="0"/>
              <a:t>Identify a deadlock situation in a resource allocation graph</a:t>
            </a:r>
          </a:p>
          <a:p>
            <a:r>
              <a:rPr lang="en-US" altLang="en-US" sz="2400" dirty="0"/>
              <a:t>Evaluate the four different approaches for preventing deadlocks</a:t>
            </a:r>
          </a:p>
          <a:p>
            <a:r>
              <a:rPr lang="en-US" altLang="en-US" sz="2400" dirty="0"/>
              <a:t>Apply the banker’s algorithm for deadlock avoidance</a:t>
            </a:r>
          </a:p>
          <a:p>
            <a:r>
              <a:rPr lang="en-US" altLang="en-US" sz="2400" dirty="0"/>
              <a:t>Apply the deadlock detection algorithm</a:t>
            </a:r>
          </a:p>
          <a:p>
            <a:r>
              <a:rPr lang="en-US" altLang="en-US" sz="2400" dirty="0"/>
              <a:t>Evaluate approaches for recovering from deadlock</a:t>
            </a:r>
          </a:p>
          <a:p>
            <a:endParaRPr lang="en-US" altLang="en-US" sz="2400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88720" y="208010"/>
            <a:ext cx="768096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3984" y="963870"/>
            <a:ext cx="9081370" cy="4184227"/>
          </a:xfrm>
        </p:spPr>
        <p:txBody>
          <a:bodyPr/>
          <a:lstStyle/>
          <a:p>
            <a:r>
              <a:rPr lang="en-US" altLang="en-US" sz="2400" dirty="0"/>
              <a:t>System consists of resources</a:t>
            </a:r>
          </a:p>
          <a:p>
            <a:r>
              <a:rPr lang="en-US" altLang="en-US" sz="2400" dirty="0"/>
              <a:t>Resource types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m</a:t>
            </a:r>
          </a:p>
          <a:p>
            <a:pPr lvl="1"/>
            <a:r>
              <a:rPr lang="en-US" altLang="en-US" sz="2400" i="1" dirty="0"/>
              <a:t>CPU cycles, memory space, I/O devices</a:t>
            </a:r>
          </a:p>
          <a:p>
            <a:r>
              <a:rPr lang="en-US" altLang="en-US" sz="2400" dirty="0"/>
              <a:t>Each resource type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instances.</a:t>
            </a:r>
          </a:p>
          <a:p>
            <a:r>
              <a:rPr lang="en-US" altLang="en-US" sz="2400" dirty="0"/>
              <a:t>Each process utilizes a resource as follows:</a:t>
            </a:r>
          </a:p>
          <a:p>
            <a:pPr lvl="1"/>
            <a:r>
              <a:rPr lang="en-US" altLang="en-US" sz="2400" b="1" dirty="0"/>
              <a:t>request </a:t>
            </a:r>
            <a:r>
              <a:rPr lang="en-US" altLang="en-US" sz="2400" b="1" dirty="0" smtClean="0"/>
              <a:t>- </a:t>
            </a:r>
            <a:r>
              <a:rPr lang="en-US" sz="2400" dirty="0"/>
              <a:t>The thread requests the resource</a:t>
            </a:r>
            <a:endParaRPr lang="en-US" altLang="en-US" sz="2400" b="1" dirty="0"/>
          </a:p>
          <a:p>
            <a:pPr lvl="1"/>
            <a:r>
              <a:rPr lang="en-US" altLang="en-US" sz="2400" b="1" dirty="0"/>
              <a:t>use </a:t>
            </a:r>
            <a:r>
              <a:rPr lang="en-US" altLang="en-US" sz="2400" b="1" dirty="0" smtClean="0"/>
              <a:t>- </a:t>
            </a:r>
            <a:r>
              <a:rPr lang="en-US" sz="2400" dirty="0"/>
              <a:t>The thread can operate on the resource</a:t>
            </a:r>
            <a:endParaRPr lang="en-US" altLang="en-US" sz="2400" b="1" dirty="0"/>
          </a:p>
          <a:p>
            <a:pPr lvl="1"/>
            <a:r>
              <a:rPr lang="en-US" altLang="en-US" sz="2400" b="1" dirty="0" smtClean="0"/>
              <a:t>Release - </a:t>
            </a:r>
            <a:r>
              <a:rPr lang="en-US" sz="2400" dirty="0"/>
              <a:t>The thread releases the </a:t>
            </a:r>
            <a:r>
              <a:rPr lang="en-US" sz="2400" dirty="0" smtClean="0"/>
              <a:t>resource</a:t>
            </a:r>
          </a:p>
          <a:p>
            <a:r>
              <a:rPr lang="en-US" sz="2400" dirty="0"/>
              <a:t>The request and release of resources may be system </a:t>
            </a:r>
            <a:r>
              <a:rPr lang="en-US" sz="2400" dirty="0" smtClean="0"/>
              <a:t>calls</a:t>
            </a:r>
          </a:p>
          <a:p>
            <a:r>
              <a:rPr lang="en-US" sz="2400" dirty="0" smtClean="0"/>
              <a:t>Examples are the </a:t>
            </a:r>
            <a:r>
              <a:rPr lang="en-US" sz="2400" b="1" dirty="0" smtClean="0"/>
              <a:t>request</a:t>
            </a:r>
            <a:r>
              <a:rPr lang="en-US" sz="2400" dirty="0" smtClean="0"/>
              <a:t>() and </a:t>
            </a:r>
            <a:r>
              <a:rPr lang="en-US" sz="2400" b="1" dirty="0" smtClean="0"/>
              <a:t>release</a:t>
            </a:r>
            <a:r>
              <a:rPr lang="en-US" sz="2400" dirty="0" smtClean="0"/>
              <a:t>() of a device, </a:t>
            </a:r>
            <a:r>
              <a:rPr lang="en-US" sz="2400" b="1" dirty="0" smtClean="0"/>
              <a:t>open</a:t>
            </a:r>
            <a:r>
              <a:rPr lang="en-US" sz="2400" dirty="0" smtClean="0"/>
              <a:t>() and </a:t>
            </a:r>
            <a:r>
              <a:rPr lang="en-US" sz="2400" b="1" dirty="0" smtClean="0"/>
              <a:t>close</a:t>
            </a:r>
            <a:r>
              <a:rPr lang="en-US" sz="2400" dirty="0" smtClean="0"/>
              <a:t>() of a file, and </a:t>
            </a:r>
            <a:r>
              <a:rPr lang="en-US" sz="2400" b="1" dirty="0" smtClean="0"/>
              <a:t>allocate</a:t>
            </a:r>
            <a:r>
              <a:rPr lang="en-US" sz="2400" dirty="0" smtClean="0"/>
              <a:t>() and </a:t>
            </a:r>
            <a:r>
              <a:rPr lang="en-US" sz="2400" b="1" dirty="0" smtClean="0"/>
              <a:t>free</a:t>
            </a:r>
            <a:r>
              <a:rPr lang="en-US" sz="2400" dirty="0" smtClean="0"/>
              <a:t>() memory system calls</a:t>
            </a:r>
            <a:endParaRPr lang="en-US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4330" y="164145"/>
            <a:ext cx="7245350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869" y="1242583"/>
            <a:ext cx="6495627" cy="4536863"/>
          </a:xfrm>
        </p:spPr>
        <p:txBody>
          <a:bodyPr/>
          <a:lstStyle/>
          <a:p>
            <a:r>
              <a:rPr lang="en-US" altLang="en-US" sz="24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400" dirty="0"/>
              <a:t>Two processes P1 and P2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1347" y="140930"/>
            <a:ext cx="7408333" cy="537845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4088" y="1572845"/>
            <a:ext cx="8843375" cy="4357581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sz="2400" b="1" dirty="0"/>
              <a:t>:</a:t>
            </a:r>
            <a:r>
              <a:rPr lang="en-US" altLang="en-US" sz="2400" dirty="0"/>
              <a:t>  only one process at a time can use a resource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sz="2400" b="1" dirty="0"/>
              <a:t>:</a:t>
            </a:r>
            <a:r>
              <a:rPr lang="en-US" altLang="en-US" sz="2400" dirty="0"/>
              <a:t>  a process holding at least one resource is waiting to acquire additional resources held by other processes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sz="2400" b="1" dirty="0"/>
              <a:t>:</a:t>
            </a:r>
            <a:r>
              <a:rPr lang="en-US" altLang="en-US" sz="2400" dirty="0"/>
              <a:t>  a resource can be released only voluntarily by the process holding it, after that process has completed its task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sz="2400" b="1" dirty="0"/>
              <a:t>:</a:t>
            </a:r>
            <a:r>
              <a:rPr lang="en-US" altLang="en-US" sz="2400" dirty="0"/>
              <a:t>  there exists a set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} of waiting processes such that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 </a:t>
            </a:r>
            <a:r>
              <a:rPr lang="en-US" altLang="en-US" sz="2400" dirty="0"/>
              <a:t>is waiting for a resource that is held by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waiting for a resource that is held by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baseline="-25000" dirty="0"/>
              <a:t>–1</a:t>
            </a:r>
            <a:r>
              <a:rPr lang="en-US" altLang="en-US" sz="2400" dirty="0"/>
              <a:t> is waiting for a resource that is held by </a:t>
            </a:r>
            <a:r>
              <a:rPr lang="en-US" altLang="en-US" sz="2400" i="1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, and </a:t>
            </a:r>
            <a:r>
              <a:rPr lang="en-US" altLang="en-US" sz="2400" i="1" dirty="0" err="1"/>
              <a:t>P</a:t>
            </a:r>
            <a:r>
              <a:rPr lang="en-US" altLang="en-US" sz="2400" baseline="-25000" dirty="0" err="1"/>
              <a:t>n</a:t>
            </a:r>
            <a:r>
              <a:rPr lang="en-US" altLang="en-US" sz="2400" dirty="0"/>
              <a:t> is waiting for a resource that is held by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0</a:t>
            </a:r>
            <a:r>
              <a:rPr lang="en-US" altLang="en-US" sz="2400" dirty="0"/>
              <a:t>.</a:t>
            </a:r>
          </a:p>
          <a:p>
            <a:endParaRPr lang="en-US" altLang="en-US" sz="2400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xmlns="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202" y="1078346"/>
            <a:ext cx="7319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29531</TotalTime>
  <Words>2392</Words>
  <Application>Microsoft Office PowerPoint</Application>
  <PresentationFormat>Custom</PresentationFormat>
  <Paragraphs>414</Paragraphs>
  <Slides>51</Slides>
  <Notes>40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Flow</vt:lpstr>
      <vt:lpstr>Slide 1</vt:lpstr>
      <vt:lpstr>Course Overview</vt:lpstr>
      <vt:lpstr>Unit III</vt:lpstr>
      <vt:lpstr>Outline</vt:lpstr>
      <vt:lpstr>Deadlock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Example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Bankers Algorithm</vt:lpstr>
      <vt:lpstr>Steps</vt:lpstr>
      <vt:lpstr>Steps</vt:lpstr>
      <vt:lpstr>Steps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 Resource Preemption</vt:lpstr>
      <vt:lpstr>Course Outcome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Dr.N.Shanthi</dc:creator>
  <cp:lastModifiedBy>Kongu</cp:lastModifiedBy>
  <cp:revision>305</cp:revision>
  <dcterms:created xsi:type="dcterms:W3CDTF">2005-07-08T09:37:10Z</dcterms:created>
  <dcterms:modified xsi:type="dcterms:W3CDTF">2024-05-09T03:26:09Z</dcterms:modified>
</cp:coreProperties>
</file>