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342" r:id="rId4"/>
    <p:sldId id="343" r:id="rId5"/>
    <p:sldId id="344" r:id="rId6"/>
    <p:sldId id="345" r:id="rId7"/>
    <p:sldId id="346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  <p:sldId id="355" r:id="rId17"/>
    <p:sldId id="357" r:id="rId18"/>
    <p:sldId id="360" r:id="rId19"/>
    <p:sldId id="361" r:id="rId20"/>
    <p:sldId id="382" r:id="rId21"/>
    <p:sldId id="363" r:id="rId22"/>
    <p:sldId id="364" r:id="rId23"/>
    <p:sldId id="365" r:id="rId24"/>
    <p:sldId id="366" r:id="rId25"/>
    <p:sldId id="367" r:id="rId26"/>
    <p:sldId id="368" r:id="rId27"/>
    <p:sldId id="369" r:id="rId28"/>
    <p:sldId id="383" r:id="rId29"/>
    <p:sldId id="370" r:id="rId30"/>
    <p:sldId id="371" r:id="rId31"/>
    <p:sldId id="372" r:id="rId32"/>
    <p:sldId id="385" r:id="rId33"/>
    <p:sldId id="373" r:id="rId34"/>
    <p:sldId id="374" r:id="rId35"/>
    <p:sldId id="375" r:id="rId36"/>
    <p:sldId id="376" r:id="rId37"/>
    <p:sldId id="377" r:id="rId38"/>
    <p:sldId id="378" r:id="rId39"/>
    <p:sldId id="379" r:id="rId40"/>
    <p:sldId id="380" r:id="rId41"/>
    <p:sldId id="384" r:id="rId42"/>
    <p:sldId id="341" r:id="rId4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8" roundtripDataSignature="AMtx7mjO0fsVscgIGoCaqTlxEt9hSblC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1D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1176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78" Type="http://customschemas.google.com/relationships/presentationmetadata" Target="meta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01240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33681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xmlns="" id="{AFBD6615-ED48-4079-BAA7-A84844D67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48E5558-88DF-40FE-90FF-9EB1FEE63A86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xmlns="" id="{B825ED8D-9E3E-4698-BB5C-C026B0475B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xmlns="" id="{0D5306E4-3AAE-4121-B023-8B43D082C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0057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>
            <a:extLst>
              <a:ext uri="{FF2B5EF4-FFF2-40B4-BE49-F238E27FC236}">
                <a16:creationId xmlns:a16="http://schemas.microsoft.com/office/drawing/2014/main" xmlns="" id="{0BFD4EBE-353D-4C31-99D7-B7C3FEC6C1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8B80A18-0C17-4A8A-A28E-1B3AD0E8B888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03" name="Rectangle 2">
            <a:extLst>
              <a:ext uri="{FF2B5EF4-FFF2-40B4-BE49-F238E27FC236}">
                <a16:creationId xmlns:a16="http://schemas.microsoft.com/office/drawing/2014/main" xmlns="" id="{8A02C982-0312-4EC7-A741-67B0BEDA4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>
            <a:extLst>
              <a:ext uri="{FF2B5EF4-FFF2-40B4-BE49-F238E27FC236}">
                <a16:creationId xmlns:a16="http://schemas.microsoft.com/office/drawing/2014/main" xmlns="" id="{11F7861C-35C5-4B12-8A55-F7A16557D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260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>
            <a:extLst>
              <a:ext uri="{FF2B5EF4-FFF2-40B4-BE49-F238E27FC236}">
                <a16:creationId xmlns:a16="http://schemas.microsoft.com/office/drawing/2014/main" xmlns="" id="{E2EC3CC7-E29A-4D50-9A98-532553638A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6C72E5-BDBA-4628-BBAF-85FBB5CCE3BE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3427" name="Rectangle 2">
            <a:extLst>
              <a:ext uri="{FF2B5EF4-FFF2-40B4-BE49-F238E27FC236}">
                <a16:creationId xmlns:a16="http://schemas.microsoft.com/office/drawing/2014/main" xmlns="" id="{B01CE6FA-B36D-49C3-8371-51A4E97645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>
            <a:extLst>
              <a:ext uri="{FF2B5EF4-FFF2-40B4-BE49-F238E27FC236}">
                <a16:creationId xmlns:a16="http://schemas.microsoft.com/office/drawing/2014/main" xmlns="" id="{A8274DE9-BC41-40F6-83AC-5A3D3773C2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85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>
            <a:extLst>
              <a:ext uri="{FF2B5EF4-FFF2-40B4-BE49-F238E27FC236}">
                <a16:creationId xmlns:a16="http://schemas.microsoft.com/office/drawing/2014/main" xmlns="" id="{AA015233-DFC5-4181-9DBD-191581D3D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3AA9686-8C45-4B6B-B192-53184893EC9B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4451" name="Rectangle 2">
            <a:extLst>
              <a:ext uri="{FF2B5EF4-FFF2-40B4-BE49-F238E27FC236}">
                <a16:creationId xmlns:a16="http://schemas.microsoft.com/office/drawing/2014/main" xmlns="" id="{D606F670-2456-4E74-98E3-6F89925388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>
            <a:extLst>
              <a:ext uri="{FF2B5EF4-FFF2-40B4-BE49-F238E27FC236}">
                <a16:creationId xmlns:a16="http://schemas.microsoft.com/office/drawing/2014/main" xmlns="" id="{81CE9A51-74EA-466B-956F-199FC346E1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3175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xmlns="" id="{6551FA5F-3DAF-4F79-96DF-B76D1641D9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44D4E91-7487-49F0-9D91-43B839F06F41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xmlns="" id="{167C6B9E-26B1-4F34-923D-B2966B8944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xmlns="" id="{C351E2D8-3E9B-4911-A879-EA20F380F6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86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xmlns="" id="{BB9D8362-CFFE-4239-A0CE-16166762BF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4A397-8FAE-4C30-A05F-CF91331CD813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xmlns="" id="{00D4DD15-6D6E-4697-8517-23E5CECAC2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xmlns="" id="{3F296D03-4616-4EA3-8B0A-A93A46673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566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>
            <a:extLst>
              <a:ext uri="{FF2B5EF4-FFF2-40B4-BE49-F238E27FC236}">
                <a16:creationId xmlns:a16="http://schemas.microsoft.com/office/drawing/2014/main" xmlns="" id="{3ABA041F-CBD6-47AF-B833-FA2229A9BA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018407F-AAA5-4963-A6A5-D6FE6F7F8BA8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0595" name="Rectangle 2">
            <a:extLst>
              <a:ext uri="{FF2B5EF4-FFF2-40B4-BE49-F238E27FC236}">
                <a16:creationId xmlns:a16="http://schemas.microsoft.com/office/drawing/2014/main" xmlns="" id="{76824097-C234-4268-8A44-3B4C9960D1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>
            <a:extLst>
              <a:ext uri="{FF2B5EF4-FFF2-40B4-BE49-F238E27FC236}">
                <a16:creationId xmlns:a16="http://schemas.microsoft.com/office/drawing/2014/main" xmlns="" id="{27E9339F-4D5C-4423-AB79-A4E63110E9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2640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xmlns="" id="{26C1E9B0-A878-46DB-8C55-CED0E9E892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5802788-C8C7-415D-889B-42AFD28A494F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xmlns="" id="{70E474D5-321A-4ED0-BC07-F4E9910BD7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xmlns="" id="{C002F093-C941-47F5-A1B8-8DC559F3F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33126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>
            <a:extLst>
              <a:ext uri="{FF2B5EF4-FFF2-40B4-BE49-F238E27FC236}">
                <a16:creationId xmlns="" xmlns:a16="http://schemas.microsoft.com/office/drawing/2014/main" id="{8A49125B-F571-4E5D-9BAD-1D212CCFBF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0FA2C5A-08D3-4CEE-94AC-EFFD301638E0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5715" name="Rectangle 2">
            <a:extLst>
              <a:ext uri="{FF2B5EF4-FFF2-40B4-BE49-F238E27FC236}">
                <a16:creationId xmlns="" xmlns:a16="http://schemas.microsoft.com/office/drawing/2014/main" id="{AD870FB1-A095-437C-B6D2-2B1B4AAB9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>
            <a:extLst>
              <a:ext uri="{FF2B5EF4-FFF2-40B4-BE49-F238E27FC236}">
                <a16:creationId xmlns="" xmlns:a16="http://schemas.microsoft.com/office/drawing/2014/main" id="{F501E773-1178-4204-823A-15B92DFAF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045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>
            <a:extLst>
              <a:ext uri="{FF2B5EF4-FFF2-40B4-BE49-F238E27FC236}">
                <a16:creationId xmlns:a16="http://schemas.microsoft.com/office/drawing/2014/main" xmlns="" id="{30CCC09F-8FEA-4870-9E40-37BBE71005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BCE3FF5-CEA2-48B8-900D-389C7BA3E78B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6739" name="Rectangle 2">
            <a:extLst>
              <a:ext uri="{FF2B5EF4-FFF2-40B4-BE49-F238E27FC236}">
                <a16:creationId xmlns:a16="http://schemas.microsoft.com/office/drawing/2014/main" xmlns="" id="{A081F303-3AE6-4FDF-9914-380C5084DC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>
            <a:extLst>
              <a:ext uri="{FF2B5EF4-FFF2-40B4-BE49-F238E27FC236}">
                <a16:creationId xmlns:a16="http://schemas.microsoft.com/office/drawing/2014/main" xmlns="" id="{4F7AB753-E023-44B0-B607-E3C978A6E2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391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56242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>
            <a:extLst>
              <a:ext uri="{FF2B5EF4-FFF2-40B4-BE49-F238E27FC236}">
                <a16:creationId xmlns:a16="http://schemas.microsoft.com/office/drawing/2014/main" xmlns="" id="{BEDA1708-FBD0-46B6-B6E0-9DACFC6E822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1FD1554-F607-4188-A668-41EC0D745C1C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7763" name="Rectangle 2">
            <a:extLst>
              <a:ext uri="{FF2B5EF4-FFF2-40B4-BE49-F238E27FC236}">
                <a16:creationId xmlns:a16="http://schemas.microsoft.com/office/drawing/2014/main" xmlns="" id="{360FA1B4-6A09-4A5E-8B97-24767F39BC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>
            <a:extLst>
              <a:ext uri="{FF2B5EF4-FFF2-40B4-BE49-F238E27FC236}">
                <a16:creationId xmlns:a16="http://schemas.microsoft.com/office/drawing/2014/main" xmlns="" id="{F52D03A7-D598-4B7B-B4F2-C1353D7B2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4025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>
            <a:extLst>
              <a:ext uri="{FF2B5EF4-FFF2-40B4-BE49-F238E27FC236}">
                <a16:creationId xmlns:a16="http://schemas.microsoft.com/office/drawing/2014/main" xmlns="" id="{8047A01C-D4F1-483C-95F6-D9DE64F05F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9C2251A-E27D-4976-912A-372946474BDD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8787" name="Rectangle 2">
            <a:extLst>
              <a:ext uri="{FF2B5EF4-FFF2-40B4-BE49-F238E27FC236}">
                <a16:creationId xmlns:a16="http://schemas.microsoft.com/office/drawing/2014/main" xmlns="" id="{377D733F-0F22-4399-A6D3-B09E70F2D1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>
            <a:extLst>
              <a:ext uri="{FF2B5EF4-FFF2-40B4-BE49-F238E27FC236}">
                <a16:creationId xmlns:a16="http://schemas.microsoft.com/office/drawing/2014/main" xmlns="" id="{6FF7E3D3-1282-4112-B6EE-171A108389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919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xmlns="" id="{6694149F-4152-4367-835B-291215C667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08CBD02-7938-4655-89C2-245E2DD80BF2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xmlns="" id="{2F98E2D8-A745-4482-8D31-1C4410289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xmlns="" id="{4AD3CFA0-D397-4059-BF40-57150D5F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394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>
            <a:extLst>
              <a:ext uri="{FF2B5EF4-FFF2-40B4-BE49-F238E27FC236}">
                <a16:creationId xmlns:a16="http://schemas.microsoft.com/office/drawing/2014/main" xmlns="" id="{90C51AA2-08CA-4188-A0D0-CDB58CB18B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DE4C9D0-7D0A-45DF-B0CE-6AB3AEE439B1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0835" name="Rectangle 2">
            <a:extLst>
              <a:ext uri="{FF2B5EF4-FFF2-40B4-BE49-F238E27FC236}">
                <a16:creationId xmlns:a16="http://schemas.microsoft.com/office/drawing/2014/main" xmlns="" id="{99033DF3-330A-4632-AE16-C1DAED31B0B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>
            <a:extLst>
              <a:ext uri="{FF2B5EF4-FFF2-40B4-BE49-F238E27FC236}">
                <a16:creationId xmlns:a16="http://schemas.microsoft.com/office/drawing/2014/main" xmlns="" id="{EC5A0E66-0ED9-4D39-8C8C-9D502F65B2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622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xmlns="" id="{9C520A68-97AF-4954-BF27-3B60903A2D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6D5DB69-22AD-4E1E-A59B-E2B46FD50CA7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xmlns="" id="{6D96FEF4-316D-4EC7-948A-A33AE5D7CB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xmlns="" id="{2B50E5CE-2EAD-485C-9DC4-25D3E4546E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957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xmlns="" id="{A64CD54C-44CE-436F-93BE-552425E6C2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EFB345-C37B-41EB-99D5-09E432045D94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xmlns="" id="{29DAD370-8DFA-4D0F-8574-87D667E47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xmlns="" id="{AA98057B-1F4A-419C-B813-443BAD14D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35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>
            <a:extLst>
              <a:ext uri="{FF2B5EF4-FFF2-40B4-BE49-F238E27FC236}">
                <a16:creationId xmlns:a16="http://schemas.microsoft.com/office/drawing/2014/main" xmlns="" id="{A64CD54C-44CE-436F-93BE-552425E6C2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9EFB345-C37B-41EB-99D5-09E432045D94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883" name="Rectangle 2">
            <a:extLst>
              <a:ext uri="{FF2B5EF4-FFF2-40B4-BE49-F238E27FC236}">
                <a16:creationId xmlns:a16="http://schemas.microsoft.com/office/drawing/2014/main" xmlns="" id="{29DAD370-8DFA-4D0F-8574-87D667E4749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>
            <a:extLst>
              <a:ext uri="{FF2B5EF4-FFF2-40B4-BE49-F238E27FC236}">
                <a16:creationId xmlns:a16="http://schemas.microsoft.com/office/drawing/2014/main" xmlns="" id="{AA98057B-1F4A-419C-B813-443BAD14D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19116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>
            <a:extLst>
              <a:ext uri="{FF2B5EF4-FFF2-40B4-BE49-F238E27FC236}">
                <a16:creationId xmlns:a16="http://schemas.microsoft.com/office/drawing/2014/main" xmlns="" id="{9E6F61F9-6FB5-4918-9153-29413636AE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82A2CBD-2239-4BE7-9133-34E34F8619C7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3907" name="Rectangle 2">
            <a:extLst>
              <a:ext uri="{FF2B5EF4-FFF2-40B4-BE49-F238E27FC236}">
                <a16:creationId xmlns:a16="http://schemas.microsoft.com/office/drawing/2014/main" xmlns="" id="{4C82101A-24CB-4B36-B9D2-613DABCA4C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>
            <a:extLst>
              <a:ext uri="{FF2B5EF4-FFF2-40B4-BE49-F238E27FC236}">
                <a16:creationId xmlns:a16="http://schemas.microsoft.com/office/drawing/2014/main" xmlns="" id="{204C5FBE-F01E-4B1E-BA23-180B64B1E2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9512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xmlns="" id="{69926037-2DFC-49C1-BFE5-BEEB906707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720897-7524-49C1-AB7E-87D63B342608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xmlns="" id="{31EBDBDF-5FCA-4213-A6C0-A7B61F0EDD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xmlns="" id="{4B5706BF-EA71-4A33-91AF-EA4A2A0C5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40695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>
            <a:extLst>
              <a:ext uri="{FF2B5EF4-FFF2-40B4-BE49-F238E27FC236}">
                <a16:creationId xmlns:a16="http://schemas.microsoft.com/office/drawing/2014/main" xmlns="" id="{96CBA23C-2721-468E-BF26-9B4A852354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665F5A3-B020-4290-AD98-D5279638C08E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5955" name="Rectangle 2">
            <a:extLst>
              <a:ext uri="{FF2B5EF4-FFF2-40B4-BE49-F238E27FC236}">
                <a16:creationId xmlns:a16="http://schemas.microsoft.com/office/drawing/2014/main" xmlns="" id="{20008BC1-ECF1-41C8-9E3A-3EF0899AF3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>
            <a:extLst>
              <a:ext uri="{FF2B5EF4-FFF2-40B4-BE49-F238E27FC236}">
                <a16:creationId xmlns:a16="http://schemas.microsoft.com/office/drawing/2014/main" xmlns="" id="{AE97A9E2-2C5D-40BF-956A-508D26D46D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61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xmlns="" id="{71000D4E-8A67-4003-8E87-772D9024C6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F365149-E38C-4DAC-84B8-8F4AFF2A5D63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xmlns="" id="{D4E0BBA3-E5B3-4DF0-BCF9-576ABB3C3B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xmlns="" id="{822619B1-76CC-405A-8360-27F1944D1B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8314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xmlns="" id="{779C6C28-A40F-4623-9D7D-7346DF865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E5443D-CFE2-4772-BFAF-AEDA3BB82639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xmlns="" id="{FAB53808-5F2A-46E3-A99B-9661F40E0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xmlns="" id="{8D83F4BE-5527-406F-84C4-756486D50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579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xmlns="" id="{779C6C28-A40F-4623-9D7D-7346DF865F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BE5443D-CFE2-4772-BFAF-AEDA3BB82639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xmlns="" id="{FAB53808-5F2A-46E3-A99B-9661F40E0F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xmlns="" id="{8D83F4BE-5527-406F-84C4-756486D506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78397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xmlns="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xmlns="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xmlns="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8218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xmlns="" id="{9B12ECC0-6236-49B0-ADB5-B045D66C40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D0AF29B-E1F3-4565-9FEC-4E13442F52B7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xmlns="" id="{9D1B6244-C5E7-4D86-A203-764BEF822B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xmlns="" id="{E5412847-FD60-400B-AA9D-2092F9AB4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6791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>
            <a:extLst>
              <a:ext uri="{FF2B5EF4-FFF2-40B4-BE49-F238E27FC236}">
                <a16:creationId xmlns:a16="http://schemas.microsoft.com/office/drawing/2014/main" xmlns="" id="{35D95203-074A-4EA2-A43A-43C79DFAF0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14756FE-28C0-4689-86B3-AA8D861AF58F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0051" name="Rectangle 2">
            <a:extLst>
              <a:ext uri="{FF2B5EF4-FFF2-40B4-BE49-F238E27FC236}">
                <a16:creationId xmlns:a16="http://schemas.microsoft.com/office/drawing/2014/main" xmlns="" id="{BD125F85-1222-4EE5-8421-F621F6A6C5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>
            <a:extLst>
              <a:ext uri="{FF2B5EF4-FFF2-40B4-BE49-F238E27FC236}">
                <a16:creationId xmlns:a16="http://schemas.microsoft.com/office/drawing/2014/main" xmlns="" id="{53A3A95C-A148-408D-A44E-6944866E30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959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>
            <a:extLst>
              <a:ext uri="{FF2B5EF4-FFF2-40B4-BE49-F238E27FC236}">
                <a16:creationId xmlns:a16="http://schemas.microsoft.com/office/drawing/2014/main" xmlns="" id="{65DA9622-ECD4-4E4D-A9C5-B037F3BF22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E872443-CB56-4F1E-A9D0-0CA6A3CCD69F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1075" name="Rectangle 2">
            <a:extLst>
              <a:ext uri="{FF2B5EF4-FFF2-40B4-BE49-F238E27FC236}">
                <a16:creationId xmlns:a16="http://schemas.microsoft.com/office/drawing/2014/main" xmlns="" id="{A18C2702-4265-41C0-BAB1-23B3407FB8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>
            <a:extLst>
              <a:ext uri="{FF2B5EF4-FFF2-40B4-BE49-F238E27FC236}">
                <a16:creationId xmlns:a16="http://schemas.microsoft.com/office/drawing/2014/main" xmlns="" id="{639B9B21-AD3F-4EC3-88E5-425A7776CE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875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>
            <a:extLst>
              <a:ext uri="{FF2B5EF4-FFF2-40B4-BE49-F238E27FC236}">
                <a16:creationId xmlns:a16="http://schemas.microsoft.com/office/drawing/2014/main" xmlns="" id="{173C5A7B-AD1F-42C6-ACEC-C22E37FDE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9E28EDC-8892-4BD4-9B03-820979DFF076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32099" name="Rectangle 2">
            <a:extLst>
              <a:ext uri="{FF2B5EF4-FFF2-40B4-BE49-F238E27FC236}">
                <a16:creationId xmlns:a16="http://schemas.microsoft.com/office/drawing/2014/main" xmlns="" id="{D57D674F-0290-48DC-AE81-36542FB42F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>
            <a:extLst>
              <a:ext uri="{FF2B5EF4-FFF2-40B4-BE49-F238E27FC236}">
                <a16:creationId xmlns:a16="http://schemas.microsoft.com/office/drawing/2014/main" xmlns="" id="{3DD1A532-1569-4A5E-88FC-8C5BA0E7A3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23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xmlns="" id="{7EDF6219-82C1-4A93-ABED-5E34596BBC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A3B3F0-AAF5-4CFC-A7B5-497CCE8C3F5E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xmlns="" id="{1956D3A9-AF53-4EE2-8367-5C87C40B8B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xmlns="" id="{EDD8E06E-9ABA-4101-95DC-533C74A921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3099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xmlns="" id="{2E8E951B-6D4F-4F3C-BA0F-CE3137BC43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AEBF62B-A5D8-4ED3-B7C7-E5B4C8E4833B}" type="slidenum">
              <a:rPr lang="en-US" altLang="en-US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xmlns="" id="{609817C1-9D09-405F-A4BE-35AA840FB3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xmlns="" id="{3C7757C3-4E01-44F0-9943-4A8D5D2ED2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1199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xmlns="" id="{7412E0F5-3DB3-4276-9E28-E97E37598C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47D0DB0-2893-40A2-A92B-B204CAA7AA0A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xmlns="" id="{76849717-E504-4367-AE73-45E1924842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xmlns="" id="{E07A02F3-4A7A-4C49-8E28-03B39609B5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953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xmlns="" id="{CABBBA32-327C-4520-BB88-E93BCE413C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8553D4C-F3A2-40EC-A353-CAF60F6FAB16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xmlns="" id="{D77ED832-6662-429B-8811-E6909535F8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xmlns="" id="{01340DBE-8380-4A63-8CC7-AB75088D56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172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xmlns="" id="{C32FEA61-84E0-4F6E-A5DE-438DD3F1BB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98E264-0F87-448A-8621-D998F18CE072}" type="slidenum">
              <a:rPr lang="en-US" altLang="en-US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xmlns="" id="{70867D87-173B-443F-8109-C247DF5105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xmlns="" id="{72E0E792-E4EE-44D7-9914-9DC91BCBD3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6255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xmlns="" id="{9EE992A3-26D2-44B8-92BB-28FFF646A2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55654F-329B-48DD-8FA1-1D00BD4AA2CD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xmlns="" id="{3C5E8084-CD27-45F0-948B-527CF3E8CC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xmlns="" id="{01C2F6CE-343E-4E7D-B50B-7FBBE87E4F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336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e6ea673ec_0_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ae6ea673ec_0_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ae6ea673ec_0_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ae6ea673ec_0_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e6ea673ec_0_6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ae6ea673ec_0_6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ae6ea673ec_0_6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TextBox 4"/>
          <p:cNvSpPr txBox="1"/>
          <p:nvPr userDrawn="1"/>
        </p:nvSpPr>
        <p:spPr>
          <a:xfrm rot="19219194">
            <a:off x="-163796" y="256693"/>
            <a:ext cx="146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UNIT IV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Box 2"/>
          <p:cNvSpPr txBox="1"/>
          <p:nvPr userDrawn="1"/>
        </p:nvSpPr>
        <p:spPr>
          <a:xfrm rot="19219194">
            <a:off x="-163796" y="256693"/>
            <a:ext cx="146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UNIT IV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229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ae6ea673ec_0_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ae6ea673ec_0_9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gae6ea673ec_0_9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gae6ea673ec_0_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ae6ea673ec_0_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ae6ea673ec_0_15"/>
          <p:cNvSpPr txBox="1">
            <a:spLocks noGrp="1"/>
          </p:cNvSpPr>
          <p:nvPr>
            <p:ph type="title"/>
          </p:nvPr>
        </p:nvSpPr>
        <p:spPr>
          <a:xfrm>
            <a:off x="457200" y="-304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gae6ea673ec_0_15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7" name="Google Shape;27;gae6ea673ec_0_15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TextBox 4"/>
          <p:cNvSpPr txBox="1"/>
          <p:nvPr userDrawn="1"/>
        </p:nvSpPr>
        <p:spPr>
          <a:xfrm rot="19219194">
            <a:off x="-163796" y="256693"/>
            <a:ext cx="146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UNIT IV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ae6ea673ec_0_19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ae6ea673ec_0_19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gae6ea673ec_0_1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ae6ea673ec_0_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gae6ea673ec_0_23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gae6ea673ec_0_23"/>
          <p:cNvSpPr txBox="1">
            <a:spLocks noGrp="1"/>
          </p:cNvSpPr>
          <p:nvPr>
            <p:ph type="body" idx="2"/>
          </p:nvPr>
        </p:nvSpPr>
        <p:spPr>
          <a:xfrm>
            <a:off x="4645025" y="1859757"/>
            <a:ext cx="40419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gae6ea673ec_0_23"/>
          <p:cNvSpPr txBox="1">
            <a:spLocks noGrp="1"/>
          </p:cNvSpPr>
          <p:nvPr>
            <p:ph type="body" idx="3"/>
          </p:nvPr>
        </p:nvSpPr>
        <p:spPr>
          <a:xfrm>
            <a:off x="457200" y="2514600"/>
            <a:ext cx="4040100" cy="3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gae6ea673ec_0_23"/>
          <p:cNvSpPr txBox="1">
            <a:spLocks noGrp="1"/>
          </p:cNvSpPr>
          <p:nvPr>
            <p:ph type="body" idx="4"/>
          </p:nvPr>
        </p:nvSpPr>
        <p:spPr>
          <a:xfrm>
            <a:off x="4645025" y="2514600"/>
            <a:ext cx="4041900" cy="38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gae6ea673ec_0_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ae6ea673ec_0_23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e6ea673ec_0_38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ae6ea673ec_0_38"/>
          <p:cNvSpPr txBox="1">
            <a:spLocks noGrp="1"/>
          </p:cNvSpPr>
          <p:nvPr>
            <p:ph type="body" idx="1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gae6ea673ec_0_38"/>
          <p:cNvSpPr txBox="1">
            <a:spLocks noGrp="1"/>
          </p:cNvSpPr>
          <p:nvPr>
            <p:ph type="body" idx="2"/>
          </p:nvPr>
        </p:nvSpPr>
        <p:spPr>
          <a:xfrm>
            <a:off x="3575050" y="1676400"/>
            <a:ext cx="51117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gae6ea673ec_0_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ae6ea673ec_0_38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e6ea673ec_0_44"/>
          <p:cNvSpPr/>
          <p:nvPr/>
        </p:nvSpPr>
        <p:spPr>
          <a:xfrm rot="-10379968" flipH="1">
            <a:off x="3165539" y="1108014"/>
            <a:ext cx="5257696" cy="4114887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1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ae6ea673ec_0_44"/>
          <p:cNvSpPr/>
          <p:nvPr/>
        </p:nvSpPr>
        <p:spPr>
          <a:xfrm rot="-10381539" flipH="1">
            <a:off x="8004149" y="5359289"/>
            <a:ext cx="155652" cy="155652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ae6ea673ec_0_44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ae6ea673ec_0_44"/>
          <p:cNvSpPr/>
          <p:nvPr/>
        </p:nvSpPr>
        <p:spPr>
          <a:xfrm rot="10800000" flipH="1">
            <a:off x="4381500" y="6219825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ae6ea673ec_0_44"/>
          <p:cNvSpPr txBox="1">
            <a:spLocks noGrp="1"/>
          </p:cNvSpPr>
          <p:nvPr>
            <p:ph type="title"/>
          </p:nvPr>
        </p:nvSpPr>
        <p:spPr>
          <a:xfrm>
            <a:off x="609600" y="1176996"/>
            <a:ext cx="2212800" cy="15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ae6ea673ec_0_44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gae6ea673ec_0_44"/>
          <p:cNvSpPr>
            <a:spLocks noGrp="1"/>
          </p:cNvSpPr>
          <p:nvPr>
            <p:ph type="pic" idx="2"/>
          </p:nvPr>
        </p:nvSpPr>
        <p:spPr>
          <a:xfrm rot="420022">
            <a:off x="3485831" y="1199543"/>
            <a:ext cx="4617824" cy="3931997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gae6ea673ec_0_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ae6ea673ec_0_4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e6ea673ec_0_54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ae6ea673ec_0_54"/>
          <p:cNvSpPr txBox="1">
            <a:spLocks noGrp="1"/>
          </p:cNvSpPr>
          <p:nvPr>
            <p:ph type="body" idx="1"/>
          </p:nvPr>
        </p:nvSpPr>
        <p:spPr>
          <a:xfrm rot="5400000">
            <a:off x="2377350" y="15013"/>
            <a:ext cx="43893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gae6ea673ec_0_5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ae6ea673ec_0_54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TextBox 5"/>
          <p:cNvSpPr txBox="1"/>
          <p:nvPr userDrawn="1"/>
        </p:nvSpPr>
        <p:spPr>
          <a:xfrm rot="19219194">
            <a:off x="-163796" y="256693"/>
            <a:ext cx="146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UNIT IV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e6ea673ec_0_59"/>
          <p:cNvSpPr txBox="1">
            <a:spLocks noGrp="1"/>
          </p:cNvSpPr>
          <p:nvPr>
            <p:ph type="title"/>
          </p:nvPr>
        </p:nvSpPr>
        <p:spPr>
          <a:xfrm rot="5400000">
            <a:off x="5052150" y="2491651"/>
            <a:ext cx="52119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ae6ea673ec_0_59"/>
          <p:cNvSpPr txBox="1">
            <a:spLocks noGrp="1"/>
          </p:cNvSpPr>
          <p:nvPr>
            <p:ph type="body" idx="1"/>
          </p:nvPr>
        </p:nvSpPr>
        <p:spPr>
          <a:xfrm rot="5400000">
            <a:off x="861150" y="510451"/>
            <a:ext cx="52119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gae6ea673ec_0_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ae6ea673ec_0_59"/>
          <p:cNvSpPr txBox="1">
            <a:spLocks noGrp="1"/>
          </p:cNvSpPr>
          <p:nvPr>
            <p:ph type="ftr" idx="11"/>
          </p:nvPr>
        </p:nvSpPr>
        <p:spPr>
          <a:xfrm>
            <a:off x="7239000" y="6477000"/>
            <a:ext cx="1447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TextBox 5"/>
          <p:cNvSpPr txBox="1"/>
          <p:nvPr userDrawn="1"/>
        </p:nvSpPr>
        <p:spPr>
          <a:xfrm rot="19219194">
            <a:off x="-163796" y="256693"/>
            <a:ext cx="14684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UNIT IV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e6ea673ec_0_0"/>
          <p:cNvSpPr txBox="1"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gae6ea673ec_0_0"/>
          <p:cNvSpPr txBox="1">
            <a:spLocks noGrp="1"/>
          </p:cNvSpPr>
          <p:nvPr>
            <p:ph type="body" idx="1"/>
          </p:nvPr>
        </p:nvSpPr>
        <p:spPr>
          <a:xfrm>
            <a:off x="457200" y="1935163"/>
            <a:ext cx="8229600" cy="4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ae6ea673ec_0_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475" y="30519"/>
            <a:ext cx="8444525" cy="13662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fld id="{00000000-1234-1234-1234-123412341234}" type="slidenum"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9875" y="2328863"/>
            <a:ext cx="382905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14400" y="4857750"/>
            <a:ext cx="7620000" cy="215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0025" y="6348413"/>
            <a:ext cx="1428750" cy="5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002725" y="1355875"/>
            <a:ext cx="7986000" cy="149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3200" b="1" dirty="0">
                <a:solidFill>
                  <a:srgbClr val="FF0000"/>
                </a:solidFill>
              </a:rPr>
              <a:t>20CSE43 – Operating Systems</a:t>
            </a: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000" b="1" dirty="0" smtClean="0">
                <a:solidFill>
                  <a:srgbClr val="FF0000"/>
                </a:solidFill>
              </a:rPr>
              <a:t>UNIT IV</a:t>
            </a:r>
            <a:endParaRPr sz="30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9C06DF40-C8BE-4D63-864C-842E26CBB1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738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</a:t>
            </a:r>
          </a:p>
        </p:txBody>
      </p:sp>
      <p:pic>
        <p:nvPicPr>
          <p:cNvPr id="14340" name="Picture 4" descr="9">
            <a:extLst>
              <a:ext uri="{FF2B5EF4-FFF2-40B4-BE49-F238E27FC236}">
                <a16:creationId xmlns:a16="http://schemas.microsoft.com/office/drawing/2014/main" xmlns="" id="{A3D70552-8B37-46D6-A4A0-489B357F4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193" y="1526989"/>
            <a:ext cx="5475007" cy="5013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xmlns="" id="{0264511C-9394-4FB0-8A88-DD12566F9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37"/>
            <a:ext cx="8229600" cy="576262"/>
          </a:xfrm>
        </p:spPr>
        <p:txBody>
          <a:bodyPr/>
          <a:lstStyle/>
          <a:p>
            <a:r>
              <a:rPr lang="en-US" altLang="en-US" dirty="0"/>
              <a:t>Basic Concepts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xmlns="" id="{5F816111-C06D-4FA2-86A2-9368F11D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26" y="1191243"/>
            <a:ext cx="7697755" cy="4530725"/>
          </a:xfrm>
        </p:spPr>
        <p:txBody>
          <a:bodyPr/>
          <a:lstStyle/>
          <a:p>
            <a:r>
              <a:rPr lang="en-US" altLang="en-US" dirty="0"/>
              <a:t>With swapping, pager guesses which pages will be used before swapping out again</a:t>
            </a:r>
          </a:p>
          <a:p>
            <a:r>
              <a:rPr lang="en-US" altLang="en-US" dirty="0"/>
              <a:t>Instead, pager brings in only those pages into memory</a:t>
            </a:r>
          </a:p>
          <a:p>
            <a:r>
              <a:rPr lang="en-US" altLang="en-US" dirty="0"/>
              <a:t>How to determine that set of pages?</a:t>
            </a:r>
          </a:p>
          <a:p>
            <a:pPr lvl="1"/>
            <a:r>
              <a:rPr lang="en-US" altLang="en-US" dirty="0"/>
              <a:t>Need new MMU functionality to implement demand paging</a:t>
            </a:r>
          </a:p>
          <a:p>
            <a:r>
              <a:rPr lang="en-US" altLang="en-US" dirty="0"/>
              <a:t>If pages needed are already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memory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resident</a:t>
            </a:r>
          </a:p>
          <a:p>
            <a:pPr lvl="1"/>
            <a:r>
              <a:rPr lang="en-US" altLang="en-US" dirty="0"/>
              <a:t>No difference from non demand-paging</a:t>
            </a:r>
          </a:p>
          <a:p>
            <a:r>
              <a:rPr lang="en-US" altLang="en-US" dirty="0"/>
              <a:t>If page needed and not memory resident</a:t>
            </a:r>
          </a:p>
          <a:p>
            <a:pPr lvl="1"/>
            <a:r>
              <a:rPr lang="en-US" altLang="en-US" dirty="0"/>
              <a:t>Need to detect and load the page into memory from storage</a:t>
            </a:r>
          </a:p>
          <a:p>
            <a:pPr lvl="2"/>
            <a:r>
              <a:rPr lang="en-US" altLang="en-US" dirty="0"/>
              <a:t>Without changing program behavior</a:t>
            </a:r>
          </a:p>
          <a:p>
            <a:pPr lvl="2"/>
            <a:r>
              <a:rPr lang="en-US" altLang="en-US" dirty="0"/>
              <a:t>Without programmer needing to change code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0D871474-8C29-4C4D-A06C-A16B6A83DC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1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Valid-Invalid Bit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72DE0254-5503-4CC6-82D6-9AD27FDC12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1046163"/>
            <a:ext cx="7688424" cy="5472112"/>
          </a:xfrm>
        </p:spPr>
        <p:txBody>
          <a:bodyPr/>
          <a:lstStyle/>
          <a:p>
            <a:r>
              <a:rPr lang="en-US" altLang="en-US" dirty="0"/>
              <a:t>With each page table entry a valid–invalid bit is associated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b="1" dirty="0">
                <a:solidFill>
                  <a:srgbClr val="FF0000"/>
                </a:solidFill>
              </a:rPr>
              <a:t>v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 in-memory –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memory</a:t>
            </a:r>
            <a:r>
              <a:rPr lang="en-US" altLang="en-US" b="1" dirty="0">
                <a:solidFill>
                  <a:srgbClr val="3366FF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resident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 not-in-memory)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Initially valid–invalid bit is set to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i </a:t>
            </a:r>
            <a:r>
              <a:rPr lang="en-US" altLang="en-US" dirty="0">
                <a:sym typeface="Symbol" panose="05050102010706020507" pitchFamily="18" charset="2"/>
              </a:rPr>
              <a:t>on all entries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Example of a page table snapshot: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r>
              <a:rPr lang="en-US" altLang="en-US" sz="1600" dirty="0">
                <a:sym typeface="Symbol" panose="05050102010706020507" pitchFamily="18" charset="2"/>
              </a:rPr>
              <a:t/>
            </a:r>
            <a:br>
              <a:rPr lang="en-US" altLang="en-US" sz="1600" dirty="0">
                <a:sym typeface="Symbol" panose="05050102010706020507" pitchFamily="18" charset="2"/>
              </a:rPr>
            </a:br>
            <a:endParaRPr lang="en-US" altLang="en-US" sz="800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During MMU address translation, if valid–invalid bit in page table entry is</a:t>
            </a:r>
            <a:r>
              <a:rPr lang="en-US" altLang="en-US" b="1" dirty="0">
                <a:solidFill>
                  <a:srgbClr val="FF0000"/>
                </a:solidFill>
                <a:sym typeface="Symbol" panose="05050102010706020507" pitchFamily="18" charset="2"/>
              </a:rPr>
              <a:t> i</a:t>
            </a:r>
            <a:r>
              <a:rPr lang="en-US" altLang="en-US" dirty="0">
                <a:sym typeface="Symbol" panose="05050102010706020507" pitchFamily="18" charset="2"/>
              </a:rPr>
              <a:t>  page fault</a:t>
            </a:r>
          </a:p>
        </p:txBody>
      </p:sp>
      <p:pic>
        <p:nvPicPr>
          <p:cNvPr id="16388" name="Picture 1">
            <a:extLst>
              <a:ext uri="{FF2B5EF4-FFF2-40B4-BE49-F238E27FC236}">
                <a16:creationId xmlns:a16="http://schemas.microsoft.com/office/drawing/2014/main" xmlns="" id="{6076F79C-4BBB-4218-90FB-18A6D83B8B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897" y="2623263"/>
            <a:ext cx="2370138" cy="273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5B154921-491D-443E-816A-3E1D64EAD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029" y="604286"/>
            <a:ext cx="7884368" cy="501650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Page Table When Some Pages Are Not</a:t>
            </a:r>
            <a:br>
              <a:rPr lang="en-US" altLang="en-US" dirty="0"/>
            </a:br>
            <a:r>
              <a:rPr lang="en-US" altLang="en-US" dirty="0"/>
              <a:t>in Main Memory</a:t>
            </a:r>
          </a:p>
        </p:txBody>
      </p:sp>
      <p:pic>
        <p:nvPicPr>
          <p:cNvPr id="17411" name="Picture 2" descr="B:\os-book\os10-dir\Slides-WORK-area\Figures-dir\ch10\JPG-dir\10_04.jpg">
            <a:extLst>
              <a:ext uri="{FF2B5EF4-FFF2-40B4-BE49-F238E27FC236}">
                <a16:creationId xmlns:a16="http://schemas.microsoft.com/office/drawing/2014/main" xmlns="" id="{EE8B21A0-27D4-48EC-AA1E-673C6BCAF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2637" y="1246187"/>
            <a:ext cx="5671995" cy="5499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6614AF0F-0564-40AA-8F76-6152AC6E0C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82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Steps in Handling Page Fault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663B1E5A-B195-422A-B1B4-080156B3A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390261"/>
            <a:ext cx="7707086" cy="4010414"/>
          </a:xfrm>
        </p:spPr>
        <p:txBody>
          <a:bodyPr/>
          <a:lstStyle/>
          <a:p>
            <a:pPr marL="584200" indent="-457200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en-US" altLang="en-US" sz="2400" dirty="0"/>
              <a:t>If there is a reference to a page, first reference to that page will trap to operating system </a:t>
            </a:r>
          </a:p>
          <a:p>
            <a:pPr lvl="1">
              <a:lnSpc>
                <a:spcPct val="90000"/>
              </a:lnSpc>
              <a:buSzPct val="100000"/>
              <a:defRPr/>
            </a:pPr>
            <a:r>
              <a:rPr lang="en-US" altLang="en-US" sz="2400" dirty="0">
                <a:sym typeface="Symbol" pitchFamily="18" charset="2"/>
              </a:rPr>
              <a:t>Page fault</a:t>
            </a:r>
          </a:p>
          <a:p>
            <a:pPr marL="584200" indent="-457200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en-US" altLang="en-US" sz="2400" dirty="0">
                <a:sym typeface="Symbol" pitchFamily="18" charset="2"/>
              </a:rPr>
              <a:t>Operating system looks at another table to decide:</a:t>
            </a:r>
          </a:p>
          <a:p>
            <a:pPr lvl="1" indent="-457200">
              <a:lnSpc>
                <a:spcPct val="90000"/>
              </a:lnSpc>
              <a:buSzPct val="100000"/>
              <a:defRPr/>
            </a:pPr>
            <a:r>
              <a:rPr lang="en-US" altLang="en-US" sz="2400" dirty="0"/>
              <a:t>Invalid reference </a:t>
            </a:r>
            <a:r>
              <a:rPr lang="en-US" altLang="en-US" sz="2400" dirty="0">
                <a:sym typeface="Symbol" pitchFamily="18" charset="2"/>
              </a:rPr>
              <a:t> abort</a:t>
            </a:r>
          </a:p>
          <a:p>
            <a:pPr lvl="1" indent="-457200">
              <a:lnSpc>
                <a:spcPct val="90000"/>
              </a:lnSpc>
              <a:buSzPct val="100000"/>
              <a:defRPr/>
            </a:pPr>
            <a:r>
              <a:rPr lang="en-US" altLang="en-US" sz="2400" dirty="0">
                <a:sym typeface="Symbol" pitchFamily="18" charset="2"/>
              </a:rPr>
              <a:t>Just not in memory</a:t>
            </a:r>
          </a:p>
          <a:p>
            <a:pPr marL="584200" indent="-457200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en-US" altLang="en-US" sz="2400" dirty="0">
                <a:sym typeface="Symbol" pitchFamily="18" charset="2"/>
              </a:rPr>
              <a:t>Find free frame</a:t>
            </a:r>
          </a:p>
          <a:p>
            <a:pPr marL="584200" indent="-457200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en-US" altLang="en-US" sz="2400" dirty="0">
                <a:sym typeface="Symbol" pitchFamily="18" charset="2"/>
              </a:rPr>
              <a:t>Swap page into frame via scheduled disk operation</a:t>
            </a:r>
          </a:p>
          <a:p>
            <a:pPr marL="584200" indent="-457200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en-US" altLang="en-US" sz="2400" dirty="0">
                <a:sym typeface="Symbol" pitchFamily="18" charset="2"/>
              </a:rPr>
              <a:t>Reset tables to indicate page now in memory</a:t>
            </a:r>
            <a:br>
              <a:rPr lang="en-US" altLang="en-US" sz="2400" dirty="0">
                <a:sym typeface="Symbol" pitchFamily="18" charset="2"/>
              </a:rPr>
            </a:br>
            <a:r>
              <a:rPr lang="en-US" altLang="en-US" sz="2400" dirty="0">
                <a:sym typeface="Symbol" pitchFamily="18" charset="2"/>
              </a:rPr>
              <a:t>Set validation bit = </a:t>
            </a:r>
            <a:r>
              <a:rPr lang="en-US" altLang="en-US" sz="2400" b="1" dirty="0">
                <a:solidFill>
                  <a:srgbClr val="FF0000"/>
                </a:solidFill>
                <a:sym typeface="Symbol" pitchFamily="18" charset="2"/>
              </a:rPr>
              <a:t>v</a:t>
            </a:r>
            <a:endParaRPr lang="en-US" altLang="en-US" sz="2400" dirty="0">
              <a:sym typeface="Symbol" pitchFamily="18" charset="2"/>
            </a:endParaRPr>
          </a:p>
          <a:p>
            <a:pPr marL="584200" indent="-457200">
              <a:lnSpc>
                <a:spcPct val="90000"/>
              </a:lnSpc>
              <a:buSzPct val="100000"/>
              <a:buFont typeface="+mj-lt"/>
              <a:buAutoNum type="arabicPeriod"/>
              <a:defRPr/>
            </a:pPr>
            <a:r>
              <a:rPr lang="en-US" altLang="en-US" sz="2400" dirty="0">
                <a:sym typeface="Symbol" pitchFamily="18" charset="2"/>
              </a:rPr>
              <a:t>Restart the instruction that caused the page fault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defRPr/>
            </a:pPr>
            <a:endParaRPr lang="en-US" altLang="en-US" sz="2400" dirty="0"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445744E8-6995-495D-B4E9-CB8155552B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71804" y="244899"/>
            <a:ext cx="8515059" cy="576262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Steps in Handling a Page Fault (Cont.)</a:t>
            </a:r>
          </a:p>
        </p:txBody>
      </p:sp>
      <p:pic>
        <p:nvPicPr>
          <p:cNvPr id="19459" name="Picture 4" descr="9">
            <a:extLst>
              <a:ext uri="{FF2B5EF4-FFF2-40B4-BE49-F238E27FC236}">
                <a16:creationId xmlns:a16="http://schemas.microsoft.com/office/drawing/2014/main" xmlns="" id="{4C87B603-A2E7-4FAE-A0CB-D034C6085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9900" y="1217613"/>
            <a:ext cx="6517856" cy="543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xmlns="" id="{6455FCDC-9CE5-4011-94EB-76128581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37"/>
            <a:ext cx="8229600" cy="576262"/>
          </a:xfrm>
        </p:spPr>
        <p:txBody>
          <a:bodyPr/>
          <a:lstStyle/>
          <a:p>
            <a:r>
              <a:rPr lang="en-US" altLang="en-US" dirty="0"/>
              <a:t>Aspects of Demand Paging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xmlns="" id="{AAD11580-A239-44B3-BA48-43549630E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768" y="953105"/>
            <a:ext cx="7651102" cy="4887912"/>
          </a:xfrm>
        </p:spPr>
        <p:txBody>
          <a:bodyPr/>
          <a:lstStyle/>
          <a:p>
            <a:r>
              <a:rPr lang="en-US" altLang="en-US" dirty="0"/>
              <a:t>Extreme case – start process with </a:t>
            </a:r>
            <a:r>
              <a:rPr lang="en-US" altLang="en-US" i="1" dirty="0"/>
              <a:t>no</a:t>
            </a:r>
            <a:r>
              <a:rPr lang="en-US" altLang="en-US" dirty="0"/>
              <a:t> pages in memory</a:t>
            </a:r>
          </a:p>
          <a:p>
            <a:pPr lvl="1"/>
            <a:r>
              <a:rPr lang="en-US" altLang="en-US" dirty="0"/>
              <a:t>OS sets instruction pointer to first instruction of process, non-memory-resident -&gt; page fault</a:t>
            </a:r>
          </a:p>
          <a:p>
            <a:pPr lvl="1"/>
            <a:r>
              <a:rPr lang="en-US" altLang="en-US" dirty="0"/>
              <a:t>And for every other process pages on first access</a:t>
            </a:r>
          </a:p>
          <a:p>
            <a:pPr lvl="1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Pure demand </a:t>
            </a:r>
            <a:r>
              <a:rPr lang="en-US" altLang="en-US" b="1" dirty="0" smtClean="0">
                <a:solidFill>
                  <a:srgbClr val="006699"/>
                </a:solidFill>
                <a:latin typeface="+mj-lt"/>
              </a:rPr>
              <a:t>paging - </a:t>
            </a:r>
            <a:r>
              <a:rPr lang="en-US" dirty="0"/>
              <a:t>never bring a page into memory until it </a:t>
            </a:r>
            <a:r>
              <a:rPr lang="en-US" dirty="0" smtClean="0"/>
              <a:t>is required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Actually, a given instruction could access multiple pages -&gt; multiple page faults</a:t>
            </a:r>
          </a:p>
          <a:p>
            <a:pPr lvl="1"/>
            <a:r>
              <a:rPr lang="en-US" altLang="en-US" dirty="0"/>
              <a:t>Consider fetch and decode of instruction which adds 2 numbers from memory and stores result back to memory</a:t>
            </a:r>
          </a:p>
          <a:p>
            <a:pPr lvl="1"/>
            <a:r>
              <a:rPr lang="en-US" altLang="en-US" dirty="0"/>
              <a:t>Pain decreased because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locality of reference</a:t>
            </a:r>
          </a:p>
          <a:p>
            <a:r>
              <a:rPr lang="en-US" altLang="en-US" dirty="0"/>
              <a:t>Hardware support needed for demand paging</a:t>
            </a:r>
          </a:p>
          <a:p>
            <a:pPr lvl="1"/>
            <a:r>
              <a:rPr lang="en-US" altLang="en-US" dirty="0"/>
              <a:t>Page table with valid / invalid bit</a:t>
            </a:r>
          </a:p>
          <a:p>
            <a:pPr lvl="1"/>
            <a:r>
              <a:rPr lang="en-US" altLang="en-US" dirty="0"/>
              <a:t>Secondary memory (swap device with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swap space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Instruction restart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C1A455AE-86AA-4EA2-9575-6B5ABC9901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93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Free-Frame List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C1D3A033-F636-4DD5-B0D9-B3C0BC32B5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3402" y="931719"/>
            <a:ext cx="7669764" cy="4114800"/>
          </a:xfrm>
        </p:spPr>
        <p:txBody>
          <a:bodyPr/>
          <a:lstStyle/>
          <a:p>
            <a:r>
              <a:rPr lang="en-US" altLang="en-US" sz="2400" dirty="0"/>
              <a:t>When a page fault occurs, the operating system must bring the desired page from secondary storage into main memory. </a:t>
            </a:r>
          </a:p>
          <a:p>
            <a:r>
              <a:rPr lang="en-US" altLang="en-US" sz="2400" dirty="0"/>
              <a:t>Most operating systems maintain a 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free-frame</a:t>
            </a:r>
            <a:r>
              <a:rPr lang="en-US" altLang="en-US" sz="2400" b="1" dirty="0">
                <a:solidFill>
                  <a:srgbClr val="0070C0"/>
                </a:solidFill>
              </a:rPr>
              <a:t> list</a:t>
            </a:r>
            <a:r>
              <a:rPr lang="en-US" altLang="en-US" sz="2400" dirty="0"/>
              <a:t> -- a pool of free frames for satisfying such requests.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Operating system typically allocate free frames using a technique known as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zero-fill-on-demand</a:t>
            </a:r>
            <a:r>
              <a:rPr lang="en-US" altLang="en-US" sz="2400" dirty="0"/>
              <a:t> --  the content of the frames zeroed-out before being allocated.</a:t>
            </a:r>
          </a:p>
          <a:p>
            <a:r>
              <a:rPr lang="en-US" altLang="en-US" sz="2400" dirty="0"/>
              <a:t>When a system starts up, all available memory is placed on the free-frame list. </a:t>
            </a:r>
          </a:p>
          <a:p>
            <a:endParaRPr lang="en-US" altLang="en-US" sz="2400" dirty="0"/>
          </a:p>
          <a:p>
            <a:endParaRPr lang="en-US" altLang="en-US" sz="2400" dirty="0"/>
          </a:p>
        </p:txBody>
      </p:sp>
      <p:pic>
        <p:nvPicPr>
          <p:cNvPr id="22532" name="Picture 2" descr="B:\os-book\os10-dir\Slides-WORK-area\Figures-dir\ch10\JPG-dir\10_06.jpg">
            <a:extLst>
              <a:ext uri="{FF2B5EF4-FFF2-40B4-BE49-F238E27FC236}">
                <a16:creationId xmlns:a16="http://schemas.microsoft.com/office/drawing/2014/main" xmlns="" id="{74C1D426-4DEE-495E-BFD2-9DDD43D14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700" y="3100943"/>
            <a:ext cx="45466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xmlns="" id="{A49FB98C-679E-4682-BAE7-A7064CABE0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24060" y="202036"/>
            <a:ext cx="7272338" cy="611188"/>
          </a:xfrm>
        </p:spPr>
        <p:txBody>
          <a:bodyPr/>
          <a:lstStyle/>
          <a:p>
            <a:pPr eaLnBrk="1" hangingPunct="1"/>
            <a:r>
              <a:rPr lang="en-US" altLang="en-US" dirty="0"/>
              <a:t>Performance of Demand Paging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BF03B7D4-70F1-48B6-8A00-4D9695B105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1119188"/>
            <a:ext cx="7716416" cy="4646612"/>
          </a:xfrm>
        </p:spPr>
        <p:txBody>
          <a:bodyPr/>
          <a:lstStyle/>
          <a:p>
            <a:pPr>
              <a:tabLst>
                <a:tab pos="2163763" algn="l"/>
                <a:tab pos="2855913" algn="l"/>
              </a:tabLst>
            </a:pPr>
            <a:r>
              <a:rPr lang="en-US" sz="2400" dirty="0"/>
              <a:t>Demand paging can significantly affect the performance of a computer system.</a:t>
            </a:r>
            <a:endParaRPr lang="en-US" altLang="en-US" sz="2400" dirty="0" smtClean="0"/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sz="2400" dirty="0" smtClean="0"/>
              <a:t>Page </a:t>
            </a:r>
            <a:r>
              <a:rPr lang="en-US" altLang="en-US" sz="2400" dirty="0"/>
              <a:t>Fault Rate 0 </a:t>
            </a:r>
            <a:r>
              <a:rPr lang="en-US" altLang="en-US" sz="2400" dirty="0">
                <a:sym typeface="Symbol" panose="05050102010706020507" pitchFamily="18" charset="2"/>
              </a:rPr>
              <a:t>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  1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if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 = 0 no page faults 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if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dirty="0">
                <a:sym typeface="Symbol" panose="05050102010706020507" pitchFamily="18" charset="2"/>
              </a:rPr>
              <a:t> = 1, every reference is a </a:t>
            </a:r>
            <a:r>
              <a:rPr lang="en-US" altLang="en-US" sz="2400" dirty="0" smtClean="0">
                <a:sym typeface="Symbol" panose="05050102010706020507" pitchFamily="18" charset="2"/>
              </a:rPr>
              <a:t>fault</a:t>
            </a:r>
          </a:p>
          <a:p>
            <a:pPr marL="584200" lvl="1" indent="0">
              <a:buNone/>
              <a:tabLst>
                <a:tab pos="2163763" algn="l"/>
                <a:tab pos="2855913" algn="l"/>
              </a:tabLst>
            </a:pPr>
            <a:endParaRPr lang="en-US" altLang="en-US" sz="2400" dirty="0">
              <a:sym typeface="Symbol" panose="05050102010706020507" pitchFamily="18" charset="2"/>
            </a:endParaRP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Effective Access Time (EAT</a:t>
            </a:r>
            <a:r>
              <a:rPr lang="en-US" altLang="en-US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</a:p>
          <a:p>
            <a:pPr marL="127000" indent="0">
              <a:buNone/>
              <a:tabLst>
                <a:tab pos="2163763" algn="l"/>
                <a:tab pos="2855913" algn="l"/>
              </a:tabLst>
            </a:pPr>
            <a:r>
              <a:rPr lang="en-US" sz="2400" dirty="0"/>
              <a:t> </a:t>
            </a:r>
            <a:r>
              <a:rPr lang="en-US" sz="2400" dirty="0" smtClean="0"/>
              <a:t>         EAT= </a:t>
            </a:r>
            <a:r>
              <a:rPr lang="en-US" sz="2400" dirty="0"/>
              <a:t>(1 − </a:t>
            </a:r>
            <a:r>
              <a:rPr lang="en-US" sz="2400" i="1" dirty="0"/>
              <a:t>p</a:t>
            </a:r>
            <a:r>
              <a:rPr lang="en-US" sz="2400" dirty="0"/>
              <a:t>) × </a:t>
            </a:r>
            <a:r>
              <a:rPr lang="en-US" altLang="en-US" sz="2400" dirty="0">
                <a:sym typeface="Symbol" panose="05050102010706020507" pitchFamily="18" charset="2"/>
              </a:rPr>
              <a:t>memory access</a:t>
            </a:r>
            <a:r>
              <a:rPr lang="en-US" sz="2400" i="1" dirty="0" smtClean="0"/>
              <a:t> </a:t>
            </a:r>
            <a:r>
              <a:rPr lang="en-US" sz="2400" dirty="0"/>
              <a:t>+ </a:t>
            </a:r>
            <a:r>
              <a:rPr lang="en-US" sz="2400" i="1" dirty="0"/>
              <a:t>p </a:t>
            </a:r>
            <a:r>
              <a:rPr lang="en-US" sz="2400" dirty="0"/>
              <a:t>× page fault time</a:t>
            </a:r>
            <a:endParaRPr lang="en-US" altLang="en-US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2163763" algn="l"/>
                <a:tab pos="2855913" algn="l"/>
              </a:tabLst>
            </a:pPr>
            <a:r>
              <a:rPr lang="en-US" altLang="en-US" sz="2400" dirty="0">
                <a:sym typeface="Symbol" panose="05050102010706020507" pitchFamily="18" charset="2"/>
              </a:rPr>
              <a:t>	      				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B0E62A0B-D955-48F0-A13C-C90B2C149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7085" y="223644"/>
            <a:ext cx="77517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 Example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C8756104-BFEE-4B66-8D8E-DC274456D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5" y="1068388"/>
            <a:ext cx="7669762" cy="4849812"/>
          </a:xfrm>
        </p:spPr>
        <p:txBody>
          <a:bodyPr/>
          <a:lstStyle/>
          <a:p>
            <a:pPr>
              <a:tabLst>
                <a:tab pos="1773238" algn="l"/>
                <a:tab pos="2278063" algn="l"/>
              </a:tabLst>
            </a:pPr>
            <a:r>
              <a:rPr lang="en-US" altLang="en-US" sz="2400" dirty="0"/>
              <a:t>Memory access time = 200 nanoseconds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z="2400" dirty="0"/>
              <a:t>Average page-fault service time = 8 milliseconds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z="2400" dirty="0"/>
              <a:t>EAT = (1 – p) x 200 + p (8 milliseconds)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z="2400" dirty="0"/>
              <a:t>	        = (1 – </a:t>
            </a:r>
            <a:r>
              <a:rPr lang="en-US" altLang="en-US" sz="2400" dirty="0" smtClean="0"/>
              <a:t>p) </a:t>
            </a:r>
            <a:r>
              <a:rPr lang="en-US" altLang="en-US" sz="2400" dirty="0"/>
              <a:t>x 200 + p x 8,000,000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z="2400" dirty="0"/>
              <a:t>              = 200 + p x 7,999,800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z="2400" dirty="0"/>
              <a:t>If one access out of 1,000 causes a page fault, then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z="2400" dirty="0"/>
              <a:t>         EAT = 8.2 microseconds. 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z="2400" dirty="0"/>
              <a:t>      This is a slowdown by a factor of 40!!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z="2400" dirty="0"/>
              <a:t>If want performance degradation &lt; 10 percent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sz="2400" dirty="0"/>
              <a:t>220 &gt; 200 + 7,999,800 x p</a:t>
            </a:r>
            <a:br>
              <a:rPr lang="en-US" altLang="en-US" sz="2400" dirty="0"/>
            </a:br>
            <a:r>
              <a:rPr lang="en-US" altLang="en-US" sz="2400" dirty="0"/>
              <a:t>20 &gt; 7,999,800 x p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sz="2400" dirty="0"/>
              <a:t>p &lt; .0000025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sz="2400" dirty="0"/>
              <a:t>&lt; one page fault in every 400,000 memory accesses</a:t>
            </a:r>
          </a:p>
          <a:p>
            <a:pPr>
              <a:buFont typeface="Monotype Sorts" pitchFamily="-84" charset="2"/>
              <a:buNone/>
              <a:tabLst>
                <a:tab pos="1773238" algn="l"/>
                <a:tab pos="2278063" algn="l"/>
              </a:tabLst>
            </a:pPr>
            <a:r>
              <a:rPr lang="en-US" altLang="en-US" sz="2400" dirty="0"/>
              <a:t>	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7200" y="-11229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4000" b="0" i="0" u="none" dirty="0">
                <a:latin typeface="Calibri"/>
                <a:ea typeface="Calibri"/>
                <a:cs typeface="Calibri"/>
                <a:sym typeface="Calibri"/>
              </a:rPr>
              <a:t>UNIT </a:t>
            </a:r>
            <a:r>
              <a:rPr lang="en-US" sz="4000" b="0" i="0" u="none" dirty="0" smtClean="0">
                <a:latin typeface="Calibri"/>
                <a:ea typeface="Calibri"/>
                <a:cs typeface="Calibri"/>
                <a:sym typeface="Calibri"/>
              </a:rPr>
              <a:t>IV</a:t>
            </a:r>
            <a:endParaRPr sz="4800" dirty="0"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06824" y="863678"/>
            <a:ext cx="8041341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27000" indent="0">
              <a:buNone/>
            </a:pPr>
            <a:r>
              <a:rPr lang="en-US" sz="180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	</a:t>
            </a:r>
            <a:endParaRPr lang="en-US" sz="2400" dirty="0"/>
          </a:p>
          <a:p>
            <a:r>
              <a:rPr lang="en-US" sz="2800" b="1" dirty="0">
                <a:solidFill>
                  <a:srgbClr val="FF0000"/>
                </a:solidFill>
              </a:rPr>
              <a:t>Memory </a:t>
            </a:r>
            <a:r>
              <a:rPr lang="en-US" sz="2800" b="1" dirty="0" smtClean="0">
                <a:solidFill>
                  <a:srgbClr val="FF0000"/>
                </a:solidFill>
              </a:rPr>
              <a:t>Management </a:t>
            </a:r>
          </a:p>
          <a:p>
            <a:pPr marL="739775" indent="0">
              <a:buNone/>
            </a:pPr>
            <a:r>
              <a:rPr lang="en-US" sz="2800" dirty="0" smtClean="0"/>
              <a:t>Main </a:t>
            </a:r>
            <a:r>
              <a:rPr lang="en-US" sz="2800" dirty="0"/>
              <a:t>Memory: Background – Contiguous Memory Allocation – Segmentation – Paging – Swapping. </a:t>
            </a:r>
            <a:r>
              <a:rPr lang="en-US" sz="2800" dirty="0">
                <a:solidFill>
                  <a:srgbClr val="FF0000"/>
                </a:solidFill>
              </a:rPr>
              <a:t>Virtual Memory: Background – Demand Paging – Page Replacement </a:t>
            </a:r>
            <a:r>
              <a:rPr lang="en-US" sz="2800" dirty="0"/>
              <a:t>– Case study: Intel 32 Architecture.</a:t>
            </a:r>
            <a:endParaRPr sz="1800" b="1" i="0" u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</a:pPr>
            <a:fld id="{00000000-1234-1234-1234-123412341234}" type="slidenum">
              <a:rPr lang="en-US" sz="9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="" xmlns:a16="http://schemas.microsoft.com/office/drawing/2014/main" id="{6C488EA0-8C3D-457E-9DD0-39B9790740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-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What Happens if There is no Free Frame?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="" xmlns:a16="http://schemas.microsoft.com/office/drawing/2014/main" id="{7C4E993E-0F50-409F-A8A7-195A5B940B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/>
              <a:t>Used up by process pages</a:t>
            </a:r>
          </a:p>
          <a:p>
            <a:r>
              <a:rPr lang="en-US" altLang="en-US" sz="2400" dirty="0"/>
              <a:t>Also in demand from the kernel, I/O buffers, </a:t>
            </a:r>
            <a:r>
              <a:rPr lang="en-US" altLang="en-US" sz="2400" dirty="0" err="1"/>
              <a:t>etc</a:t>
            </a:r>
            <a:endParaRPr lang="en-US" altLang="en-US" sz="2400" dirty="0"/>
          </a:p>
          <a:p>
            <a:r>
              <a:rPr lang="en-US" altLang="en-US" sz="2400" dirty="0"/>
              <a:t>How much to allocate to each?</a:t>
            </a:r>
          </a:p>
          <a:p>
            <a:r>
              <a:rPr lang="en-US" altLang="en-US" sz="2400" dirty="0"/>
              <a:t>Page replacement – find some page in memory, but not really in use, page it </a:t>
            </a:r>
            <a:r>
              <a:rPr lang="en-US" altLang="en-US" sz="2400" dirty="0" smtClean="0"/>
              <a:t>out (replace that page)</a:t>
            </a:r>
            <a:endParaRPr lang="en-US" altLang="en-US" sz="2400" dirty="0"/>
          </a:p>
          <a:p>
            <a:pPr lvl="1"/>
            <a:r>
              <a:rPr lang="en-US" altLang="en-US" dirty="0"/>
              <a:t>Algorithm </a:t>
            </a:r>
            <a:r>
              <a:rPr lang="en-US" altLang="en-US" dirty="0" smtClean="0"/>
              <a:t>– needed to find the optimal page for replacement</a:t>
            </a:r>
            <a:endParaRPr lang="en-US" altLang="en-US" dirty="0"/>
          </a:p>
          <a:p>
            <a:pPr lvl="1"/>
            <a:r>
              <a:rPr lang="en-US" altLang="en-US" dirty="0"/>
              <a:t>Performance – want an algorithm which will result in minimum number of page faults</a:t>
            </a:r>
          </a:p>
          <a:p>
            <a:r>
              <a:rPr lang="en-US" altLang="en-US" sz="2400" dirty="0"/>
              <a:t>Same page may be brought into memory several times</a:t>
            </a:r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8030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9B00CC0E-9E33-4072-9D8C-43E000475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1394" y="235568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Replacement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55125108-1B16-48F4-B19C-7A4934EC1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1394" y="1190625"/>
            <a:ext cx="7724775" cy="4530725"/>
          </a:xfrm>
        </p:spPr>
        <p:txBody>
          <a:bodyPr/>
          <a:lstStyle/>
          <a:p>
            <a:r>
              <a:rPr lang="en-US" altLang="en-US" sz="2400" dirty="0"/>
              <a:t>Prevent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over-allocation</a:t>
            </a:r>
            <a:r>
              <a:rPr lang="en-US" altLang="en-US" sz="2400" dirty="0"/>
              <a:t> of memory by modifying page-fault service routine to include page replacement</a:t>
            </a:r>
          </a:p>
          <a:p>
            <a:r>
              <a:rPr lang="en-US" altLang="en-US" sz="2400" dirty="0"/>
              <a:t>Use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modify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dirty</a:t>
            </a:r>
            <a:r>
              <a:rPr lang="en-US" altLang="en-US" sz="2400" dirty="0"/>
              <a:t>)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to reduce overhead of page transfers – only modified pages are written to disk</a:t>
            </a:r>
          </a:p>
          <a:p>
            <a:r>
              <a:rPr lang="en-US" altLang="en-US" sz="2400" dirty="0"/>
              <a:t>Page replacement completes separation between logical memory and physical memory – large virtual memory can be provided on a smaller physical memory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xmlns="" id="{760E5859-1ADF-409F-B8A3-01A46FD0EF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235568"/>
            <a:ext cx="7693025" cy="576262"/>
          </a:xfrm>
        </p:spPr>
        <p:txBody>
          <a:bodyPr/>
          <a:lstStyle/>
          <a:p>
            <a:pPr algn="ctr" eaLnBrk="1" hangingPunct="1"/>
            <a:r>
              <a:rPr lang="en-US" altLang="en-US" sz="4000" dirty="0"/>
              <a:t>Need For Page Replacement</a:t>
            </a:r>
          </a:p>
        </p:txBody>
      </p:sp>
      <p:pic>
        <p:nvPicPr>
          <p:cNvPr id="33795" name="Picture 4" descr="B:\os-book\os10-dir\Slides-WORK-area\Figures-dir\ch10\JPG-dir\10_09.jpg">
            <a:extLst>
              <a:ext uri="{FF2B5EF4-FFF2-40B4-BE49-F238E27FC236}">
                <a16:creationId xmlns:a16="http://schemas.microsoft.com/office/drawing/2014/main" xmlns="" id="{74BEFCE0-4636-4163-8B0B-DF7F5FF02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1234483"/>
            <a:ext cx="7918213" cy="5152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DA23D0E3-2B35-4747-8B9E-6B7BFD7D40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6860" y="238161"/>
            <a:ext cx="76073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Basic Page Replacement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36D9B5FA-26B2-48A5-8A7B-413D741468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122363"/>
            <a:ext cx="8162754" cy="4457700"/>
          </a:xfrm>
        </p:spPr>
        <p:txBody>
          <a:bodyPr/>
          <a:lstStyle/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sz="2400" dirty="0"/>
              <a:t>Find the location of the desired page on disk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sz="2400" dirty="0"/>
              <a:t>Find a free frame:</a:t>
            </a:r>
            <a:br>
              <a:rPr lang="en-US" altLang="en-US" sz="2400" dirty="0"/>
            </a:br>
            <a:r>
              <a:rPr lang="en-US" altLang="en-US" sz="2400" dirty="0"/>
              <a:t>   -  If there is a free frame, use it</a:t>
            </a:r>
            <a:br>
              <a:rPr lang="en-US" altLang="en-US" sz="2400" dirty="0"/>
            </a:br>
            <a:r>
              <a:rPr lang="en-US" altLang="en-US" sz="2400" dirty="0"/>
              <a:t>   -  If there is no free frame, use a page replacement algorithm to select 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victim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frame</a:t>
            </a:r>
            <a:r>
              <a:rPr lang="en-US" altLang="en-US" sz="2400" b="1" dirty="0">
                <a:solidFill>
                  <a:srgbClr val="3366FF"/>
                </a:solidFill>
              </a:rPr>
              <a:t/>
            </a:r>
            <a:br>
              <a:rPr lang="en-US" altLang="en-US" sz="2400" b="1" dirty="0">
                <a:solidFill>
                  <a:srgbClr val="3366FF"/>
                </a:solidFill>
              </a:rPr>
            </a:br>
            <a:r>
              <a:rPr lang="en-US" altLang="en-US" sz="2400" b="1" dirty="0">
                <a:solidFill>
                  <a:srgbClr val="3366FF"/>
                </a:solidFill>
              </a:rPr>
              <a:t>   </a:t>
            </a:r>
            <a:r>
              <a:rPr lang="en-US" altLang="en-US" sz="2400" dirty="0"/>
              <a:t>-</a:t>
            </a:r>
            <a:r>
              <a:rPr lang="en-US" altLang="en-US" sz="2400" b="1" dirty="0"/>
              <a:t>  </a:t>
            </a:r>
            <a:r>
              <a:rPr lang="en-US" altLang="en-US" sz="2400" dirty="0"/>
              <a:t>Write victim frame to disk if dirty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sz="2400" dirty="0"/>
              <a:t>Bring  the desired page into the (newly) free frame; update the page and frame tables</a:t>
            </a:r>
          </a:p>
          <a:p>
            <a:pPr marL="379413" indent="-379413">
              <a:buFont typeface="Monotype Sorts" pitchFamily="-84" charset="2"/>
              <a:buAutoNum type="arabicPeriod"/>
            </a:pPr>
            <a:r>
              <a:rPr lang="en-US" altLang="en-US" sz="2400" dirty="0"/>
              <a:t>Continue the process by restarting the instruction that caused the trap</a:t>
            </a:r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 sz="2400" dirty="0"/>
              <a:t> </a:t>
            </a:r>
          </a:p>
          <a:p>
            <a:pPr marL="379413" indent="-379413">
              <a:buFont typeface="Monotype Sorts" pitchFamily="-84" charset="2"/>
              <a:buNone/>
            </a:pPr>
            <a:r>
              <a:rPr lang="en-US" altLang="en-US" sz="2400" dirty="0"/>
              <a:t>Note now potentially 2 page transfers for page fault – increasing EAT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xmlns="" id="{02C4BFB3-B09C-4707-8DF8-9335F3398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2389" y="222868"/>
            <a:ext cx="7664450" cy="576262"/>
          </a:xfrm>
        </p:spPr>
        <p:txBody>
          <a:bodyPr/>
          <a:lstStyle/>
          <a:p>
            <a:pPr algn="ctr" eaLnBrk="1" hangingPunct="1"/>
            <a:r>
              <a:rPr lang="en-US" altLang="en-US" sz="4000" dirty="0"/>
              <a:t>Page Replacement</a:t>
            </a:r>
          </a:p>
        </p:txBody>
      </p:sp>
      <p:pic>
        <p:nvPicPr>
          <p:cNvPr id="35843" name="Picture 4" descr="9">
            <a:extLst>
              <a:ext uri="{FF2B5EF4-FFF2-40B4-BE49-F238E27FC236}">
                <a16:creationId xmlns:a16="http://schemas.microsoft.com/office/drawing/2014/main" xmlns="" id="{632D2467-D729-4E96-ABE0-D5CF1AD39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8293" y="1292202"/>
            <a:ext cx="7043193" cy="519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047214C7-1AE6-4D0E-9FB9-EBC768731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4945" y="175298"/>
            <a:ext cx="7861041" cy="576262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Page and Frame Replacement Algorithms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7C092E50-7A55-4657-89B6-77C0309E7E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1094" y="1133475"/>
            <a:ext cx="7679094" cy="4899025"/>
          </a:xfrm>
        </p:spPr>
        <p:txBody>
          <a:bodyPr/>
          <a:lstStyle/>
          <a:p>
            <a:pPr>
              <a:tabLst>
                <a:tab pos="3144838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Frame-allocation algorithm </a:t>
            </a:r>
            <a:r>
              <a:rPr lang="en-US" altLang="en-US" dirty="0"/>
              <a:t>determines 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How many frames to give each process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Which frames to replace</a:t>
            </a:r>
          </a:p>
          <a:p>
            <a:pPr>
              <a:tabLst>
                <a:tab pos="3144838" algn="ctr"/>
              </a:tabLst>
            </a:pP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Page-replacement algorithm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Want lowest page-fault rate on both first access and re-access</a:t>
            </a:r>
          </a:p>
          <a:p>
            <a:pPr>
              <a:tabLst>
                <a:tab pos="3144838" algn="ctr"/>
              </a:tabLst>
            </a:pPr>
            <a:r>
              <a:rPr lang="en-US" altLang="en-US" dirty="0"/>
              <a:t>Evaluate algorithm by running it on a particular string of memory references (reference string) and computing the number of page faults on that string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String is just page numbers, not full addresses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Repeated access to the same page does not cause a page fault</a:t>
            </a:r>
          </a:p>
          <a:p>
            <a:pPr lvl="1">
              <a:tabLst>
                <a:tab pos="3144838" algn="ctr"/>
              </a:tabLst>
            </a:pPr>
            <a:r>
              <a:rPr lang="en-US" altLang="en-US" dirty="0"/>
              <a:t>Results depend on number of frames available</a:t>
            </a:r>
          </a:p>
          <a:p>
            <a:pPr>
              <a:tabLst>
                <a:tab pos="3144838" algn="ctr"/>
              </a:tabLst>
            </a:pPr>
            <a:r>
              <a:rPr lang="en-US" altLang="en-US" dirty="0"/>
              <a:t>In all our examples, the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reference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string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of referenced page numbers is </a:t>
            </a:r>
          </a:p>
          <a:p>
            <a:pPr>
              <a:buFont typeface="Monotype Sorts" pitchFamily="-84" charset="2"/>
              <a:buNone/>
              <a:tabLst>
                <a:tab pos="3144838" algn="ctr"/>
              </a:tabLst>
            </a:pPr>
            <a:r>
              <a:rPr lang="en-US" altLang="en-US" dirty="0"/>
              <a:t>	              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xmlns="" id="{238E9DE7-317A-4964-80E7-85DD040FFD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4155" y="60152"/>
            <a:ext cx="8662696" cy="58998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Graph of Page Faults Versus the Number of Frames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xmlns="" id="{6305A72B-A5ED-415A-9B8C-D45FEB5F4C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661" y="1524852"/>
            <a:ext cx="7149059" cy="420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FCA6CF77-12AF-4EC2-89B1-0E20EC3A2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4735" y="241529"/>
            <a:ext cx="7821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First-In-First-Out (FIFO) Algorithm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6D1D5755-163C-4203-ABC8-2DA1622DF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4735" y="1052513"/>
            <a:ext cx="7582515" cy="5762625"/>
          </a:xfrm>
        </p:spPr>
        <p:txBody>
          <a:bodyPr/>
          <a:lstStyle/>
          <a:p>
            <a:r>
              <a:rPr lang="en-US" altLang="en-US" dirty="0"/>
              <a:t>Reference string: </a:t>
            </a:r>
            <a:r>
              <a:rPr lang="en-US" altLang="en-US" b="1" dirty="0">
                <a:solidFill>
                  <a:srgbClr val="FF0000"/>
                </a:solidFill>
              </a:rPr>
              <a:t>7,0,1,2,0,3,0,4,2,3,0,3,0,3,2,1,2,0,1,7,0,1</a:t>
            </a:r>
            <a:endParaRPr lang="en-US" altLang="en-US" dirty="0"/>
          </a:p>
          <a:p>
            <a:r>
              <a:rPr lang="en-US" altLang="en-US" dirty="0"/>
              <a:t>3 frames (3 pages can be in memory at a time per process)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sz="800" dirty="0"/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Can vary by reference string: consider 1,2,3,4,1,2,5,1,2,3,4,5</a:t>
            </a:r>
          </a:p>
          <a:p>
            <a:pPr lvl="1"/>
            <a:r>
              <a:rPr lang="en-US" altLang="en-US" dirty="0"/>
              <a:t>Adding more frames can cause more page faults!</a:t>
            </a:r>
          </a:p>
          <a:p>
            <a:pPr lvl="2"/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Belady</a:t>
            </a:r>
            <a:r>
              <a:rPr lang="ja-JP" altLang="en-US" b="1" dirty="0">
                <a:solidFill>
                  <a:srgbClr val="006699"/>
                </a:solidFill>
                <a:latin typeface="+mj-lt"/>
              </a:rPr>
              <a:t>’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s Anomaly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How to track ages of pages? </a:t>
            </a:r>
          </a:p>
          <a:p>
            <a:pPr lvl="1"/>
            <a:r>
              <a:rPr lang="en-US" altLang="en-US" dirty="0"/>
              <a:t>Just use a FIFO queue</a:t>
            </a:r>
          </a:p>
        </p:txBody>
      </p:sp>
      <p:sp>
        <p:nvSpPr>
          <p:cNvPr id="38916" name="Text Box 16">
            <a:extLst>
              <a:ext uri="{FF2B5EF4-FFF2-40B4-BE49-F238E27FC236}">
                <a16:creationId xmlns:a16="http://schemas.microsoft.com/office/drawing/2014/main" xmlns="" id="{70D1F977-A605-4231-817D-50B414BD8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8925" y="3546475"/>
            <a:ext cx="1697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dirty="0">
                <a:latin typeface="Helvetica" panose="020B0604020202020204" pitchFamily="34" charset="0"/>
              </a:rPr>
              <a:t>15 page faults</a:t>
            </a:r>
          </a:p>
        </p:txBody>
      </p:sp>
      <p:pic>
        <p:nvPicPr>
          <p:cNvPr id="38917" name="Picture 1">
            <a:extLst>
              <a:ext uri="{FF2B5EF4-FFF2-40B4-BE49-F238E27FC236}">
                <a16:creationId xmlns:a16="http://schemas.microsoft.com/office/drawing/2014/main" xmlns="" id="{308629FE-BC55-408D-8CD8-72B5F6984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375" y="1854200"/>
            <a:ext cx="5327650" cy="169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FCA6CF77-12AF-4EC2-89B1-0E20EC3A2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4735" y="241529"/>
            <a:ext cx="7821612" cy="576262"/>
          </a:xfrm>
        </p:spPr>
        <p:txBody>
          <a:bodyPr/>
          <a:lstStyle/>
          <a:p>
            <a:pPr lvl="2" algn="ctr"/>
            <a:r>
              <a:rPr lang="en-US" alt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First-In-First-Out (FIFO) Algorithm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0" y="1352690"/>
            <a:ext cx="8047037" cy="1997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0" y="3572652"/>
            <a:ext cx="7894637" cy="2162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17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CD6B9E3A-361D-4D6C-9A7F-B0347118A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7769" y="232975"/>
            <a:ext cx="7734300" cy="576262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FIFO Illustrating Belady</a:t>
            </a:r>
            <a:r>
              <a:rPr lang="ja-JP" altLang="en-US" dirty="0"/>
              <a:t>’</a:t>
            </a:r>
            <a:r>
              <a:rPr lang="en-US" altLang="ja-JP" dirty="0"/>
              <a:t>s Anomaly</a:t>
            </a:r>
            <a:endParaRPr lang="en-US" altLang="en-US" dirty="0"/>
          </a:p>
        </p:txBody>
      </p:sp>
      <p:pic>
        <p:nvPicPr>
          <p:cNvPr id="39939" name="Picture 1" descr="9_13.pdf">
            <a:extLst>
              <a:ext uri="{FF2B5EF4-FFF2-40B4-BE49-F238E27FC236}">
                <a16:creationId xmlns:a16="http://schemas.microsoft.com/office/drawing/2014/main" xmlns="" id="{EE4A1B7A-865F-4B41-AE5D-E878A1F8D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7620" y="2913773"/>
            <a:ext cx="4917389" cy="3518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1781033" y="960273"/>
            <a:ext cx="4572000" cy="16619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842" lvl="2" indent="-342842">
              <a:buSzPct val="60000"/>
              <a:buBlip>
                <a:blip r:embed="rId4"/>
              </a:buBlip>
            </a:pPr>
            <a:r>
              <a:rPr lang="en-US" altLang="en-US" sz="1800" b="1" dirty="0" err="1">
                <a:solidFill>
                  <a:srgbClr val="FF0000"/>
                </a:solidFill>
              </a:rPr>
              <a:t>Belady</a:t>
            </a:r>
            <a:r>
              <a:rPr lang="ja-JP" altLang="en-US" sz="1800" b="1" dirty="0">
                <a:solidFill>
                  <a:srgbClr val="FF0000"/>
                </a:solidFill>
              </a:rPr>
              <a:t>’</a:t>
            </a:r>
            <a:r>
              <a:rPr lang="en-US" altLang="ja-JP" sz="1800" b="1" dirty="0">
                <a:solidFill>
                  <a:srgbClr val="FF0000"/>
                </a:solidFill>
              </a:rPr>
              <a:t>s Anomaly</a:t>
            </a:r>
            <a:endParaRPr lang="en-US" altLang="en-US" sz="1800" b="1" dirty="0">
              <a:solidFill>
                <a:srgbClr val="FF0000"/>
              </a:solidFill>
            </a:endParaRPr>
          </a:p>
          <a:p>
            <a:pPr marL="742824" lvl="2" indent="-342842">
              <a:buSzPct val="60000"/>
              <a:buBlip>
                <a:blip r:embed="rId4"/>
              </a:buBlip>
            </a:pPr>
            <a:r>
              <a:rPr lang="en-US" altLang="en-US" sz="1800" dirty="0">
                <a:solidFill>
                  <a:srgbClr val="FF0000"/>
                </a:solidFill>
              </a:rPr>
              <a:t>Adding more frames can cause more page faults!</a:t>
            </a:r>
          </a:p>
          <a:p>
            <a:r>
              <a:rPr lang="en-US" altLang="en-US" sz="2400" dirty="0"/>
              <a:t>Can vary by reference string: consider </a:t>
            </a:r>
            <a:r>
              <a:rPr lang="en-US" altLang="en-US" sz="2400" b="1" dirty="0">
                <a:solidFill>
                  <a:srgbClr val="FF0000"/>
                </a:solidFill>
              </a:rPr>
              <a:t>1,2,3,4,1,2,5,1,2,3,4,5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9CCC7638-093C-4CC4-960F-79B01FBE9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5267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Background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F8BAF45D-7AF6-46D9-974E-C552BF29A1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7" y="1195229"/>
            <a:ext cx="7744408" cy="4530725"/>
          </a:xfrm>
        </p:spPr>
        <p:txBody>
          <a:bodyPr/>
          <a:lstStyle/>
          <a:p>
            <a:r>
              <a:rPr lang="en-US" altLang="en-US" dirty="0"/>
              <a:t>Code needs to be in memory to execute, but entire program rarely used</a:t>
            </a:r>
          </a:p>
          <a:p>
            <a:pPr lvl="1"/>
            <a:r>
              <a:rPr lang="en-US" altLang="en-US" dirty="0"/>
              <a:t>Error code, unusual routines, large data structures</a:t>
            </a:r>
          </a:p>
          <a:p>
            <a:r>
              <a:rPr lang="en-US" altLang="en-US" dirty="0"/>
              <a:t>Entire program code not needed at same time</a:t>
            </a:r>
          </a:p>
          <a:p>
            <a:r>
              <a:rPr lang="en-US" altLang="en-US" dirty="0"/>
              <a:t>Consider ability to execute partially-loaded program</a:t>
            </a:r>
          </a:p>
          <a:p>
            <a:pPr lvl="1"/>
            <a:r>
              <a:rPr lang="en-US" altLang="en-US" dirty="0"/>
              <a:t>Program no longer constrained by limits of physical memory</a:t>
            </a:r>
          </a:p>
          <a:p>
            <a:pPr lvl="1"/>
            <a:r>
              <a:rPr lang="en-US" altLang="en-US" dirty="0"/>
              <a:t>Each program takes less memory while running -&gt; more programs run at the same time</a:t>
            </a:r>
          </a:p>
          <a:p>
            <a:pPr lvl="2"/>
            <a:r>
              <a:rPr lang="en-US" altLang="en-US" dirty="0"/>
              <a:t>Increased CPU utilization and throughput with no increase in response time or turnaround time</a:t>
            </a:r>
          </a:p>
          <a:p>
            <a:pPr lvl="1"/>
            <a:r>
              <a:rPr lang="en-US" altLang="en-US" dirty="0"/>
              <a:t>Less I/O needed to load or swap programs into memory -&gt; each user program runs faster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76095923-7FD6-4706-A8FA-9ABF05146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231422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Optimal Algorithm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25D0553F-9E25-4083-8F1B-77A52F70DB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119188"/>
            <a:ext cx="7495397" cy="2052637"/>
          </a:xfrm>
        </p:spPr>
        <p:txBody>
          <a:bodyPr/>
          <a:lstStyle/>
          <a:p>
            <a:pPr>
              <a:tabLst>
                <a:tab pos="1889125" algn="l"/>
              </a:tabLst>
            </a:pPr>
            <a:r>
              <a:rPr lang="en-US" altLang="en-US" sz="2400" dirty="0"/>
              <a:t>Replace page that will not be used for longest period of time</a:t>
            </a:r>
          </a:p>
          <a:p>
            <a:pPr lvl="1">
              <a:tabLst>
                <a:tab pos="1889125" algn="l"/>
              </a:tabLst>
            </a:pPr>
            <a:r>
              <a:rPr lang="en-US" altLang="en-US" sz="2400" dirty="0"/>
              <a:t>9 is optimal for the example</a:t>
            </a:r>
          </a:p>
          <a:p>
            <a:pPr>
              <a:tabLst>
                <a:tab pos="1889125" algn="l"/>
              </a:tabLst>
            </a:pPr>
            <a:r>
              <a:rPr lang="en-US" altLang="en-US" sz="2400" dirty="0"/>
              <a:t>How do you know this?</a:t>
            </a:r>
          </a:p>
          <a:p>
            <a:pPr lvl="1">
              <a:tabLst>
                <a:tab pos="1889125" algn="l"/>
              </a:tabLst>
            </a:pPr>
            <a:r>
              <a:rPr lang="en-US" altLang="en-US" sz="2400" dirty="0"/>
              <a:t>Can</a:t>
            </a:r>
            <a:r>
              <a:rPr lang="ja-JP" altLang="en-US" sz="2400" dirty="0"/>
              <a:t>’</a:t>
            </a:r>
            <a:r>
              <a:rPr lang="en-US" altLang="ja-JP" sz="2400" dirty="0"/>
              <a:t>t read the future</a:t>
            </a:r>
            <a:endParaRPr lang="en-US" altLang="en-US" sz="2400" dirty="0"/>
          </a:p>
          <a:p>
            <a:pPr>
              <a:tabLst>
                <a:tab pos="1889125" algn="l"/>
              </a:tabLst>
            </a:pPr>
            <a:r>
              <a:rPr lang="en-US" altLang="en-US" sz="2400" dirty="0"/>
              <a:t>Used for measuring how well your algorithm performs</a:t>
            </a:r>
          </a:p>
        </p:txBody>
      </p:sp>
      <p:pic>
        <p:nvPicPr>
          <p:cNvPr id="40964" name="Picture 3">
            <a:extLst>
              <a:ext uri="{FF2B5EF4-FFF2-40B4-BE49-F238E27FC236}">
                <a16:creationId xmlns:a16="http://schemas.microsoft.com/office/drawing/2014/main" xmlns="" id="{0C2DEEDF-7F2E-4341-B388-D272598501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41" y="3937048"/>
            <a:ext cx="7123310" cy="23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xmlns="" id="{696FD466-53D6-40D8-87A0-F9D0699FA1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1603" y="171601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Least Recently Used (LRU) Algorithm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B3F137F8-4D5E-42D0-B9E4-ACCE3B23C8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6674" y="1260964"/>
            <a:ext cx="7751989" cy="4835525"/>
          </a:xfrm>
        </p:spPr>
        <p:txBody>
          <a:bodyPr/>
          <a:lstStyle/>
          <a:p>
            <a:pPr>
              <a:defRPr/>
            </a:pPr>
            <a:r>
              <a:rPr lang="en-US" altLang="en-US" sz="2200" dirty="0"/>
              <a:t>Use past knowledge rather than future</a:t>
            </a:r>
          </a:p>
          <a:p>
            <a:pPr>
              <a:defRPr/>
            </a:pPr>
            <a:r>
              <a:rPr lang="en-US" altLang="en-US" sz="2200" dirty="0"/>
              <a:t>Replace page that has not been used in the most amount of time</a:t>
            </a:r>
          </a:p>
          <a:p>
            <a:pPr>
              <a:defRPr/>
            </a:pPr>
            <a:r>
              <a:rPr lang="en-US" altLang="en-US" sz="2200" dirty="0"/>
              <a:t>Associate time of last use with each page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2200" dirty="0"/>
          </a:p>
          <a:p>
            <a:pPr>
              <a:buFont typeface="Monotype Sorts" pitchFamily="-84" charset="2"/>
              <a:buNone/>
              <a:defRPr/>
            </a:pPr>
            <a:endParaRPr lang="en-US" altLang="en-US" sz="2200" dirty="0"/>
          </a:p>
          <a:p>
            <a:pPr>
              <a:defRPr/>
            </a:pPr>
            <a:endParaRPr lang="en-US" altLang="en-US" sz="2200" dirty="0"/>
          </a:p>
          <a:p>
            <a:pPr>
              <a:defRPr/>
            </a:pPr>
            <a:endParaRPr lang="en-US" altLang="en-US" sz="2200" dirty="0"/>
          </a:p>
          <a:p>
            <a:pPr marL="0" indent="0">
              <a:buFont typeface="Monotype Sorts" pitchFamily="-84" charset="2"/>
              <a:buNone/>
              <a:defRPr/>
            </a:pPr>
            <a:endParaRPr lang="en-US" altLang="en-US" sz="2200" dirty="0"/>
          </a:p>
          <a:p>
            <a:pPr>
              <a:defRPr/>
            </a:pPr>
            <a:endParaRPr lang="en-US" altLang="en-US" sz="2200" dirty="0"/>
          </a:p>
          <a:p>
            <a:pPr>
              <a:defRPr/>
            </a:pPr>
            <a:r>
              <a:rPr lang="en-US" altLang="en-US" sz="2200" dirty="0"/>
              <a:t>12 faults – better than FIFO but worse than OPT</a:t>
            </a:r>
          </a:p>
          <a:p>
            <a:pPr>
              <a:defRPr/>
            </a:pPr>
            <a:r>
              <a:rPr lang="en-US" altLang="en-US" sz="2200" dirty="0"/>
              <a:t>Generally good algorithm and frequently used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2200" dirty="0"/>
          </a:p>
        </p:txBody>
      </p:sp>
      <p:pic>
        <p:nvPicPr>
          <p:cNvPr id="41988" name="Picture 4" descr="9">
            <a:extLst>
              <a:ext uri="{FF2B5EF4-FFF2-40B4-BE49-F238E27FC236}">
                <a16:creationId xmlns:a16="http://schemas.microsoft.com/office/drawing/2014/main" xmlns="" id="{1C494269-8B4A-4BA9-9CC1-ED6087AC3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23" y="3004035"/>
            <a:ext cx="7152368" cy="1952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that there are 3 page frames which are initially empty. If the page reference string is 1, 2, 3, 4, 2, 1, 5, 3, 2, 4, 6, </a:t>
            </a:r>
            <a:r>
              <a:rPr lang="en-US" dirty="0" smtClean="0"/>
              <a:t>Find the </a:t>
            </a:r>
            <a:r>
              <a:rPr lang="en-US" dirty="0"/>
              <a:t>number of page </a:t>
            </a:r>
            <a:r>
              <a:rPr lang="en-US" dirty="0" smtClean="0"/>
              <a:t>faults.</a:t>
            </a:r>
          </a:p>
          <a:p>
            <a:r>
              <a:rPr lang="en-US" dirty="0"/>
              <a:t>Consider the virtual page reference </a:t>
            </a:r>
            <a:r>
              <a:rPr lang="en-US" dirty="0" smtClean="0"/>
              <a:t>string 1</a:t>
            </a:r>
            <a:r>
              <a:rPr lang="en-US" dirty="0"/>
              <a:t>, 2, 3, 2, 4, 1, 3, 2, 4, 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 a demand paged virtual memory system running on a computer system that main memory size of 3 pages frames which are initially empty. Let LRU, FIFO and OPTIMAL denote the number of page faults under the corresponding page replacements policy. </a:t>
            </a:r>
            <a:r>
              <a:rPr lang="en-US" dirty="0" smtClean="0"/>
              <a:t>Compare the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811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689E2401-57E2-4A14-B834-943CD6AD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2321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Algorithm (Cont.)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00218A1E-F600-4BE7-9C24-6205C33F8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950913"/>
            <a:ext cx="7728177" cy="5246687"/>
          </a:xfrm>
        </p:spPr>
        <p:txBody>
          <a:bodyPr/>
          <a:lstStyle/>
          <a:p>
            <a:r>
              <a:rPr lang="en-US" altLang="en-US" sz="2400" dirty="0"/>
              <a:t>Counter implementation</a:t>
            </a:r>
          </a:p>
          <a:p>
            <a:pPr lvl="1"/>
            <a:r>
              <a:rPr lang="en-US" altLang="en-US" sz="2400" dirty="0"/>
              <a:t>Every page entry has a counter; every time page is referenced through this entry, copy the clock into the counter</a:t>
            </a:r>
          </a:p>
          <a:p>
            <a:pPr lvl="1"/>
            <a:r>
              <a:rPr lang="en-US" altLang="en-US" sz="2400" dirty="0"/>
              <a:t>When a page needs to be changed, look at the counters to find smallest value</a:t>
            </a:r>
          </a:p>
          <a:p>
            <a:pPr lvl="2"/>
            <a:r>
              <a:rPr lang="en-US" altLang="en-US" sz="2400" dirty="0"/>
              <a:t>Search through table needed</a:t>
            </a:r>
          </a:p>
          <a:p>
            <a:r>
              <a:rPr lang="en-US" altLang="en-US" sz="2400" dirty="0"/>
              <a:t>Stack implementation</a:t>
            </a:r>
          </a:p>
          <a:p>
            <a:pPr lvl="1"/>
            <a:r>
              <a:rPr lang="en-US" altLang="en-US" sz="2400" dirty="0"/>
              <a:t>Keep a stack of page numbers in a double link form:</a:t>
            </a:r>
          </a:p>
          <a:p>
            <a:pPr lvl="1"/>
            <a:r>
              <a:rPr lang="en-US" altLang="en-US" sz="2400" dirty="0"/>
              <a:t>Page referenced:</a:t>
            </a:r>
          </a:p>
          <a:p>
            <a:pPr lvl="2"/>
            <a:r>
              <a:rPr lang="en-US" altLang="en-US" sz="2400" dirty="0"/>
              <a:t>move it to the top</a:t>
            </a:r>
          </a:p>
          <a:p>
            <a:pPr lvl="2"/>
            <a:r>
              <a:rPr lang="en-US" altLang="en-US" sz="2400" dirty="0"/>
              <a:t>requires 6 pointers to be changed</a:t>
            </a:r>
          </a:p>
          <a:p>
            <a:pPr lvl="1"/>
            <a:r>
              <a:rPr lang="en-US" altLang="en-US" sz="2400" dirty="0"/>
              <a:t>But each update more expensive</a:t>
            </a:r>
          </a:p>
          <a:p>
            <a:pPr lvl="1"/>
            <a:r>
              <a:rPr lang="en-US" altLang="en-US" sz="2400" dirty="0"/>
              <a:t>No search for replacement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689E2401-57E2-4A14-B834-943CD6AD56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6531" y="23219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Algorithm (Cont.)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00218A1E-F600-4BE7-9C24-6205C33F8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9086" y="950913"/>
            <a:ext cx="7728177" cy="5246687"/>
          </a:xfrm>
        </p:spPr>
        <p:txBody>
          <a:bodyPr/>
          <a:lstStyle/>
          <a:p>
            <a:r>
              <a:rPr lang="en-US" altLang="en-US" dirty="0"/>
              <a:t>LRU and OPT are cases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stack algorithms </a:t>
            </a:r>
            <a:r>
              <a:rPr lang="en-US" altLang="en-US" dirty="0"/>
              <a:t>that don</a:t>
            </a:r>
            <a:r>
              <a:rPr lang="ja-JP" altLang="en-US" dirty="0"/>
              <a:t>’</a:t>
            </a:r>
            <a:r>
              <a:rPr lang="en-US" altLang="ja-JP" dirty="0"/>
              <a:t>t have Belady</a:t>
            </a:r>
            <a:r>
              <a:rPr lang="ja-JP" altLang="en-US" dirty="0"/>
              <a:t>’</a:t>
            </a:r>
            <a:r>
              <a:rPr lang="en-US" altLang="ja-JP" dirty="0"/>
              <a:t>s Anomaly</a:t>
            </a:r>
          </a:p>
          <a:p>
            <a:r>
              <a:rPr lang="en-US" altLang="en-US" dirty="0"/>
              <a:t>Use Of A Stack to Record Most Recent Page References</a:t>
            </a:r>
            <a:endParaRPr lang="en-US" dirty="0"/>
          </a:p>
          <a:p>
            <a:endParaRPr lang="en-US" altLang="en-US" dirty="0"/>
          </a:p>
        </p:txBody>
      </p:sp>
      <p:pic>
        <p:nvPicPr>
          <p:cNvPr id="4" name="Picture 1" descr="9_16.pdf">
            <a:extLst>
              <a:ext uri="{FF2B5EF4-FFF2-40B4-BE49-F238E27FC236}">
                <a16:creationId xmlns:a16="http://schemas.microsoft.com/office/drawing/2014/main" xmlns="" id="{650D8023-264A-4AC3-B430-E0C59C953E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038" y="2260350"/>
            <a:ext cx="4702175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7499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9754" y="234791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LRU Approximation Algorithms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BC57D3A7-FA71-4D00-9C2E-051C34BFA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4" y="1159949"/>
            <a:ext cx="7664484" cy="5146675"/>
          </a:xfrm>
        </p:spPr>
        <p:txBody>
          <a:bodyPr/>
          <a:lstStyle/>
          <a:p>
            <a:r>
              <a:rPr lang="en-US" altLang="en-US" sz="2400" dirty="0"/>
              <a:t>LRU needs special hardware and still slow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Reference bit</a:t>
            </a:r>
          </a:p>
          <a:p>
            <a:pPr lvl="1"/>
            <a:r>
              <a:rPr lang="en-US" altLang="en-US" sz="2400" dirty="0"/>
              <a:t>With each page associate a bit, initially = 0</a:t>
            </a:r>
          </a:p>
          <a:p>
            <a:pPr lvl="1"/>
            <a:r>
              <a:rPr lang="en-US" altLang="en-US" sz="2400" dirty="0"/>
              <a:t>When page is referenced bit set to 1</a:t>
            </a:r>
          </a:p>
          <a:p>
            <a:pPr lvl="1"/>
            <a:r>
              <a:rPr lang="en-US" altLang="en-US" sz="2400" dirty="0"/>
              <a:t>Replace any with reference bit = 0 (if one exists)</a:t>
            </a:r>
          </a:p>
          <a:p>
            <a:pPr lvl="2"/>
            <a:r>
              <a:rPr lang="en-US" altLang="en-US" sz="2400" dirty="0"/>
              <a:t>We do not know the order, however</a:t>
            </a:r>
            <a:endParaRPr lang="en-US" altLang="en-US" sz="900" dirty="0"/>
          </a:p>
        </p:txBody>
      </p:sp>
    </p:spTree>
    <p:extLst>
      <p:ext uri="{BB962C8B-B14F-4D97-AF65-F5344CB8AC3E}">
        <p14:creationId xmlns:p14="http://schemas.microsoft.com/office/powerpoint/2010/main" val="4135672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9033BF15-EA5A-4A49-BB65-331FF866E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36801" y="179021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sz="3600" dirty="0"/>
              <a:t>LRU Approximation Algorithms (cont.)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BC57D3A7-FA71-4D00-9C2E-051C34BFAB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5" y="1159949"/>
            <a:ext cx="8169446" cy="514667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Second-chance algorithm</a:t>
            </a:r>
          </a:p>
          <a:p>
            <a:pPr lvl="1"/>
            <a:r>
              <a:rPr lang="en-US" altLang="en-US" sz="2400" dirty="0"/>
              <a:t>Generally FIFO, plus hardware-provided reference bit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Clock </a:t>
            </a:r>
            <a:r>
              <a:rPr lang="en-US" altLang="en-US" sz="2400" dirty="0"/>
              <a:t>replacement</a:t>
            </a:r>
          </a:p>
          <a:p>
            <a:pPr lvl="1"/>
            <a:r>
              <a:rPr lang="en-US" altLang="en-US" sz="2400" dirty="0"/>
              <a:t>If page to be replaced has </a:t>
            </a:r>
          </a:p>
          <a:p>
            <a:pPr lvl="2"/>
            <a:r>
              <a:rPr lang="en-US" altLang="en-US" sz="2400" dirty="0"/>
              <a:t>Reference bit = 0 -&gt; replace it</a:t>
            </a:r>
          </a:p>
          <a:p>
            <a:pPr lvl="2"/>
            <a:r>
              <a:rPr lang="en-US" altLang="en-US" sz="2400" dirty="0"/>
              <a:t>reference bit = 1 then:</a:t>
            </a:r>
          </a:p>
          <a:p>
            <a:pPr lvl="3"/>
            <a:r>
              <a:rPr lang="en-US" altLang="en-US" sz="2400" dirty="0"/>
              <a:t>set reference bit 0, leave page in memory</a:t>
            </a:r>
          </a:p>
          <a:p>
            <a:pPr lvl="3"/>
            <a:r>
              <a:rPr lang="en-US" altLang="en-US" sz="2400" dirty="0"/>
              <a:t>replace next page, subject to same rules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52AF32FC-4A14-4E1E-8D4F-440BF4A3EC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2134" y="236156"/>
            <a:ext cx="8010525" cy="463550"/>
          </a:xfrm>
        </p:spPr>
        <p:txBody>
          <a:bodyPr/>
          <a:lstStyle/>
          <a:p>
            <a:pPr algn="ctr" eaLnBrk="1" hangingPunct="1"/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4000" dirty="0"/>
              <a:t>Second-chance Algorithm</a:t>
            </a:r>
          </a:p>
        </p:txBody>
      </p:sp>
      <p:pic>
        <p:nvPicPr>
          <p:cNvPr id="46083" name="Picture 1" descr="9_17.pdf">
            <a:extLst>
              <a:ext uri="{FF2B5EF4-FFF2-40B4-BE49-F238E27FC236}">
                <a16:creationId xmlns:a16="http://schemas.microsoft.com/office/drawing/2014/main" xmlns="" id="{5B0ED9B7-9A22-4A06-8760-CF9EC5AFD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35" y="1092199"/>
            <a:ext cx="5446925" cy="549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96CF5A4B-5B56-4850-890B-CBC91DFC97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7926" y="240752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Enhanced Second-Chance Algorithm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B9C55B83-EA3F-497C-A3D1-F3E32BFFAD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6854" y="817014"/>
            <a:ext cx="8343472" cy="4967936"/>
          </a:xfrm>
        </p:spPr>
        <p:txBody>
          <a:bodyPr/>
          <a:lstStyle/>
          <a:p>
            <a:r>
              <a:rPr lang="en-US" altLang="en-US" sz="2400" dirty="0"/>
              <a:t>Improve algorithm by using reference bit and modify bit (if available) in concert</a:t>
            </a:r>
          </a:p>
          <a:p>
            <a:r>
              <a:rPr lang="en-US" altLang="en-US" sz="2400" dirty="0"/>
              <a:t>Take ordered pair (reference, modify):</a:t>
            </a:r>
          </a:p>
          <a:p>
            <a:pPr lvl="1"/>
            <a:r>
              <a:rPr lang="en-US" altLang="en-US" sz="2400" dirty="0"/>
              <a:t>(0, 0) neither recently used </a:t>
            </a:r>
            <a:r>
              <a:rPr lang="en-US" altLang="en-US" sz="2400" dirty="0" smtClean="0"/>
              <a:t>nor </a:t>
            </a:r>
            <a:r>
              <a:rPr lang="en-US" altLang="en-US" sz="2400" dirty="0"/>
              <a:t>modified – best page to replace</a:t>
            </a:r>
          </a:p>
          <a:p>
            <a:pPr lvl="1"/>
            <a:r>
              <a:rPr lang="en-US" altLang="en-US" sz="2400" dirty="0"/>
              <a:t>(0, 1) not recently used but modified – not quite as good, must write out before replacement</a:t>
            </a:r>
          </a:p>
          <a:p>
            <a:pPr lvl="1"/>
            <a:r>
              <a:rPr lang="en-US" altLang="en-US" sz="2400" dirty="0"/>
              <a:t>(1, 0) recently used but clean – probably will be used again soon</a:t>
            </a:r>
          </a:p>
          <a:p>
            <a:pPr lvl="1"/>
            <a:r>
              <a:rPr lang="en-US" altLang="en-US" sz="2400" dirty="0"/>
              <a:t>(1, 1) recently used and modified – probably will be used again soon and need to write out before replacement</a:t>
            </a:r>
          </a:p>
          <a:p>
            <a:r>
              <a:rPr lang="en-US" altLang="en-US" sz="2400" dirty="0"/>
              <a:t>When page replacement called for, use the clock scheme  but use the four classes replace page in lowest non-empty class</a:t>
            </a:r>
          </a:p>
          <a:p>
            <a:pPr lvl="1"/>
            <a:r>
              <a:rPr lang="en-US" altLang="en-US" sz="2400" dirty="0"/>
              <a:t>Might need to search circular queue several times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xmlns="" id="{E1C6E0A3-953D-4211-ACA7-F7B6931BD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161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Counting Algorithms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B52D61FC-D241-4C09-9149-F47482589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9" y="1230348"/>
            <a:ext cx="7311024" cy="4556841"/>
          </a:xfrm>
        </p:spPr>
        <p:txBody>
          <a:bodyPr/>
          <a:lstStyle/>
          <a:p>
            <a:r>
              <a:rPr lang="en-US" altLang="en-US" sz="2400" dirty="0"/>
              <a:t>Keep a counter of the number of references that have been made to each page</a:t>
            </a:r>
          </a:p>
          <a:p>
            <a:pPr lvl="1"/>
            <a:r>
              <a:rPr lang="en-US" altLang="en-US" sz="2400" dirty="0"/>
              <a:t>Not common</a:t>
            </a:r>
          </a:p>
          <a:p>
            <a:r>
              <a:rPr lang="en-US" altLang="en-US" sz="2400" b="1" dirty="0" smtClean="0">
                <a:solidFill>
                  <a:srgbClr val="006699"/>
                </a:solidFill>
                <a:latin typeface="+mj-lt"/>
              </a:rPr>
              <a:t>Least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Frequently Used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LFU</a:t>
            </a:r>
            <a:r>
              <a:rPr lang="en-US" altLang="en-US" sz="2400" dirty="0"/>
              <a:t>)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Algorithm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400" dirty="0"/>
              <a:t>  Replaces page with smallest count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Most Frequently Used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MFU</a:t>
            </a:r>
            <a:r>
              <a:rPr lang="en-US" altLang="en-US" sz="2400" dirty="0"/>
              <a:t>)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Algorithm</a:t>
            </a:r>
            <a:r>
              <a:rPr lang="en-US" altLang="en-US" sz="2400" dirty="0"/>
              <a:t>: </a:t>
            </a:r>
          </a:p>
          <a:p>
            <a:pPr lvl="1"/>
            <a:r>
              <a:rPr lang="en-US" altLang="en-US" sz="2400" dirty="0"/>
              <a:t>Based on the argument that the page with the smallest count was probably just brought in and has yet to be used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ABD8A388-8E27-4EE5-81A8-60463D77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C522901F-947A-433D-9A89-77363C3CEF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977579"/>
            <a:ext cx="8082383" cy="4529138"/>
          </a:xfrm>
        </p:spPr>
        <p:txBody>
          <a:bodyPr/>
          <a:lstStyle/>
          <a:p>
            <a:r>
              <a:rPr lang="en-US" sz="2400" dirty="0"/>
              <a:t>Virtual memory is a technique that allows the execution of processes </a:t>
            </a:r>
            <a:r>
              <a:rPr lang="en-US" sz="2400" dirty="0" smtClean="0"/>
              <a:t>that are </a:t>
            </a:r>
            <a:r>
              <a:rPr lang="en-US" sz="2400" dirty="0"/>
              <a:t>not completely in memory</a:t>
            </a:r>
            <a:endParaRPr lang="en-US" altLang="en-US" sz="2400" b="1" dirty="0" smtClean="0">
              <a:solidFill>
                <a:srgbClr val="006699"/>
              </a:solidFill>
              <a:latin typeface="+mj-lt"/>
            </a:endParaRPr>
          </a:p>
          <a:p>
            <a:r>
              <a:rPr lang="en-US" altLang="en-US" sz="2400" b="1" dirty="0" smtClean="0">
                <a:solidFill>
                  <a:srgbClr val="006699"/>
                </a:solidFill>
                <a:latin typeface="+mj-lt"/>
              </a:rPr>
              <a:t>Virtual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memory </a:t>
            </a:r>
            <a:r>
              <a:rPr lang="en-US" altLang="en-US" sz="2400" dirty="0"/>
              <a:t>– separation of user logical memory from physical memory</a:t>
            </a:r>
          </a:p>
          <a:p>
            <a:pPr lvl="1"/>
            <a:r>
              <a:rPr lang="en-US" altLang="en-US" sz="2400" dirty="0"/>
              <a:t>Only part of the program needs to be in memory for execution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Logical address space can therefore be much larger than physical address space</a:t>
            </a:r>
          </a:p>
          <a:p>
            <a:pPr lvl="1"/>
            <a:r>
              <a:rPr lang="en-US" altLang="en-US" sz="2400" dirty="0"/>
              <a:t>Allows address spaces to be shared by several processes</a:t>
            </a:r>
          </a:p>
          <a:p>
            <a:pPr lvl="1"/>
            <a:r>
              <a:rPr lang="en-US" altLang="en-US" sz="2400" dirty="0"/>
              <a:t>Allows for more efficient process creation</a:t>
            </a:r>
          </a:p>
          <a:p>
            <a:pPr lvl="1"/>
            <a:r>
              <a:rPr lang="en-US" altLang="en-US" sz="2400" dirty="0"/>
              <a:t>More programs running concurrently</a:t>
            </a:r>
          </a:p>
          <a:p>
            <a:pPr lvl="1"/>
            <a:r>
              <a:rPr lang="en-US" altLang="en-US" sz="2400" dirty="0"/>
              <a:t>Less I/O needed to load or swap processes</a:t>
            </a:r>
          </a:p>
          <a:p>
            <a:endParaRPr lang="en-US" altLang="en-US" sz="18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xmlns="" id="{40DEB88A-1CE8-4A57-9FC0-D217E20AF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8937"/>
            <a:ext cx="8229600" cy="576262"/>
          </a:xfrm>
        </p:spPr>
        <p:txBody>
          <a:bodyPr/>
          <a:lstStyle/>
          <a:p>
            <a:r>
              <a:rPr lang="en-US" altLang="en-US" dirty="0"/>
              <a:t>Page-Buffering Algorithms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xmlns="" id="{15119F1C-1453-4532-9802-57285ECA6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709" y="857888"/>
            <a:ext cx="8312870" cy="5078412"/>
          </a:xfrm>
        </p:spPr>
        <p:txBody>
          <a:bodyPr/>
          <a:lstStyle/>
          <a:p>
            <a:r>
              <a:rPr lang="en-US" altLang="en-US" sz="2400" dirty="0"/>
              <a:t>Keep a pool of free frames, always</a:t>
            </a:r>
          </a:p>
          <a:p>
            <a:pPr lvl="1"/>
            <a:r>
              <a:rPr lang="en-US" sz="2400" dirty="0"/>
              <a:t>When a page fault occurs, a victim frame is chosen</a:t>
            </a:r>
          </a:p>
          <a:p>
            <a:pPr lvl="1"/>
            <a:r>
              <a:rPr lang="en-US" altLang="en-US" sz="2400" dirty="0"/>
              <a:t>Read </a:t>
            </a:r>
            <a:r>
              <a:rPr lang="en-US" altLang="en-US" sz="2400" dirty="0"/>
              <a:t>page into free </a:t>
            </a:r>
            <a:r>
              <a:rPr lang="en-US" altLang="en-US" sz="2400" dirty="0"/>
              <a:t>frame and select victim to evict and add to free pool</a:t>
            </a:r>
          </a:p>
          <a:p>
            <a:pPr lvl="1"/>
            <a:r>
              <a:rPr lang="en-US" altLang="en-US" sz="2400" dirty="0"/>
              <a:t>When convenient, evict victim</a:t>
            </a:r>
          </a:p>
          <a:p>
            <a:r>
              <a:rPr lang="en-US" altLang="en-US" sz="2400" dirty="0"/>
              <a:t>Possibly, keep list of modified pages</a:t>
            </a:r>
          </a:p>
          <a:p>
            <a:pPr lvl="1"/>
            <a:r>
              <a:rPr lang="en-US" altLang="en-US" sz="2400" dirty="0"/>
              <a:t>When backing store otherwise idle, write pages there and set to non-dirty</a:t>
            </a:r>
          </a:p>
          <a:p>
            <a:r>
              <a:rPr lang="en-US" altLang="en-US" sz="2400" dirty="0"/>
              <a:t>Possibly, keep free frame contents intact and note what is in them</a:t>
            </a:r>
          </a:p>
          <a:p>
            <a:pPr lvl="1"/>
            <a:r>
              <a:rPr lang="en-US" altLang="en-US" sz="2400" dirty="0"/>
              <a:t>If referenced again before reused, no need to load contents again from disk</a:t>
            </a:r>
          </a:p>
          <a:p>
            <a:pPr lvl="1"/>
            <a:r>
              <a:rPr lang="en-US" altLang="en-US" sz="2400" dirty="0"/>
              <a:t>Generally useful to reduce penalty if wrong victim frame selected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Thrashing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79634"/>
            <a:ext cx="8229600" cy="4389300"/>
          </a:xfrm>
        </p:spPr>
        <p:txBody>
          <a:bodyPr/>
          <a:lstStyle/>
          <a:p>
            <a:r>
              <a:rPr lang="en-US" altLang="en-US" sz="2400" dirty="0"/>
              <a:t>If a process does not have </a:t>
            </a:r>
            <a:r>
              <a:rPr lang="ja-JP" altLang="en-US" sz="2400" dirty="0"/>
              <a:t>“</a:t>
            </a:r>
            <a:r>
              <a:rPr lang="en-US" altLang="ja-JP" sz="2400" dirty="0"/>
              <a:t>enough</a:t>
            </a:r>
            <a:r>
              <a:rPr lang="ja-JP" altLang="en-US" sz="2400" dirty="0"/>
              <a:t>”</a:t>
            </a:r>
            <a:r>
              <a:rPr lang="en-US" altLang="ja-JP" sz="2400" dirty="0"/>
              <a:t> pages, the page-fault rate is very high</a:t>
            </a:r>
          </a:p>
          <a:p>
            <a:pPr lvl="1"/>
            <a:r>
              <a:rPr lang="en-US" altLang="en-US" sz="2400" dirty="0"/>
              <a:t>Page fault to get page</a:t>
            </a:r>
          </a:p>
          <a:p>
            <a:pPr lvl="1"/>
            <a:r>
              <a:rPr lang="en-US" altLang="en-US" sz="2400" dirty="0"/>
              <a:t>Replace existing frame</a:t>
            </a:r>
          </a:p>
          <a:p>
            <a:pPr lvl="1"/>
            <a:r>
              <a:rPr lang="en-US" altLang="en-US" sz="2400" dirty="0"/>
              <a:t>But quickly need replaced frame back</a:t>
            </a:r>
          </a:p>
          <a:p>
            <a:r>
              <a:rPr lang="en-US" sz="2400" dirty="0"/>
              <a:t>This high paging activity is called </a:t>
            </a:r>
            <a:r>
              <a:rPr lang="en-US" sz="2400" b="1" dirty="0"/>
              <a:t>thrashing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b="1" dirty="0" smtClean="0"/>
              <a:t>Thrashing</a:t>
            </a:r>
            <a:r>
              <a:rPr lang="en-US" sz="2400" dirty="0"/>
              <a:t> is a condition or a situation when the system is spending a major portion of its time servicing the page faults, but the actual processing done is very negligible</a:t>
            </a:r>
            <a:r>
              <a:rPr lang="en-US" sz="2400" dirty="0" smtClean="0"/>
              <a:t>.</a:t>
            </a:r>
          </a:p>
          <a:p>
            <a:r>
              <a:rPr lang="en-US" sz="2400" b="1" dirty="0" smtClean="0"/>
              <a:t>Thrashing</a:t>
            </a:r>
            <a:r>
              <a:rPr lang="en-US" sz="2400" dirty="0" smtClean="0"/>
              <a:t> results </a:t>
            </a:r>
            <a:r>
              <a:rPr lang="en-US" sz="2400" dirty="0"/>
              <a:t>in severe performance problems.</a:t>
            </a:r>
          </a:p>
        </p:txBody>
      </p:sp>
    </p:spTree>
    <p:extLst>
      <p:ext uri="{BB962C8B-B14F-4D97-AF65-F5344CB8AC3E}">
        <p14:creationId xmlns:p14="http://schemas.microsoft.com/office/powerpoint/2010/main" val="312665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ts val="545"/>
              </a:spcBef>
            </a:pPr>
            <a:r>
              <a:rPr lang="en-US" sz="3636" dirty="0">
                <a:ln w="11430"/>
                <a:sym typeface="Arial"/>
              </a:rPr>
              <a:t>Course Outcome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rgbClr val="0033CC"/>
                </a:solidFill>
              </a:rPr>
              <a:t>On completion of the course, the students will be able to</a:t>
            </a:r>
          </a:p>
          <a:p>
            <a:pPr algn="just"/>
            <a:r>
              <a:rPr lang="en-US" dirty="0" smtClean="0"/>
              <a:t>CO1 : </a:t>
            </a:r>
            <a:r>
              <a:rPr lang="en-US" dirty="0"/>
              <a:t>explain operating system structure, services and system calls and identify appropriate system calls for a given service</a:t>
            </a:r>
            <a:endParaRPr lang="en-US" dirty="0" smtClean="0"/>
          </a:p>
          <a:p>
            <a:pPr algn="just"/>
            <a:r>
              <a:rPr lang="en-US" dirty="0" smtClean="0"/>
              <a:t>CO2 : </a:t>
            </a:r>
            <a:r>
              <a:rPr lang="en-US" dirty="0"/>
              <a:t>make use of process management strategies for scheduling processes</a:t>
            </a:r>
            <a:endParaRPr lang="en-US" dirty="0" smtClean="0"/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CO3 : </a:t>
            </a:r>
            <a:r>
              <a:rPr lang="en-US" dirty="0">
                <a:solidFill>
                  <a:schemeClr val="tx1"/>
                </a:solidFill>
              </a:rPr>
              <a:t>apply different methods for process synchronization and deadlock </a:t>
            </a:r>
            <a:r>
              <a:rPr lang="en-US" dirty="0" smtClean="0">
                <a:solidFill>
                  <a:schemeClr val="tx1"/>
                </a:solidFill>
              </a:rPr>
              <a:t>handling</a:t>
            </a:r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CO4 : </a:t>
            </a:r>
            <a:r>
              <a:rPr lang="en-US" b="1" dirty="0">
                <a:solidFill>
                  <a:srgbClr val="FF0000"/>
                </a:solidFill>
              </a:rPr>
              <a:t>make use of memory management strategies and apply page replacement policies to address demand paging</a:t>
            </a:r>
            <a:endParaRPr lang="en-US" b="1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CO5 : </a:t>
            </a:r>
            <a:r>
              <a:rPr lang="en-US" dirty="0"/>
              <a:t>apply various disk scheduling algorithms and elaborate file systems concepts</a:t>
            </a: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458200" y="5821218"/>
            <a:ext cx="685800" cy="517236"/>
          </a:xfrm>
          <a:prstGeom prst="ellipse">
            <a:avLst/>
          </a:prstGeom>
        </p:spPr>
        <p:txBody>
          <a:bodyPr/>
          <a:lstStyle/>
          <a:p>
            <a:r>
              <a:rPr lang="en-US" altLang="en-US" smtClean="0"/>
              <a:t>  </a:t>
            </a:r>
            <a:fld id="{05B87AD5-00B7-48EA-9BEB-8C98CC8860F8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16162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AD98FEA7-C7CA-4225-97D5-87D05E0B6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479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memory  (Cont.)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1EAA72FA-32BB-4333-A973-F0773984BC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416" y="1244666"/>
            <a:ext cx="8018883" cy="4529138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Virtual address space</a:t>
            </a:r>
            <a:r>
              <a:rPr lang="en-US" altLang="en-US" sz="2400" dirty="0"/>
              <a:t> – logical view of how process is stored in memory</a:t>
            </a:r>
          </a:p>
          <a:p>
            <a:pPr lvl="1"/>
            <a:r>
              <a:rPr lang="en-US" altLang="en-US" sz="2400" dirty="0"/>
              <a:t>Usually start at address 0, contiguous addresses until end of space</a:t>
            </a:r>
          </a:p>
          <a:p>
            <a:pPr lvl="1"/>
            <a:r>
              <a:rPr lang="en-US" altLang="en-US" sz="2400" dirty="0"/>
              <a:t>Meanwhile, physical memory organized in page frames</a:t>
            </a:r>
          </a:p>
          <a:p>
            <a:pPr lvl="1"/>
            <a:r>
              <a:rPr lang="en-US" altLang="en-US" sz="2400" dirty="0"/>
              <a:t>MMU must map logical to </a:t>
            </a:r>
            <a:r>
              <a:rPr lang="en-US" altLang="en-US" sz="2400" dirty="0" smtClean="0"/>
              <a:t>physical page frames</a:t>
            </a:r>
            <a:endParaRPr lang="en-US" altLang="en-US" sz="2400" dirty="0"/>
          </a:p>
          <a:p>
            <a:r>
              <a:rPr lang="en-US" altLang="en-US" sz="2400" dirty="0"/>
              <a:t>Virtual memory can be implemented via:</a:t>
            </a:r>
          </a:p>
          <a:p>
            <a:pPr lvl="1"/>
            <a:r>
              <a:rPr lang="en-US" altLang="en-US" sz="2400" dirty="0"/>
              <a:t>Demand paging </a:t>
            </a:r>
          </a:p>
          <a:p>
            <a:pPr lvl="1"/>
            <a:r>
              <a:rPr lang="en-US" altLang="en-US" sz="2400" dirty="0"/>
              <a:t>Demand segmentation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88334937-C42E-4E7B-B0E3-358B7E8083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5713" y="165362"/>
            <a:ext cx="8080375" cy="60801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Virtual Memory That is Larger Than Physical Memory</a:t>
            </a:r>
          </a:p>
        </p:txBody>
      </p:sp>
      <p:pic>
        <p:nvPicPr>
          <p:cNvPr id="10243" name="Picture 4" descr="B:\os-book\os10-dir\Slides-WORK-area\Figures-dir\ch10\JPG-dir\10_01.jpg">
            <a:extLst>
              <a:ext uri="{FF2B5EF4-FFF2-40B4-BE49-F238E27FC236}">
                <a16:creationId xmlns:a16="http://schemas.microsoft.com/office/drawing/2014/main" xmlns="" id="{75959D58-FD0D-4362-987B-001456C2B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0" y="1457325"/>
            <a:ext cx="5459413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60F0B8DB-E097-4BE3-81BB-00866E68FD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975" y="232199"/>
            <a:ext cx="7743825" cy="576262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Virtual-address Space</a:t>
            </a:r>
          </a:p>
        </p:txBody>
      </p:sp>
      <p:pic>
        <p:nvPicPr>
          <p:cNvPr id="11267" name="Picture 5">
            <a:extLst>
              <a:ext uri="{FF2B5EF4-FFF2-40B4-BE49-F238E27FC236}">
                <a16:creationId xmlns:a16="http://schemas.microsoft.com/office/drawing/2014/main" xmlns="" id="{E67654BE-83C9-4844-8B55-CE9FFDB0F5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119188"/>
            <a:ext cx="2063750" cy="456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8" name="Rectangle 3">
            <a:extLst>
              <a:ext uri="{FF2B5EF4-FFF2-40B4-BE49-F238E27FC236}">
                <a16:creationId xmlns:a16="http://schemas.microsoft.com/office/drawing/2014/main" xmlns="" id="{2B1431A7-1D96-4E21-A5C9-CBD53450BE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902494"/>
            <a:ext cx="5792787" cy="500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1060450" indent="-40798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550988" indent="-325438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 design logical address space for stack to start at Max logical address and grow “down” while heap grows “up”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Maximizes address space use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Unused address space between the two is hole</a:t>
            </a:r>
          </a:p>
          <a:p>
            <a:pPr lvl="2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</a:pPr>
            <a:r>
              <a:rPr kumimoji="1"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physical memory needed until heap or stack grows to a given new page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</a:t>
            </a:r>
            <a:r>
              <a:rPr kumimoji="1" lang="en-US" altLang="en-US" sz="2000" b="1" dirty="0">
                <a:solidFill>
                  <a:srgbClr val="0066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sparse</a:t>
            </a:r>
            <a:r>
              <a:rPr kumimoji="1" lang="en-US" altLang="en-US" sz="20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spaces with holes left for growth, dynamically linked libraries, etc.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libraries shared via mapping into virtual address space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memory by mapping pages read-write into virtual address space</a:t>
            </a:r>
          </a:p>
          <a:p>
            <a:pPr>
              <a:spcBef>
                <a:spcPct val="35000"/>
              </a:spcBef>
              <a:buClr>
                <a:srgbClr val="99330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can be shared during fork(), speeding process creation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None/>
            </a:pPr>
            <a:r>
              <a:rPr kumimoji="1"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None/>
            </a:pPr>
            <a:endParaRPr kumimoji="1"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A82E1AA8-C0F1-47D6-90C4-29E3C8F7FB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93656" y="235568"/>
            <a:ext cx="7561262" cy="576262"/>
          </a:xfrm>
        </p:spPr>
        <p:txBody>
          <a:bodyPr/>
          <a:lstStyle/>
          <a:p>
            <a:pPr algn="ctr" eaLnBrk="1" hangingPunct="1"/>
            <a:r>
              <a:rPr lang="en-US" altLang="en-US" dirty="0"/>
              <a:t>Shared Library Using Virtual Memory</a:t>
            </a:r>
          </a:p>
        </p:txBody>
      </p:sp>
      <p:pic>
        <p:nvPicPr>
          <p:cNvPr id="12291" name="Picture 6">
            <a:extLst>
              <a:ext uri="{FF2B5EF4-FFF2-40B4-BE49-F238E27FC236}">
                <a16:creationId xmlns:a16="http://schemas.microsoft.com/office/drawing/2014/main" xmlns="" id="{C513F0E0-9020-4F02-8008-BA6516EC2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225" y="1404938"/>
            <a:ext cx="6070600" cy="400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CF69F4A5-E6CB-4B0B-8299-F4A8C1CEFA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738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Demand Paging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FD2BC1A3-DFC6-4D60-B5FB-EA52511A2F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756" y="1261355"/>
            <a:ext cx="7604158" cy="50974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Could bring entire process into memory at load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Or bring a page into memory only when it is needed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Faster response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More users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Similar to paging system with swapping </a:t>
            </a:r>
            <a:endParaRPr lang="en-US" altLang="en-US" dirty="0" smtClean="0"/>
          </a:p>
          <a:p>
            <a:pPr>
              <a:lnSpc>
                <a:spcPct val="90000"/>
              </a:lnSpc>
            </a:pPr>
            <a:r>
              <a:rPr lang="en-US" altLang="en-US" dirty="0" smtClean="0"/>
              <a:t>Page </a:t>
            </a:r>
            <a:r>
              <a:rPr lang="en-US" altLang="en-US" dirty="0"/>
              <a:t>is needed </a:t>
            </a:r>
            <a:r>
              <a:rPr lang="en-US" altLang="en-US" dirty="0">
                <a:sym typeface="Symbol" panose="05050102010706020507" pitchFamily="18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invalid reference </a:t>
            </a:r>
            <a:r>
              <a:rPr lang="en-US" altLang="en-US" dirty="0">
                <a:sym typeface="Symbol" panose="05050102010706020507" pitchFamily="18" charset="2"/>
              </a:rPr>
              <a:t> abort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not-in-memory  bring to memory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Lazy swapper </a:t>
            </a:r>
            <a:r>
              <a:rPr lang="en-US" altLang="en-US" dirty="0">
                <a:sym typeface="Symbol" panose="05050102010706020507" pitchFamily="18" charset="2"/>
              </a:rPr>
              <a:t>– never swaps a page into memory unless page will be needed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Swapper that deals with pages is a </a:t>
            </a:r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pager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b="1" dirty="0">
              <a:solidFill>
                <a:srgbClr val="006699"/>
              </a:solidFill>
              <a:latin typeface="+mj-lt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26521</TotalTime>
  <Words>2064</Words>
  <Application>Microsoft Office PowerPoint</Application>
  <PresentationFormat>On-screen Show (4:3)</PresentationFormat>
  <Paragraphs>313</Paragraphs>
  <Slides>42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3" baseType="lpstr">
      <vt:lpstr>MS PGothic</vt:lpstr>
      <vt:lpstr>Arial</vt:lpstr>
      <vt:lpstr>Calibri</vt:lpstr>
      <vt:lpstr>Helvetica</vt:lpstr>
      <vt:lpstr>Monotype Sorts</vt:lpstr>
      <vt:lpstr>Noto Sans Symbols</vt:lpstr>
      <vt:lpstr>Symbol</vt:lpstr>
      <vt:lpstr>Times New Roman</vt:lpstr>
      <vt:lpstr>Webdings</vt:lpstr>
      <vt:lpstr>Wingdings</vt:lpstr>
      <vt:lpstr>Flow</vt:lpstr>
      <vt:lpstr>PowerPoint Presentation</vt:lpstr>
      <vt:lpstr>UNIT IV</vt:lpstr>
      <vt:lpstr>Background</vt:lpstr>
      <vt:lpstr>Virtual memory </vt:lpstr>
      <vt:lpstr>Virtual memory  (Cont.)</vt:lpstr>
      <vt:lpstr>Virtual Memory That is Larger Than Physical Memory</vt:lpstr>
      <vt:lpstr>Virtual-address Space</vt:lpstr>
      <vt:lpstr>Shared Library Using Virtual Memory</vt:lpstr>
      <vt:lpstr>Demand Paging</vt:lpstr>
      <vt:lpstr>Demand Paging</vt:lpstr>
      <vt:lpstr>Basic Concepts</vt:lpstr>
      <vt:lpstr>Valid-Invalid Bit</vt:lpstr>
      <vt:lpstr>Page Table When Some Pages Are Not in Main Memory</vt:lpstr>
      <vt:lpstr>Steps in Handling Page Fault</vt:lpstr>
      <vt:lpstr>Steps in Handling a Page Fault (Cont.)</vt:lpstr>
      <vt:lpstr>Aspects of Demand Paging</vt:lpstr>
      <vt:lpstr>Free-Frame List</vt:lpstr>
      <vt:lpstr>Performance of Demand Paging</vt:lpstr>
      <vt:lpstr>Demand Paging Example</vt:lpstr>
      <vt:lpstr>What Happens if There is no Free Frame?</vt:lpstr>
      <vt:lpstr>Page Replacement</vt:lpstr>
      <vt:lpstr>Need For Page Replacement</vt:lpstr>
      <vt:lpstr>Basic Page Replacement</vt:lpstr>
      <vt:lpstr>Page Replacement</vt:lpstr>
      <vt:lpstr>Page and Frame Replacement Algorithms</vt:lpstr>
      <vt:lpstr>Graph of Page Faults Versus the Number of Frames</vt:lpstr>
      <vt:lpstr>First-In-First-Out (FIFO) Algorithm</vt:lpstr>
      <vt:lpstr>First-In-First-Out (FIFO) Algorithm</vt:lpstr>
      <vt:lpstr>FIFO Illustrating Belady’s Anomaly</vt:lpstr>
      <vt:lpstr>Optimal Algorithm</vt:lpstr>
      <vt:lpstr>Least Recently Used (LRU) Algorithm</vt:lpstr>
      <vt:lpstr>Problems</vt:lpstr>
      <vt:lpstr>LRU Algorithm (Cont.)</vt:lpstr>
      <vt:lpstr>LRU Algorithm (Cont.)</vt:lpstr>
      <vt:lpstr>LRU Approximation Algorithms</vt:lpstr>
      <vt:lpstr>LRU Approximation Algorithms (cont.)</vt:lpstr>
      <vt:lpstr> Second-chance Algorithm</vt:lpstr>
      <vt:lpstr>Enhanced Second-Chance Algorithm</vt:lpstr>
      <vt:lpstr>Counting Algorithms</vt:lpstr>
      <vt:lpstr>Page-Buffering Algorithms</vt:lpstr>
      <vt:lpstr>Thrashing</vt:lpstr>
      <vt:lpstr>Course Outcome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Bob Hughes</dc:creator>
  <cp:lastModifiedBy>Dr.N.Shanthi</cp:lastModifiedBy>
  <cp:revision>215</cp:revision>
  <dcterms:created xsi:type="dcterms:W3CDTF">2005-07-08T09:37:10Z</dcterms:created>
  <dcterms:modified xsi:type="dcterms:W3CDTF">2023-05-12T02:15:46Z</dcterms:modified>
</cp:coreProperties>
</file>