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10" r:id="rId14"/>
    <p:sldId id="309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9" r:id="rId26"/>
    <p:sldId id="285" r:id="rId27"/>
    <p:sldId id="287" r:id="rId28"/>
    <p:sldId id="288" r:id="rId29"/>
    <p:sldId id="289" r:id="rId30"/>
    <p:sldId id="290" r:id="rId31"/>
    <p:sldId id="311" r:id="rId32"/>
    <p:sldId id="291" r:id="rId33"/>
    <p:sldId id="292" r:id="rId34"/>
    <p:sldId id="308" r:id="rId35"/>
    <p:sldId id="293" r:id="rId36"/>
    <p:sldId id="294" r:id="rId37"/>
    <p:sldId id="295" r:id="rId38"/>
    <p:sldId id="296" r:id="rId39"/>
    <p:sldId id="298" r:id="rId40"/>
    <p:sldId id="297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8" roundtripDataSignature="AMtx7mjO0fsVscgIGoCaqTlxEt9hSbl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2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1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68" Type="http://customschemas.google.com/relationships/presentationmetadata" Target="meta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0124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36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="" xmlns:a16="http://schemas.microsoft.com/office/drawing/2014/main" id="{40E2DFA5-8C6A-4CBC-AB43-9483E5888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57AB1F-3F1B-4BA4-BC1E-B4F52BC23CDA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99781EBF-EB9C-4944-A189-118266777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42B2F658-E9F1-455F-997D-104863579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332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="" xmlns:a16="http://schemas.microsoft.com/office/drawing/2014/main" id="{40E2DFA5-8C6A-4CBC-AB43-9483E5888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57AB1F-3F1B-4BA4-BC1E-B4F52BC23CDA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99781EBF-EB9C-4944-A189-118266777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42B2F658-E9F1-455F-997D-104863579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887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="" xmlns:a16="http://schemas.microsoft.com/office/drawing/2014/main" id="{770B4F17-7C72-4550-896A-266464CFE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75A050-B6EF-4DC0-99C9-9163C99DD141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3C73A33C-48D1-4870-89C8-93B8DC110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="" xmlns:a16="http://schemas.microsoft.com/office/drawing/2014/main" id="{D28C2D32-5232-4587-95C3-BD4A6F6C2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088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="" xmlns:a16="http://schemas.microsoft.com/office/drawing/2014/main" id="{770B4F17-7C72-4550-896A-266464CFE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75A050-B6EF-4DC0-99C9-9163C99DD141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="" xmlns:a16="http://schemas.microsoft.com/office/drawing/2014/main" id="{3C73A33C-48D1-4870-89C8-93B8DC110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="" xmlns:a16="http://schemas.microsoft.com/office/drawing/2014/main" id="{D28C2D32-5232-4587-95C3-BD4A6F6C2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21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="" xmlns:a16="http://schemas.microsoft.com/office/drawing/2014/main" id="{065A10AD-B9E1-4E38-B90B-51628315A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C2740B-2768-4F54-BC7D-348373841C64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44F00883-9C05-4E86-8061-48CD97041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71EB8696-636F-45F4-B55B-6B5B83AA7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3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="" xmlns:a16="http://schemas.microsoft.com/office/drawing/2014/main" id="{154E314E-BDC6-43EE-9551-F615EB26C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675803-59BE-451D-8E49-1F417E86ED1E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056E7EF2-751D-4D98-BBBB-983B7BA89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B7745169-D177-48CD-B3A3-3B0C5F350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3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="" xmlns:a16="http://schemas.microsoft.com/office/drawing/2014/main" id="{F3219F75-A620-4DC6-93E1-70E8922DA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18678-FF48-4F82-A5B6-784F533A9B2A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="" xmlns:a16="http://schemas.microsoft.com/office/drawing/2014/main" id="{106FF359-D074-4953-97AD-952E01F9D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="" xmlns:a16="http://schemas.microsoft.com/office/drawing/2014/main" id="{2D2E3716-FC1F-4DF3-914D-840763D3D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594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=""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=""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="" xmlns:a16="http://schemas.microsoft.com/office/drawing/2014/main" id="{A8BD637A-9238-4409-8C30-14D631531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9838E-E051-4574-9E24-21E43812D97C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="" xmlns:a16="http://schemas.microsoft.com/office/drawing/2014/main" id="{956A2DD2-2955-47C2-A460-2835CDE6C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="" xmlns:a16="http://schemas.microsoft.com/office/drawing/2014/main" id="{53C28F9E-7BF5-49D8-A334-18CD1EE0D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04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624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="" xmlns:a16="http://schemas.microsoft.com/office/drawing/2014/main" id="{C8D519C2-B35E-49DC-8194-417C4494F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55D7E7-1A22-483B-9E04-5CEFE2716F57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="" xmlns:a16="http://schemas.microsoft.com/office/drawing/2014/main" id="{50CA5721-268B-402C-84A2-53EE5238F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="" xmlns:a16="http://schemas.microsoft.com/office/drawing/2014/main" id="{09C72EC5-88EA-4895-A8AA-E7C2DA2A7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557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="" xmlns:a16="http://schemas.microsoft.com/office/drawing/2014/main" id="{C8D519C2-B35E-49DC-8194-417C4494F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55D7E7-1A22-483B-9E04-5CEFE2716F57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="" xmlns:a16="http://schemas.microsoft.com/office/drawing/2014/main" id="{50CA5721-268B-402C-84A2-53EE5238F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="" xmlns:a16="http://schemas.microsoft.com/office/drawing/2014/main" id="{09C72EC5-88EA-4895-A8AA-E7C2DA2A7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113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29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=""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00771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="" xmlns:a16="http://schemas.microsoft.com/office/drawing/2014/main" id="{4252785C-B554-49D9-9322-81CA85969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30CEBB-66A6-4064-A8CA-F52A000F7EA0}" type="slidenum">
              <a:rPr lang="en-US" altLang="en-US" sz="1300" smtClean="0">
                <a:latin typeface="Helvetica" panose="020B0604020202020204" pitchFamily="34" charset="0"/>
              </a:rPr>
              <a:pPr/>
              <a:t>35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7664C5D0-3C53-4952-B1CC-58C127F5B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5D4961D3-BA7C-4F32-8F11-E16E18241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0289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="" xmlns:a16="http://schemas.microsoft.com/office/drawing/2014/main" id="{A9DF5BF9-D380-4F1E-8C81-62DBED7CE1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9CC6EB-6A1E-44E4-A1FE-D4F9975B1A0C}" type="slidenum">
              <a:rPr lang="en-US" altLang="en-US" sz="1300" smtClean="0">
                <a:latin typeface="Helvetica" panose="020B0604020202020204" pitchFamily="34" charset="0"/>
              </a:rPr>
              <a:pPr/>
              <a:t>36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641C21F9-BB85-4EEB-B298-D7E743DB88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CA3BE320-6DDF-4463-A0ED-10BB8B176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747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="" xmlns:a16="http://schemas.microsoft.com/office/drawing/2014/main" id="{6898D962-7A00-4025-8C93-12B9EB1EDE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B2D3FA-5ADC-4E9F-A445-8140FB7206DE}" type="slidenum">
              <a:rPr lang="en-US" altLang="en-US" sz="1300" smtClean="0">
                <a:latin typeface="Helvetica" panose="020B0604020202020204" pitchFamily="34" charset="0"/>
              </a:rPr>
              <a:pPr/>
              <a:t>38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="" xmlns:a16="http://schemas.microsoft.com/office/drawing/2014/main" id="{4840C418-F6C3-4221-8EC8-773DA7888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>
            <a:extLst>
              <a:ext uri="{FF2B5EF4-FFF2-40B4-BE49-F238E27FC236}">
                <a16:creationId xmlns="" xmlns:a16="http://schemas.microsoft.com/office/drawing/2014/main" id="{92FF5985-9A90-4B05-8A85-A7DDD69D4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407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="" xmlns:a16="http://schemas.microsoft.com/office/drawing/2014/main" id="{60039F0D-7555-40B2-A349-A2FA17929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BD50E3E-DF79-475C-BC9A-DA4EF65F8D5C}" type="slidenum">
              <a:rPr lang="en-US" altLang="en-US" sz="1300" smtClean="0">
                <a:latin typeface="Helvetica" panose="020B0604020202020204" pitchFamily="34" charset="0"/>
              </a:rPr>
              <a:pPr/>
              <a:t>39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="" xmlns:a16="http://schemas.microsoft.com/office/drawing/2014/main" id="{F5F09AA7-E97B-4326-A104-1EC9BADBB0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="" xmlns:a16="http://schemas.microsoft.com/office/drawing/2014/main" id="{B228459E-F9BF-4D49-A53D-0349B8E3C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5119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="" xmlns:a16="http://schemas.microsoft.com/office/drawing/2014/main" id="{B780853B-ACD6-49B7-84A3-D0DB0EEE0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9B165F3-AA10-48D0-A79E-6CD11187BFAE}" type="slidenum">
              <a:rPr lang="en-US" altLang="en-US" sz="1300" smtClean="0">
                <a:latin typeface="Helvetica" panose="020B0604020202020204" pitchFamily="34" charset="0"/>
              </a:rPr>
              <a:pPr/>
              <a:t>40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="" xmlns:a16="http://schemas.microsoft.com/office/drawing/2014/main" id="{14522403-AEBD-4A2B-A911-EC4167B3C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="" xmlns:a16="http://schemas.microsoft.com/office/drawing/2014/main" id="{F1541321-7349-4521-A5DA-7C4F252746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903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="" xmlns:a16="http://schemas.microsoft.com/office/drawing/2014/main" id="{F12E28A0-B007-4BAB-AAFD-61B565AFAC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25B18D-4B67-40E2-927D-5DB890AC4580}" type="slidenum">
              <a:rPr lang="en-US" altLang="en-US" sz="1300" smtClean="0">
                <a:latin typeface="Helvetica" panose="020B0604020202020204" pitchFamily="34" charset="0"/>
              </a:rPr>
              <a:pPr/>
              <a:t>42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15D852B7-D12B-4323-8115-DC2BFDACF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7CF7A29C-8847-419C-9224-18D6B2D5F0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88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="" xmlns:a16="http://schemas.microsoft.com/office/drawing/2014/main" id="{4DE291CD-D644-479A-ABD5-E39A631E7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32B2E1-1E5D-4455-B7B9-80520931EBA0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3F634500-8DF8-41E5-B6E5-99F08C6DF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289C67B8-010B-44E3-B3AA-FD52CDD03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938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="" xmlns:a16="http://schemas.microsoft.com/office/drawing/2014/main" id="{06ABDB3C-2685-431F-B8AA-7454C39EB2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6CA10D4-DC47-444D-B9EE-30AB3AE64D0E}" type="slidenum">
              <a:rPr lang="en-US" altLang="en-US" sz="1300" smtClean="0">
                <a:latin typeface="Helvetica" panose="020B0604020202020204" pitchFamily="34" charset="0"/>
              </a:rPr>
              <a:pPr/>
              <a:t>43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DC931724-EFFD-4922-9A1C-F1E9B2992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4068AE2B-1149-4699-8DCF-E6F77593B2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111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="" xmlns:a16="http://schemas.microsoft.com/office/drawing/2014/main" id="{59EBBF82-F3E4-4F9A-952C-61E20CC25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6EB0C7A-DF4E-4A92-A880-1D8F0FFDD226}" type="slidenum">
              <a:rPr lang="en-US" altLang="en-US" sz="1300" smtClean="0">
                <a:latin typeface="Helvetica" panose="020B0604020202020204" pitchFamily="34" charset="0"/>
              </a:rPr>
              <a:pPr/>
              <a:t>45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6013AB3D-04F9-43B9-A5D3-EE5CC2DA25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697490F3-3B40-46EA-8574-6332F2881F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578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="" xmlns:a16="http://schemas.microsoft.com/office/drawing/2014/main" id="{EA2FE77A-1436-4625-AA4C-1E30BE2543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47BFF3-4AE6-43CC-8680-66F6C405E559}" type="slidenum">
              <a:rPr lang="en-US" altLang="en-US" sz="1300" smtClean="0">
                <a:latin typeface="Helvetica" panose="020B0604020202020204" pitchFamily="34" charset="0"/>
              </a:rPr>
              <a:pPr/>
              <a:t>46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="" xmlns:a16="http://schemas.microsoft.com/office/drawing/2014/main" id="{05F7AEF4-997C-4AA1-8135-9C16F8ED99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="" xmlns:a16="http://schemas.microsoft.com/office/drawing/2014/main" id="{CE04CC85-48BD-4591-960D-C39CDCABB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272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="" xmlns:a16="http://schemas.microsoft.com/office/drawing/2014/main" id="{66138338-DF29-4948-B699-AEFC363EEB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851B20-52F9-4CD0-95AF-F45821076BDE}" type="slidenum">
              <a:rPr lang="en-US" altLang="en-US" sz="1300" smtClean="0">
                <a:latin typeface="Helvetica" panose="020B0604020202020204" pitchFamily="34" charset="0"/>
              </a:rPr>
              <a:pPr/>
              <a:t>47</a:t>
            </a:fld>
            <a:endParaRPr lang="en-US" altLang="en-US" sz="1300">
              <a:latin typeface="Helvetica" panose="020B0604020202020204" pitchFamily="34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="" xmlns:a16="http://schemas.microsoft.com/office/drawing/2014/main" id="{6A6C4FDE-5632-4F0F-8E37-508FF3D876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="" xmlns:a16="http://schemas.microsoft.com/office/drawing/2014/main" id="{7C75F869-CDE4-4CA0-9AC8-AAD646F3C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8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="" xmlns:a16="http://schemas.microsoft.com/office/drawing/2014/main" id="{55CC4FA1-F6B0-4DF8-80CF-C24A0C167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627165-8720-4A3E-BB1B-84BD9974632A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CA18D602-CC5B-49CE-BD3D-4FC624967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28CDABDB-E051-45A9-9FDF-76F5D3F23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0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="" xmlns:a16="http://schemas.microsoft.com/office/drawing/2014/main" id="{4EEFE8EC-9FB7-494F-95D5-D54EFD77E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="" xmlns:a16="http://schemas.microsoft.com/office/drawing/2014/main" id="{F50502EF-1D2E-49A5-8F74-E41804E2B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920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="" xmlns:a16="http://schemas.microsoft.com/office/drawing/2014/main" id="{B45B80D2-B09B-4EF2-A08E-DAB27994E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="" xmlns:a16="http://schemas.microsoft.com/office/drawing/2014/main" id="{11D1AC1C-4EBB-496B-9EBC-7F20F351A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039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="" xmlns:a16="http://schemas.microsoft.com/office/drawing/2014/main" id="{BAFD01C0-5A7D-46C5-A3EC-893E26FB1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C7583-E25E-42B1-B377-9E2E25B85DE3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="" xmlns:a16="http://schemas.microsoft.com/office/drawing/2014/main" id="{184B0100-BF36-47FB-B419-FECF11971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="" xmlns:a16="http://schemas.microsoft.com/office/drawing/2014/main" id="{5D8BCCAD-BBCC-4EFD-A7F8-B4FB55813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316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="" xmlns:a16="http://schemas.microsoft.com/office/drawing/2014/main" id="{50BDFCE9-AFFD-4054-AF44-46E266209A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8990AAC-2DA7-44B8-A428-8FC6A8DECD79}" type="slidenum">
              <a:rPr lang="en-US" altLang="en-US" smtClean="0">
                <a:latin typeface="Helvetica" panose="020B0604020202020204" pitchFamily="34" charset="0"/>
              </a:rPr>
              <a:pPr/>
              <a:t>11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="" xmlns:a16="http://schemas.microsoft.com/office/drawing/2014/main" id="{CA331B74-0422-4930-8A32-1986F3C5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="" xmlns:a16="http://schemas.microsoft.com/office/drawing/2014/main" id="{CC23F6F6-2B6E-4832-A9E7-1BA1A3EC2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1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="" xmlns:a16="http://schemas.microsoft.com/office/drawing/2014/main" id="{40E2DFA5-8C6A-4CBC-AB43-9483E5888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57AB1F-3F1B-4BA4-BC1E-B4F52BC23CDA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="" xmlns:a16="http://schemas.microsoft.com/office/drawing/2014/main" id="{99781EBF-EB9C-4944-A189-118266777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42B2F658-E9F1-455F-997D-104863579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3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e6ea673ec_0_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ae6ea673ec_0_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ae6ea673ec_0_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ae6ea673ec_0_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e6ea673ec_0_6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gae6ea673ec_0_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ae6ea673ec_0_6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5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e6ea673ec_0_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ae6ea673ec_0_9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gae6ea673ec_0_9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gae6ea673ec_0_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ae6ea673ec_0_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ae6ea673ec_0_15"/>
          <p:cNvSpPr txBox="1"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gae6ea673ec_0_15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7" name="Google Shape;27;gae6ea673ec_0_1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TextBox 4"/>
          <p:cNvSpPr txBox="1"/>
          <p:nvPr userDrawn="1"/>
        </p:nvSpPr>
        <p:spPr>
          <a:xfrm rot="19219194">
            <a:off x="-163796" y="256693"/>
            <a:ext cx="146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UNIT V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ae6ea673ec_0_19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ae6ea673ec_0_1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ae6ea673ec_0_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ae6ea673ec_0_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gae6ea673ec_0_23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gae6ea673ec_0_23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gae6ea673ec_0_23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gae6ea673ec_0_23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ae6ea673ec_0_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ae6ea673ec_0_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e6ea673ec_0_38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ae6ea673ec_0_38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gae6ea673ec_0_38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gae6ea673ec_0_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ae6ea673ec_0_3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e6ea673ec_0_44"/>
          <p:cNvSpPr/>
          <p:nvPr/>
        </p:nvSpPr>
        <p:spPr>
          <a:xfrm rot="-10379968" flipH="1">
            <a:off x="3165539" y="1108014"/>
            <a:ext cx="5257696" cy="4114887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1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ae6ea673ec_0_44"/>
          <p:cNvSpPr/>
          <p:nvPr/>
        </p:nvSpPr>
        <p:spPr>
          <a:xfrm rot="-10381539" flipH="1">
            <a:off x="8004149" y="5359289"/>
            <a:ext cx="155652" cy="155652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ae6ea673ec_0_44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ae6ea673ec_0_44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ae6ea673ec_0_44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ae6ea673ec_0_44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gae6ea673ec_0_44"/>
          <p:cNvSpPr>
            <a:spLocks noGrp="1"/>
          </p:cNvSpPr>
          <p:nvPr>
            <p:ph type="pic" idx="2"/>
          </p:nvPr>
        </p:nvSpPr>
        <p:spPr>
          <a:xfrm rot="420022">
            <a:off x="3485831" y="1199543"/>
            <a:ext cx="4617824" cy="3931997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ae6ea673ec_0_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ae6ea673ec_0_4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e6ea673ec_0_5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gae6ea673ec_0_54"/>
          <p:cNvSpPr txBox="1">
            <a:spLocks noGrp="1"/>
          </p:cNvSpPr>
          <p:nvPr>
            <p:ph type="body" idx="1"/>
          </p:nvPr>
        </p:nvSpPr>
        <p:spPr>
          <a:xfrm rot="5400000">
            <a:off x="2377350" y="15013"/>
            <a:ext cx="43893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gae6ea673ec_0_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ae6ea673ec_0_5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6ea673ec_0_59"/>
          <p:cNvSpPr txBox="1">
            <a:spLocks noGrp="1"/>
          </p:cNvSpPr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ae6ea673ec_0_59"/>
          <p:cNvSpPr txBox="1">
            <a:spLocks noGrp="1"/>
          </p:cNvSpPr>
          <p:nvPr>
            <p:ph type="body" idx="1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gae6ea673ec_0_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ae6ea673ec_0_5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e6ea673ec_0_0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gae6ea673ec_0_0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ae6ea673ec_0_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75" y="30519"/>
            <a:ext cx="8444525" cy="13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875" y="2328863"/>
            <a:ext cx="38290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00" y="4857750"/>
            <a:ext cx="76200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0025" y="6348413"/>
            <a:ext cx="14287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002725" y="1355875"/>
            <a:ext cx="79860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sz="3000" b="1" dirty="0">
                <a:solidFill>
                  <a:srgbClr val="FF0000"/>
                </a:solidFill>
              </a:rPr>
              <a:t>20CST43 - OPERATING SYSTEMS </a:t>
            </a:r>
            <a:endParaRPr sz="3000" b="1" dirty="0" smtClean="0">
              <a:solidFill>
                <a:srgbClr val="FF00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UNIT V</a:t>
            </a:r>
            <a:endParaRPr sz="3000" b="1" dirty="0" smtClean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="" xmlns:a16="http://schemas.microsoft.com/office/drawing/2014/main" id="{68A77BF0-2C8E-4F2C-B89E-F2540B5B7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4787" y="134852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  <a:endParaRPr lang="en-US" altLang="en-US" sz="2400" dirty="0"/>
          </a:p>
        </p:txBody>
      </p:sp>
      <p:sp>
        <p:nvSpPr>
          <p:cNvPr id="22530" name="Rectangle 3">
            <a:extLst>
              <a:ext uri="{FF2B5EF4-FFF2-40B4-BE49-F238E27FC236}">
                <a16:creationId xmlns="" xmlns:a16="http://schemas.microsoft.com/office/drawing/2014/main" id="{1E835648-11EB-4E90-AC6E-4D8B1CA72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10" y="988294"/>
            <a:ext cx="7652472" cy="464893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storing file system mounts, mount points, file system types</a:t>
            </a:r>
          </a:p>
          <a:p>
            <a:pPr>
              <a:spcBef>
                <a:spcPts val="600"/>
              </a:spcBef>
            </a:pP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System-wide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contains a copy of the FCB of each file and other info</a:t>
            </a:r>
          </a:p>
          <a:p>
            <a:pPr>
              <a:spcBef>
                <a:spcPts val="600"/>
              </a:spcBef>
            </a:pP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Per-process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contains pointers to appropriate entries in system-wide open-file table as well as other info</a:t>
            </a:r>
          </a:p>
        </p:txBody>
      </p:sp>
    </p:spTree>
    <p:extLst>
      <p:ext uri="{BB962C8B-B14F-4D97-AF65-F5344CB8AC3E}">
        <p14:creationId xmlns:p14="http://schemas.microsoft.com/office/powerpoint/2010/main" val="11099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    </a:t>
            </a:r>
            <a:r>
              <a:rPr lang="en-US" altLang="en-US" sz="2600" dirty="0"/>
              <a:t>In-Memory File System Structures (Cont.)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493D355-C374-41BE-A357-8FAA3AFB180F}"/>
              </a:ext>
            </a:extLst>
          </p:cNvPr>
          <p:cNvSpPr txBox="1"/>
          <p:nvPr/>
        </p:nvSpPr>
        <p:spPr>
          <a:xfrm>
            <a:off x="2435304" y="5448220"/>
            <a:ext cx="7286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Figure </a:t>
            </a:r>
            <a:r>
              <a:rPr lang="en-US" altLang="en-US" sz="2000" dirty="0" smtClean="0"/>
              <a:t>(a</a:t>
            </a:r>
            <a:r>
              <a:rPr lang="en-US" altLang="en-US" sz="2000" dirty="0"/>
              <a:t>) refers to opening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/>
              <a:t>Figure </a:t>
            </a:r>
            <a:r>
              <a:rPr lang="en-US" altLang="en-US" sz="2000" dirty="0" smtClean="0"/>
              <a:t>(b</a:t>
            </a:r>
            <a:r>
              <a:rPr lang="en-US" altLang="en-US" sz="2000" dirty="0"/>
              <a:t>) refers to reading a file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="" xmlns:a16="http://schemas.microsoft.com/office/drawing/2014/main" id="{404D60CE-9492-4C52-953C-41BCDAEC4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34" y="1140362"/>
            <a:ext cx="8113870" cy="384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="" xmlns:a16="http://schemas.microsoft.com/office/drawing/2014/main" id="{9A7410E7-C0B6-445B-BBAA-599F64C56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7469" y="132065"/>
            <a:ext cx="7567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Implementation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="" xmlns:a16="http://schemas.microsoft.com/office/drawing/2014/main" id="{2EE0C515-D4D8-4F71-A517-A56958181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2657" y="871420"/>
            <a:ext cx="7742423" cy="3210231"/>
          </a:xfrm>
        </p:spPr>
        <p:txBody>
          <a:bodyPr/>
          <a:lstStyle/>
          <a:p>
            <a:r>
              <a:rPr lang="en-US" altLang="en-US" sz="2400" b="1" dirty="0"/>
              <a:t>Linear list</a:t>
            </a:r>
            <a:r>
              <a:rPr lang="en-US" altLang="en-US" sz="2400" dirty="0"/>
              <a:t> of file names with pointer to the data blocks</a:t>
            </a:r>
          </a:p>
          <a:p>
            <a:pPr lvl="1"/>
            <a:r>
              <a:rPr lang="en-US" altLang="en-US" sz="2400" dirty="0"/>
              <a:t>Simple to program</a:t>
            </a:r>
          </a:p>
          <a:p>
            <a:pPr lvl="1"/>
            <a:r>
              <a:rPr lang="en-US" altLang="en-US" sz="2400" dirty="0"/>
              <a:t>Time-consuming to execute</a:t>
            </a:r>
          </a:p>
          <a:p>
            <a:pPr lvl="2"/>
            <a:r>
              <a:rPr lang="en-US" altLang="en-US" sz="2400" dirty="0"/>
              <a:t>Linear search time</a:t>
            </a:r>
          </a:p>
          <a:p>
            <a:pPr lvl="2"/>
            <a:r>
              <a:rPr lang="en-US" altLang="en-US" sz="2400" dirty="0"/>
              <a:t>Could keep ordered alphabetically via linked list or use B+ </a:t>
            </a:r>
            <a:r>
              <a:rPr lang="en-US" altLang="en-US" sz="2400" dirty="0" smtClean="0"/>
              <a:t>tree</a:t>
            </a:r>
            <a:endParaRPr lang="en-US" altLang="en-US" sz="2400" dirty="0"/>
          </a:p>
        </p:txBody>
      </p:sp>
      <p:pic>
        <p:nvPicPr>
          <p:cNvPr id="3074" name="Picture 2" descr="Directory Implementation Using Singly Linked 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69" y="3599516"/>
            <a:ext cx="6917578" cy="305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="" xmlns:a16="http://schemas.microsoft.com/office/drawing/2014/main" id="{9A7410E7-C0B6-445B-BBAA-599F64C56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0063" y="831312"/>
            <a:ext cx="7567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</a:t>
            </a:r>
            <a:r>
              <a:rPr lang="en-US" altLang="en-US" dirty="0" smtClean="0"/>
              <a:t>Implementation</a:t>
            </a:r>
            <a:br>
              <a:rPr lang="en-US" altLang="en-US" dirty="0" smtClean="0"/>
            </a:br>
            <a:r>
              <a:rPr lang="en-US" altLang="en-US" dirty="0" smtClean="0"/>
              <a:t>(Linked List)</a:t>
            </a:r>
            <a:endParaRPr lang="en-US" altLang="en-US" dirty="0"/>
          </a:p>
        </p:txBody>
      </p:sp>
      <p:sp>
        <p:nvSpPr>
          <p:cNvPr id="26626" name="Rectangle 3">
            <a:extLst>
              <a:ext uri="{FF2B5EF4-FFF2-40B4-BE49-F238E27FC236}">
                <a16:creationId xmlns="" xmlns:a16="http://schemas.microsoft.com/office/drawing/2014/main" id="{2EE0C515-D4D8-4F71-A517-A56958181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2658" y="1678243"/>
            <a:ext cx="7742423" cy="3210231"/>
          </a:xfrm>
        </p:spPr>
        <p:txBody>
          <a:bodyPr/>
          <a:lstStyle/>
          <a:p>
            <a:pPr fontAlgn="base"/>
            <a:r>
              <a:rPr lang="en-US" sz="2400" dirty="0"/>
              <a:t>To create a new file the entire list has to be checked such that the new </a:t>
            </a:r>
            <a:r>
              <a:rPr lang="en-US" sz="2400" dirty="0" smtClean="0"/>
              <a:t>file does </a:t>
            </a:r>
            <a:r>
              <a:rPr lang="en-US" sz="2400" dirty="0"/>
              <a:t>not exist previously.</a:t>
            </a:r>
          </a:p>
          <a:p>
            <a:pPr fontAlgn="base"/>
            <a:r>
              <a:rPr lang="en-US" sz="2400" dirty="0"/>
              <a:t>The </a:t>
            </a:r>
            <a:r>
              <a:rPr lang="en-US" sz="2400"/>
              <a:t>new </a:t>
            </a:r>
            <a:r>
              <a:rPr lang="en-US" sz="2400" smtClean="0"/>
              <a:t>file then </a:t>
            </a:r>
            <a:r>
              <a:rPr lang="en-US" sz="2400" dirty="0"/>
              <a:t>can be added to the end of the list or at the beginning of the list.</a:t>
            </a:r>
          </a:p>
          <a:p>
            <a:pPr fontAlgn="base"/>
            <a:r>
              <a:rPr lang="en-US" sz="2400" dirty="0"/>
              <a:t>In order to delete a file, we first search the directory with the name of the file to be deleted. After searching we can delete that file by releasing the space allocated to it.</a:t>
            </a:r>
          </a:p>
          <a:p>
            <a:pPr fontAlgn="base"/>
            <a:r>
              <a:rPr lang="en-US" sz="2400" dirty="0"/>
              <a:t>To reuse the directory entry we can mark that entry as unused or we can append it to the list of free directories.</a:t>
            </a:r>
          </a:p>
          <a:p>
            <a:pPr fontAlgn="base"/>
            <a:r>
              <a:rPr lang="en-US" sz="2400" dirty="0"/>
              <a:t>To delete a file linked list is the best choice as it takes less time.</a:t>
            </a:r>
          </a:p>
        </p:txBody>
      </p:sp>
    </p:spTree>
    <p:extLst>
      <p:ext uri="{BB962C8B-B14F-4D97-AF65-F5344CB8AC3E}">
        <p14:creationId xmlns:p14="http://schemas.microsoft.com/office/powerpoint/2010/main" val="1864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="" xmlns:a16="http://schemas.microsoft.com/office/drawing/2014/main" id="{9A7410E7-C0B6-445B-BBAA-599F64C56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7469" y="132065"/>
            <a:ext cx="7567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Implementation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="" xmlns:a16="http://schemas.microsoft.com/office/drawing/2014/main" id="{2EE0C515-D4D8-4F71-A517-A56958181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4142" y="708327"/>
            <a:ext cx="8107470" cy="4628565"/>
          </a:xfrm>
        </p:spPr>
        <p:txBody>
          <a:bodyPr/>
          <a:lstStyle/>
          <a:p>
            <a:r>
              <a:rPr lang="en-US" altLang="en-US" sz="2400" b="1" dirty="0" smtClean="0"/>
              <a:t>Hash </a:t>
            </a:r>
            <a:r>
              <a:rPr lang="en-US" altLang="en-US" sz="2400" b="1" dirty="0"/>
              <a:t>Table</a:t>
            </a:r>
            <a:r>
              <a:rPr lang="en-US" altLang="en-US" sz="2400" dirty="0"/>
              <a:t> – linear list with hash data structure</a:t>
            </a:r>
          </a:p>
          <a:p>
            <a:pPr lvl="1"/>
            <a:r>
              <a:rPr lang="en-US" altLang="en-US" sz="2400" dirty="0"/>
              <a:t>Decreases directory search time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Collisions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situations where two file names hash to the same location</a:t>
            </a:r>
          </a:p>
          <a:p>
            <a:pPr lvl="1"/>
            <a:r>
              <a:rPr lang="en-US" altLang="en-US" sz="2400" dirty="0"/>
              <a:t>Only good if entries are fixed size, or use chained-overflow method</a:t>
            </a:r>
          </a:p>
        </p:txBody>
      </p:sp>
      <p:pic>
        <p:nvPicPr>
          <p:cNvPr id="4098" name="Picture 2" descr="Directory Implementation in Operating Syst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975" y="3580674"/>
            <a:ext cx="55626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="" xmlns:a16="http://schemas.microsoft.com/office/drawing/2014/main" id="{7D1D344F-2489-423C-966A-8CA1658CC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67" y="110534"/>
            <a:ext cx="7731125" cy="604019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Allocation Method 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="" xmlns:a16="http://schemas.microsoft.com/office/drawing/2014/main" id="{A43BF954-6E80-4C8F-8A87-81BA8B429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581" y="952108"/>
            <a:ext cx="7865511" cy="4393834"/>
          </a:xfrm>
        </p:spPr>
        <p:txBody>
          <a:bodyPr/>
          <a:lstStyle/>
          <a:p>
            <a:r>
              <a:rPr lang="en-US" altLang="en-US" sz="2400" dirty="0"/>
              <a:t>An allocation method refers to how disk blocks are allocated for files</a:t>
            </a:r>
            <a:r>
              <a:rPr lang="en-US" altLang="en-US" sz="2400" dirty="0" smtClean="0"/>
              <a:t>:</a:t>
            </a:r>
          </a:p>
          <a:p>
            <a:pPr lvl="1"/>
            <a:r>
              <a:rPr lang="en-US" altLang="en-US" sz="2400" dirty="0" smtClean="0"/>
              <a:t>Contiguous</a:t>
            </a:r>
            <a:endParaRPr lang="en-US" altLang="en-US" sz="2400" dirty="0"/>
          </a:p>
          <a:p>
            <a:pPr lvl="1"/>
            <a:r>
              <a:rPr lang="en-US" altLang="en-US" sz="2400" dirty="0"/>
              <a:t>Linked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File Allocation Table (FAT</a:t>
            </a:r>
            <a:r>
              <a:rPr lang="en-US" altLang="en-US" sz="2400" dirty="0" smtClean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en-US" altLang="en-US" sz="2400" dirty="0" smtClean="0">
                <a:solidFill>
                  <a:srgbClr val="000000"/>
                </a:solidFill>
              </a:rPr>
              <a:t>Indexed Allocation</a:t>
            </a:r>
          </a:p>
          <a:p>
            <a:pPr lvl="1"/>
            <a:endParaRPr lang="en-US" altLang="en-US" sz="2400" dirty="0" smtClean="0">
              <a:solidFill>
                <a:srgbClr val="000000"/>
              </a:solidFill>
            </a:endParaRPr>
          </a:p>
          <a:p>
            <a:pPr fontAlgn="base"/>
            <a:r>
              <a:rPr lang="en-US" sz="2400" dirty="0"/>
              <a:t>The main idea behind these methods is to provide:</a:t>
            </a:r>
          </a:p>
          <a:p>
            <a:pPr lvl="1" fontAlgn="base"/>
            <a:r>
              <a:rPr lang="en-US" sz="2400" dirty="0"/>
              <a:t>Efficient disk space utilization.</a:t>
            </a:r>
          </a:p>
          <a:p>
            <a:pPr lvl="1" fontAlgn="base"/>
            <a:r>
              <a:rPr lang="en-US" sz="2400" dirty="0"/>
              <a:t>Fast access to the file blocks.</a:t>
            </a:r>
          </a:p>
          <a:p>
            <a:endParaRPr lang="en-US" altLang="en-US" sz="2400" dirty="0"/>
          </a:p>
          <a:p>
            <a:pPr lvl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="" xmlns:a16="http://schemas.microsoft.com/office/drawing/2014/main" id="{7D1D344F-2489-423C-966A-8CA1658CC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67" y="188531"/>
            <a:ext cx="77311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 Method 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="" xmlns:a16="http://schemas.microsoft.com/office/drawing/2014/main" id="{A43BF954-6E80-4C8F-8A87-81BA8B429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581" y="952108"/>
            <a:ext cx="7447595" cy="4393834"/>
          </a:xfrm>
        </p:spPr>
        <p:txBody>
          <a:bodyPr/>
          <a:lstStyle/>
          <a:p>
            <a:r>
              <a:rPr lang="en-US" altLang="en-US" sz="2400" dirty="0"/>
              <a:t>An allocation method refers to how disk blocks are allocated for files:</a:t>
            </a:r>
          </a:p>
          <a:p>
            <a:r>
              <a:rPr lang="en-US" altLang="en-US" sz="2400" dirty="0"/>
              <a:t>Each file occupies set of contiguous blocks</a:t>
            </a:r>
          </a:p>
          <a:p>
            <a:pPr lvl="1"/>
            <a:r>
              <a:rPr lang="en-US" altLang="en-US" sz="2400" dirty="0"/>
              <a:t>Best performance in most cases</a:t>
            </a:r>
          </a:p>
          <a:p>
            <a:pPr lvl="1"/>
            <a:r>
              <a:rPr lang="en-US" altLang="en-US" sz="2400" dirty="0"/>
              <a:t>Simple – only starting location (block #) and length (number of blocks) are required</a:t>
            </a:r>
          </a:p>
          <a:p>
            <a:pPr lvl="1"/>
            <a:r>
              <a:rPr lang="en-US" altLang="en-US" sz="2400" dirty="0"/>
              <a:t>Problems include:</a:t>
            </a:r>
          </a:p>
          <a:p>
            <a:pPr lvl="2"/>
            <a:r>
              <a:rPr lang="en-US" altLang="en-US" sz="2400" dirty="0"/>
              <a:t>Finding space on the disk for a file, </a:t>
            </a:r>
          </a:p>
          <a:p>
            <a:pPr lvl="2"/>
            <a:r>
              <a:rPr lang="en-US" altLang="en-US" sz="2400" dirty="0"/>
              <a:t>Knowing file size, </a:t>
            </a:r>
          </a:p>
          <a:p>
            <a:pPr lvl="2"/>
            <a:r>
              <a:rPr lang="en-US" altLang="en-US" sz="2400" dirty="0"/>
              <a:t>External fragmentation, need for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compaction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off-line</a:t>
            </a:r>
            <a:r>
              <a:rPr lang="en-US" altLang="en-US" sz="2400" dirty="0"/>
              <a:t>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downtime</a:t>
            </a:r>
            <a:r>
              <a:rPr lang="en-US" altLang="en-US" sz="2400" dirty="0"/>
              <a:t>) or </a:t>
            </a:r>
            <a:r>
              <a:rPr lang="en-US" altLang="en-US" sz="2400" b="1" dirty="0" smtClean="0">
                <a:solidFill>
                  <a:srgbClr val="006699"/>
                </a:solidFill>
                <a:latin typeface="+mj-lt"/>
              </a:rPr>
              <a:t>on-line</a:t>
            </a:r>
          </a:p>
          <a:p>
            <a:pPr lvl="2"/>
            <a:r>
              <a:rPr lang="en-US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 of too little space or large space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0989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="" xmlns:a16="http://schemas.microsoft.com/office/drawing/2014/main" id="{01B6035C-73CC-40FB-91DB-0AE075EBF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17920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 (Cont.)</a:t>
            </a:r>
          </a:p>
        </p:txBody>
      </p:sp>
      <p:sp>
        <p:nvSpPr>
          <p:cNvPr id="30724" name="Rectangle 10">
            <a:extLst>
              <a:ext uri="{FF2B5EF4-FFF2-40B4-BE49-F238E27FC236}">
                <a16:creationId xmlns="" xmlns:a16="http://schemas.microsoft.com/office/drawing/2014/main" id="{FC1F0FF6-71D8-4EC9-852F-D23B2F22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5111750"/>
            <a:ext cx="40465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dirty="0"/>
          </a:p>
        </p:txBody>
      </p:sp>
      <p:pic>
        <p:nvPicPr>
          <p:cNvPr id="30725" name="Picture 2">
            <a:extLst>
              <a:ext uri="{FF2B5EF4-FFF2-40B4-BE49-F238E27FC236}">
                <a16:creationId xmlns="" xmlns:a16="http://schemas.microsoft.com/office/drawing/2014/main" id="{8BF5A203-E081-4642-BFFE-9B835CC7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191" y="1042600"/>
            <a:ext cx="5335056" cy="53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="" xmlns:a16="http://schemas.microsoft.com/office/drawing/2014/main" id="{E4F1D237-1A77-4D9A-8FB6-455EB9DA9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4313" y="125276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Extent-Based Systems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="" xmlns:a16="http://schemas.microsoft.com/office/drawing/2014/main" id="{2E631805-02AD-49C0-955E-FB94C77C8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4313" y="970960"/>
            <a:ext cx="7586371" cy="4519870"/>
          </a:xfrm>
        </p:spPr>
        <p:txBody>
          <a:bodyPr/>
          <a:lstStyle/>
          <a:p>
            <a:r>
              <a:rPr lang="en-US" altLang="en-US" sz="2400" dirty="0"/>
              <a:t>Many newer file systems (i.e., Veritas File System) use a modified contiguous allocation scheme</a:t>
            </a:r>
          </a:p>
          <a:p>
            <a:r>
              <a:rPr lang="en-US" altLang="en-US" sz="2400" dirty="0"/>
              <a:t>Extent-based file systems allocate disk blocks in extents</a:t>
            </a:r>
          </a:p>
          <a:p>
            <a:r>
              <a:rPr lang="en-US" altLang="en-US" sz="2400" dirty="0"/>
              <a:t>An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extent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is a contiguous block of disks</a:t>
            </a:r>
          </a:p>
          <a:p>
            <a:pPr lvl="1"/>
            <a:r>
              <a:rPr lang="en-US" altLang="en-US" sz="2400" dirty="0"/>
              <a:t>Extents are allocated for file allocation</a:t>
            </a:r>
          </a:p>
          <a:p>
            <a:pPr lvl="1"/>
            <a:r>
              <a:rPr lang="en-US" altLang="en-US" sz="2400" dirty="0"/>
              <a:t>A file consists of one or more </a:t>
            </a:r>
            <a:r>
              <a:rPr lang="en-US" altLang="en-US" sz="2400" dirty="0" smtClean="0"/>
              <a:t>extents</a:t>
            </a:r>
          </a:p>
          <a:p>
            <a:pPr lvl="1"/>
            <a:r>
              <a:rPr lang="en-US" sz="2400" dirty="0"/>
              <a:t>The location of a file’s </a:t>
            </a:r>
            <a:r>
              <a:rPr lang="en-US" sz="2400" dirty="0" smtClean="0"/>
              <a:t>blocks is </a:t>
            </a:r>
            <a:r>
              <a:rPr lang="en-US" sz="2400" dirty="0"/>
              <a:t>then recorded as a location and a block count, plus a link to the first </a:t>
            </a:r>
            <a:r>
              <a:rPr lang="en-US" sz="2400" dirty="0" smtClean="0"/>
              <a:t>block of </a:t>
            </a:r>
            <a:r>
              <a:rPr lang="en-US" sz="2400" dirty="0"/>
              <a:t>the next extent.</a:t>
            </a:r>
            <a:endParaRPr lang="en-US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="" xmlns:a16="http://schemas.microsoft.com/office/drawing/2014/main" id="{49E77B6F-3B15-4A36-824B-076A9FF92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493"/>
            <a:ext cx="8229600" cy="576262"/>
          </a:xfrm>
        </p:spPr>
        <p:txBody>
          <a:bodyPr/>
          <a:lstStyle/>
          <a:p>
            <a:r>
              <a:rPr lang="en-US" altLang="en-US" dirty="0"/>
              <a:t>Linked Allocation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="" xmlns:a16="http://schemas.microsoft.com/office/drawing/2014/main" id="{C812DEB8-54C8-45BC-9398-B7AE3CB5B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7961" y="698755"/>
            <a:ext cx="8017098" cy="4631343"/>
          </a:xfrm>
        </p:spPr>
        <p:txBody>
          <a:bodyPr/>
          <a:lstStyle/>
          <a:p>
            <a:r>
              <a:rPr lang="en-US" sz="2400" dirty="0"/>
              <a:t>With </a:t>
            </a:r>
            <a:r>
              <a:rPr lang="en-US" sz="2400" dirty="0" smtClean="0"/>
              <a:t>linked allocation</a:t>
            </a:r>
            <a:r>
              <a:rPr lang="en-US" sz="2400" dirty="0"/>
              <a:t>, each file is a linked list of storage blocks; </a:t>
            </a:r>
            <a:endParaRPr lang="en-US" sz="2400" dirty="0" smtClean="0"/>
          </a:p>
          <a:p>
            <a:r>
              <a:rPr lang="en-US" sz="2400" dirty="0" smtClean="0"/>
              <a:t>The blocks may </a:t>
            </a:r>
            <a:r>
              <a:rPr lang="en-US" sz="2400" dirty="0"/>
              <a:t>be </a:t>
            </a:r>
            <a:r>
              <a:rPr lang="en-US" sz="2400" dirty="0" smtClean="0"/>
              <a:t>scattered anywhere </a:t>
            </a:r>
            <a:r>
              <a:rPr lang="en-US" sz="2400" dirty="0"/>
              <a:t>on the device.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directory contains a pointer to the first and </a:t>
            </a:r>
            <a:r>
              <a:rPr lang="en-US" sz="2400" dirty="0" smtClean="0"/>
              <a:t>last blocks </a:t>
            </a:r>
            <a:r>
              <a:rPr lang="en-US" sz="2400" dirty="0"/>
              <a:t>of the file.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r>
              <a:rPr lang="en-US" altLang="en-US" sz="2400" dirty="0" smtClean="0">
                <a:solidFill>
                  <a:srgbClr val="000000"/>
                </a:solidFill>
              </a:rPr>
              <a:t>Each </a:t>
            </a:r>
            <a:r>
              <a:rPr lang="en-US" altLang="en-US" sz="2400" dirty="0">
                <a:solidFill>
                  <a:srgbClr val="000000"/>
                </a:solidFill>
              </a:rPr>
              <a:t>block contains pointer to next block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No compaction, external fragmentation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Free space management system called when new block </a:t>
            </a:r>
            <a:r>
              <a:rPr lang="en-US" altLang="en-US" sz="2400" dirty="0" smtClean="0">
                <a:solidFill>
                  <a:srgbClr val="000000"/>
                </a:solidFill>
              </a:rPr>
              <a:t>needed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t </a:t>
            </a:r>
            <a:r>
              <a:rPr lang="en-US" sz="2400" dirty="0"/>
              <a:t>can be used effectively only for sequential-access files</a:t>
            </a:r>
            <a:endParaRPr lang="en-US" altLang="en-US" sz="2400" dirty="0">
              <a:solidFill>
                <a:srgbClr val="00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Improve efficiency by clustering blocks into groups but increases internal fragmentation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Reliability can be a problem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Locating a block can take many I/</a:t>
            </a:r>
            <a:r>
              <a:rPr lang="en-US" altLang="en-US" sz="2400" dirty="0" err="1">
                <a:solidFill>
                  <a:srgbClr val="000000"/>
                </a:solidFill>
              </a:rPr>
              <a:t>Os</a:t>
            </a:r>
            <a:r>
              <a:rPr lang="en-US" altLang="en-US" sz="2400" dirty="0">
                <a:solidFill>
                  <a:srgbClr val="000000"/>
                </a:solidFill>
              </a:rPr>
              <a:t> and disk seeks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-112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4400" b="0" i="0" u="none" dirty="0">
                <a:latin typeface="Calibri"/>
                <a:ea typeface="Calibri"/>
                <a:cs typeface="Calibri"/>
                <a:sym typeface="Calibri"/>
              </a:rPr>
              <a:t>UNIT </a:t>
            </a:r>
            <a:r>
              <a:rPr lang="en-US" sz="4400" b="0" i="0" u="none" dirty="0" smtClean="0">
                <a:latin typeface="Calibri"/>
                <a:ea typeface="Calibri"/>
                <a:cs typeface="Calibri"/>
                <a:sym typeface="Calibri"/>
              </a:rPr>
              <a:t>V</a:t>
            </a:r>
            <a:endParaRPr sz="54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793376" y="459204"/>
            <a:ext cx="804134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indent="0"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Storage Management</a:t>
            </a:r>
            <a:r>
              <a:rPr lang="en-US" sz="2800" b="1" dirty="0" smtClean="0"/>
              <a:t>: </a:t>
            </a:r>
            <a:r>
              <a:rPr lang="en-US" sz="2800" dirty="0">
                <a:solidFill>
                  <a:srgbClr val="0D1DB3"/>
                </a:solidFill>
              </a:rPr>
              <a:t>Mass Storage Structure</a:t>
            </a:r>
            <a:r>
              <a:rPr lang="en-US" sz="2800" dirty="0"/>
              <a:t>: Overview – HDD Scheduling. </a:t>
            </a:r>
            <a:r>
              <a:rPr lang="en-US" sz="2800" dirty="0">
                <a:solidFill>
                  <a:srgbClr val="0D1DB3"/>
                </a:solidFill>
              </a:rPr>
              <a:t>File System</a:t>
            </a:r>
            <a:r>
              <a:rPr lang="en-US" sz="2800" dirty="0"/>
              <a:t>: File Concept – Access Methods – Directory Structure – Protection. </a:t>
            </a:r>
            <a:r>
              <a:rPr lang="en-US" sz="2800" dirty="0">
                <a:solidFill>
                  <a:srgbClr val="0D1DB3"/>
                </a:solidFill>
              </a:rPr>
              <a:t>File System Implementation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File System Structure – File System Operations – Directory Implementation – Allocation Methods - Free Space </a:t>
            </a:r>
            <a:r>
              <a:rPr lang="en-US" sz="2800" dirty="0" smtClean="0">
                <a:solidFill>
                  <a:srgbClr val="FF0000"/>
                </a:solidFill>
              </a:rPr>
              <a:t>Management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>
                <a:solidFill>
                  <a:srgbClr val="0D1DB3"/>
                </a:solidFill>
              </a:rPr>
              <a:t>Security</a:t>
            </a:r>
            <a:r>
              <a:rPr lang="en-US" sz="2800" dirty="0"/>
              <a:t> : The Security Problem – program Threats - Case study: Linux System. </a:t>
            </a:r>
            <a:r>
              <a:rPr lang="en-US" sz="2400" dirty="0"/>
              <a:t>	</a:t>
            </a:r>
          </a:p>
          <a:p>
            <a:pPr marL="171450" lvl="0" indent="-171450">
              <a:spcBef>
                <a:spcPts val="0"/>
              </a:spcBef>
              <a:buSzPts val="2000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7239000" y="6184806"/>
            <a:ext cx="1447800" cy="381000"/>
          </a:xfrm>
        </p:spPr>
        <p:txBody>
          <a:bodyPr/>
          <a:lstStyle/>
          <a:p>
            <a:fld id="{BC845B32-04C2-4E7C-8313-4F26BB2F04E7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="" xmlns:a16="http://schemas.microsoft.com/office/drawing/2014/main" id="{2DFBE6AC-1BA8-4025-A63D-ACE3D4DEB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82" y="122234"/>
            <a:ext cx="789398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Allocation Example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="" xmlns:a16="http://schemas.microsoft.com/office/drawing/2014/main" id="{93B1D99E-E031-4323-B82A-79E5FF225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429" y="698496"/>
            <a:ext cx="7957736" cy="5085970"/>
          </a:xfrm>
        </p:spPr>
        <p:txBody>
          <a:bodyPr/>
          <a:lstStyle/>
          <a:p>
            <a:r>
              <a:rPr lang="en-US" altLang="en-US" sz="2400" dirty="0"/>
              <a:t>Each file is a linked list of disk blocks: blocks may be scattered anywhere on the disk</a:t>
            </a:r>
          </a:p>
          <a:p>
            <a:r>
              <a:rPr lang="en-US" altLang="en-US" sz="2400" dirty="0"/>
              <a:t>Scheme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="" xmlns:a16="http://schemas.microsoft.com/office/drawing/2014/main" id="{2D1DAAFC-8771-42A5-95BE-092296541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910" y="1849874"/>
            <a:ext cx="4611840" cy="4742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834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="" xmlns:a16="http://schemas.microsoft.com/office/drawing/2014/main" id="{6AD98AD2-566F-4E16-8F5C-F3D1605AB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882" y="134756"/>
            <a:ext cx="8229600" cy="576262"/>
          </a:xfrm>
        </p:spPr>
        <p:txBody>
          <a:bodyPr/>
          <a:lstStyle/>
          <a:p>
            <a:r>
              <a:rPr lang="en-US" altLang="en-US" dirty="0"/>
              <a:t>FAT Allocation Method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="" xmlns:a16="http://schemas.microsoft.com/office/drawing/2014/main" id="{132984ED-2CEE-456C-B2BE-B934D84A7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856" y="983202"/>
            <a:ext cx="7671315" cy="4530725"/>
          </a:xfrm>
        </p:spPr>
        <p:txBody>
          <a:bodyPr/>
          <a:lstStyle/>
          <a:p>
            <a:r>
              <a:rPr lang="en-US" sz="2400" dirty="0"/>
              <a:t>A section of storage at the </a:t>
            </a:r>
            <a:r>
              <a:rPr lang="en-US" sz="2400" dirty="0" smtClean="0"/>
              <a:t>b</a:t>
            </a:r>
            <a:r>
              <a:rPr lang="en-US" altLang="en-US" sz="2400" dirty="0" smtClean="0">
                <a:solidFill>
                  <a:srgbClr val="000000"/>
                </a:solidFill>
              </a:rPr>
              <a:t>eginning </a:t>
            </a:r>
            <a:r>
              <a:rPr lang="en-US" altLang="en-US" sz="2400" dirty="0">
                <a:solidFill>
                  <a:srgbClr val="000000"/>
                </a:solidFill>
              </a:rPr>
              <a:t>of volume has table, indexed by block number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Much like a linked list, but faster on disk and cacheable 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r>
              <a:rPr lang="en-US" sz="2400" dirty="0"/>
              <a:t>The directory entry contains the block number of the first </a:t>
            </a:r>
            <a:r>
              <a:rPr lang="en-US" sz="2400" dirty="0" smtClean="0"/>
              <a:t>block of </a:t>
            </a:r>
            <a:r>
              <a:rPr lang="en-US" sz="2400" dirty="0"/>
              <a:t>the file.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table entry indexed by that block number contains the </a:t>
            </a:r>
            <a:r>
              <a:rPr lang="en-US" sz="2400" dirty="0" smtClean="0"/>
              <a:t>block number </a:t>
            </a:r>
            <a:r>
              <a:rPr lang="en-US" sz="2400" dirty="0"/>
              <a:t>of the next block in the file.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64514127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4493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File-Allocation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BB119AC-E5F4-496B-8F1B-213A20BFA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59" y="1150545"/>
            <a:ext cx="6091611" cy="533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4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="" xmlns:a16="http://schemas.microsoft.com/office/drawing/2014/main" id="{C7D0E9CB-2004-49C6-A4D6-E1009C53A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102" y="146279"/>
            <a:ext cx="7893698" cy="576262"/>
          </a:xfrm>
        </p:spPr>
        <p:txBody>
          <a:bodyPr/>
          <a:lstStyle/>
          <a:p>
            <a:r>
              <a:rPr lang="en-US" altLang="en-US" dirty="0"/>
              <a:t>Indexed Allocation Method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="" xmlns:a16="http://schemas.microsoft.com/office/drawing/2014/main" id="{1DDB8330-F894-4E51-93AF-DA9581F52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864" y="1040448"/>
            <a:ext cx="7640983" cy="4530725"/>
          </a:xfrm>
        </p:spPr>
        <p:txBody>
          <a:bodyPr/>
          <a:lstStyle/>
          <a:p>
            <a:r>
              <a:rPr lang="en-US" dirty="0"/>
              <a:t>In the index allocation method, we have an additional block, and that block is known as the index block. </a:t>
            </a:r>
            <a:endParaRPr lang="en-US" dirty="0" smtClean="0"/>
          </a:p>
          <a:p>
            <a:r>
              <a:rPr lang="en-US" altLang="en-US" dirty="0">
                <a:solidFill>
                  <a:srgbClr val="000000"/>
                </a:solidFill>
              </a:rPr>
              <a:t>Each file has its own </a:t>
            </a:r>
            <a:r>
              <a:rPr lang="en-US" altLang="en-US" b="1" dirty="0">
                <a:solidFill>
                  <a:srgbClr val="006699"/>
                </a:solidFill>
              </a:rPr>
              <a:t>index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</a:rPr>
              <a:t>block</a:t>
            </a:r>
            <a:r>
              <a:rPr lang="en-US" altLang="en-US" dirty="0">
                <a:solidFill>
                  <a:srgbClr val="000000"/>
                </a:solidFill>
              </a:rPr>
              <a:t>(s) of pointers to its data </a:t>
            </a:r>
            <a:r>
              <a:rPr lang="en-US" altLang="en-US" dirty="0" smtClean="0">
                <a:solidFill>
                  <a:srgbClr val="000000"/>
                </a:solidFill>
              </a:rPr>
              <a:t>blocks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</a:t>
            </a:r>
            <a:r>
              <a:rPr lang="en-US" dirty="0"/>
              <a:t>the index block,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entry holds the disk address of the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file block. </a:t>
            </a:r>
            <a:endParaRPr lang="en-US" dirty="0" smtClean="0"/>
          </a:p>
          <a:p>
            <a:r>
              <a:rPr lang="en-US" dirty="0"/>
              <a:t>Indexed allocation supports direct access, without suffering from </a:t>
            </a:r>
            <a:r>
              <a:rPr lang="en-US" dirty="0" smtClean="0"/>
              <a:t>external fragmentation</a:t>
            </a:r>
          </a:p>
          <a:p>
            <a:r>
              <a:rPr lang="en-US" altLang="en-US" dirty="0" smtClean="0">
                <a:solidFill>
                  <a:srgbClr val="000000"/>
                </a:solidFill>
              </a:rPr>
              <a:t>Logical </a:t>
            </a:r>
            <a:r>
              <a:rPr lang="en-US" altLang="en-US" dirty="0">
                <a:solidFill>
                  <a:srgbClr val="000000"/>
                </a:solidFill>
              </a:rPr>
              <a:t>view</a:t>
            </a:r>
          </a:p>
          <a:p>
            <a:endParaRPr lang="en-US" altLang="en-US" dirty="0"/>
          </a:p>
        </p:txBody>
      </p:sp>
      <p:pic>
        <p:nvPicPr>
          <p:cNvPr id="43011" name="Picture 2">
            <a:extLst>
              <a:ext uri="{FF2B5EF4-FFF2-40B4-BE49-F238E27FC236}">
                <a16:creationId xmlns="" xmlns:a16="http://schemas.microsoft.com/office/drawing/2014/main" id="{08996236-7165-4194-8532-3E971EE9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588" y="4009520"/>
            <a:ext cx="2286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8407" y="12483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Indexed Allocation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1F294D38-7D42-45D3-9B30-7457D4CE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57" y="1219199"/>
            <a:ext cx="4790677" cy="4199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3489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="" xmlns:a16="http://schemas.microsoft.com/office/drawing/2014/main" id="{E1FFF0ED-3A15-421D-A97F-C9B828559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732" y="166600"/>
            <a:ext cx="7694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</a:t>
            </a:r>
            <a:r>
              <a:rPr lang="en-US" altLang="en-US" dirty="0" smtClean="0"/>
              <a:t>Allocation</a:t>
            </a:r>
            <a:endParaRPr lang="en-US" altLang="en-US" dirty="0"/>
          </a:p>
        </p:txBody>
      </p:sp>
      <p:sp>
        <p:nvSpPr>
          <p:cNvPr id="46082" name="Rectangle 3">
            <a:extLst>
              <a:ext uri="{FF2B5EF4-FFF2-40B4-BE49-F238E27FC236}">
                <a16:creationId xmlns="" xmlns:a16="http://schemas.microsoft.com/office/drawing/2014/main" id="{B76CC541-0E73-4AA5-AF41-15C229351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6" y="982285"/>
            <a:ext cx="7993865" cy="3288264"/>
          </a:xfrm>
        </p:spPr>
        <p:txBody>
          <a:bodyPr/>
          <a:lstStyle/>
          <a:p>
            <a:pPr fontAlgn="base"/>
            <a:r>
              <a:rPr lang="en-US" sz="2400" b="1" dirty="0"/>
              <a:t>Advantages of Index Allocation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index allocation method solves the problem of external fragmentation.</a:t>
            </a:r>
          </a:p>
          <a:p>
            <a:r>
              <a:rPr lang="en-US" sz="2400" dirty="0"/>
              <a:t>Index allocation provides direct access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pPr fontAlgn="base"/>
            <a:r>
              <a:rPr lang="en-US" sz="2400" b="1" dirty="0"/>
              <a:t>Disadvantages of Index Allocation</a:t>
            </a:r>
          </a:p>
          <a:p>
            <a:r>
              <a:rPr lang="en-US" sz="2400" dirty="0" smtClean="0"/>
              <a:t>In </a:t>
            </a:r>
            <a:r>
              <a:rPr lang="en-US" sz="2400" dirty="0"/>
              <a:t>index allocation, pointer overhead is more.</a:t>
            </a:r>
          </a:p>
          <a:p>
            <a:r>
              <a:rPr lang="en-US" sz="2400" dirty="0"/>
              <a:t>We can lose the entire file if an index block is not correct.</a:t>
            </a:r>
          </a:p>
          <a:p>
            <a:r>
              <a:rPr lang="en-US" sz="2400" dirty="0"/>
              <a:t>It is totally a wastage to create an index for a small file.</a:t>
            </a:r>
          </a:p>
          <a:p>
            <a:pPr>
              <a:lnSpc>
                <a:spcPct val="90000"/>
              </a:lnSpc>
            </a:pPr>
            <a:endParaRPr kumimoji="0"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34993939"/>
      </p:ext>
    </p:extLst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="" xmlns:a16="http://schemas.microsoft.com/office/drawing/2014/main" id="{D30FA68E-B833-41C0-B106-79543D739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37352"/>
            <a:ext cx="8229600" cy="576262"/>
          </a:xfrm>
        </p:spPr>
        <p:txBody>
          <a:bodyPr/>
          <a:lstStyle/>
          <a:p>
            <a:r>
              <a:rPr lang="en-US" altLang="en-US" dirty="0"/>
              <a:t>Performance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="" xmlns:a16="http://schemas.microsoft.com/office/drawing/2014/main" id="{C896B287-3FBB-473F-ACED-B39602FBE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950" y="947323"/>
            <a:ext cx="7480230" cy="4619464"/>
          </a:xfrm>
        </p:spPr>
        <p:txBody>
          <a:bodyPr/>
          <a:lstStyle/>
          <a:p>
            <a:r>
              <a:rPr lang="en-US" altLang="en-US" dirty="0"/>
              <a:t>Best method depends on file access type</a:t>
            </a:r>
          </a:p>
          <a:p>
            <a:pPr lvl="1"/>
            <a:r>
              <a:rPr lang="en-US" altLang="en-US" dirty="0"/>
              <a:t>Contiguous great for sequential and random</a:t>
            </a:r>
          </a:p>
          <a:p>
            <a:r>
              <a:rPr lang="en-US" altLang="en-US" dirty="0"/>
              <a:t>Linked good for sequential, not random</a:t>
            </a:r>
          </a:p>
          <a:p>
            <a:r>
              <a:rPr lang="en-US" altLang="en-US" dirty="0"/>
              <a:t>Declare access type at creation</a:t>
            </a:r>
          </a:p>
          <a:p>
            <a:pPr lvl="1"/>
            <a:r>
              <a:rPr lang="en-US" altLang="en-US" dirty="0"/>
              <a:t> Select either contiguous or linked</a:t>
            </a:r>
          </a:p>
          <a:p>
            <a:r>
              <a:rPr lang="en-US" altLang="en-US" dirty="0"/>
              <a:t>Indexed more complex</a:t>
            </a:r>
          </a:p>
          <a:p>
            <a:pPr lvl="1"/>
            <a:r>
              <a:rPr lang="en-US" altLang="en-US" dirty="0"/>
              <a:t>Single block access could require 2 index block reads then data block read</a:t>
            </a:r>
          </a:p>
          <a:p>
            <a:pPr lvl="1"/>
            <a:r>
              <a:rPr lang="en-US" altLang="en-US" dirty="0"/>
              <a:t>Clustering can help improve throughput, reduce CPU overhead</a:t>
            </a:r>
          </a:p>
          <a:p>
            <a:r>
              <a:rPr lang="en-US" altLang="en-US" dirty="0"/>
              <a:t>For NVM, no disk head so different algorithms and optimizations needed</a:t>
            </a:r>
          </a:p>
          <a:p>
            <a:pPr lvl="1"/>
            <a:r>
              <a:rPr lang="en-US" altLang="en-US" dirty="0"/>
              <a:t>Using old algorithm uses many CPU cycles trying to avoid non-existent head movement</a:t>
            </a:r>
          </a:p>
          <a:p>
            <a:pPr lvl="1"/>
            <a:r>
              <a:rPr lang="en-US" altLang="en-US" dirty="0"/>
              <a:t>Goal is to reduce CPU cycles and overall path needed for I/O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="" xmlns:a16="http://schemas.microsoft.com/office/drawing/2014/main" id="{D8A91CD5-FE83-4A4C-A1F9-18F81B308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243" y="144608"/>
            <a:ext cx="7527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Free-Space Management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="" xmlns:a16="http://schemas.microsoft.com/office/drawing/2014/main" id="{78A2FABB-4281-4B28-ACD1-C9796D037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129" y="958486"/>
            <a:ext cx="7653039" cy="1694199"/>
          </a:xfrm>
        </p:spPr>
        <p:txBody>
          <a:bodyPr/>
          <a:lstStyle/>
          <a:p>
            <a:r>
              <a:rPr lang="en-US" altLang="en-US" dirty="0"/>
              <a:t>File system maintains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free-space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list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track available blocks/clusters</a:t>
            </a:r>
          </a:p>
          <a:p>
            <a:pPr lvl="1"/>
            <a:r>
              <a:rPr lang="en-US" altLang="en-US" dirty="0"/>
              <a:t>(Using term </a:t>
            </a:r>
            <a:r>
              <a:rPr lang="ja-JP" altLang="en-US" dirty="0"/>
              <a:t>“</a:t>
            </a:r>
            <a:r>
              <a:rPr lang="en-US" altLang="ja-JP" dirty="0"/>
              <a:t>block</a:t>
            </a:r>
            <a:r>
              <a:rPr lang="ja-JP" altLang="en-US" dirty="0"/>
              <a:t>”</a:t>
            </a:r>
            <a:r>
              <a:rPr lang="en-US" altLang="ja-JP" dirty="0"/>
              <a:t> for simplicity)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vector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 (</a:t>
            </a:r>
            <a:r>
              <a:rPr lang="en-US" altLang="en-US" b="1" i="1" dirty="0"/>
              <a:t>n</a:t>
            </a:r>
            <a:r>
              <a:rPr lang="en-US" altLang="en-US" dirty="0"/>
              <a:t> blocks)</a:t>
            </a:r>
          </a:p>
        </p:txBody>
      </p:sp>
      <p:grpSp>
        <p:nvGrpSpPr>
          <p:cNvPr id="58371" name="Group 1">
            <a:extLst>
              <a:ext uri="{FF2B5EF4-FFF2-40B4-BE49-F238E27FC236}">
                <a16:creationId xmlns="" xmlns:a16="http://schemas.microsoft.com/office/drawing/2014/main" id="{7BC7A96A-A4BD-4E26-B8CD-B48268F5DE36}"/>
              </a:ext>
            </a:extLst>
          </p:cNvPr>
          <p:cNvGrpSpPr>
            <a:grpSpLocks/>
          </p:cNvGrpSpPr>
          <p:nvPr/>
        </p:nvGrpSpPr>
        <p:grpSpPr bwMode="auto">
          <a:xfrm>
            <a:off x="2549076" y="2714500"/>
            <a:ext cx="2991111" cy="1825010"/>
            <a:chOff x="2784475" y="2216150"/>
            <a:chExt cx="3878263" cy="1944688"/>
          </a:xfrm>
        </p:grpSpPr>
        <p:sp>
          <p:nvSpPr>
            <p:cNvPr id="58375" name="Rectangle 4">
              <a:extLst>
                <a:ext uri="{FF2B5EF4-FFF2-40B4-BE49-F238E27FC236}">
                  <a16:creationId xmlns="" xmlns:a16="http://schemas.microsoft.com/office/drawing/2014/main" id="{AB54A8BB-9D7F-44CC-BFF8-70F4234A2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6" name="Rectangle 5">
              <a:extLst>
                <a:ext uri="{FF2B5EF4-FFF2-40B4-BE49-F238E27FC236}">
                  <a16:creationId xmlns="" xmlns:a16="http://schemas.microsoft.com/office/drawing/2014/main" id="{EAEF655E-33E9-4B70-B49C-A4A8CBEA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7" name="Rectangle 6">
              <a:extLst>
                <a:ext uri="{FF2B5EF4-FFF2-40B4-BE49-F238E27FC236}">
                  <a16:creationId xmlns="" xmlns:a16="http://schemas.microsoft.com/office/drawing/2014/main" id="{C0A6BE61-E844-430E-976F-0089E85B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8" name="Rectangle 7">
              <a:extLst>
                <a:ext uri="{FF2B5EF4-FFF2-40B4-BE49-F238E27FC236}">
                  <a16:creationId xmlns="" xmlns:a16="http://schemas.microsoft.com/office/drawing/2014/main" id="{FB0D5A0C-899B-49E9-B986-F319B139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9" name="Rectangle 8">
              <a:extLst>
                <a:ext uri="{FF2B5EF4-FFF2-40B4-BE49-F238E27FC236}">
                  <a16:creationId xmlns="" xmlns:a16="http://schemas.microsoft.com/office/drawing/2014/main" id="{7BE858CC-2082-47B5-B5A0-81C087F9A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0" name="Rectangle 9">
              <a:extLst>
                <a:ext uri="{FF2B5EF4-FFF2-40B4-BE49-F238E27FC236}">
                  <a16:creationId xmlns="" xmlns:a16="http://schemas.microsoft.com/office/drawing/2014/main" id="{04B6F0F4-8794-4DC3-82C0-1B450CEF2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1" name="Rectangle 10">
              <a:extLst>
                <a:ext uri="{FF2B5EF4-FFF2-40B4-BE49-F238E27FC236}">
                  <a16:creationId xmlns="" xmlns:a16="http://schemas.microsoft.com/office/drawing/2014/main" id="{685CDFC0-E903-4D6C-BFA7-C133751C8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…</a:t>
              </a:r>
              <a:endParaRPr kumimoji="0" lang="en-US" altLang="en-US"/>
            </a:p>
          </p:txBody>
        </p:sp>
        <p:sp>
          <p:nvSpPr>
            <p:cNvPr id="58382" name="Rectangle 11">
              <a:extLst>
                <a:ext uri="{FF2B5EF4-FFF2-40B4-BE49-F238E27FC236}">
                  <a16:creationId xmlns="" xmlns:a16="http://schemas.microsoft.com/office/drawing/2014/main" id="{AF21A2ED-8D6B-48C1-B1C8-71C3895D6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3" name="Text Box 12">
              <a:extLst>
                <a:ext uri="{FF2B5EF4-FFF2-40B4-BE49-F238E27FC236}">
                  <a16:creationId xmlns="" xmlns:a16="http://schemas.microsoft.com/office/drawing/2014/main" id="{DF4E7314-1B2A-41B3-A9A8-3E758D460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0</a:t>
              </a:r>
            </a:p>
          </p:txBody>
        </p:sp>
        <p:sp>
          <p:nvSpPr>
            <p:cNvPr id="58384" name="Text Box 13">
              <a:extLst>
                <a:ext uri="{FF2B5EF4-FFF2-40B4-BE49-F238E27FC236}">
                  <a16:creationId xmlns="" xmlns:a16="http://schemas.microsoft.com/office/drawing/2014/main" id="{B8BC4A03-7296-496D-8FA7-15DF9474B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</a:t>
              </a:r>
            </a:p>
          </p:txBody>
        </p:sp>
        <p:sp>
          <p:nvSpPr>
            <p:cNvPr id="58385" name="Text Box 14">
              <a:extLst>
                <a:ext uri="{FF2B5EF4-FFF2-40B4-BE49-F238E27FC236}">
                  <a16:creationId xmlns="" xmlns:a16="http://schemas.microsoft.com/office/drawing/2014/main" id="{81AAB3E4-73EA-4D39-ACC8-D197152F6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2</a:t>
              </a:r>
            </a:p>
          </p:txBody>
        </p:sp>
        <p:sp>
          <p:nvSpPr>
            <p:cNvPr id="58386" name="Text Box 15">
              <a:extLst>
                <a:ext uri="{FF2B5EF4-FFF2-40B4-BE49-F238E27FC236}">
                  <a16:creationId xmlns="" xmlns:a16="http://schemas.microsoft.com/office/drawing/2014/main" id="{BD4DA68C-97F8-46D1-A62A-5BE1909C8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b="1" i="1"/>
                <a:t>n</a:t>
              </a:r>
              <a:r>
                <a:rPr kumimoji="0" lang="en-US" altLang="en-US"/>
                <a:t>-1</a:t>
              </a:r>
            </a:p>
          </p:txBody>
        </p:sp>
        <p:sp>
          <p:nvSpPr>
            <p:cNvPr id="58387" name="Text Box 16">
              <a:extLst>
                <a:ext uri="{FF2B5EF4-FFF2-40B4-BE49-F238E27FC236}">
                  <a16:creationId xmlns="" xmlns:a16="http://schemas.microsoft.com/office/drawing/2014/main" id="{B98C3328-381D-42C1-819D-C8CE8A856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bit[</a:t>
              </a:r>
              <a:r>
                <a:rPr kumimoji="0" lang="en-US" altLang="en-US" b="1" i="1"/>
                <a:t>i</a:t>
              </a:r>
              <a:r>
                <a:rPr kumimoji="0" lang="en-US" altLang="en-US"/>
                <a:t>] =</a:t>
              </a:r>
            </a:p>
          </p:txBody>
        </p:sp>
        <p:sp>
          <p:nvSpPr>
            <p:cNvPr id="58388" name="Text Box 17">
              <a:extLst>
                <a:ext uri="{FF2B5EF4-FFF2-40B4-BE49-F238E27FC236}">
                  <a16:creationId xmlns="" xmlns:a16="http://schemas.microsoft.com/office/drawing/2014/main" id="{91ED6486-921C-4FE8-BAEA-91E800E03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 dirty="0">
                  <a:sym typeface="MT Extra" panose="05050102010205020202" pitchFamily="18" charset="2"/>
                </a:rPr>
                <a:t></a:t>
              </a:r>
              <a:endParaRPr kumimoji="0" lang="en-US" altLang="en-US" sz="5400" dirty="0">
                <a:sym typeface="Monotype Sorts" pitchFamily="-84" charset="2"/>
              </a:endParaRPr>
            </a:p>
          </p:txBody>
        </p:sp>
        <p:sp>
          <p:nvSpPr>
            <p:cNvPr id="58389" name="Text Box 18">
              <a:extLst>
                <a:ext uri="{FF2B5EF4-FFF2-40B4-BE49-F238E27FC236}">
                  <a16:creationId xmlns="" xmlns:a16="http://schemas.microsoft.com/office/drawing/2014/main" id="{23F847D8-A861-41B8-9596-669E38669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1 </a:t>
              </a:r>
              <a:r>
                <a:rPr kumimoji="0" lang="en-US" altLang="en-US" dirty="0">
                  <a:sym typeface="Symbol" panose="05050102010706020507" pitchFamily="18" charset="2"/>
                </a:rPr>
                <a:t> block[</a:t>
              </a:r>
              <a:r>
                <a:rPr kumimoji="0" lang="en-US" altLang="en-US" b="1" i="1" dirty="0">
                  <a:sym typeface="Symbol" panose="05050102010706020507" pitchFamily="18" charset="2"/>
                </a:rPr>
                <a:t>i</a:t>
              </a:r>
              <a:r>
                <a:rPr kumimoji="0" lang="en-US" altLang="en-US" dirty="0">
                  <a:sym typeface="Symbol" panose="05050102010706020507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ym typeface="Symbol" panose="05050102010706020507" pitchFamily="18" charset="2"/>
                </a:rPr>
                <a:t>0 </a:t>
              </a:r>
              <a:r>
                <a:rPr kumimoji="0" lang="en-US" altLang="en-US" dirty="0"/>
                <a:t> </a:t>
              </a:r>
              <a:r>
                <a:rPr kumimoji="0" lang="en-US" altLang="en-US" dirty="0">
                  <a:sym typeface="Symbol" panose="05050102010706020507" pitchFamily="18" charset="2"/>
                </a:rPr>
                <a:t> block[</a:t>
              </a:r>
              <a:r>
                <a:rPr kumimoji="0" lang="en-US" altLang="en-US" b="1" i="1" dirty="0">
                  <a:sym typeface="Symbol" panose="05050102010706020507" pitchFamily="18" charset="2"/>
                </a:rPr>
                <a:t>i</a:t>
              </a:r>
              <a:r>
                <a:rPr kumimoji="0" lang="en-US" altLang="en-US" dirty="0">
                  <a:sym typeface="Symbol" panose="05050102010706020507" pitchFamily="18" charset="2"/>
                </a:rPr>
                <a:t>] occupied</a:t>
              </a:r>
            </a:p>
          </p:txBody>
        </p:sp>
      </p:grpSp>
      <p:sp>
        <p:nvSpPr>
          <p:cNvPr id="58372" name="Rectangle 19">
            <a:extLst>
              <a:ext uri="{FF2B5EF4-FFF2-40B4-BE49-F238E27FC236}">
                <a16:creationId xmlns="" xmlns:a16="http://schemas.microsoft.com/office/drawing/2014/main" id="{745ACD6F-2C21-4547-90C7-F316F196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604" y="4539510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en-US" altLang="en-US" sz="1800" dirty="0"/>
              <a:t>Block number calculation</a:t>
            </a:r>
          </a:p>
        </p:txBody>
      </p:sp>
      <p:sp>
        <p:nvSpPr>
          <p:cNvPr id="58373" name="Text Box 20">
            <a:extLst>
              <a:ext uri="{FF2B5EF4-FFF2-40B4-BE49-F238E27FC236}">
                <a16:creationId xmlns="" xmlns:a16="http://schemas.microsoft.com/office/drawing/2014/main" id="{9C07AA0E-37F8-4973-89FF-929FE960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604" y="5248862"/>
            <a:ext cx="7029450" cy="3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 dirty="0"/>
              <a:t>(number of bits per word) </a:t>
            </a:r>
            <a:r>
              <a:rPr kumimoji="0" lang="en-US" altLang="en-US" sz="1600" dirty="0" smtClean="0"/>
              <a:t>* (</a:t>
            </a:r>
            <a:r>
              <a:rPr kumimoji="0" lang="en-US" altLang="en-US" sz="1600" dirty="0"/>
              <a:t>number of 0-value words) </a:t>
            </a:r>
            <a:r>
              <a:rPr kumimoji="0" lang="en-US" altLang="en-US" sz="1600" dirty="0" smtClean="0"/>
              <a:t>+ offset </a:t>
            </a:r>
            <a:r>
              <a:rPr kumimoji="0" lang="en-US" altLang="en-US" sz="1600" dirty="0"/>
              <a:t>of first 1 bit</a:t>
            </a:r>
          </a:p>
        </p:txBody>
      </p:sp>
      <p:sp>
        <p:nvSpPr>
          <p:cNvPr id="58374" name="Rectangle 19">
            <a:extLst>
              <a:ext uri="{FF2B5EF4-FFF2-40B4-BE49-F238E27FC236}">
                <a16:creationId xmlns="" xmlns:a16="http://schemas.microsoft.com/office/drawing/2014/main" id="{36D2DA80-48A7-47FB-B116-27AD80B3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5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en-US" altLang="en-US" sz="1800" dirty="0"/>
              <a:t>CPUs have instructions to return offset within word of first </a:t>
            </a:r>
            <a:r>
              <a:rPr lang="ja-JP" altLang="en-US" sz="1800" dirty="0"/>
              <a:t>“</a:t>
            </a:r>
            <a:r>
              <a:rPr lang="en-US" altLang="ja-JP" sz="1800" dirty="0"/>
              <a:t>1</a:t>
            </a:r>
            <a:r>
              <a:rPr lang="ja-JP" altLang="en-US" sz="1800" dirty="0"/>
              <a:t>”</a:t>
            </a:r>
            <a:r>
              <a:rPr lang="en-US" altLang="ja-JP" sz="1800" dirty="0"/>
              <a:t> bit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52236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="" xmlns:a16="http://schemas.microsoft.com/office/drawing/2014/main" id="{D8A91CD5-FE83-4A4C-A1F9-18F81B308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243" y="144608"/>
            <a:ext cx="7527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Free-Space Management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="" xmlns:a16="http://schemas.microsoft.com/office/drawing/2014/main" id="{78A2FABB-4281-4B28-ACD1-C9796D037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129" y="958487"/>
            <a:ext cx="7276229" cy="472888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Example: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block size = 4KB =  2</a:t>
            </a:r>
            <a:r>
              <a:rPr lang="en-US" altLang="en-US" sz="2400" baseline="30000" dirty="0"/>
              <a:t>12</a:t>
            </a:r>
            <a:r>
              <a:rPr lang="en-US" altLang="en-US" sz="2400" dirty="0"/>
              <a:t> bytes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disk size = 2</a:t>
            </a:r>
            <a:r>
              <a:rPr lang="en-US" altLang="en-US" sz="2400" baseline="30000" dirty="0"/>
              <a:t>40</a:t>
            </a:r>
            <a:r>
              <a:rPr lang="en-US" altLang="en-US" sz="2400" dirty="0"/>
              <a:t> bytes (1 terabyte)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= 2</a:t>
            </a:r>
            <a:r>
              <a:rPr lang="en-US" altLang="en-US" sz="2400" baseline="30000" dirty="0"/>
              <a:t>40</a:t>
            </a:r>
            <a:r>
              <a:rPr lang="en-US" altLang="en-US" sz="2400" dirty="0"/>
              <a:t>/2</a:t>
            </a:r>
            <a:r>
              <a:rPr lang="en-US" altLang="en-US" sz="2400" baseline="30000" dirty="0"/>
              <a:t>12</a:t>
            </a:r>
            <a:r>
              <a:rPr lang="en-US" altLang="en-US" sz="2400" dirty="0"/>
              <a:t> = 2</a:t>
            </a:r>
            <a:r>
              <a:rPr lang="en-US" altLang="en-US" sz="2400" baseline="30000" dirty="0"/>
              <a:t>28</a:t>
            </a:r>
            <a:r>
              <a:rPr lang="en-US" altLang="en-US" sz="2400" dirty="0"/>
              <a:t> bits (or 32MB)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endParaRPr lang="en-US" altLang="en-US" sz="100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Easy to get contiguous files</a:t>
            </a:r>
          </a:p>
          <a:p>
            <a:endParaRPr lang="en-US" altLang="en-US" sz="2400" dirty="0"/>
          </a:p>
        </p:txBody>
      </p:sp>
      <p:sp>
        <p:nvSpPr>
          <p:cNvPr id="58374" name="Rectangle 19">
            <a:extLst>
              <a:ext uri="{FF2B5EF4-FFF2-40B4-BE49-F238E27FC236}">
                <a16:creationId xmlns="" xmlns:a16="http://schemas.microsoft.com/office/drawing/2014/main" id="{36D2DA80-48A7-47FB-B116-27AD80B3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5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="" xmlns:a16="http://schemas.microsoft.com/office/drawing/2014/main" id="{71C61A9A-3B9F-4159-ACB6-994F24302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9421" y="10473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Free Space List on Disk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="" xmlns:a16="http://schemas.microsoft.com/office/drawing/2014/main" id="{72E88953-BDC6-4D36-984E-68F487064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420" y="1175664"/>
            <a:ext cx="3292568" cy="385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49821570-ED0E-42A5-A5B9-134562B82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21" y="1368058"/>
            <a:ext cx="4822473" cy="43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 (free list)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get contiguous space easily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waste. Linked Free Space List on Disk of space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traverse the entire list (if # free blocks recorded)</a:t>
            </a:r>
          </a:p>
          <a:p>
            <a:pPr lvl="1">
              <a:lnSpc>
                <a:spcPct val="9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788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="" xmlns:a16="http://schemas.microsoft.com/office/drawing/2014/main" id="{FDC630E2-6A19-41F9-B067-203AE5DB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601" y="11321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Structure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="" xmlns:a16="http://schemas.microsoft.com/office/drawing/2014/main" id="{44C2C079-F5DF-42D0-8D47-51C2C8C67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7" y="937390"/>
            <a:ext cx="7985966" cy="4530725"/>
          </a:xfrm>
        </p:spPr>
        <p:txBody>
          <a:bodyPr/>
          <a:lstStyle/>
          <a:p>
            <a:r>
              <a:rPr lang="en-US" altLang="en-US" dirty="0"/>
              <a:t>File structure</a:t>
            </a:r>
          </a:p>
          <a:p>
            <a:pPr lvl="1"/>
            <a:r>
              <a:rPr lang="en-US" altLang="en-US" dirty="0"/>
              <a:t>Logical storage unit</a:t>
            </a:r>
          </a:p>
          <a:p>
            <a:pPr lvl="1"/>
            <a:r>
              <a:rPr lang="en-US" altLang="en-US" dirty="0"/>
              <a:t>Collection of related information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resides on secondary storage (disks)</a:t>
            </a:r>
          </a:p>
          <a:p>
            <a:pPr lvl="1"/>
            <a:r>
              <a:rPr lang="en-US" altLang="en-US" dirty="0"/>
              <a:t>Provided user interface to storage, mapping logical to physical</a:t>
            </a:r>
          </a:p>
          <a:p>
            <a:pPr lvl="1"/>
            <a:r>
              <a:rPr lang="en-US" altLang="en-US" dirty="0"/>
              <a:t>Provides efficient and convenient access to disk by allowing data to be stored, located retrieved easily</a:t>
            </a:r>
          </a:p>
          <a:p>
            <a:r>
              <a:rPr lang="en-US" altLang="en-US" dirty="0"/>
              <a:t>Disk provides in-place rewrite and random access</a:t>
            </a:r>
          </a:p>
          <a:p>
            <a:pPr lvl="1"/>
            <a:r>
              <a:rPr lang="en-US" altLang="en-US" dirty="0"/>
              <a:t>I/O transfers performed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blocks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sectors</a:t>
            </a:r>
            <a:r>
              <a:rPr lang="en-US" altLang="en-US" dirty="0"/>
              <a:t> (usually 512 </a:t>
            </a:r>
            <a:r>
              <a:rPr lang="en-US" altLang="en-US" dirty="0" smtClean="0"/>
              <a:t>bytes or 4096 bytes)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FCB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storage structure consisting of information about a file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driver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controls the physical device </a:t>
            </a:r>
          </a:p>
          <a:p>
            <a:r>
              <a:rPr lang="en-US" altLang="en-US" dirty="0"/>
              <a:t>File system organized into layers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="" xmlns:a16="http://schemas.microsoft.com/office/drawing/2014/main" id="{1098C2A5-CF6B-4248-A6D6-DB86C6F2D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093" y="130631"/>
            <a:ext cx="8229600" cy="56360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="" xmlns:a16="http://schemas.microsoft.com/office/drawing/2014/main" id="{14F57A10-9F0A-41E8-ACD6-D27485289F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1" y="992333"/>
            <a:ext cx="8031288" cy="4504116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Grouping</a:t>
            </a:r>
            <a:r>
              <a:rPr lang="en-US" altLang="en-US" sz="2400" dirty="0"/>
              <a:t>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Modify linked list to store address of next </a:t>
            </a:r>
            <a:r>
              <a:rPr lang="en-US" altLang="en-US" sz="2400" i="1" dirty="0"/>
              <a:t>n-1</a:t>
            </a:r>
            <a:r>
              <a:rPr lang="en-US" altLang="en-US" sz="2400" dirty="0"/>
              <a:t> free blocks in first free block, plus a pointer to next block that contains </a:t>
            </a:r>
            <a:r>
              <a:rPr lang="en-US" altLang="en-US" sz="2400" dirty="0" smtClean="0"/>
              <a:t>free-block-pointers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sz="90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>
                <a:solidFill>
                  <a:srgbClr val="FF0000"/>
                </a:solidFill>
              </a:rPr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Because space is frequently contiguously used and freed,  with </a:t>
            </a:r>
            <a:r>
              <a:rPr lang="en-US" altLang="en-US" sz="2400" dirty="0" smtClean="0"/>
              <a:t>contiguous-allocation, </a:t>
            </a:r>
            <a:r>
              <a:rPr lang="en-US" altLang="en-US" sz="2400" dirty="0"/>
              <a:t>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="" xmlns:a16="http://schemas.microsoft.com/office/drawing/2014/main" id="{1098C2A5-CF6B-4248-A6D6-DB86C6F2D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5093" y="130631"/>
            <a:ext cx="8229600" cy="56360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4955" t="20131" r="14888" b="7068"/>
          <a:stretch/>
        </p:blipFill>
        <p:spPr>
          <a:xfrm>
            <a:off x="685800" y="1097279"/>
            <a:ext cx="8117058" cy="532557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58553" y="1169894"/>
            <a:ext cx="4168588" cy="927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0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="" xmlns:a16="http://schemas.microsoft.com/office/drawing/2014/main" id="{491881A8-8893-4886-9AD4-DCADC503E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618" y="168213"/>
            <a:ext cx="8229600" cy="57626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="" xmlns:a16="http://schemas.microsoft.com/office/drawing/2014/main" id="{5CF6BD70-2FBB-44C6-9417-C6A3B50EC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1863" y="744475"/>
            <a:ext cx="7660433" cy="50403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Space Maps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Used in </a:t>
            </a:r>
            <a:r>
              <a:rPr lang="en-US" altLang="en-US" b="1" dirty="0" smtClean="0">
                <a:solidFill>
                  <a:srgbClr val="006699"/>
                </a:solidFill>
                <a:latin typeface="+mj-lt"/>
              </a:rPr>
              <a:t>ZFS (Oracle)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Consider meta-data I/O on very large file systems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Full data structures like bit maps cannot </a:t>
            </a:r>
            <a:r>
              <a:rPr lang="en-US" altLang="ja-JP" dirty="0"/>
              <a:t> fit in memory </a:t>
            </a:r>
            <a:r>
              <a:rPr lang="en-US" altLang="en-US" dirty="0">
                <a:sym typeface="Wingdings" panose="05000000000000000000" pitchFamily="2" charset="2"/>
              </a:rPr>
              <a:t></a:t>
            </a:r>
            <a:r>
              <a:rPr lang="en-US" altLang="ja-JP" dirty="0"/>
              <a:t> thousands of I/</a:t>
            </a:r>
            <a:r>
              <a:rPr lang="en-US" altLang="ja-JP" dirty="0" err="1"/>
              <a:t>Os</a:t>
            </a:r>
            <a:endParaRPr lang="en-US" altLang="ja-JP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Divides device space into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metaslab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units and manages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Given volume can contain hundreds of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Each metaslab has associated space </a:t>
            </a:r>
            <a:r>
              <a:rPr lang="en-US" altLang="en-US" dirty="0" smtClean="0"/>
              <a:t>map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space map is a log of all block activity (allocating and freeing), in </a:t>
            </a:r>
            <a:r>
              <a:rPr lang="en-US" dirty="0" smtClean="0">
                <a:solidFill>
                  <a:srgbClr val="FF0000"/>
                </a:solidFill>
              </a:rPr>
              <a:t>time order</a:t>
            </a:r>
            <a:r>
              <a:rPr lang="en-US" dirty="0">
                <a:solidFill>
                  <a:srgbClr val="FF0000"/>
                </a:solidFill>
              </a:rPr>
              <a:t>, in counting format</a:t>
            </a:r>
            <a:endParaRPr lang="en-US" altLang="en-US" dirty="0">
              <a:solidFill>
                <a:srgbClr val="FF0000"/>
              </a:solidFill>
            </a:endParaRP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Uses counting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But records to log file rather than file system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Log of all block activity, in time order, in counting format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Metaslab activity </a:t>
            </a:r>
            <a:r>
              <a:rPr lang="en-US" altLang="en-US" dirty="0">
                <a:sym typeface="Wingdings" panose="05000000000000000000" pitchFamily="2" charset="2"/>
              </a:rPr>
              <a:t> </a:t>
            </a:r>
            <a:r>
              <a:rPr lang="en-US" altLang="en-US" dirty="0"/>
              <a:t>load space map into memory in balanced-tree structure, indexed  by offset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Replay log into that structure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Combine contiguous free blocks into single entry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="" xmlns:a16="http://schemas.microsoft.com/office/drawing/2014/main" id="{1930D92D-FCEC-464B-B735-40B966512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8271" y="167496"/>
            <a:ext cx="8229600" cy="576262"/>
          </a:xfrm>
        </p:spPr>
        <p:txBody>
          <a:bodyPr/>
          <a:lstStyle/>
          <a:p>
            <a:r>
              <a:rPr lang="en-US" altLang="en-US" dirty="0" err="1"/>
              <a:t>TRIMing</a:t>
            </a:r>
            <a:r>
              <a:rPr lang="en-US" altLang="en-US" dirty="0"/>
              <a:t> Unused Blocks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="" xmlns:a16="http://schemas.microsoft.com/office/drawing/2014/main" id="{985B2951-1C1E-40EB-8860-CAF54C400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408" y="1259631"/>
            <a:ext cx="7539133" cy="485143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HDDS overwrite in place so need only free list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Blocks not treated specially when freed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Keeps its data but without any file pointers to it, until overwritten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Storage devices not allowing overwrite (like NVM) suffer badly with same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Must be erased before written, erases made in large chunks (blocks, composed of pages) and are slow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TRIM is a newer mechanism for the file system to inform the NVM storage device that a page is free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Can be garbage collected or if block is free, now block can be erased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-112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4400" b="0" i="0" u="none" dirty="0">
                <a:latin typeface="Calibri"/>
                <a:ea typeface="Calibri"/>
                <a:cs typeface="Calibri"/>
                <a:sym typeface="Calibri"/>
              </a:rPr>
              <a:t>UNIT </a:t>
            </a:r>
            <a:r>
              <a:rPr lang="en-US" sz="4400" b="0" i="0" u="none" dirty="0" smtClean="0">
                <a:latin typeface="Calibri"/>
                <a:ea typeface="Calibri"/>
                <a:cs typeface="Calibri"/>
                <a:sym typeface="Calibri"/>
              </a:rPr>
              <a:t>V</a:t>
            </a:r>
            <a:endParaRPr sz="54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793376" y="459204"/>
            <a:ext cx="804134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indent="0"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rgbClr val="FF0000"/>
                </a:solidFill>
              </a:rPr>
              <a:t>Storage Management</a:t>
            </a:r>
            <a:r>
              <a:rPr lang="en-US" sz="2800" b="1" dirty="0" smtClean="0"/>
              <a:t>: </a:t>
            </a:r>
            <a:r>
              <a:rPr lang="en-US" sz="2800" dirty="0">
                <a:solidFill>
                  <a:srgbClr val="0D1DB3"/>
                </a:solidFill>
              </a:rPr>
              <a:t>Mass Storage Structure</a:t>
            </a:r>
            <a:r>
              <a:rPr lang="en-US" sz="2800" dirty="0"/>
              <a:t>: Overview – HDD Scheduling. </a:t>
            </a:r>
            <a:r>
              <a:rPr lang="en-US" sz="2800" dirty="0">
                <a:solidFill>
                  <a:srgbClr val="0D1DB3"/>
                </a:solidFill>
              </a:rPr>
              <a:t>File System</a:t>
            </a:r>
            <a:r>
              <a:rPr lang="en-US" sz="2800" dirty="0"/>
              <a:t>: File Concept – Access Methods – Directory Structure – Protection. </a:t>
            </a:r>
            <a:r>
              <a:rPr lang="en-US" sz="2800" dirty="0">
                <a:solidFill>
                  <a:srgbClr val="0D1DB3"/>
                </a:solidFill>
              </a:rPr>
              <a:t>File System Implementation</a:t>
            </a:r>
            <a:r>
              <a:rPr lang="en-US" sz="2800" dirty="0"/>
              <a:t>: </a:t>
            </a:r>
            <a:r>
              <a:rPr lang="en-US" sz="2800" dirty="0">
                <a:solidFill>
                  <a:schemeClr val="tx1"/>
                </a:solidFill>
              </a:rPr>
              <a:t>File System Structure – File System Operations – Directory Implementation – Allocation Methods - Free Space </a:t>
            </a:r>
            <a:r>
              <a:rPr lang="en-US" sz="2800" dirty="0" smtClean="0">
                <a:solidFill>
                  <a:schemeClr val="tx1"/>
                </a:solidFill>
              </a:rPr>
              <a:t>Management </a:t>
            </a:r>
            <a:r>
              <a:rPr lang="en-US" sz="2800" dirty="0"/>
              <a:t>– </a:t>
            </a:r>
            <a:r>
              <a:rPr lang="en-US" sz="2800" dirty="0">
                <a:solidFill>
                  <a:srgbClr val="0D1DB3"/>
                </a:solidFill>
              </a:rPr>
              <a:t>Security</a:t>
            </a:r>
            <a:r>
              <a:rPr lang="en-US" sz="2800" dirty="0"/>
              <a:t> : </a:t>
            </a:r>
            <a:r>
              <a:rPr lang="en-US" sz="2800" dirty="0">
                <a:solidFill>
                  <a:srgbClr val="FF0000"/>
                </a:solidFill>
              </a:rPr>
              <a:t>The Security Problem – program Threats</a:t>
            </a:r>
            <a:r>
              <a:rPr lang="en-US" sz="2800" dirty="0"/>
              <a:t> - Case study: Linux System. </a:t>
            </a:r>
            <a:r>
              <a:rPr lang="en-US" sz="2400" dirty="0"/>
              <a:t>	</a:t>
            </a:r>
          </a:p>
          <a:p>
            <a:pPr marL="171450" lvl="0" indent="-171450">
              <a:spcBef>
                <a:spcPts val="0"/>
              </a:spcBef>
              <a:buSzPts val="2000"/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marR="0" lvl="0" indent="-44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800" b="1" i="0" u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idx="11"/>
          </p:nvPr>
        </p:nvSpPr>
        <p:spPr>
          <a:xfrm>
            <a:off x="7239000" y="6184806"/>
            <a:ext cx="1447800" cy="381000"/>
          </a:xfrm>
        </p:spPr>
        <p:txBody>
          <a:bodyPr/>
          <a:lstStyle/>
          <a:p>
            <a:fld id="{BC845B32-04C2-4E7C-8313-4F26BB2F04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50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="" xmlns:a16="http://schemas.microsoft.com/office/drawing/2014/main" id="{0B73A116-7B24-41C8-BF4E-E675D2D5B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3892" y="2419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Security Problem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="" xmlns:a16="http://schemas.microsoft.com/office/drawing/2014/main" id="{F56C7DD6-B43A-4F79-A348-3AA7EC028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387" y="1165225"/>
            <a:ext cx="7727105" cy="4852988"/>
          </a:xfrm>
        </p:spPr>
        <p:txBody>
          <a:bodyPr/>
          <a:lstStyle/>
          <a:p>
            <a:r>
              <a:rPr lang="en-US" altLang="en-US" sz="2400" dirty="0"/>
              <a:t>System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secure</a:t>
            </a:r>
            <a:r>
              <a:rPr lang="en-US" altLang="en-US" sz="2400" dirty="0"/>
              <a:t> if resources used and accessed as intended under all circumstances</a:t>
            </a:r>
          </a:p>
          <a:p>
            <a:pPr lvl="1"/>
            <a:r>
              <a:rPr lang="en-US" altLang="en-US" sz="2400" dirty="0"/>
              <a:t>Unachievable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Intruders</a:t>
            </a:r>
            <a:r>
              <a:rPr lang="en-US" altLang="en-US" sz="2400" dirty="0"/>
              <a:t>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crackers</a:t>
            </a:r>
            <a:r>
              <a:rPr lang="en-US" altLang="en-US" sz="2400" dirty="0"/>
              <a:t>) attempt to breach security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Threat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is potential security violation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Attack</a:t>
            </a:r>
            <a:r>
              <a:rPr lang="en-US" altLang="en-US" sz="2400" dirty="0"/>
              <a:t> is attempt to breach security</a:t>
            </a:r>
          </a:p>
          <a:p>
            <a:r>
              <a:rPr lang="en-US" altLang="en-US" sz="2400" dirty="0"/>
              <a:t>Attack can be accidental or malicious</a:t>
            </a:r>
          </a:p>
          <a:p>
            <a:r>
              <a:rPr lang="en-US" altLang="en-US" sz="2400" dirty="0"/>
              <a:t>Easier to protect against accidental than malicious misuse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="" xmlns:a16="http://schemas.microsoft.com/office/drawing/2014/main" id="{66F0276C-4EDA-461C-B2CF-F2EFD8A4F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1012" y="232587"/>
            <a:ext cx="744583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Security Violation Categories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="" xmlns:a16="http://schemas.microsoft.com/office/drawing/2014/main" id="{6EC5E3BA-0599-4589-9899-7D9268DD47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0425" y="1165225"/>
            <a:ext cx="6700838" cy="5035550"/>
          </a:xfrm>
        </p:spPr>
        <p:txBody>
          <a:bodyPr/>
          <a:lstStyle/>
          <a:p>
            <a:r>
              <a:rPr lang="en-US" altLang="en-US" sz="2400" b="1" dirty="0"/>
              <a:t>Breach of confidentiality</a:t>
            </a:r>
          </a:p>
          <a:p>
            <a:pPr lvl="1"/>
            <a:r>
              <a:rPr lang="en-US" altLang="en-US" sz="2400" dirty="0"/>
              <a:t>Unauthorized reading of data</a:t>
            </a:r>
          </a:p>
          <a:p>
            <a:r>
              <a:rPr lang="en-US" altLang="en-US" sz="2400" b="1" dirty="0"/>
              <a:t>Breach of integrity</a:t>
            </a:r>
          </a:p>
          <a:p>
            <a:pPr lvl="1"/>
            <a:r>
              <a:rPr lang="en-US" altLang="en-US" sz="2400" dirty="0"/>
              <a:t>Unauthorized modification of data</a:t>
            </a:r>
          </a:p>
          <a:p>
            <a:r>
              <a:rPr lang="en-US" altLang="en-US" sz="2400" b="1" dirty="0"/>
              <a:t>Breach of availability</a:t>
            </a:r>
          </a:p>
          <a:p>
            <a:pPr lvl="1"/>
            <a:r>
              <a:rPr lang="en-US" altLang="en-US" sz="2400" dirty="0"/>
              <a:t>Unauthorized destruction of data</a:t>
            </a:r>
          </a:p>
          <a:p>
            <a:r>
              <a:rPr lang="en-US" altLang="en-US" sz="2400" b="1" dirty="0"/>
              <a:t>Theft of service</a:t>
            </a:r>
          </a:p>
          <a:p>
            <a:pPr lvl="1"/>
            <a:r>
              <a:rPr lang="en-US" altLang="en-US" sz="2400" dirty="0"/>
              <a:t>Unauthorized use of resources</a:t>
            </a:r>
          </a:p>
          <a:p>
            <a:r>
              <a:rPr lang="en-US" altLang="en-US" sz="2400" b="1" dirty="0"/>
              <a:t>Denial of service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DOS</a:t>
            </a:r>
            <a:r>
              <a:rPr lang="en-US" altLang="en-US" sz="2400" b="1" dirty="0"/>
              <a:t>)</a:t>
            </a:r>
          </a:p>
          <a:p>
            <a:pPr lvl="1"/>
            <a:r>
              <a:rPr lang="en-US" altLang="en-US" sz="2400" dirty="0"/>
              <a:t>Prevention of legitimate use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="" xmlns:a16="http://schemas.microsoft.com/office/drawing/2014/main" id="{5127923A-F6A0-46A5-8376-EA20493A1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093" y="232587"/>
            <a:ext cx="7842085" cy="576262"/>
          </a:xfrm>
        </p:spPr>
        <p:txBody>
          <a:bodyPr/>
          <a:lstStyle/>
          <a:p>
            <a:r>
              <a:rPr lang="en-US" altLang="en-US" dirty="0"/>
              <a:t>Security Violation Methods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="" xmlns:a16="http://schemas.microsoft.com/office/drawing/2014/main" id="{48A976B9-6124-40A2-9683-E35B7AD2B5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7725" y="796925"/>
            <a:ext cx="8013887" cy="4530725"/>
          </a:xfrm>
        </p:spPr>
        <p:txBody>
          <a:bodyPr/>
          <a:lstStyle/>
          <a:p>
            <a:r>
              <a:rPr lang="en-US" altLang="en-US" sz="2400" b="1" dirty="0" smtClean="0">
                <a:solidFill>
                  <a:srgbClr val="006699"/>
                </a:solidFill>
                <a:latin typeface="+mj-lt"/>
              </a:rPr>
              <a:t>Masquerading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(breach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authentication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Pretending to be an authorized user to escalate privileges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Replay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attack</a:t>
            </a:r>
          </a:p>
          <a:p>
            <a:pPr lvl="1"/>
            <a:r>
              <a:rPr lang="en-US" altLang="en-US" sz="2400" dirty="0"/>
              <a:t>As is or with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message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modification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Man-in-the-middle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attack</a:t>
            </a:r>
          </a:p>
          <a:p>
            <a:pPr lvl="1"/>
            <a:r>
              <a:rPr lang="en-US" altLang="en-US" sz="2400" dirty="0"/>
              <a:t>Intruder sits in data flow, masquerading as sender to receiver and vice versa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Session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hijacking</a:t>
            </a:r>
          </a:p>
          <a:p>
            <a:pPr lvl="1"/>
            <a:r>
              <a:rPr lang="en-US" altLang="en-US" sz="2400" dirty="0"/>
              <a:t>Intercept an already-established session to bypass authentication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Privilege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escalation</a:t>
            </a:r>
          </a:p>
          <a:p>
            <a:pPr lvl="1"/>
            <a:r>
              <a:rPr lang="en-US" altLang="en-US" sz="2400" dirty="0"/>
              <a:t>Common attack type with access beyond what a user or resource is supposed to have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b="1" dirty="0"/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="" xmlns:a16="http://schemas.microsoft.com/office/drawing/2014/main" id="{6000AA5E-22D9-4DEA-AE6D-0AF4C0046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4557" y="242923"/>
            <a:ext cx="7821612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Security Measure Levels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="" xmlns:a16="http://schemas.microsoft.com/office/drawing/2014/main" id="{DBCE6604-1C0A-4F61-9CB4-73CF56DB5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069975"/>
            <a:ext cx="7708444" cy="4921250"/>
          </a:xfrm>
        </p:spPr>
        <p:txBody>
          <a:bodyPr/>
          <a:lstStyle/>
          <a:p>
            <a:r>
              <a:rPr lang="en-US" altLang="en-US" dirty="0"/>
              <a:t>Impossible to have absolute security, but make cost to perpetrator sufficiently high to deter most intruders</a:t>
            </a:r>
          </a:p>
          <a:p>
            <a:r>
              <a:rPr lang="en-US" altLang="en-US" dirty="0"/>
              <a:t>Security must occur at four levels to be effective:</a:t>
            </a:r>
          </a:p>
          <a:p>
            <a:pPr lvl="1"/>
            <a:r>
              <a:rPr lang="en-US" altLang="en-US" b="1" dirty="0"/>
              <a:t>Physical</a:t>
            </a:r>
          </a:p>
          <a:p>
            <a:pPr lvl="2"/>
            <a:r>
              <a:rPr lang="en-US" altLang="en-US" dirty="0"/>
              <a:t>Data centers, servers, connected terminals</a:t>
            </a:r>
          </a:p>
          <a:p>
            <a:pPr lvl="1"/>
            <a:r>
              <a:rPr lang="en-US" altLang="en-US" b="1" dirty="0"/>
              <a:t>Application</a:t>
            </a:r>
          </a:p>
          <a:p>
            <a:pPr lvl="2"/>
            <a:r>
              <a:rPr lang="en-US" altLang="en-US" dirty="0"/>
              <a:t>Benign or malicious apps can cause security problems</a:t>
            </a:r>
          </a:p>
          <a:p>
            <a:pPr lvl="1"/>
            <a:r>
              <a:rPr lang="en-US" altLang="en-US" b="1" dirty="0"/>
              <a:t>Operating System</a:t>
            </a:r>
          </a:p>
          <a:p>
            <a:pPr lvl="2"/>
            <a:r>
              <a:rPr lang="en-US" altLang="en-US" dirty="0"/>
              <a:t>Protection mechanisms, debugging</a:t>
            </a:r>
          </a:p>
          <a:p>
            <a:pPr lvl="1"/>
            <a:r>
              <a:rPr lang="en-US" altLang="en-US" b="1" dirty="0"/>
              <a:t>Network</a:t>
            </a:r>
          </a:p>
          <a:p>
            <a:pPr lvl="2"/>
            <a:r>
              <a:rPr lang="en-US" altLang="en-US" dirty="0"/>
              <a:t>Intercepted communications, interruption, DOS</a:t>
            </a:r>
          </a:p>
          <a:p>
            <a:r>
              <a:rPr lang="en-US" altLang="en-US" dirty="0"/>
              <a:t>Security is as weak as the weakest link in the chain</a:t>
            </a:r>
          </a:p>
          <a:p>
            <a:r>
              <a:rPr lang="en-US" altLang="en-US" dirty="0"/>
              <a:t>Humans a risk too via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phishing</a:t>
            </a:r>
            <a:r>
              <a:rPr lang="en-US" altLang="en-US" dirty="0"/>
              <a:t> and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social-engineering</a:t>
            </a:r>
            <a:r>
              <a:rPr lang="en-US" altLang="en-US" dirty="0"/>
              <a:t> attacks</a:t>
            </a:r>
          </a:p>
          <a:p>
            <a:r>
              <a:rPr lang="en-US" altLang="en-US" dirty="0"/>
              <a:t>But can too much security be a problem?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="" xmlns:a16="http://schemas.microsoft.com/office/drawing/2014/main" id="{A1EF8797-82F4-4211-8966-309DA7968D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2337" y="238549"/>
            <a:ext cx="8005762" cy="576262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Four-layered Model of Security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="" xmlns:a16="http://schemas.microsoft.com/office/drawing/2014/main" id="{A3D94408-4215-4658-8612-38C6927C2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8" y="2533650"/>
            <a:ext cx="8640762" cy="2603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="" xmlns:a16="http://schemas.microsoft.com/office/drawing/2014/main" id="{B4D5E75F-FA80-449A-915F-D2BD58720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59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Layered File System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="" xmlns:a16="http://schemas.microsoft.com/office/drawing/2014/main" id="{441F3BCD-EC43-449D-BDE4-031AB51C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005" y="1043738"/>
            <a:ext cx="2721990" cy="530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="" xmlns:a16="http://schemas.microsoft.com/office/drawing/2014/main" id="{B6D66520-421F-4D02-92A4-A470D136D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897" y="248303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Program Threats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="" xmlns:a16="http://schemas.microsoft.com/office/drawing/2014/main" id="{13265017-58E8-40F4-BA7C-996FAC807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7725" y="1082675"/>
            <a:ext cx="7704138" cy="5300663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Many variations, many names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Trojan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Horse</a:t>
            </a:r>
          </a:p>
          <a:p>
            <a:pPr lvl="1"/>
            <a:r>
              <a:rPr lang="en-US" altLang="en-US" dirty="0"/>
              <a:t>Code segment that misuses its environment</a:t>
            </a:r>
          </a:p>
          <a:p>
            <a:pPr lvl="1"/>
            <a:r>
              <a:rPr lang="en-US" altLang="en-US" dirty="0"/>
              <a:t>Exploits mechanisms for allowing programs written by users to be executed by other users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Spyware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pop-up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browser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windows</a:t>
            </a:r>
            <a:r>
              <a:rPr lang="en-US" altLang="en-US" dirty="0"/>
              <a:t>,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covert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channels</a:t>
            </a:r>
          </a:p>
          <a:p>
            <a:pPr lvl="1"/>
            <a:r>
              <a:rPr lang="en-US" altLang="en-US" dirty="0"/>
              <a:t>Up to 80% of spam delivered by spyware-infected systems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Trap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Door</a:t>
            </a:r>
          </a:p>
          <a:p>
            <a:pPr lvl="1"/>
            <a:r>
              <a:rPr lang="en-US" altLang="en-US" dirty="0"/>
              <a:t>Specific user identifier or password that circumvents normal security procedures</a:t>
            </a:r>
          </a:p>
          <a:p>
            <a:pPr lvl="1"/>
            <a:r>
              <a:rPr lang="en-US" altLang="en-US" dirty="0"/>
              <a:t>Could be included in a compiler</a:t>
            </a:r>
          </a:p>
          <a:p>
            <a:pPr lvl="1"/>
            <a:r>
              <a:rPr lang="en-US" altLang="en-US" dirty="0"/>
              <a:t>How to detect them?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="" xmlns:a16="http://schemas.microsoft.com/office/drawing/2014/main" id="{BCF2E535-8C4A-4DE2-B5D0-5E9DA6631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2131" y="244934"/>
            <a:ext cx="7445375" cy="576263"/>
          </a:xfrm>
        </p:spPr>
        <p:txBody>
          <a:bodyPr/>
          <a:lstStyle/>
          <a:p>
            <a:r>
              <a:rPr lang="en-US" altLang="en-US" dirty="0"/>
              <a:t>Program Threats (Cont.)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="" xmlns:a16="http://schemas.microsoft.com/office/drawing/2014/main" id="{08374DCB-D565-FB4A-8EE6-1DB943EB0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4713" y="1069975"/>
            <a:ext cx="7616825" cy="4530725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Malware</a:t>
            </a:r>
            <a:r>
              <a:rPr lang="en-US" altLang="en-US" b="1" dirty="0">
                <a:solidFill>
                  <a:srgbClr val="3366FF"/>
                </a:solidFill>
              </a:rPr>
              <a:t> - </a:t>
            </a:r>
            <a:r>
              <a:rPr lang="en-US" altLang="en-US" dirty="0"/>
              <a:t>Software designed to exploit, disable, or damage computer</a:t>
            </a:r>
          </a:p>
          <a:p>
            <a:pPr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Trojan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Horse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Program that acts in a clandestine manner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Spyware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Program frequently installed with legitimate software to display adds, capture user data</a:t>
            </a:r>
          </a:p>
          <a:p>
            <a:pPr lvl="1"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Ransomware</a:t>
            </a:r>
            <a:r>
              <a:rPr lang="en-US" altLang="en-US" dirty="0"/>
              <a:t> – locks up data via encryption, demanding payment to unlock it</a:t>
            </a:r>
          </a:p>
          <a:p>
            <a:pPr>
              <a:defRPr/>
            </a:pPr>
            <a:r>
              <a:rPr lang="en-US" altLang="en-US" dirty="0"/>
              <a:t>Others include trap doors, logic </a:t>
            </a:r>
            <a:r>
              <a:rPr lang="en-US" altLang="en-US" dirty="0" err="1"/>
              <a:t>boms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All try to violate the Principle of Least Privilege</a:t>
            </a:r>
          </a:p>
          <a:p>
            <a:pPr>
              <a:defRPr/>
            </a:pPr>
            <a:r>
              <a:rPr lang="en-US" altLang="en-US" dirty="0" smtClean="0"/>
              <a:t>Goal </a:t>
            </a:r>
            <a:r>
              <a:rPr lang="en-US" altLang="en-US" dirty="0"/>
              <a:t>frequently is to leave behind Remote Access Tool (RAT) for repeated </a:t>
            </a:r>
            <a:r>
              <a:rPr lang="en-US" altLang="en-US" dirty="0" smtClean="0"/>
              <a:t>access</a:t>
            </a:r>
          </a:p>
          <a:p>
            <a:pPr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Code review </a:t>
            </a:r>
            <a:r>
              <a:rPr lang="en-US" altLang="en-US" dirty="0"/>
              <a:t>can help – programmers review each other’s code, looking for logic flows, programming flaws</a:t>
            </a:r>
          </a:p>
          <a:p>
            <a:pPr>
              <a:defRPr/>
            </a:pPr>
            <a:endParaRPr lang="en-US" alt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altLang="en-US" dirty="0"/>
          </a:p>
          <a:p>
            <a:pPr>
              <a:buFont typeface="Monotype Sorts" pitchFamily="2" charset="2"/>
              <a:buChar char="n"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="" xmlns:a16="http://schemas.microsoft.com/office/drawing/2014/main" id="{0A1B7013-39AA-4EC3-86A7-D71B6C2D5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4091" y="243929"/>
            <a:ext cx="7899400" cy="576262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Code Injection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D6B197A-5CC2-8749-A5BB-00C2753F7EEE}"/>
              </a:ext>
            </a:extLst>
          </p:cNvPr>
          <p:cNvSpPr txBox="1">
            <a:spLocks noChangeArrowheads="1"/>
          </p:cNvSpPr>
          <p:nvPr/>
        </p:nvSpPr>
        <p:spPr>
          <a:xfrm>
            <a:off x="874713" y="1069975"/>
            <a:ext cx="7560160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Code-injection</a:t>
            </a:r>
            <a:r>
              <a:rPr lang="en-US" altLang="en-US" sz="2000" b="1" kern="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altLang="en-US" sz="2000" b="1" kern="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when system code is not malicious but has bugs allowing executable code to be added or modified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poor or insecure programming paradigms, commonly in low level languages like C or C++ which allow for direct memory access through pointers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is a buffer overflow in which code is placed in a buffer and execution caused by the attack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run by script kiddies – use tools written but exploit identifiers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="" xmlns:a16="http://schemas.microsoft.com/office/drawing/2014/main" id="{03086808-2DD2-4C84-9FA8-910D42F19A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770" y="243929"/>
            <a:ext cx="7899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Code </a:t>
            </a:r>
            <a:r>
              <a:rPr lang="en-US" altLang="en-US"/>
              <a:t>Injection (Cont</a:t>
            </a:r>
            <a:r>
              <a:rPr lang="en-US" altLang="en-US" dirty="0"/>
              <a:t>.)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5D6B197A-5CC2-8749-A5BB-00C2753F7EEE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069975"/>
            <a:ext cx="4450761" cy="45307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2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Outcomes from code injection include: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en-US" dirty="0"/>
          </a:p>
          <a:p>
            <a:pPr lvl="1">
              <a:buSzPct val="110000"/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Frequently use trampoline to code execution to exploit buffer overflow: </a:t>
            </a:r>
          </a:p>
          <a:p>
            <a:pPr>
              <a:defRPr/>
            </a:pPr>
            <a:endParaRPr lang="en-US" altLang="en-US" kern="0" dirty="0"/>
          </a:p>
        </p:txBody>
      </p:sp>
      <p:pic>
        <p:nvPicPr>
          <p:cNvPr id="27651" name="Picture 2">
            <a:extLst>
              <a:ext uri="{FF2B5EF4-FFF2-40B4-BE49-F238E27FC236}">
                <a16:creationId xmlns="" xmlns:a16="http://schemas.microsoft.com/office/drawing/2014/main" id="{D9277A97-2EB4-444E-BE32-56356622A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188" y="1379538"/>
            <a:ext cx="5472112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5">
            <a:extLst>
              <a:ext uri="{FF2B5EF4-FFF2-40B4-BE49-F238E27FC236}">
                <a16:creationId xmlns="" xmlns:a16="http://schemas.microsoft.com/office/drawing/2014/main" id="{7BF4F39D-D132-4E68-9AE7-19342D804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3" y="4062413"/>
            <a:ext cx="17605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="" xmlns:a16="http://schemas.microsoft.com/office/drawing/2014/main" id="{BC21F2B3-954F-4282-8607-294D5370A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9147" y="239552"/>
            <a:ext cx="7813675" cy="576263"/>
          </a:xfrm>
        </p:spPr>
        <p:txBody>
          <a:bodyPr/>
          <a:lstStyle/>
          <a:p>
            <a:r>
              <a:rPr lang="en-US" altLang="en-US" dirty="0"/>
              <a:t>Great Programming Required?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="" xmlns:a16="http://schemas.microsoft.com/office/drawing/2014/main" id="{02C23915-4151-49D9-A1CD-EA59B74F7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9087" y="1148574"/>
            <a:ext cx="7649093" cy="4530725"/>
          </a:xfrm>
        </p:spPr>
        <p:txBody>
          <a:bodyPr/>
          <a:lstStyle/>
          <a:p>
            <a:r>
              <a:rPr lang="en-US" altLang="en-US" dirty="0"/>
              <a:t>For the first step of determining the bug, and second step of writing exploit code, yes</a:t>
            </a:r>
          </a:p>
          <a:p>
            <a:r>
              <a:rPr lang="en-US" altLang="en-US" b="1" kern="1200" dirty="0">
                <a:solidFill>
                  <a:srgbClr val="006699"/>
                </a:solidFill>
                <a:latin typeface="+mj-lt"/>
              </a:rPr>
              <a:t>Script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</a:rPr>
              <a:t>kiddies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can run pre-written exploit code to attack a given system</a:t>
            </a:r>
          </a:p>
          <a:p>
            <a:r>
              <a:rPr lang="en-US" altLang="en-US" dirty="0"/>
              <a:t>Attack code can get a shell with the processes</a:t>
            </a:r>
            <a:r>
              <a:rPr lang="ja-JP" altLang="en-US" dirty="0"/>
              <a:t>’</a:t>
            </a:r>
            <a:r>
              <a:rPr lang="en-US" altLang="ja-JP" dirty="0"/>
              <a:t> owner</a:t>
            </a:r>
            <a:r>
              <a:rPr lang="ja-JP" altLang="en-US" dirty="0"/>
              <a:t>’</a:t>
            </a:r>
            <a:r>
              <a:rPr lang="en-US" altLang="ja-JP" dirty="0"/>
              <a:t>s permissions</a:t>
            </a:r>
          </a:p>
          <a:p>
            <a:pPr lvl="1"/>
            <a:r>
              <a:rPr lang="en-US" altLang="en-US" dirty="0"/>
              <a:t>Or open a network port, delete files, download a program, etc.</a:t>
            </a:r>
          </a:p>
          <a:p>
            <a:r>
              <a:rPr lang="en-US" altLang="en-US" dirty="0"/>
              <a:t>Depending on bug, attack can be executed across a network using allowed connections, bypassing firewalls</a:t>
            </a:r>
          </a:p>
          <a:p>
            <a:r>
              <a:rPr lang="en-US" altLang="en-US" dirty="0"/>
              <a:t>Buffer overflow can be disabled by disabling stack execution or adding bit to page table to indicate </a:t>
            </a:r>
            <a:r>
              <a:rPr lang="ja-JP" altLang="en-US" dirty="0"/>
              <a:t>“</a:t>
            </a:r>
            <a:r>
              <a:rPr lang="en-US" altLang="ja-JP" dirty="0"/>
              <a:t>non-executable</a:t>
            </a:r>
            <a:r>
              <a:rPr lang="ja-JP" altLang="en-US" dirty="0"/>
              <a:t>”</a:t>
            </a:r>
            <a:r>
              <a:rPr lang="en-US" altLang="ja-JP" dirty="0"/>
              <a:t> state</a:t>
            </a:r>
          </a:p>
          <a:p>
            <a:pPr lvl="1"/>
            <a:r>
              <a:rPr lang="en-US" altLang="en-US" dirty="0"/>
              <a:t>Available in SPARC and x86</a:t>
            </a:r>
          </a:p>
          <a:p>
            <a:pPr lvl="1"/>
            <a:r>
              <a:rPr lang="en-US" altLang="en-US" dirty="0"/>
              <a:t>But still have security exploits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="" xmlns:a16="http://schemas.microsoft.com/office/drawing/2014/main" id="{CD185E6D-DEF7-4427-953E-9C1E0347F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8124" y="248885"/>
            <a:ext cx="7666037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Program Threats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="" xmlns:a16="http://schemas.microsoft.com/office/drawing/2014/main" id="{FF0B8392-6960-42D0-8C5C-6387D221A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9120" y="1150938"/>
            <a:ext cx="7826341" cy="4530725"/>
          </a:xfrm>
        </p:spPr>
        <p:txBody>
          <a:bodyPr/>
          <a:lstStyle/>
          <a:p>
            <a:r>
              <a:rPr lang="en-US" altLang="en-US" b="1" kern="1200" dirty="0">
                <a:solidFill>
                  <a:srgbClr val="006699"/>
                </a:solidFill>
                <a:latin typeface="+mj-lt"/>
              </a:rPr>
              <a:t>Viruses</a:t>
            </a:r>
          </a:p>
          <a:p>
            <a:pPr lvl="1"/>
            <a:r>
              <a:rPr lang="en-US" altLang="en-US" dirty="0"/>
              <a:t>Code fragment embedded in legitimate program</a:t>
            </a:r>
          </a:p>
          <a:p>
            <a:pPr lvl="1"/>
            <a:r>
              <a:rPr lang="en-US" altLang="en-US" dirty="0"/>
              <a:t>Self-replicating, designed to infect other computers</a:t>
            </a:r>
          </a:p>
          <a:p>
            <a:pPr lvl="1"/>
            <a:r>
              <a:rPr lang="en-US" altLang="en-US" dirty="0"/>
              <a:t>Very specific to CPU architecture, operating system, applications</a:t>
            </a:r>
          </a:p>
          <a:p>
            <a:pPr lvl="1"/>
            <a:r>
              <a:rPr lang="en-US" altLang="en-US" dirty="0"/>
              <a:t>Usually borne via email or as a macro</a:t>
            </a:r>
          </a:p>
          <a:p>
            <a:pPr lvl="1"/>
            <a:r>
              <a:rPr lang="en-US" altLang="en-US" dirty="0"/>
              <a:t>Visual Basic Macro to reformat hard drive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Sub AutoOpen()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Dim </a:t>
            </a:r>
            <a:r>
              <a:rPr lang="en-US" altLang="en-US" sz="1600" dirty="0" err="1">
                <a:latin typeface="Courier New" panose="02070309020205020404" pitchFamily="49" charset="0"/>
              </a:rPr>
              <a:t>oFS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Set </a:t>
            </a:r>
            <a:r>
              <a:rPr lang="en-US" altLang="en-US" sz="1600" dirty="0" err="1">
                <a:latin typeface="Courier New" panose="02070309020205020404" pitchFamily="49" charset="0"/>
              </a:rPr>
              <a:t>oFS</a:t>
            </a:r>
            <a:r>
              <a:rPr lang="en-US" altLang="en-US" sz="1600" dirty="0">
                <a:latin typeface="Courier New" panose="02070309020205020404" pitchFamily="49" charset="0"/>
              </a:rPr>
              <a:t> = </a:t>
            </a:r>
            <a:r>
              <a:rPr lang="en-US" altLang="en-US" sz="1600" dirty="0" err="1">
                <a:latin typeface="Courier New" panose="02070309020205020404" pitchFamily="49" charset="0"/>
              </a:rPr>
              <a:t>CreateObject</a:t>
            </a:r>
            <a:r>
              <a:rPr lang="en-US" altLang="en-US" sz="1600" dirty="0">
                <a:latin typeface="Courier New" panose="02070309020205020404" pitchFamily="49" charset="0"/>
              </a:rPr>
              <a:t>(</a:t>
            </a:r>
            <a:r>
              <a:rPr lang="ja-JP" altLang="en-US" sz="1600" dirty="0">
                <a:latin typeface="Courier New" panose="02070309020205020404" pitchFamily="49" charset="0"/>
              </a:rPr>
              <a:t>’’</a:t>
            </a:r>
            <a:r>
              <a:rPr lang="en-US" altLang="ja-JP" sz="1600" dirty="0" err="1">
                <a:latin typeface="Courier New" panose="02070309020205020404" pitchFamily="49" charset="0"/>
              </a:rPr>
              <a:t>Scripting.FileSystemObject</a:t>
            </a:r>
            <a:r>
              <a:rPr lang="ja-JP" altLang="en-US" sz="1600" dirty="0">
                <a:latin typeface="Courier New" panose="02070309020205020404" pitchFamily="49" charset="0"/>
              </a:rPr>
              <a:t>’’</a:t>
            </a:r>
            <a:r>
              <a:rPr lang="en-US" altLang="ja-JP" sz="1600" dirty="0">
                <a:latin typeface="Courier New" panose="02070309020205020404" pitchFamily="49" charset="0"/>
              </a:rPr>
              <a:t>)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vs = Shell(</a:t>
            </a:r>
            <a:r>
              <a:rPr lang="ja-JP" altLang="en-US" sz="1600" dirty="0">
                <a:latin typeface="Courier New" panose="02070309020205020404" pitchFamily="49" charset="0"/>
              </a:rPr>
              <a:t>’’</a:t>
            </a:r>
            <a:r>
              <a:rPr lang="en-US" altLang="ja-JP" sz="1600" dirty="0">
                <a:latin typeface="Courier New" panose="02070309020205020404" pitchFamily="49" charset="0"/>
              </a:rPr>
              <a:t>c:command.com /k format c:</a:t>
            </a:r>
            <a:r>
              <a:rPr lang="ja-JP" altLang="en-US" sz="1600" dirty="0">
                <a:latin typeface="Courier New" panose="02070309020205020404" pitchFamily="49" charset="0"/>
              </a:rPr>
              <a:t>’’</a:t>
            </a:r>
            <a:r>
              <a:rPr lang="en-US" altLang="ja-JP" sz="1600" dirty="0">
                <a:latin typeface="Courier New" panose="02070309020205020404" pitchFamily="49" charset="0"/>
              </a:rPr>
              <a:t>,</a:t>
            </a:r>
            <a:r>
              <a:rPr lang="en-US" altLang="ja-JP" sz="1600" dirty="0" err="1">
                <a:latin typeface="Courier New" panose="02070309020205020404" pitchFamily="49" charset="0"/>
              </a:rPr>
              <a:t>vbHide</a:t>
            </a:r>
            <a:r>
              <a:rPr lang="en-US" altLang="ja-JP" sz="1600" dirty="0">
                <a:latin typeface="Courier New" panose="02070309020205020404" pitchFamily="49" charset="0"/>
              </a:rPr>
              <a:t>)</a:t>
            </a:r>
          </a:p>
          <a:p>
            <a:pPr lvl="2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End Sub</a:t>
            </a:r>
          </a:p>
          <a:p>
            <a:pPr lvl="1"/>
            <a:endParaRPr lang="en-US" altLang="en-US" sz="1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="" xmlns:a16="http://schemas.microsoft.com/office/drawing/2014/main" id="{06C5D833-BE57-4FC0-835E-E1843B25C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080" y="243929"/>
            <a:ext cx="7695741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Program Threats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="" xmlns:a16="http://schemas.microsoft.com/office/drawing/2014/main" id="{5FB26572-B3EB-4037-8115-4C0EABAAB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9087" y="1179936"/>
            <a:ext cx="7559675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kern="1200" dirty="0">
                <a:solidFill>
                  <a:srgbClr val="006699"/>
                </a:solidFill>
                <a:latin typeface="+mj-lt"/>
              </a:rPr>
              <a:t>Virus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</a:rPr>
              <a:t>dropper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inserts virus onto the system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Many categories of viruses, literally many thousands of viruses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File / parasitic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Boot / memory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Macro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Source code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Polymorphic to avoid having a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</a:rPr>
              <a:t>virus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</a:rPr>
              <a:t>signature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Encrypted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Stealth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Tunneling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Multipartite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Armored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="" xmlns:a16="http://schemas.microsoft.com/office/drawing/2014/main" id="{8BE14240-7989-417C-BE87-C4D85AC28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7400" y="248303"/>
            <a:ext cx="7899400" cy="576263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A Boot-sector Computer Virus</a:t>
            </a:r>
          </a:p>
        </p:txBody>
      </p:sp>
      <p:pic>
        <p:nvPicPr>
          <p:cNvPr id="34818" name="Picture 2">
            <a:extLst>
              <a:ext uri="{FF2B5EF4-FFF2-40B4-BE49-F238E27FC236}">
                <a16:creationId xmlns="" xmlns:a16="http://schemas.microsoft.com/office/drawing/2014/main" id="{636ACC1D-E534-4E2B-BF6F-8A91C857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1120775"/>
            <a:ext cx="495300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="" xmlns:a16="http://schemas.microsoft.com/office/drawing/2014/main" id="{40D0AA78-0B5F-4B20-BC4F-69FC2A55D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3929"/>
            <a:ext cx="8229600" cy="576262"/>
          </a:xfrm>
        </p:spPr>
        <p:txBody>
          <a:bodyPr/>
          <a:lstStyle/>
          <a:p>
            <a:r>
              <a:rPr lang="en-US" altLang="en-US" dirty="0"/>
              <a:t>The Threat Continues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="" xmlns:a16="http://schemas.microsoft.com/office/drawing/2014/main" id="{AA2AD153-5AD6-47DB-9090-B98035D4D6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4713" y="1129330"/>
            <a:ext cx="7723187" cy="4530725"/>
          </a:xfrm>
        </p:spPr>
        <p:txBody>
          <a:bodyPr/>
          <a:lstStyle/>
          <a:p>
            <a:r>
              <a:rPr lang="en-US" altLang="en-US" dirty="0"/>
              <a:t>Attacks still common, still occurring</a:t>
            </a:r>
          </a:p>
          <a:p>
            <a:r>
              <a:rPr lang="en-US" altLang="en-US" dirty="0"/>
              <a:t>Attacks moved over time from science experiments to tools of organized crime</a:t>
            </a:r>
          </a:p>
          <a:p>
            <a:pPr lvl="1"/>
            <a:r>
              <a:rPr lang="en-US" altLang="en-US" dirty="0"/>
              <a:t>Targeting specific companies</a:t>
            </a:r>
          </a:p>
          <a:p>
            <a:pPr lvl="1"/>
            <a:r>
              <a:rPr lang="en-US" altLang="en-US" dirty="0"/>
              <a:t>Creating botnets to use as tool for spam and DDOS delivery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</a:rPr>
              <a:t>Keystroke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kern="1200" dirty="0">
                <a:solidFill>
                  <a:srgbClr val="006699"/>
                </a:solidFill>
                <a:latin typeface="+mj-lt"/>
              </a:rPr>
              <a:t>logger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grab passwords, credit card numbers</a:t>
            </a:r>
          </a:p>
          <a:p>
            <a:r>
              <a:rPr lang="en-US" altLang="en-US" dirty="0"/>
              <a:t>Why is Windows the target for most attacks?</a:t>
            </a:r>
          </a:p>
          <a:p>
            <a:pPr lvl="1"/>
            <a:r>
              <a:rPr lang="en-US" altLang="en-US" dirty="0"/>
              <a:t>Most common</a:t>
            </a:r>
          </a:p>
          <a:p>
            <a:pPr lvl="1"/>
            <a:r>
              <a:rPr lang="en-US" altLang="en-US" dirty="0"/>
              <a:t>Everyone is an administrator</a:t>
            </a:r>
          </a:p>
          <a:p>
            <a:pPr lvl="2"/>
            <a:r>
              <a:rPr lang="en-US" altLang="en-US" dirty="0"/>
              <a:t>Licensing required?</a:t>
            </a:r>
          </a:p>
          <a:p>
            <a:pPr lvl="1"/>
            <a:r>
              <a:rPr lang="en-US" altLang="en-US" b="1" kern="1200" dirty="0">
                <a:solidFill>
                  <a:srgbClr val="006699"/>
                </a:solidFill>
                <a:latin typeface="+mj-lt"/>
              </a:rPr>
              <a:t>Monoculture</a:t>
            </a:r>
            <a:r>
              <a:rPr lang="en-US" altLang="en-US" dirty="0"/>
              <a:t> considered harmful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="" xmlns:a16="http://schemas.microsoft.com/office/drawing/2014/main" id="{CDBB66CE-15D9-45C4-9141-1EC5CCDA6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1311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="" xmlns:a16="http://schemas.microsoft.com/office/drawing/2014/main" id="{DDAD3471-F4DF-5B4A-AD80-1B5DCFD2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6" y="933252"/>
            <a:ext cx="7792614" cy="4798245"/>
          </a:xfrm>
        </p:spPr>
        <p:txBody>
          <a:bodyPr/>
          <a:lstStyle/>
          <a:p>
            <a:pPr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drivers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manage I/O devices at the I/O control layer</a:t>
            </a:r>
          </a:p>
          <a:p>
            <a:pPr marL="457200" lvl="1" indent="0">
              <a:buNone/>
              <a:defRPr/>
            </a:pPr>
            <a:r>
              <a:rPr lang="en-US" altLang="en-US" dirty="0"/>
              <a:t>   Given commands like </a:t>
            </a:r>
          </a:p>
          <a:p>
            <a:pPr marL="457200" lvl="1" indent="0">
              <a:buNone/>
              <a:defRPr/>
            </a:pPr>
            <a:r>
              <a:rPr lang="en-US" altLang="ja-JP" dirty="0"/>
              <a:t>        </a:t>
            </a:r>
            <a:r>
              <a:rPr lang="en-US" altLang="ja-JP" sz="1600" dirty="0"/>
              <a:t>read drive1, cylinder 72, track 2, sector 10, into memory location 1060</a:t>
            </a:r>
          </a:p>
          <a:p>
            <a:pPr marL="457200" lvl="1" indent="0">
              <a:buNone/>
              <a:defRPr/>
            </a:pPr>
            <a:r>
              <a:rPr lang="en-US" altLang="ja-JP" dirty="0"/>
              <a:t>   Outputs low-level hardware specific commands to hardware controller</a:t>
            </a:r>
            <a:endParaRPr lang="en-US" altLang="ja-JP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Basic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given command like </a:t>
            </a:r>
            <a:r>
              <a:rPr lang="ja-JP" altLang="en-US" dirty="0"/>
              <a:t>“</a:t>
            </a:r>
            <a:r>
              <a:rPr lang="en-US" altLang="ja-JP" dirty="0"/>
              <a:t>retrieve block 123</a:t>
            </a:r>
            <a:r>
              <a:rPr lang="ja-JP" altLang="en-US" dirty="0"/>
              <a:t>”</a:t>
            </a:r>
            <a:r>
              <a:rPr lang="en-US" altLang="ja-JP" dirty="0"/>
              <a:t> translates to device driver</a:t>
            </a:r>
          </a:p>
          <a:p>
            <a:pPr>
              <a:defRPr/>
            </a:pPr>
            <a:r>
              <a:rPr lang="en-US" altLang="en-US" dirty="0"/>
              <a:t>Also manages memory buffers and caches (allocation, freeing, replacement) </a:t>
            </a:r>
          </a:p>
          <a:p>
            <a:pPr lvl="1">
              <a:defRPr/>
            </a:pPr>
            <a:r>
              <a:rPr lang="en-US" altLang="en-US" dirty="0"/>
              <a:t>Buffers hold data in transit</a:t>
            </a:r>
          </a:p>
          <a:p>
            <a:pPr lvl="1">
              <a:defRPr/>
            </a:pPr>
            <a:r>
              <a:rPr lang="en-US" altLang="en-US" dirty="0"/>
              <a:t>Caches hold frequently used data</a:t>
            </a:r>
            <a:endParaRPr lang="en-US" altLang="ja-JP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organization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module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understands files, logical address, and physical blocks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Translates logical block # to physical block #</a:t>
            </a:r>
          </a:p>
          <a:p>
            <a:pPr marL="285750" lvl="1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dirty="0"/>
              <a:t>Manages free space, disk allocation</a:t>
            </a:r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="" xmlns:a16="http://schemas.microsoft.com/office/drawing/2014/main" id="{D1679D0F-FB9C-4217-AF0B-A91D899C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729" y="144183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 (Cont.)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="" xmlns:a16="http://schemas.microsoft.com/office/drawing/2014/main" id="{190C61EE-E2DF-40C7-AD60-5A1AC9076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1399" y="979706"/>
            <a:ext cx="8049930" cy="500631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manages metadata information</a:t>
            </a:r>
          </a:p>
          <a:p>
            <a:pPr lvl="1"/>
            <a:r>
              <a:rPr lang="en-US" altLang="en-US" sz="2400" dirty="0"/>
              <a:t>Translates file name into file number, file handle, location by maintaining file control blocks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inodes</a:t>
            </a:r>
            <a:r>
              <a:rPr lang="en-US" altLang="en-US" sz="2400" dirty="0"/>
              <a:t> in UNIX</a:t>
            </a:r>
            <a:r>
              <a:rPr lang="en-US" altLang="en-US" sz="2400" dirty="0" smtClean="0"/>
              <a:t>)</a:t>
            </a:r>
          </a:p>
          <a:p>
            <a:pPr lvl="1"/>
            <a:r>
              <a:rPr lang="en-US" sz="2400" dirty="0" smtClean="0"/>
              <a:t>FCB contains </a:t>
            </a:r>
            <a:r>
              <a:rPr lang="en-US" sz="2400" dirty="0"/>
              <a:t>information </a:t>
            </a:r>
            <a:r>
              <a:rPr lang="en-US" sz="2400" dirty="0" smtClean="0"/>
              <a:t>about the </a:t>
            </a:r>
            <a:r>
              <a:rPr lang="en-US" sz="2400" dirty="0"/>
              <a:t>file, including ownership, permissions, and location of the file contents.</a:t>
            </a:r>
            <a:endParaRPr lang="en-US" altLang="en-US" sz="2400" dirty="0"/>
          </a:p>
          <a:p>
            <a:pPr lvl="1"/>
            <a:r>
              <a:rPr lang="en-US" altLang="en-US" sz="2400" dirty="0"/>
              <a:t>Directory management</a:t>
            </a:r>
          </a:p>
          <a:p>
            <a:pPr lvl="1"/>
            <a:r>
              <a:rPr lang="en-US" altLang="en-US" sz="2400" dirty="0"/>
              <a:t>Protection</a:t>
            </a:r>
          </a:p>
          <a:p>
            <a:r>
              <a:rPr lang="en-US" altLang="en-US" sz="2400" dirty="0"/>
              <a:t>Layering useful for reducing complexity and redundancy, but adds overhead and can decrease performance </a:t>
            </a:r>
          </a:p>
          <a:p>
            <a:r>
              <a:rPr lang="en-US" altLang="en-US" sz="2400" dirty="0"/>
              <a:t>Logical layers can be implemented by any coding method according to OS designer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>
            <a:extLst>
              <a:ext uri="{FF2B5EF4-FFF2-40B4-BE49-F238E27FC236}">
                <a16:creationId xmlns="" xmlns:a16="http://schemas.microsoft.com/office/drawing/2014/main" id="{A04F131A-A739-914E-88E5-9EB8F8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54" y="961529"/>
            <a:ext cx="7596673" cy="5227184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Many file systems, sometimes many within an operating system</a:t>
            </a:r>
          </a:p>
          <a:p>
            <a:pPr lvl="1">
              <a:defRPr/>
            </a:pPr>
            <a:r>
              <a:rPr lang="en-US" altLang="en-US" sz="2400" dirty="0"/>
              <a:t>Each with its own format:</a:t>
            </a:r>
          </a:p>
          <a:p>
            <a:pPr lvl="1">
              <a:defRPr/>
            </a:pPr>
            <a:r>
              <a:rPr lang="en-US" altLang="en-US" sz="2400" dirty="0"/>
              <a:t>CD-ROM is ISO 9660; </a:t>
            </a:r>
          </a:p>
          <a:p>
            <a:pPr lvl="1">
              <a:defRPr/>
            </a:pPr>
            <a:r>
              <a:rPr lang="en-US" altLang="en-US" sz="2400" dirty="0"/>
              <a:t>Unix has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UFS</a:t>
            </a:r>
            <a:r>
              <a:rPr lang="en-US" altLang="en-US" sz="2400" dirty="0"/>
              <a:t>, </a:t>
            </a:r>
            <a:r>
              <a:rPr lang="en-US" sz="2400" dirty="0"/>
              <a:t>Fast File </a:t>
            </a:r>
            <a:r>
              <a:rPr lang="en-US" sz="2400" dirty="0" smtClean="0"/>
              <a:t>System(</a:t>
            </a:r>
            <a:r>
              <a:rPr lang="en-US" altLang="en-US" sz="2400" dirty="0" smtClean="0"/>
              <a:t>FFS);  </a:t>
            </a: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Windows has FAT, FAT32, NTFS as well as floppy, CD, DVD Blu-ray, </a:t>
            </a:r>
          </a:p>
          <a:p>
            <a:pPr lvl="1">
              <a:defRPr/>
            </a:pPr>
            <a:r>
              <a:rPr lang="en-US" altLang="en-US" sz="2400" dirty="0"/>
              <a:t>Linux has more than 130 types, with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extended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ext3 and ext4 leading; plus distributed file systems, etc.)</a:t>
            </a:r>
          </a:p>
          <a:p>
            <a:pPr lvl="1">
              <a:defRPr/>
            </a:pPr>
            <a:r>
              <a:rPr lang="en-US" altLang="en-US" sz="2400" dirty="0"/>
              <a:t>New ones still arriving – ZFS, </a:t>
            </a:r>
            <a:r>
              <a:rPr lang="en-US" altLang="en-US" sz="2400" dirty="0" err="1"/>
              <a:t>GoogleFS</a:t>
            </a:r>
            <a:r>
              <a:rPr lang="en-US" altLang="en-US" sz="2400" dirty="0"/>
              <a:t>, Oracle ASM, FUSE</a:t>
            </a:r>
          </a:p>
          <a:p>
            <a:pPr marL="0" lvl="1" indent="0"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lang="en-US" alt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0432C148-39C6-43A1-9B46-BD1D8A3A8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4848" y="11955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 (Cont.)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="" xmlns:a16="http://schemas.microsoft.com/office/drawing/2014/main" id="{DB183F6F-CF73-40EC-8D07-F3938BC23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57354" y="122546"/>
            <a:ext cx="7724775" cy="591355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Operations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="" xmlns:a16="http://schemas.microsoft.com/office/drawing/2014/main" id="{F5FDD909-A5BC-4211-8C91-9570F3CAE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942677"/>
            <a:ext cx="7491817" cy="4562577"/>
          </a:xfrm>
        </p:spPr>
        <p:txBody>
          <a:bodyPr/>
          <a:lstStyle/>
          <a:p>
            <a:r>
              <a:rPr lang="en-US" altLang="en-US" dirty="0"/>
              <a:t>We have system calls at the API level, but how do we implement their functions?</a:t>
            </a:r>
          </a:p>
          <a:p>
            <a:pPr lvl="1"/>
            <a:r>
              <a:rPr lang="en-US" altLang="en-US" dirty="0"/>
              <a:t>On-disk and in-memory structures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Boot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info needed by system to boot OS from that volume</a:t>
            </a:r>
          </a:p>
          <a:p>
            <a:pPr lvl="1"/>
            <a:r>
              <a:rPr lang="en-US" altLang="en-US" dirty="0"/>
              <a:t>Needed if volume contains OS, usually first block of volume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Volume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0000"/>
                </a:solidFill>
              </a:rPr>
              <a:t>(</a:t>
            </a:r>
            <a:r>
              <a:rPr lang="en-US" altLang="en-US" b="1" dirty="0" smtClean="0">
                <a:solidFill>
                  <a:srgbClr val="006699"/>
                </a:solidFill>
                <a:latin typeface="+mj-lt"/>
              </a:rPr>
              <a:t>superblock(UFS)</a:t>
            </a:r>
            <a:r>
              <a:rPr lang="en-US" altLang="en-US" b="1" dirty="0" smtClean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master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 smtClean="0">
                <a:solidFill>
                  <a:srgbClr val="006699"/>
                </a:solidFill>
                <a:latin typeface="+mj-lt"/>
              </a:rPr>
              <a:t>table(NTFS)</a:t>
            </a:r>
            <a:r>
              <a:rPr lang="en-US" altLang="en-US" b="1" dirty="0" smtClean="0">
                <a:solidFill>
                  <a:srgbClr val="000000"/>
                </a:solidFill>
              </a:rPr>
              <a:t>)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volume details</a:t>
            </a:r>
          </a:p>
          <a:p>
            <a:pPr lvl="1"/>
            <a:r>
              <a:rPr lang="en-US" altLang="en-US" dirty="0"/>
              <a:t>Total # of blocks, # of free blocks, block size, free block pointers or array</a:t>
            </a:r>
          </a:p>
          <a:p>
            <a:r>
              <a:rPr lang="en-US" altLang="en-US" dirty="0"/>
              <a:t>Directory structure organizes the files</a:t>
            </a:r>
          </a:p>
          <a:p>
            <a:pPr lvl="1"/>
            <a:r>
              <a:rPr lang="en-US" altLang="en-US" dirty="0"/>
              <a:t>Names and inode numbers, master file table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="" xmlns:a16="http://schemas.microsoft.com/office/drawing/2014/main" id="{A61E6968-23CC-4041-AF8F-B396E75F1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8844" y="137735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 Control Block (FCB)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="" xmlns:a16="http://schemas.microsoft.com/office/drawing/2014/main" id="{5CBF3188-619B-44AD-816A-4D225B7F4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1027520"/>
            <a:ext cx="7905763" cy="4487160"/>
          </a:xfrm>
        </p:spPr>
        <p:txBody>
          <a:bodyPr/>
          <a:lstStyle/>
          <a:p>
            <a:r>
              <a:rPr lang="en-US" altLang="en-US" sz="2400" dirty="0"/>
              <a:t>OS maintains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FCB </a:t>
            </a:r>
            <a:r>
              <a:rPr lang="en-US" altLang="en-US" sz="2400" dirty="0"/>
              <a:t>per file, which  contains many details about the file</a:t>
            </a:r>
          </a:p>
          <a:p>
            <a:pPr lvl="1"/>
            <a:r>
              <a:rPr lang="en-US" altLang="en-US" sz="2400" dirty="0"/>
              <a:t>Typically, inode number, permissions, size, dates</a:t>
            </a:r>
          </a:p>
          <a:p>
            <a:pPr lvl="1"/>
            <a:r>
              <a:rPr lang="en-US" altLang="en-US" sz="2400" dirty="0"/>
              <a:t>Example</a:t>
            </a:r>
          </a:p>
        </p:txBody>
      </p:sp>
      <p:pic>
        <p:nvPicPr>
          <p:cNvPr id="20483" name="Picture 5">
            <a:extLst>
              <a:ext uri="{FF2B5EF4-FFF2-40B4-BE49-F238E27FC236}">
                <a16:creationId xmlns="" xmlns:a16="http://schemas.microsoft.com/office/drawing/2014/main" id="{8A6DDED1-6F8C-4F20-B323-225ED207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1096" y="2961014"/>
            <a:ext cx="5046185" cy="33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544668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15411</TotalTime>
  <Words>2668</Words>
  <Application>Microsoft Office PowerPoint</Application>
  <PresentationFormat>On-screen Show (4:3)</PresentationFormat>
  <Paragraphs>393</Paragraphs>
  <Slides>48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ＭＳ Ｐゴシック</vt:lpstr>
      <vt:lpstr>ＭＳ Ｐゴシック</vt:lpstr>
      <vt:lpstr>Arial</vt:lpstr>
      <vt:lpstr>Calibri</vt:lpstr>
      <vt:lpstr>Courier New</vt:lpstr>
      <vt:lpstr>Helvetica</vt:lpstr>
      <vt:lpstr>Monotype Sorts</vt:lpstr>
      <vt:lpstr>MT Extra</vt:lpstr>
      <vt:lpstr>Noto Sans Symbols</vt:lpstr>
      <vt:lpstr>Symbol</vt:lpstr>
      <vt:lpstr>Times New Roman</vt:lpstr>
      <vt:lpstr>Verdana</vt:lpstr>
      <vt:lpstr>Wingdings</vt:lpstr>
      <vt:lpstr>Flow</vt:lpstr>
      <vt:lpstr>PowerPoint Presentation</vt:lpstr>
      <vt:lpstr>UNIT V</vt:lpstr>
      <vt:lpstr>File-System Structure</vt:lpstr>
      <vt:lpstr>Layered File System</vt:lpstr>
      <vt:lpstr>File System Layers</vt:lpstr>
      <vt:lpstr>File System Layers (Cont.)</vt:lpstr>
      <vt:lpstr>File System Layers (Cont.)</vt:lpstr>
      <vt:lpstr>File-System Operations</vt:lpstr>
      <vt:lpstr>File Control Block (FCB)</vt:lpstr>
      <vt:lpstr>In-Memory File System Structures</vt:lpstr>
      <vt:lpstr>     In-Memory File System Structures (Cont.)</vt:lpstr>
      <vt:lpstr>Directory Implementation</vt:lpstr>
      <vt:lpstr>Directory Implementation (Linked List)</vt:lpstr>
      <vt:lpstr>Directory Implementation</vt:lpstr>
      <vt:lpstr>Allocation Method </vt:lpstr>
      <vt:lpstr>Contiguous Allocation Method </vt:lpstr>
      <vt:lpstr>Contiguous Allocation (Cont.)</vt:lpstr>
      <vt:lpstr>Extent-Based Systems</vt:lpstr>
      <vt:lpstr>Linked Allocation</vt:lpstr>
      <vt:lpstr>Linked Allocation Example</vt:lpstr>
      <vt:lpstr>FAT Allocation Method</vt:lpstr>
      <vt:lpstr>File-Allocation Table</vt:lpstr>
      <vt:lpstr>Indexed Allocation Method</vt:lpstr>
      <vt:lpstr>Example of Indexed Allocation</vt:lpstr>
      <vt:lpstr>Indexed Allocation</vt:lpstr>
      <vt:lpstr>Performance</vt:lpstr>
      <vt:lpstr>Free-Space Management</vt:lpstr>
      <vt:lpstr>Free-Space Management</vt:lpstr>
      <vt:lpstr>Linked Free Space List on Disk</vt:lpstr>
      <vt:lpstr>Free-Space Management (Cont.)</vt:lpstr>
      <vt:lpstr>Free-Space Management (Cont.)</vt:lpstr>
      <vt:lpstr>Free-Space Management (Cont.)</vt:lpstr>
      <vt:lpstr>TRIMing Unused Blocks</vt:lpstr>
      <vt:lpstr>UNIT V</vt:lpstr>
      <vt:lpstr>The Security Problem</vt:lpstr>
      <vt:lpstr>Security Violation Categories</vt:lpstr>
      <vt:lpstr>Security Violation Methods</vt:lpstr>
      <vt:lpstr>Security Measure Levels</vt:lpstr>
      <vt:lpstr>Four-layered Model of Security</vt:lpstr>
      <vt:lpstr>Program Threats</vt:lpstr>
      <vt:lpstr>Program Threats (Cont.)</vt:lpstr>
      <vt:lpstr>Code Injection</vt:lpstr>
      <vt:lpstr>Code Injection (Cont.)</vt:lpstr>
      <vt:lpstr>Great Programming Required?</vt:lpstr>
      <vt:lpstr>Program Threats (Cont.)</vt:lpstr>
      <vt:lpstr>Program Threats (Cont.)</vt:lpstr>
      <vt:lpstr>A Boot-sector Computer Virus</vt:lpstr>
      <vt:lpstr>The Threat Continues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Hughes</dc:creator>
  <cp:lastModifiedBy>Dr.N.Shanthi</cp:lastModifiedBy>
  <cp:revision>241</cp:revision>
  <dcterms:created xsi:type="dcterms:W3CDTF">2005-07-08T09:37:10Z</dcterms:created>
  <dcterms:modified xsi:type="dcterms:W3CDTF">2023-05-17T10:00:02Z</dcterms:modified>
</cp:coreProperties>
</file>