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2" r:id="rId5"/>
    <p:sldId id="336" r:id="rId6"/>
    <p:sldId id="321" r:id="rId7"/>
    <p:sldId id="323" r:id="rId8"/>
    <p:sldId id="324" r:id="rId9"/>
    <p:sldId id="326" r:id="rId10"/>
    <p:sldId id="340" r:id="rId11"/>
    <p:sldId id="328" r:id="rId12"/>
    <p:sldId id="337" r:id="rId13"/>
    <p:sldId id="329" r:id="rId14"/>
    <p:sldId id="330" r:id="rId15"/>
    <p:sldId id="331" r:id="rId16"/>
    <p:sldId id="338" r:id="rId17"/>
    <p:sldId id="339" r:id="rId18"/>
    <p:sldId id="332" r:id="rId19"/>
    <p:sldId id="333" r:id="rId20"/>
    <p:sldId id="335" r:id="rId21"/>
    <p:sldId id="341" r:id="rId22"/>
    <p:sldId id="342" r:id="rId23"/>
    <p:sldId id="3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61" d="100"/>
          <a:sy n="61" d="100"/>
        </p:scale>
        <p:origin x="288" y="5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5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60" y="212942"/>
            <a:ext cx="7738703" cy="2736937"/>
          </a:xfrm>
        </p:spPr>
        <p:txBody>
          <a:bodyPr/>
          <a:lstStyle/>
          <a:p>
            <a:r>
              <a:rPr lang="en-US" dirty="0"/>
              <a:t>Terraform Log Analyzer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8626-1F56-D8D8-5AA7-E88246A9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5720-1498-D0C2-CE51-EFA8EADE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Парсинг логов – </a:t>
            </a:r>
            <a:r>
              <a:rPr lang="ru-RU" dirty="0" err="1"/>
              <a:t>фунция</a:t>
            </a:r>
            <a:r>
              <a:rPr lang="ru-RU" dirty="0"/>
              <a:t> </a:t>
            </a:r>
            <a:r>
              <a:rPr lang="en-US" dirty="0" err="1"/>
              <a:t>parseLog</a:t>
            </a:r>
            <a:r>
              <a:rPr lang="en-US" dirty="0"/>
              <a:t>(</a:t>
            </a:r>
            <a:r>
              <a:rPr lang="en-US" dirty="0" err="1"/>
              <a:t>conent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409B-DE5C-BE62-A337-E6FE4411FB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146C74-F47B-306A-2D91-1F19E69F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3" y="1236555"/>
            <a:ext cx="10129312" cy="50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D14BE-2DDB-7261-036D-D7D3CBDF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5458-4F37-9FE0-272B-D7ED4352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Статистический анализ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59D2-E729-B8F9-035A-86C1A1AD41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8229600" cy="54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Вычисляемые метрики</a:t>
            </a:r>
            <a:r>
              <a:rPr lang="ru-RU" sz="2200" dirty="0"/>
              <a:t>:</a:t>
            </a:r>
          </a:p>
          <a:p>
            <a:r>
              <a:rPr lang="ru-RU" sz="2200" dirty="0"/>
              <a:t>Общее количество записей</a:t>
            </a:r>
          </a:p>
          <a:p>
            <a:r>
              <a:rPr lang="ru-RU" sz="2200" dirty="0"/>
              <a:t>Распределение по уровням (</a:t>
            </a:r>
            <a:r>
              <a:rPr lang="ru-RU" sz="2200" dirty="0" err="1"/>
              <a:t>levels</a:t>
            </a:r>
            <a:r>
              <a:rPr lang="ru-RU" sz="2200" dirty="0"/>
              <a:t>)</a:t>
            </a:r>
          </a:p>
          <a:p>
            <a:r>
              <a:rPr lang="ru-RU" sz="2200" dirty="0"/>
              <a:t>Распределение по секциям (</a:t>
            </a:r>
            <a:r>
              <a:rPr lang="ru-RU" sz="2200" dirty="0" err="1"/>
              <a:t>plan</a:t>
            </a:r>
            <a:r>
              <a:rPr lang="ru-RU" sz="2200" dirty="0"/>
              <a:t>/</a:t>
            </a:r>
            <a:r>
              <a:rPr lang="ru-RU" sz="2200" dirty="0" err="1"/>
              <a:t>apply</a:t>
            </a:r>
            <a:r>
              <a:rPr lang="ru-RU" sz="2200" dirty="0"/>
              <a:t>/</a:t>
            </a:r>
            <a:r>
              <a:rPr lang="ru-RU" sz="2200" dirty="0" err="1"/>
              <a:t>other</a:t>
            </a:r>
            <a:r>
              <a:rPr lang="ru-RU" sz="2200" dirty="0"/>
              <a:t>)</a:t>
            </a:r>
          </a:p>
          <a:p>
            <a:r>
              <a:rPr lang="ru-RU" sz="2200" dirty="0"/>
              <a:t>Временной диапазон (</a:t>
            </a:r>
            <a:r>
              <a:rPr lang="ru-RU" sz="2200" dirty="0" err="1"/>
              <a:t>start</a:t>
            </a:r>
            <a:r>
              <a:rPr lang="ru-RU" sz="2200" dirty="0"/>
              <a:t>/</a:t>
            </a:r>
            <a:r>
              <a:rPr lang="ru-RU" sz="2200" dirty="0" err="1"/>
              <a:t>end</a:t>
            </a:r>
            <a:r>
              <a:rPr lang="ru-RU" sz="2200" dirty="0"/>
              <a:t>)</a:t>
            </a:r>
          </a:p>
          <a:p>
            <a:r>
              <a:rPr lang="ru-RU" sz="2200" dirty="0"/>
              <a:t>Уникальные </a:t>
            </a:r>
            <a:r>
              <a:rPr lang="ru-RU" sz="2200" dirty="0" err="1"/>
              <a:t>Request</a:t>
            </a:r>
            <a:r>
              <a:rPr lang="ru-RU" sz="2200" dirty="0"/>
              <a:t> </a:t>
            </a:r>
            <a:r>
              <a:rPr lang="ru-RU" sz="2200" dirty="0" err="1"/>
              <a:t>IDs</a:t>
            </a:r>
            <a:r>
              <a:rPr lang="ru-RU" sz="2200" dirty="0"/>
              <a:t> (</a:t>
            </a:r>
            <a:r>
              <a:rPr lang="ru-RU" sz="2200" dirty="0" err="1"/>
              <a:t>Set</a:t>
            </a:r>
            <a:r>
              <a:rPr lang="ru-RU" sz="2200" dirty="0"/>
              <a:t>)</a:t>
            </a:r>
          </a:p>
          <a:p>
            <a:r>
              <a:rPr lang="ru-RU" sz="2200" dirty="0"/>
              <a:t>Уникальные типы ресурсов (</a:t>
            </a:r>
            <a:r>
              <a:rPr lang="ru-RU" sz="2200" dirty="0" err="1"/>
              <a:t>Set</a:t>
            </a:r>
            <a:r>
              <a:rPr lang="ru-RU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D695-E205-8628-3842-59CD852BC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2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1923-B596-506D-7B0A-E54788C4B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ADCE-AFD4-8574-A2D2-DCD4A34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Система фильтрации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A269-DA52-750A-C07E-4E3F1D9A260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964081"/>
            <a:ext cx="8229600" cy="3478155"/>
          </a:xfrm>
        </p:spPr>
        <p:txBody>
          <a:bodyPr>
            <a:normAutofit/>
          </a:bodyPr>
          <a:lstStyle/>
          <a:p>
            <a:r>
              <a:rPr lang="ru-RU" sz="2200" dirty="0"/>
              <a:t>Полнотекстовый поиск</a:t>
            </a:r>
          </a:p>
          <a:p>
            <a:r>
              <a:rPr lang="ru-RU" sz="2200" dirty="0"/>
              <a:t>Фильтр по уровню</a:t>
            </a:r>
          </a:p>
          <a:p>
            <a:r>
              <a:rPr lang="ru-RU" sz="2200" dirty="0"/>
              <a:t>Фильтр по секции</a:t>
            </a:r>
          </a:p>
          <a:p>
            <a:r>
              <a:rPr lang="ru-RU" sz="2200" dirty="0"/>
              <a:t>Фильтр по </a:t>
            </a:r>
            <a:r>
              <a:rPr lang="en-US" sz="2200" dirty="0"/>
              <a:t>Request ID </a:t>
            </a:r>
            <a:endParaRPr lang="ru-RU" sz="2200" dirty="0"/>
          </a:p>
          <a:p>
            <a:r>
              <a:rPr lang="ru-RU" sz="2200" dirty="0"/>
              <a:t>Фильтр по типу ресурса</a:t>
            </a:r>
          </a:p>
          <a:p>
            <a:r>
              <a:rPr lang="ru-RU" sz="2200" dirty="0"/>
              <a:t>Временной диапазон </a:t>
            </a:r>
          </a:p>
          <a:p>
            <a:r>
              <a:rPr lang="ru-RU" sz="2200" dirty="0"/>
              <a:t>Статус прочтения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CFA6-77B0-20A3-4896-497B02E4FC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23CE3F-A86F-07B3-9948-16E579A4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3" y="4442236"/>
            <a:ext cx="10068643" cy="21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E811F-F71F-7BD4-4DF4-7988FBB0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E891-E96C-A9F8-1E68-979CC830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Плагины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55B9137-AAB8-9F9C-480C-3726E4F75AD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36420" y="2215472"/>
            <a:ext cx="10697651" cy="2427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3EBE3-CEA4-A818-B8B8-3D27891043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48F9B-D4A0-5A24-E060-5C9E10CB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CC21-3B3C-58E9-ADB6-5287AB0C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3CD7-A5F0-9B60-3652-72FE9DBA8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D1E19-36E2-F8F8-B93A-8C1A9090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23" y="2335702"/>
            <a:ext cx="10437899" cy="21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5EEEC-DF25-FE62-A08D-698612F5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CB99-A0D2-E1B7-4545-6405F4D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en-US" dirty="0" err="1"/>
              <a:t>JsonViewer</a:t>
            </a:r>
            <a:r>
              <a:rPr lang="en-US" dirty="0"/>
              <a:t> </a:t>
            </a:r>
            <a:r>
              <a:rPr lang="ru-RU" dirty="0"/>
              <a:t>компонент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00C4-41D4-2856-1E14-9F5515562C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8229600" cy="54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Режимы отображения:</a:t>
            </a:r>
          </a:p>
          <a:p>
            <a:r>
              <a:rPr lang="en-US" sz="2200" dirty="0"/>
              <a:t>Collapsed (</a:t>
            </a:r>
            <a:r>
              <a:rPr lang="ru-RU" sz="2200" dirty="0"/>
              <a:t>свернутый) - показывает только тип данных</a:t>
            </a:r>
          </a:p>
          <a:p>
            <a:r>
              <a:rPr lang="en-US" sz="2200" dirty="0"/>
              <a:t>Expanded (</a:t>
            </a:r>
            <a:r>
              <a:rPr lang="ru-RU" sz="2200" dirty="0"/>
              <a:t>развернутый) с двумя под-режимами:</a:t>
            </a:r>
          </a:p>
          <a:p>
            <a:pPr lvl="1"/>
            <a:r>
              <a:rPr lang="en-US" sz="2200" dirty="0"/>
              <a:t>Raw mode - </a:t>
            </a:r>
            <a:r>
              <a:rPr lang="ru-RU" sz="2200" dirty="0"/>
              <a:t>полный </a:t>
            </a:r>
            <a:r>
              <a:rPr lang="en-US" sz="2200" dirty="0"/>
              <a:t>JSON </a:t>
            </a:r>
            <a:r>
              <a:rPr lang="ru-RU" sz="2200" dirty="0"/>
              <a:t>с подсветкой синтаксиса</a:t>
            </a:r>
          </a:p>
          <a:p>
            <a:pPr lvl="1"/>
            <a:r>
              <a:rPr lang="en-US" sz="2200" dirty="0"/>
              <a:t>Filtered mode - JSON </a:t>
            </a:r>
            <a:r>
              <a:rPr lang="ru-RU" sz="2200" dirty="0"/>
              <a:t>с выбранными ключами</a:t>
            </a:r>
          </a:p>
          <a:p>
            <a:pPr marL="0" indent="0">
              <a:buNone/>
            </a:pPr>
            <a:r>
              <a:rPr lang="ru-RU" sz="2200" b="1" dirty="0"/>
              <a:t>Функциональность:</a:t>
            </a:r>
          </a:p>
          <a:p>
            <a:r>
              <a:rPr lang="en-US" sz="2200" dirty="0"/>
              <a:t>Key Selection - </a:t>
            </a:r>
            <a:r>
              <a:rPr lang="ru-RU" sz="2200" dirty="0"/>
              <a:t>выбор/снятие выделения отдельных ключей</a:t>
            </a:r>
          </a:p>
          <a:p>
            <a:r>
              <a:rPr lang="en-US" sz="2200" dirty="0"/>
              <a:t>Select All / Deselect All - </a:t>
            </a:r>
            <a:r>
              <a:rPr lang="ru-RU" sz="2200" dirty="0"/>
              <a:t>групповые операции</a:t>
            </a:r>
          </a:p>
          <a:p>
            <a:r>
              <a:rPr lang="en-US" sz="2200" dirty="0"/>
              <a:t>Syntax Highlighting - </a:t>
            </a:r>
            <a:r>
              <a:rPr lang="ru-RU" sz="2200" dirty="0"/>
              <a:t>через </a:t>
            </a:r>
            <a:r>
              <a:rPr lang="en-US" sz="2200" dirty="0"/>
              <a:t>Highlight.js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0BE2-601E-CBC3-4207-DF756B27E3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7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AF6C-5D2B-071E-B3A0-23210954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D5E7-477C-AF4C-8073-703B9D21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en-US" dirty="0"/>
              <a:t>Timeline </a:t>
            </a:r>
            <a:r>
              <a:rPr lang="ru-RU" dirty="0"/>
              <a:t>компонент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8A9B-D4DE-FAC4-A4DE-57BE70C83F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188422"/>
            <a:ext cx="9986943" cy="5407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1. Фильтрация валидных </a:t>
            </a:r>
            <a:r>
              <a:rPr lang="en-US" sz="2200" dirty="0"/>
              <a:t>timestamps</a:t>
            </a:r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ru-RU" sz="2200" dirty="0"/>
              <a:t>Определение временного диапазона [</a:t>
            </a:r>
            <a:r>
              <a:rPr lang="en-US" sz="2200" dirty="0" err="1"/>
              <a:t>minTime</a:t>
            </a:r>
            <a:r>
              <a:rPr lang="en-US" sz="2200" dirty="0"/>
              <a:t>, </a:t>
            </a:r>
            <a:r>
              <a:rPr lang="en-US" sz="2200" dirty="0" err="1"/>
              <a:t>maxTime</a:t>
            </a:r>
            <a:r>
              <a:rPr lang="en-US" sz="2200" dirty="0"/>
              <a:t>]</a:t>
            </a:r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ru-RU" sz="2200" dirty="0"/>
              <a:t>Расчет видимого окна с учетом </a:t>
            </a:r>
            <a:r>
              <a:rPr lang="en-US" sz="2200" dirty="0"/>
              <a:t>zoom </a:t>
            </a:r>
            <a:r>
              <a:rPr lang="ru-RU" sz="2200" dirty="0"/>
              <a:t>и </a:t>
            </a:r>
            <a:r>
              <a:rPr lang="en-US" sz="2200" dirty="0"/>
              <a:t>offset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4. </a:t>
            </a:r>
            <a:r>
              <a:rPr lang="ru-RU" sz="2200" dirty="0"/>
              <a:t>Рендеринг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a. </a:t>
            </a:r>
            <a:r>
              <a:rPr lang="ru-RU" sz="2200" dirty="0"/>
              <a:t>Фон (</a:t>
            </a:r>
            <a:r>
              <a:rPr lang="en-US" sz="2200" dirty="0"/>
              <a:t>slate-900)</a:t>
            </a:r>
          </a:p>
          <a:p>
            <a:pPr marL="0" indent="0">
              <a:buNone/>
            </a:pPr>
            <a:r>
              <a:rPr lang="en-US" sz="2200" dirty="0"/>
              <a:t>   b. </a:t>
            </a:r>
            <a:r>
              <a:rPr lang="ru-RU" sz="2200" dirty="0"/>
              <a:t>Сетка (10 вертикальных линий)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c. </a:t>
            </a:r>
            <a:r>
              <a:rPr lang="ru-RU" sz="2200" dirty="0"/>
              <a:t>События (точки по уровням)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d. </a:t>
            </a:r>
            <a:r>
              <a:rPr lang="ru-RU" sz="2200" dirty="0"/>
              <a:t>Маркеры секций (вертикальные линии)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e. </a:t>
            </a:r>
            <a:r>
              <a:rPr lang="ru-RU" sz="2200" dirty="0"/>
              <a:t>Временные метки (5 равномерно распределенных)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E4176-228F-BE16-C330-A9DB44F5E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9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5279E-6481-2E3B-EA08-B1493F04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EC06-6F79-F8CF-EB50-5D880DA7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66D-6A9B-7756-2781-CAFC0CFF600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414883"/>
            <a:ext cx="9986943" cy="3388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/>
              <a:t>Обработка пользовательского ввода:</a:t>
            </a:r>
          </a:p>
          <a:p>
            <a:r>
              <a:rPr lang="en-US" sz="2200" dirty="0" err="1"/>
              <a:t>JSON.parse</a:t>
            </a:r>
            <a:r>
              <a:rPr lang="en-US" sz="2200" dirty="0"/>
              <a:t> </a:t>
            </a:r>
            <a:r>
              <a:rPr lang="ru-RU" sz="2200" dirty="0"/>
              <a:t>с </a:t>
            </a:r>
            <a:r>
              <a:rPr lang="en-US" sz="2200" dirty="0"/>
              <a:t>try-catch - </a:t>
            </a:r>
            <a:r>
              <a:rPr lang="ru-RU" sz="2200" dirty="0"/>
              <a:t>защита от </a:t>
            </a:r>
            <a:r>
              <a:rPr lang="ru-RU" sz="2200" dirty="0" err="1"/>
              <a:t>невалидного</a:t>
            </a:r>
            <a:r>
              <a:rPr lang="ru-RU" sz="2200" dirty="0"/>
              <a:t> </a:t>
            </a:r>
            <a:r>
              <a:rPr lang="en-US" sz="2200" dirty="0"/>
              <a:t>JSON</a:t>
            </a:r>
          </a:p>
          <a:p>
            <a:r>
              <a:rPr lang="en-US" sz="2200" dirty="0"/>
              <a:t>Regex validation - </a:t>
            </a:r>
            <a:r>
              <a:rPr lang="ru-RU" sz="2200" dirty="0"/>
              <a:t>для </a:t>
            </a:r>
            <a:r>
              <a:rPr lang="en-US" sz="2200" dirty="0"/>
              <a:t>timestamp </a:t>
            </a:r>
            <a:r>
              <a:rPr lang="ru-RU" sz="2200" dirty="0"/>
              <a:t>извлечения</a:t>
            </a:r>
          </a:p>
          <a:p>
            <a:r>
              <a:rPr lang="en-US" sz="2200" dirty="0"/>
              <a:t>Type checking - </a:t>
            </a:r>
            <a:r>
              <a:rPr lang="ru-RU" sz="2200" dirty="0"/>
              <a:t>проверка типов перед операциями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C0CD-CB42-B4DA-32FB-17A654150A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9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AB5A1-5ECE-3876-EB94-450D747ED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1716-58D4-C6E6-4566-414B7CE8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Оптимизации и улучшения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B1F3-843A-432F-08CF-A98E265B22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414883"/>
            <a:ext cx="9986943" cy="3388850"/>
          </a:xfrm>
        </p:spPr>
        <p:txBody>
          <a:bodyPr>
            <a:noAutofit/>
          </a:bodyPr>
          <a:lstStyle/>
          <a:p>
            <a:r>
              <a:rPr lang="ru-RU" sz="2200" dirty="0"/>
              <a:t>Удаление </a:t>
            </a:r>
            <a:r>
              <a:rPr lang="en-US" sz="2200" dirty="0"/>
              <a:t>API: </a:t>
            </a:r>
            <a:r>
              <a:rPr lang="ru-RU" sz="2200" dirty="0"/>
              <a:t>Полностью удалены все функции, связанные с внешними </a:t>
            </a:r>
            <a:r>
              <a:rPr lang="en-US" sz="2200" dirty="0"/>
              <a:t>API (</a:t>
            </a:r>
            <a:r>
              <a:rPr lang="en-US" sz="2200" dirty="0" err="1"/>
              <a:t>exportFilteredLogs</a:t>
            </a:r>
            <a:r>
              <a:rPr lang="en-US" sz="2200" dirty="0"/>
              <a:t>, </a:t>
            </a:r>
            <a:r>
              <a:rPr lang="en-US" sz="2200" dirty="0" err="1"/>
              <a:t>getCurlCommand</a:t>
            </a:r>
            <a:r>
              <a:rPr lang="en-US" sz="2200" dirty="0"/>
              <a:t>, </a:t>
            </a:r>
            <a:r>
              <a:rPr lang="en-US" sz="2200" dirty="0" err="1"/>
              <a:t>apiResult</a:t>
            </a:r>
            <a:r>
              <a:rPr lang="en-US" sz="2200" dirty="0"/>
              <a:t>).</a:t>
            </a:r>
          </a:p>
          <a:p>
            <a:r>
              <a:rPr lang="ru-RU" sz="2200" dirty="0"/>
              <a:t>Улучшенная </a:t>
            </a:r>
            <a:r>
              <a:rPr lang="ru-RU" sz="2200" dirty="0" err="1"/>
              <a:t>плагинная</a:t>
            </a:r>
            <a:r>
              <a:rPr lang="ru-RU" sz="2200" dirty="0"/>
              <a:t> система: Добавлен симулированный </a:t>
            </a:r>
            <a:r>
              <a:rPr lang="en-US" sz="2200" dirty="0" err="1"/>
              <a:t>ErrorAggregatorService</a:t>
            </a:r>
            <a:r>
              <a:rPr lang="en-US" sz="2200" dirty="0"/>
              <a:t> </a:t>
            </a:r>
            <a:r>
              <a:rPr lang="ru-RU" sz="2200" dirty="0"/>
              <a:t>и улучшена логика </a:t>
            </a:r>
            <a:r>
              <a:rPr lang="en-US" sz="2200" dirty="0" err="1"/>
              <a:t>LogFilterService</a:t>
            </a:r>
            <a:r>
              <a:rPr lang="en-US" sz="2200" dirty="0"/>
              <a:t>.</a:t>
            </a:r>
          </a:p>
          <a:p>
            <a:r>
              <a:rPr lang="ru-RU" sz="2200" dirty="0"/>
              <a:t>Улучшенный </a:t>
            </a:r>
            <a:r>
              <a:rPr lang="en-US" sz="2200" dirty="0"/>
              <a:t>UI: </a:t>
            </a:r>
            <a:r>
              <a:rPr lang="ru-RU" sz="2200" dirty="0"/>
              <a:t>Добавлены отдельные блоки для демонстрации работы каждого плагина.</a:t>
            </a:r>
          </a:p>
          <a:p>
            <a:r>
              <a:rPr lang="ru-RU" sz="2200" dirty="0"/>
              <a:t>Улучшенная структура кода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B5280-E75B-5356-D0D9-50BA677991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0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C9392-B9A5-9607-BEF3-5D097D87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D277-046A-2A41-F3F5-C52D86D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F618-93C2-59AB-8369-9B4A634B32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414883"/>
            <a:ext cx="9986943" cy="3388850"/>
          </a:xfrm>
        </p:spPr>
        <p:txBody>
          <a:bodyPr>
            <a:noAutofit/>
          </a:bodyPr>
          <a:lstStyle/>
          <a:p>
            <a:r>
              <a:rPr lang="ru-RU" sz="2200" dirty="0"/>
              <a:t>Размер файла: Ограничен памятью браузера (~100MB)</a:t>
            </a:r>
          </a:p>
          <a:p>
            <a:r>
              <a:rPr lang="ru-RU" sz="2200" dirty="0"/>
              <a:t>Формат файла: Только JSON (построчно)</a:t>
            </a:r>
          </a:p>
          <a:p>
            <a:r>
              <a:rPr lang="ru-RU" sz="2200" dirty="0" err="1"/>
              <a:t>Browser</a:t>
            </a:r>
            <a:r>
              <a:rPr lang="ru-RU" sz="2200" dirty="0"/>
              <a:t> </a:t>
            </a:r>
            <a:r>
              <a:rPr lang="ru-RU" sz="2200" dirty="0" err="1"/>
              <a:t>support</a:t>
            </a:r>
            <a:r>
              <a:rPr lang="ru-RU" sz="2200" dirty="0"/>
              <a:t>: Современные браузеры (ES6+)</a:t>
            </a:r>
          </a:p>
          <a:p>
            <a:r>
              <a:rPr lang="ru-RU" sz="2200" dirty="0"/>
              <a:t>No </a:t>
            </a:r>
            <a:r>
              <a:rPr lang="ru-RU" sz="2200" dirty="0" err="1"/>
              <a:t>persistence</a:t>
            </a:r>
            <a:r>
              <a:rPr lang="ru-RU" sz="2200" dirty="0"/>
              <a:t>: Нет сохранения состояния между сессиями</a:t>
            </a:r>
          </a:p>
          <a:p>
            <a:r>
              <a:rPr lang="ru-RU" sz="2200" dirty="0"/>
              <a:t>Single file: Одновременная работа только с одним файлом</a:t>
            </a:r>
          </a:p>
          <a:p>
            <a:r>
              <a:rPr lang="ru-RU" sz="2200" dirty="0" err="1"/>
              <a:t>gRPC</a:t>
            </a:r>
            <a:r>
              <a:rPr lang="ru-RU" sz="2200" dirty="0"/>
              <a:t> плагины: В текущей версии симулируются и не подключены к реальному серверу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4665-6633-DFD7-8410-089CFB4F92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1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EBE84-185A-335B-42E9-B3D44CD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F4EE-1170-B4A5-3F3A-50C02ABCF2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715785"/>
            <a:ext cx="8458767" cy="4447019"/>
          </a:xfrm>
        </p:spPr>
        <p:txBody>
          <a:bodyPr>
            <a:noAutofit/>
          </a:bodyPr>
          <a:lstStyle/>
          <a:p>
            <a:r>
              <a:rPr lang="ru-RU" sz="2200" dirty="0"/>
              <a:t>Полина Гусева – разработка</a:t>
            </a:r>
          </a:p>
          <a:p>
            <a:endParaRPr lang="ru-RU" sz="2200" dirty="0"/>
          </a:p>
          <a:p>
            <a:r>
              <a:rPr lang="ru-RU" sz="2200" dirty="0"/>
              <a:t>Екатерина Корнеева – разработка 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Даниил Ященко – разработка 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 err="1"/>
              <a:t>Жахонгир</a:t>
            </a:r>
            <a:r>
              <a:rPr lang="ru-RU" sz="2200" dirty="0"/>
              <a:t> </a:t>
            </a:r>
            <a:r>
              <a:rPr lang="ru-RU" sz="2200" dirty="0" err="1"/>
              <a:t>Ахмадалиев</a:t>
            </a:r>
            <a:r>
              <a:rPr lang="ru-RU" sz="2200" dirty="0"/>
              <a:t> – разработка 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Артем Валиахметов – разработка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7CAD8-F5D6-FB4F-BE99-14A57F0C7D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EF73AE-39B9-51A5-BC9B-DDC701553A2D}"/>
              </a:ext>
            </a:extLst>
          </p:cNvPr>
          <p:cNvSpPr txBox="1">
            <a:spLocks/>
          </p:cNvSpPr>
          <p:nvPr/>
        </p:nvSpPr>
        <p:spPr>
          <a:xfrm>
            <a:off x="1248904" y="99649"/>
            <a:ext cx="7212427" cy="131523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Команда </a:t>
            </a:r>
            <a:r>
              <a:rPr lang="en-US" dirty="0"/>
              <a:t>SectorJ04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6A443C8-CEAA-F7B4-13DA-590143B8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73" y="2356217"/>
            <a:ext cx="3913340" cy="39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9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3F21-8C64-DD23-DD17-ACA80D169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0BBE-E8C4-37AE-324F-11BB5705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5C94-6899-AC3E-C165-E840B7EB81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414882"/>
            <a:ext cx="9986943" cy="4296985"/>
          </a:xfrm>
        </p:spPr>
        <p:txBody>
          <a:bodyPr>
            <a:noAutofit/>
          </a:bodyPr>
          <a:lstStyle/>
          <a:p>
            <a:r>
              <a:rPr lang="en-US" sz="2200" dirty="0"/>
              <a:t>Real </a:t>
            </a:r>
            <a:r>
              <a:rPr lang="en-US" sz="2200" dirty="0" err="1"/>
              <a:t>gRPC</a:t>
            </a:r>
            <a:r>
              <a:rPr lang="en-US" sz="2200" dirty="0"/>
              <a:t> Client: </a:t>
            </a:r>
            <a:r>
              <a:rPr lang="ru-RU" sz="2200" dirty="0"/>
              <a:t>Подключить реальные </a:t>
            </a:r>
            <a:r>
              <a:rPr lang="en-US" sz="2200" dirty="0" err="1"/>
              <a:t>gRPC</a:t>
            </a:r>
            <a:r>
              <a:rPr lang="en-US" sz="2200" dirty="0"/>
              <a:t>-Web </a:t>
            </a:r>
            <a:r>
              <a:rPr lang="ru-RU" sz="2200" dirty="0"/>
              <a:t>клиенты к серверам плагинов.</a:t>
            </a:r>
          </a:p>
          <a:p>
            <a:r>
              <a:rPr lang="en-US" sz="2200" dirty="0"/>
              <a:t>Virtual scrolling - </a:t>
            </a:r>
            <a:r>
              <a:rPr lang="ru-RU" sz="2200" dirty="0"/>
              <a:t>для больших списков событий</a:t>
            </a:r>
          </a:p>
          <a:p>
            <a:r>
              <a:rPr lang="en-US" sz="2200" dirty="0"/>
              <a:t>Themes - </a:t>
            </a:r>
            <a:r>
              <a:rPr lang="ru-RU" sz="2200" dirty="0"/>
              <a:t>светлая/темная тема</a:t>
            </a:r>
          </a:p>
          <a:p>
            <a:r>
              <a:rPr lang="en-US" sz="2200" dirty="0"/>
              <a:t>Performance profiling - </a:t>
            </a:r>
            <a:r>
              <a:rPr lang="ru-RU" sz="2200" dirty="0"/>
              <a:t>анализ производительности </a:t>
            </a:r>
            <a:r>
              <a:rPr lang="en-US" sz="2200" dirty="0"/>
              <a:t>Terraform</a:t>
            </a:r>
          </a:p>
          <a:p>
            <a:r>
              <a:rPr lang="en-US" sz="2200" dirty="0"/>
              <a:t>Web Workers - </a:t>
            </a:r>
            <a:r>
              <a:rPr lang="ru-RU" sz="2200" dirty="0"/>
              <a:t>парсинг в отдельном потоке</a:t>
            </a:r>
          </a:p>
          <a:p>
            <a:r>
              <a:rPr lang="en-US" sz="2200" dirty="0" err="1"/>
              <a:t>IndexedDB</a:t>
            </a:r>
            <a:r>
              <a:rPr lang="en-US" sz="2200" dirty="0"/>
              <a:t> - </a:t>
            </a:r>
            <a:r>
              <a:rPr lang="ru-RU" sz="2200" dirty="0"/>
              <a:t>для работы с очень большими файлами</a:t>
            </a:r>
          </a:p>
          <a:p>
            <a:r>
              <a:rPr lang="ru-RU" sz="2200" dirty="0"/>
              <a:t>Плагины: Разработка реальных </a:t>
            </a:r>
            <a:r>
              <a:rPr lang="en-US" sz="2200" dirty="0" err="1"/>
              <a:t>gRPC</a:t>
            </a:r>
            <a:r>
              <a:rPr lang="en-US" sz="2200" dirty="0"/>
              <a:t>-</a:t>
            </a:r>
            <a:r>
              <a:rPr lang="ru-RU" sz="2200" dirty="0"/>
              <a:t>серверов для фильтрации и агрегации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53FE-354F-FB48-6243-EDA5F58821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2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25" y="737115"/>
            <a:ext cx="9291749" cy="5206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err="1">
                <a:latin typeface="+mn-lt"/>
              </a:rPr>
              <a:t>Terraform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Log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Analyzer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— это одностраничное приложение (SPA) для парсинга, фильтрации и визуализации JSON-логов </a:t>
            </a:r>
            <a:r>
              <a:rPr lang="ru-RU" sz="2800" dirty="0" err="1">
                <a:latin typeface="+mn-lt"/>
              </a:rPr>
              <a:t>Terraform</a:t>
            </a:r>
            <a:r>
              <a:rPr lang="ru-RU" sz="2800" dirty="0">
                <a:latin typeface="+mn-lt"/>
              </a:rPr>
              <a:t>. Приложение обеспечивает анализ логов в реальном времени с расширенными возможностями фильтрации и интерактивной временной шкалой.</a:t>
            </a:r>
            <a:endParaRPr lang="en-US" sz="2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4ECC5-621F-1FD1-D092-B96A79AFD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A845-5982-9540-E7FD-EC567342E1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715786"/>
            <a:ext cx="4449712" cy="3426428"/>
          </a:xfrm>
        </p:spPr>
        <p:txBody>
          <a:bodyPr>
            <a:normAutofit/>
          </a:bodyPr>
          <a:lstStyle/>
          <a:p>
            <a:r>
              <a:rPr lang="en-US" sz="3200" dirty="0"/>
              <a:t>React 18.x </a:t>
            </a:r>
          </a:p>
          <a:p>
            <a:r>
              <a:rPr lang="en-US" sz="3200" dirty="0"/>
              <a:t>Babel Standalone </a:t>
            </a:r>
            <a:endParaRPr lang="ru-RU" sz="3200" dirty="0"/>
          </a:p>
          <a:p>
            <a:r>
              <a:rPr lang="en-US" sz="3200" dirty="0"/>
              <a:t>Tailwind CSS </a:t>
            </a:r>
            <a:endParaRPr lang="ru-RU" sz="3200" dirty="0"/>
          </a:p>
          <a:p>
            <a:r>
              <a:rPr lang="en-US" sz="3200" dirty="0"/>
              <a:t>Highlight.js 11.9.0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B6988-C975-1786-F035-220E20379B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C98DFD-ECC7-3BC1-CF53-AF73CEBC441A}"/>
              </a:ext>
            </a:extLst>
          </p:cNvPr>
          <p:cNvSpPr txBox="1">
            <a:spLocks/>
          </p:cNvSpPr>
          <p:nvPr/>
        </p:nvSpPr>
        <p:spPr>
          <a:xfrm>
            <a:off x="1248904" y="99649"/>
            <a:ext cx="7212427" cy="131523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Основные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2278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50A67-8270-4128-2DD4-E26CEABB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AF3C-F387-7317-D86E-4F5940102A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5598947" cy="5407091"/>
          </a:xfrm>
        </p:spPr>
        <p:txBody>
          <a:bodyPr>
            <a:noAutofit/>
          </a:bodyPr>
          <a:lstStyle/>
          <a:p>
            <a:r>
              <a:rPr lang="ru-RU" sz="2800" b="1" dirty="0"/>
              <a:t>Полностью клиентское приложение</a:t>
            </a:r>
            <a:endParaRPr lang="en-US" sz="2800" dirty="0"/>
          </a:p>
          <a:p>
            <a:r>
              <a:rPr lang="en-US" sz="2800" b="1" dirty="0"/>
              <a:t>Browser APIs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FileReader</a:t>
            </a:r>
            <a:r>
              <a:rPr lang="en-US" sz="2800" dirty="0"/>
              <a:t> API </a:t>
            </a:r>
            <a:r>
              <a:rPr lang="ru-RU" sz="2800" dirty="0"/>
              <a:t>для обработки файлов</a:t>
            </a:r>
          </a:p>
          <a:p>
            <a:pPr lvl="1"/>
            <a:r>
              <a:rPr lang="en-US" sz="2800" dirty="0"/>
              <a:t>Canvas API </a:t>
            </a:r>
            <a:r>
              <a:rPr lang="ru-RU" sz="2800" dirty="0"/>
              <a:t>для рендеринга временной шкалы</a:t>
            </a:r>
          </a:p>
          <a:p>
            <a:pPr lvl="1"/>
            <a:r>
              <a:rPr lang="en-US" sz="2800" dirty="0"/>
              <a:t>Web Storage (</a:t>
            </a:r>
            <a:r>
              <a:rPr lang="ru-RU" sz="2800" dirty="0"/>
              <a:t>управление состоянием через </a:t>
            </a:r>
            <a:r>
              <a:rPr lang="en-US" sz="2800" dirty="0"/>
              <a:t>React hooks </a:t>
            </a:r>
            <a:r>
              <a:rPr lang="ru-RU" sz="2800" dirty="0"/>
              <a:t>в памяти)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B8718-B56D-E722-B34D-3B546E9F4D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8259CD-BE49-7545-EE2E-53F49ABB3E3B}"/>
              </a:ext>
            </a:extLst>
          </p:cNvPr>
          <p:cNvSpPr txBox="1">
            <a:spLocks/>
          </p:cNvSpPr>
          <p:nvPr/>
        </p:nvSpPr>
        <p:spPr>
          <a:xfrm>
            <a:off x="1248904" y="99649"/>
            <a:ext cx="7212427" cy="131523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8694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BD039-73C7-309B-C5ED-761C2C15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4F67-9893-96E5-CCF1-FB17F6D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53" y="174805"/>
            <a:ext cx="7212427" cy="1315234"/>
          </a:xfrm>
        </p:spPr>
        <p:txBody>
          <a:bodyPr/>
          <a:lstStyle/>
          <a:p>
            <a:r>
              <a:rPr lang="ru-RU" dirty="0"/>
              <a:t>Структура компонентов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7794-2FD7-033A-A78B-2FAC98297A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23853" y="1276104"/>
            <a:ext cx="8229600" cy="5407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TerraformLogParser</a:t>
            </a:r>
            <a:r>
              <a:rPr lang="en-US" sz="2200" dirty="0"/>
              <a:t> (</a:t>
            </a:r>
            <a:r>
              <a:rPr lang="ru-RU" sz="2200" dirty="0"/>
              <a:t>Корневой компонент)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File Upload Handler (</a:t>
            </a:r>
            <a:r>
              <a:rPr lang="ru-RU" sz="2200" dirty="0"/>
              <a:t>Загрузчик файлов)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Statistics Dashboard (</a:t>
            </a:r>
            <a:r>
              <a:rPr lang="ru-RU" sz="2200" dirty="0"/>
              <a:t>Панель статистики)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Filter Controls (</a:t>
            </a:r>
            <a:r>
              <a:rPr lang="ru-RU" sz="2200" dirty="0"/>
              <a:t>Панель фильтров)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Log Event List (</a:t>
            </a:r>
            <a:r>
              <a:rPr lang="ru-RU" sz="2200" dirty="0"/>
              <a:t>Список событий)</a:t>
            </a:r>
          </a:p>
          <a:p>
            <a:pPr marL="0" indent="0">
              <a:buNone/>
            </a:pPr>
            <a:r>
              <a:rPr lang="ru-RU" sz="2200" dirty="0"/>
              <a:t>│   └── </a:t>
            </a:r>
            <a:r>
              <a:rPr lang="en-US" sz="2200" dirty="0" err="1"/>
              <a:t>JsonViewer</a:t>
            </a:r>
            <a:r>
              <a:rPr lang="en-US" sz="2200" dirty="0"/>
              <a:t> (</a:t>
            </a:r>
            <a:r>
              <a:rPr lang="ru-RU" sz="2200" dirty="0" err="1"/>
              <a:t>Просмотрщик</a:t>
            </a:r>
            <a:r>
              <a:rPr lang="ru-RU" sz="2200" dirty="0"/>
              <a:t> </a:t>
            </a:r>
            <a:r>
              <a:rPr lang="en-US" sz="2200" dirty="0"/>
              <a:t>JSON)</a:t>
            </a:r>
          </a:p>
          <a:p>
            <a:pPr marL="0" indent="0">
              <a:buNone/>
            </a:pPr>
            <a:r>
              <a:rPr lang="en-US" sz="2200" dirty="0"/>
              <a:t>│       ├── Key Selector (</a:t>
            </a:r>
            <a:r>
              <a:rPr lang="ru-RU" sz="2200" dirty="0"/>
              <a:t>Селектор ключей)</a:t>
            </a:r>
          </a:p>
          <a:p>
            <a:pPr marL="0" indent="0">
              <a:buNone/>
            </a:pPr>
            <a:r>
              <a:rPr lang="ru-RU" sz="2200" dirty="0"/>
              <a:t>│       └── </a:t>
            </a:r>
            <a:r>
              <a:rPr lang="en-US" sz="2200" dirty="0"/>
              <a:t>Raw/Filtered View (</a:t>
            </a:r>
            <a:r>
              <a:rPr lang="ru-RU" sz="2200" dirty="0"/>
              <a:t>Сырой/Отфильтрованный вид)</a:t>
            </a:r>
          </a:p>
          <a:p>
            <a:pPr marL="0" indent="0">
              <a:buNone/>
            </a:pPr>
            <a:r>
              <a:rPr lang="ru-RU" sz="2200" dirty="0"/>
              <a:t>└── </a:t>
            </a:r>
            <a:r>
              <a:rPr lang="en-US" sz="2200" dirty="0"/>
              <a:t>Timeline (</a:t>
            </a:r>
            <a:r>
              <a:rPr lang="ru-RU" sz="2200" dirty="0"/>
              <a:t>Временная шкала)</a:t>
            </a:r>
          </a:p>
          <a:p>
            <a:pPr marL="0" indent="0">
              <a:buNone/>
            </a:pPr>
            <a:r>
              <a:rPr lang="ru-RU" sz="2200" dirty="0"/>
              <a:t>    ├── </a:t>
            </a:r>
            <a:r>
              <a:rPr lang="en-US" sz="2200" dirty="0"/>
              <a:t>Canvas Renderer (</a:t>
            </a:r>
            <a:r>
              <a:rPr lang="ru-RU" sz="2200" dirty="0"/>
              <a:t>Рендерер </a:t>
            </a:r>
            <a:r>
              <a:rPr lang="en-US" sz="2200" dirty="0"/>
              <a:t>Canvas)</a:t>
            </a:r>
          </a:p>
          <a:p>
            <a:pPr marL="0" indent="0">
              <a:buNone/>
            </a:pPr>
            <a:r>
              <a:rPr lang="en-US" sz="2200" dirty="0"/>
              <a:t>    ├── Zoom Controls (</a:t>
            </a:r>
            <a:r>
              <a:rPr lang="ru-RU" sz="2200" dirty="0"/>
              <a:t>Управление масштабом)</a:t>
            </a:r>
          </a:p>
          <a:p>
            <a:pPr marL="0" indent="0">
              <a:buNone/>
            </a:pPr>
            <a:r>
              <a:rPr lang="ru-RU" sz="2200" dirty="0"/>
              <a:t>    └── </a:t>
            </a:r>
            <a:r>
              <a:rPr lang="en-US" sz="2200" dirty="0"/>
              <a:t>Pan Controls (</a:t>
            </a:r>
            <a:r>
              <a:rPr lang="ru-RU" sz="2200" dirty="0"/>
              <a:t>Управление прокруткой)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FEB2-68BD-A48C-9FE9-2FDFB1A67B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9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A0BC3-4AE8-1928-A5D3-565CDE1C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57F8-13A0-3200-B0E5-AB1AACA2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53" y="174805"/>
            <a:ext cx="7212427" cy="13152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715F-742A-39DF-A5F6-ECCABAD1EE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7D380-D5F1-0D52-910C-1F45FC8E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73" y="174805"/>
            <a:ext cx="8947233" cy="66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27D21-719A-FE74-65E7-2A92F5F9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708B-E685-D4F8-8FDF-5F6AA7B8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4" y="99649"/>
            <a:ext cx="7212427" cy="1315234"/>
          </a:xfrm>
        </p:spPr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59A5-1536-0E79-4481-40AFC40CF7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862466"/>
            <a:ext cx="8229600" cy="5407091"/>
          </a:xfrm>
        </p:spPr>
        <p:txBody>
          <a:bodyPr>
            <a:normAutofit/>
          </a:bodyPr>
          <a:lstStyle/>
          <a:p>
            <a:r>
              <a:rPr lang="en-US" sz="2800" dirty="0"/>
              <a:t>Unidirectional Data Flow </a:t>
            </a:r>
          </a:p>
          <a:p>
            <a:r>
              <a:rPr lang="en-US" sz="2800" dirty="0"/>
              <a:t>Controlled Components</a:t>
            </a:r>
          </a:p>
          <a:p>
            <a:r>
              <a:rPr lang="en-US" sz="2800" dirty="0" err="1"/>
              <a:t>Memoization</a:t>
            </a:r>
            <a:r>
              <a:rPr lang="en-US" sz="2800" dirty="0"/>
              <a:t> </a:t>
            </a:r>
            <a:endParaRPr lang="ru-RU" sz="2800" dirty="0"/>
          </a:p>
          <a:p>
            <a:r>
              <a:rPr lang="en-US" sz="2800" dirty="0"/>
              <a:t>Refs </a:t>
            </a:r>
            <a:r>
              <a:rPr lang="ru-RU" sz="2800" dirty="0"/>
              <a:t>для </a:t>
            </a:r>
            <a:r>
              <a:rPr lang="en-US" sz="2800" dirty="0"/>
              <a:t>Canvas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1A867-24EB-FB8A-3305-035A8D571F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8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622C-8443-C17E-413C-245226AA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4B2B-83DB-7038-7155-8B1E057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Парсинг логов – </a:t>
            </a:r>
            <a:r>
              <a:rPr lang="ru-RU" dirty="0" err="1"/>
              <a:t>фунция</a:t>
            </a:r>
            <a:r>
              <a:rPr lang="ru-RU" dirty="0"/>
              <a:t> </a:t>
            </a:r>
            <a:r>
              <a:rPr lang="en-US" dirty="0" err="1"/>
              <a:t>parseLog</a:t>
            </a:r>
            <a:r>
              <a:rPr lang="en-US" dirty="0"/>
              <a:t>(</a:t>
            </a:r>
            <a:r>
              <a:rPr lang="en-US" dirty="0" err="1"/>
              <a:t>conent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F953-8966-097F-F627-3596F32EA3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8229600" cy="54070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1. Разбивка контента на строки</a:t>
            </a:r>
          </a:p>
          <a:p>
            <a:pPr marL="0" indent="0">
              <a:buNone/>
            </a:pPr>
            <a:r>
              <a:rPr lang="ru-RU" sz="2800" dirty="0"/>
              <a:t>2. Для каждой строки:</a:t>
            </a:r>
          </a:p>
          <a:p>
            <a:pPr marL="0" indent="0">
              <a:buNone/>
            </a:pPr>
            <a:r>
              <a:rPr lang="ru-RU" sz="2800" dirty="0"/>
              <a:t>   </a:t>
            </a:r>
            <a:r>
              <a:rPr lang="en-US" sz="2800" dirty="0"/>
              <a:t>a. </a:t>
            </a:r>
            <a:r>
              <a:rPr lang="ru-RU" sz="2800" dirty="0"/>
              <a:t>Попытка </a:t>
            </a:r>
            <a:r>
              <a:rPr lang="en-US" sz="2800" dirty="0" err="1"/>
              <a:t>JSON.parse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   b. </a:t>
            </a:r>
            <a:r>
              <a:rPr lang="ru-RU" sz="2800" dirty="0"/>
              <a:t>При ошибке - эвристический парсинг:</a:t>
            </a:r>
          </a:p>
          <a:p>
            <a:pPr marL="0" indent="0">
              <a:buNone/>
            </a:pPr>
            <a:r>
              <a:rPr lang="ru-RU" sz="2800" dirty="0"/>
              <a:t>      - Извлечение </a:t>
            </a:r>
            <a:r>
              <a:rPr lang="en-US" sz="2800" dirty="0"/>
              <a:t>timestamp </a:t>
            </a:r>
            <a:r>
              <a:rPr lang="ru-RU" sz="2800" dirty="0"/>
              <a:t>через </a:t>
            </a:r>
            <a:r>
              <a:rPr lang="en-US" sz="2800" dirty="0"/>
              <a:t>regex</a:t>
            </a:r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ru-RU" sz="2800" dirty="0"/>
              <a:t>Определение уровня (</a:t>
            </a:r>
            <a:r>
              <a:rPr lang="en-US" sz="2800" dirty="0"/>
              <a:t>info/debug/error/warn/trace)</a:t>
            </a:r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ru-RU" sz="2800" dirty="0"/>
              <a:t>Маркировка как </a:t>
            </a:r>
            <a:r>
              <a:rPr lang="en-US" sz="2800" dirty="0"/>
              <a:t>unparsed</a:t>
            </a:r>
          </a:p>
          <a:p>
            <a:pPr marL="0" indent="0">
              <a:buNone/>
            </a:pPr>
            <a:r>
              <a:rPr lang="en-US" sz="2800" dirty="0"/>
              <a:t>   c. </a:t>
            </a:r>
            <a:r>
              <a:rPr lang="ru-RU" sz="2800" dirty="0"/>
              <a:t>Определение секции (</a:t>
            </a:r>
            <a:r>
              <a:rPr lang="en-US" sz="2800" dirty="0"/>
              <a:t>plan/apply) </a:t>
            </a:r>
            <a:r>
              <a:rPr lang="ru-RU" sz="2800" dirty="0"/>
              <a:t>по ключевым словам</a:t>
            </a:r>
          </a:p>
          <a:p>
            <a:pPr marL="0" indent="0">
              <a:buNone/>
            </a:pPr>
            <a:r>
              <a:rPr lang="ru-RU" sz="2800" dirty="0"/>
              <a:t>   </a:t>
            </a:r>
            <a:r>
              <a:rPr lang="en-US" sz="2800" dirty="0"/>
              <a:t>d. </a:t>
            </a:r>
            <a:r>
              <a:rPr lang="ru-RU" sz="2800" dirty="0"/>
              <a:t>Извлечение метаданных:</a:t>
            </a:r>
          </a:p>
          <a:p>
            <a:pPr marL="0" indent="0">
              <a:buNone/>
            </a:pPr>
            <a:r>
              <a:rPr lang="ru-RU" sz="2800" dirty="0"/>
              <a:t>      - </a:t>
            </a:r>
            <a:r>
              <a:rPr lang="en-US" sz="2800" dirty="0" err="1"/>
              <a:t>tf_req_id</a:t>
            </a:r>
            <a:r>
              <a:rPr lang="en-US" sz="2800" dirty="0"/>
              <a:t> / </a:t>
            </a:r>
            <a:r>
              <a:rPr lang="en-US" sz="2800" dirty="0" err="1"/>
              <a:t>request_id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en-US" sz="2800" dirty="0" err="1"/>
              <a:t>tf_resource_type</a:t>
            </a:r>
            <a:r>
              <a:rPr lang="en-US" sz="2800" dirty="0"/>
              <a:t> / </a:t>
            </a:r>
            <a:r>
              <a:rPr lang="en-US" sz="2800" dirty="0" err="1"/>
              <a:t>resource_type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en-US" sz="2800" dirty="0" err="1"/>
              <a:t>http_req_body</a:t>
            </a:r>
            <a:r>
              <a:rPr lang="en-US" sz="2800" dirty="0"/>
              <a:t> / </a:t>
            </a:r>
            <a:r>
              <a:rPr lang="en-US" sz="2800" dirty="0" err="1"/>
              <a:t>http_res_body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4B10A-C545-9E9C-E41A-F10200E145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641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750</Words>
  <Application>Microsoft Office PowerPoint</Application>
  <PresentationFormat>Широкоэкранный</PresentationFormat>
  <Paragraphs>138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Tisa Offc Serif Pro</vt:lpstr>
      <vt:lpstr>Univers Light</vt:lpstr>
      <vt:lpstr>Custom</vt:lpstr>
      <vt:lpstr>Terraform Log Analyzer</vt:lpstr>
      <vt:lpstr>Презентация PowerPoint</vt:lpstr>
      <vt:lpstr>Terraform Log Analyzer — это одностраничное приложение (SPA) для парсинга, фильтрации и визуализации JSON-логов Terraform. Приложение обеспечивает анализ логов в реальном времени с расширенными возможностями фильтрации и интерактивной временной шкалой.</vt:lpstr>
      <vt:lpstr>Презентация PowerPoint</vt:lpstr>
      <vt:lpstr>Презентация PowerPoint</vt:lpstr>
      <vt:lpstr>Структура компонентов</vt:lpstr>
      <vt:lpstr>Презентация PowerPoint</vt:lpstr>
      <vt:lpstr>Паттерны проектирования</vt:lpstr>
      <vt:lpstr>Парсинг логов – фунция parseLog(conent)</vt:lpstr>
      <vt:lpstr>Парсинг логов – фунция parseLog(conent)</vt:lpstr>
      <vt:lpstr>Статистический анализ</vt:lpstr>
      <vt:lpstr>Система фильтрации</vt:lpstr>
      <vt:lpstr>Плагины</vt:lpstr>
      <vt:lpstr>Диаграмма Ганта</vt:lpstr>
      <vt:lpstr>JsonViewer компонент</vt:lpstr>
      <vt:lpstr>Timeline компонент</vt:lpstr>
      <vt:lpstr>Безопасность</vt:lpstr>
      <vt:lpstr>Оптимизации и улучшения</vt:lpstr>
      <vt:lpstr>Ограничения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Polina Guseva</cp:lastModifiedBy>
  <cp:revision>3</cp:revision>
  <dcterms:created xsi:type="dcterms:W3CDTF">2024-01-11T18:09:01Z</dcterms:created>
  <dcterms:modified xsi:type="dcterms:W3CDTF">2025-10-02T10:53:11Z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