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22" r:id="rId5"/>
    <p:sldId id="336" r:id="rId6"/>
    <p:sldId id="321" r:id="rId7"/>
    <p:sldId id="323" r:id="rId8"/>
    <p:sldId id="324" r:id="rId9"/>
    <p:sldId id="326" r:id="rId10"/>
    <p:sldId id="340" r:id="rId11"/>
    <p:sldId id="328" r:id="rId12"/>
    <p:sldId id="337" r:id="rId13"/>
    <p:sldId id="329" r:id="rId14"/>
    <p:sldId id="330" r:id="rId15"/>
    <p:sldId id="331" r:id="rId16"/>
    <p:sldId id="338" r:id="rId17"/>
    <p:sldId id="339" r:id="rId18"/>
    <p:sldId id="332" r:id="rId19"/>
    <p:sldId id="333" r:id="rId20"/>
    <p:sldId id="33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 autoAdjust="0"/>
    <p:restoredTop sz="95388" autoAdjust="0"/>
  </p:normalViewPr>
  <p:slideViewPr>
    <p:cSldViewPr snapToGrid="0">
      <p:cViewPr varScale="1">
        <p:scale>
          <a:sx n="61" d="100"/>
          <a:sy n="61" d="100"/>
        </p:scale>
        <p:origin x="288" y="58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f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f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360" y="212942"/>
            <a:ext cx="7738703" cy="2736937"/>
          </a:xfrm>
        </p:spPr>
        <p:txBody>
          <a:bodyPr/>
          <a:lstStyle/>
          <a:p>
            <a:r>
              <a:rPr lang="en-US" dirty="0"/>
              <a:t>Terraform Log Analyzer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A8626-1F56-D8D8-5AA7-E88246A94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5720-1498-D0C2-CE51-EFA8EADE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03" y="99649"/>
            <a:ext cx="9260433" cy="1315234"/>
          </a:xfrm>
        </p:spPr>
        <p:txBody>
          <a:bodyPr>
            <a:noAutofit/>
          </a:bodyPr>
          <a:lstStyle/>
          <a:p>
            <a:r>
              <a:rPr lang="ru-RU" dirty="0"/>
              <a:t>Парсинг логов – </a:t>
            </a:r>
            <a:r>
              <a:rPr lang="ru-RU" dirty="0" err="1"/>
              <a:t>фунция</a:t>
            </a:r>
            <a:r>
              <a:rPr lang="ru-RU" dirty="0"/>
              <a:t> </a:t>
            </a:r>
            <a:r>
              <a:rPr lang="en-US" dirty="0" err="1"/>
              <a:t>parseLog</a:t>
            </a:r>
            <a:r>
              <a:rPr lang="en-US" dirty="0"/>
              <a:t>(</a:t>
            </a:r>
            <a:r>
              <a:rPr lang="en-US" dirty="0" err="1"/>
              <a:t>conent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E409B-DE5C-BE62-A337-E6FE4411FBC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F146C74-F47B-306A-2D91-1F19E69F5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03" y="1236555"/>
            <a:ext cx="10129312" cy="5033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413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D14BE-2DDB-7261-036D-D7D3CBDF0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E5458-4F37-9FE0-272B-D7ED4352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03" y="99649"/>
            <a:ext cx="9260433" cy="1315234"/>
          </a:xfrm>
        </p:spPr>
        <p:txBody>
          <a:bodyPr>
            <a:noAutofit/>
          </a:bodyPr>
          <a:lstStyle/>
          <a:p>
            <a:r>
              <a:rPr lang="ru-RU" dirty="0"/>
              <a:t>Статистический анализ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959D2-E729-B8F9-035A-86C1A1AD412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8904" y="1188422"/>
            <a:ext cx="8229600" cy="5407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/>
              <a:t>Вычисляемые метрики</a:t>
            </a:r>
            <a:r>
              <a:rPr lang="ru-RU" sz="2200" dirty="0"/>
              <a:t>:</a:t>
            </a:r>
          </a:p>
          <a:p>
            <a:r>
              <a:rPr lang="ru-RU" sz="2200" dirty="0"/>
              <a:t>Общее количество записей</a:t>
            </a:r>
          </a:p>
          <a:p>
            <a:r>
              <a:rPr lang="ru-RU" sz="2200" dirty="0"/>
              <a:t>Распределение по уровням (</a:t>
            </a:r>
            <a:r>
              <a:rPr lang="ru-RU" sz="2200" dirty="0" err="1"/>
              <a:t>levels</a:t>
            </a:r>
            <a:r>
              <a:rPr lang="ru-RU" sz="2200" dirty="0"/>
              <a:t>)</a:t>
            </a:r>
          </a:p>
          <a:p>
            <a:r>
              <a:rPr lang="ru-RU" sz="2200" dirty="0"/>
              <a:t>Распределение по секциям (</a:t>
            </a:r>
            <a:r>
              <a:rPr lang="ru-RU" sz="2200" dirty="0" err="1"/>
              <a:t>plan</a:t>
            </a:r>
            <a:r>
              <a:rPr lang="ru-RU" sz="2200" dirty="0"/>
              <a:t>/</a:t>
            </a:r>
            <a:r>
              <a:rPr lang="ru-RU" sz="2200" dirty="0" err="1"/>
              <a:t>apply</a:t>
            </a:r>
            <a:r>
              <a:rPr lang="ru-RU" sz="2200" dirty="0"/>
              <a:t>/</a:t>
            </a:r>
            <a:r>
              <a:rPr lang="ru-RU" sz="2200" dirty="0" err="1"/>
              <a:t>other</a:t>
            </a:r>
            <a:r>
              <a:rPr lang="ru-RU" sz="2200" dirty="0"/>
              <a:t>)</a:t>
            </a:r>
          </a:p>
          <a:p>
            <a:r>
              <a:rPr lang="ru-RU" sz="2200" dirty="0"/>
              <a:t>Временной диапазон (</a:t>
            </a:r>
            <a:r>
              <a:rPr lang="ru-RU" sz="2200" dirty="0" err="1"/>
              <a:t>start</a:t>
            </a:r>
            <a:r>
              <a:rPr lang="ru-RU" sz="2200" dirty="0"/>
              <a:t>/</a:t>
            </a:r>
            <a:r>
              <a:rPr lang="ru-RU" sz="2200" dirty="0" err="1"/>
              <a:t>end</a:t>
            </a:r>
            <a:r>
              <a:rPr lang="ru-RU" sz="2200" dirty="0"/>
              <a:t>)</a:t>
            </a:r>
          </a:p>
          <a:p>
            <a:r>
              <a:rPr lang="ru-RU" sz="2200" dirty="0"/>
              <a:t>Уникальные </a:t>
            </a:r>
            <a:r>
              <a:rPr lang="ru-RU" sz="2200" dirty="0" err="1"/>
              <a:t>Request</a:t>
            </a:r>
            <a:r>
              <a:rPr lang="ru-RU" sz="2200" dirty="0"/>
              <a:t> </a:t>
            </a:r>
            <a:r>
              <a:rPr lang="ru-RU" sz="2200" dirty="0" err="1"/>
              <a:t>IDs</a:t>
            </a:r>
            <a:r>
              <a:rPr lang="ru-RU" sz="2200" dirty="0"/>
              <a:t> (</a:t>
            </a:r>
            <a:r>
              <a:rPr lang="ru-RU" sz="2200" dirty="0" err="1"/>
              <a:t>Set</a:t>
            </a:r>
            <a:r>
              <a:rPr lang="ru-RU" sz="2200" dirty="0"/>
              <a:t>)</a:t>
            </a:r>
          </a:p>
          <a:p>
            <a:r>
              <a:rPr lang="ru-RU" sz="2200" dirty="0"/>
              <a:t>Уникальные типы ресурсов (</a:t>
            </a:r>
            <a:r>
              <a:rPr lang="ru-RU" sz="2200" dirty="0" err="1"/>
              <a:t>Set</a:t>
            </a:r>
            <a:r>
              <a:rPr lang="ru-RU" sz="22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0D695-E205-8628-3842-59CD852BC4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25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01923-B596-506D-7B0A-E54788C4B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8ADCE-AFD4-8574-A2D2-DCD4A34D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03" y="99649"/>
            <a:ext cx="9260433" cy="1315234"/>
          </a:xfrm>
        </p:spPr>
        <p:txBody>
          <a:bodyPr>
            <a:noAutofit/>
          </a:bodyPr>
          <a:lstStyle/>
          <a:p>
            <a:r>
              <a:rPr lang="ru-RU" dirty="0"/>
              <a:t>Система фильтрации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A269-DA52-750A-C07E-4E3F1D9A260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8903" y="964081"/>
            <a:ext cx="8229600" cy="3478155"/>
          </a:xfrm>
        </p:spPr>
        <p:txBody>
          <a:bodyPr>
            <a:normAutofit/>
          </a:bodyPr>
          <a:lstStyle/>
          <a:p>
            <a:r>
              <a:rPr lang="ru-RU" sz="2200" dirty="0"/>
              <a:t>Полнотекстовый поиск</a:t>
            </a:r>
          </a:p>
          <a:p>
            <a:r>
              <a:rPr lang="ru-RU" sz="2200" dirty="0"/>
              <a:t>Фильтр по уровню</a:t>
            </a:r>
          </a:p>
          <a:p>
            <a:r>
              <a:rPr lang="ru-RU" sz="2200" dirty="0"/>
              <a:t>Фильтр по секции</a:t>
            </a:r>
          </a:p>
          <a:p>
            <a:r>
              <a:rPr lang="ru-RU" sz="2200" dirty="0"/>
              <a:t>Фильтр по </a:t>
            </a:r>
            <a:r>
              <a:rPr lang="en-US" sz="2200" dirty="0"/>
              <a:t>Request ID </a:t>
            </a:r>
            <a:endParaRPr lang="ru-RU" sz="2200" dirty="0"/>
          </a:p>
          <a:p>
            <a:r>
              <a:rPr lang="ru-RU" sz="2200" dirty="0"/>
              <a:t>Фильтр по типу ресурса</a:t>
            </a:r>
          </a:p>
          <a:p>
            <a:r>
              <a:rPr lang="ru-RU" sz="2200" dirty="0"/>
              <a:t>Временной диапазон </a:t>
            </a:r>
          </a:p>
          <a:p>
            <a:r>
              <a:rPr lang="ru-RU" sz="2200" dirty="0"/>
              <a:t>Статус прочтения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CCFA6-77B0-20A3-4896-497B02E4FC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23CE3F-A86F-07B3-9948-16E579A4F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903" y="4442236"/>
            <a:ext cx="10068643" cy="215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62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E811F-F71F-7BD4-4DF4-7988FBB02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DE891-E96C-A9F8-1E68-979CC830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03" y="99649"/>
            <a:ext cx="9260433" cy="1315234"/>
          </a:xfrm>
        </p:spPr>
        <p:txBody>
          <a:bodyPr>
            <a:noAutofit/>
          </a:bodyPr>
          <a:lstStyle/>
          <a:p>
            <a:r>
              <a:rPr lang="ru-RU" dirty="0"/>
              <a:t>Плагины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55B9137-AAB8-9F9C-480C-3726E4F75ADC}"/>
              </a:ext>
            </a:extLst>
          </p:cNvPr>
          <p:cNvPicPr>
            <a:picLocks noGrp="1" noChangeAspect="1"/>
          </p:cNvPicPr>
          <p:nvPr>
            <p:ph sz="quarter" idx="12"/>
          </p:nvPr>
        </p:nvPicPr>
        <p:blipFill>
          <a:blip r:embed="rId2"/>
          <a:stretch>
            <a:fillRect/>
          </a:stretch>
        </p:blipFill>
        <p:spPr>
          <a:xfrm>
            <a:off x="1036420" y="2215472"/>
            <a:ext cx="10697651" cy="242705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3EBE3-CEA4-A818-B8B8-3D27891043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7843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48F9B-D4A0-5A24-E060-5C9E10CB0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1CC21-3B3C-58E9-ADB6-5287AB0C6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03" y="99649"/>
            <a:ext cx="9260433" cy="1315234"/>
          </a:xfrm>
        </p:spPr>
        <p:txBody>
          <a:bodyPr>
            <a:noAutofit/>
          </a:bodyPr>
          <a:lstStyle/>
          <a:p>
            <a:r>
              <a:rPr lang="ru-RU" dirty="0"/>
              <a:t>Диаграмма </a:t>
            </a:r>
            <a:r>
              <a:rPr lang="ru-RU" dirty="0" err="1"/>
              <a:t>Ганта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63CD7-A5F0-9B60-3652-72FE9DBA8BE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CD1E19-36E2-F8F8-B93A-8C1A90908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623" y="2335702"/>
            <a:ext cx="10437899" cy="2186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699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5EEEC-DF25-FE62-A08D-698612F5D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CB99-A0D2-E1B7-4545-6405F4DB9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03" y="99649"/>
            <a:ext cx="9260433" cy="1315234"/>
          </a:xfrm>
        </p:spPr>
        <p:txBody>
          <a:bodyPr>
            <a:noAutofit/>
          </a:bodyPr>
          <a:lstStyle/>
          <a:p>
            <a:r>
              <a:rPr lang="en-US" dirty="0" err="1"/>
              <a:t>JsonViewer</a:t>
            </a:r>
            <a:r>
              <a:rPr lang="en-US" dirty="0"/>
              <a:t> </a:t>
            </a:r>
            <a:r>
              <a:rPr lang="ru-RU" dirty="0"/>
              <a:t>компонент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200C4-41D4-2856-1E14-9F5515562C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8904" y="1188422"/>
            <a:ext cx="8229600" cy="54070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200" b="1" dirty="0"/>
              <a:t>Режимы отображения:</a:t>
            </a:r>
          </a:p>
          <a:p>
            <a:r>
              <a:rPr lang="en-US" sz="2200" dirty="0"/>
              <a:t>Collapsed (</a:t>
            </a:r>
            <a:r>
              <a:rPr lang="ru-RU" sz="2200" dirty="0"/>
              <a:t>свернутый) - показывает только тип данных</a:t>
            </a:r>
          </a:p>
          <a:p>
            <a:r>
              <a:rPr lang="en-US" sz="2200" dirty="0"/>
              <a:t>Expanded (</a:t>
            </a:r>
            <a:r>
              <a:rPr lang="ru-RU" sz="2200" dirty="0"/>
              <a:t>развернутый) с двумя под-режимами:</a:t>
            </a:r>
          </a:p>
          <a:p>
            <a:pPr lvl="1"/>
            <a:r>
              <a:rPr lang="en-US" sz="2200" dirty="0"/>
              <a:t>Raw mode - </a:t>
            </a:r>
            <a:r>
              <a:rPr lang="ru-RU" sz="2200" dirty="0"/>
              <a:t>полный </a:t>
            </a:r>
            <a:r>
              <a:rPr lang="en-US" sz="2200" dirty="0"/>
              <a:t>JSON </a:t>
            </a:r>
            <a:r>
              <a:rPr lang="ru-RU" sz="2200" dirty="0"/>
              <a:t>с подсветкой синтаксиса</a:t>
            </a:r>
          </a:p>
          <a:p>
            <a:pPr lvl="1"/>
            <a:r>
              <a:rPr lang="en-US" sz="2200" dirty="0"/>
              <a:t>Filtered mode - JSON </a:t>
            </a:r>
            <a:r>
              <a:rPr lang="ru-RU" sz="2200" dirty="0"/>
              <a:t>с выбранными ключами</a:t>
            </a:r>
          </a:p>
          <a:p>
            <a:pPr marL="0" indent="0">
              <a:buNone/>
            </a:pPr>
            <a:r>
              <a:rPr lang="ru-RU" sz="2200" b="1" dirty="0"/>
              <a:t>Функциональность:</a:t>
            </a:r>
          </a:p>
          <a:p>
            <a:r>
              <a:rPr lang="en-US" sz="2200" dirty="0"/>
              <a:t>Key Selection - </a:t>
            </a:r>
            <a:r>
              <a:rPr lang="ru-RU" sz="2200" dirty="0"/>
              <a:t>выбор/снятие выделения отдельных ключей</a:t>
            </a:r>
          </a:p>
          <a:p>
            <a:r>
              <a:rPr lang="en-US" sz="2200" dirty="0"/>
              <a:t>Select All / Deselect All - </a:t>
            </a:r>
            <a:r>
              <a:rPr lang="ru-RU" sz="2200" dirty="0"/>
              <a:t>групповые операции</a:t>
            </a:r>
          </a:p>
          <a:p>
            <a:r>
              <a:rPr lang="en-US" sz="2200" dirty="0"/>
              <a:t>Syntax Highlighting - </a:t>
            </a:r>
            <a:r>
              <a:rPr lang="ru-RU" sz="2200" dirty="0"/>
              <a:t>через </a:t>
            </a:r>
            <a:r>
              <a:rPr lang="en-US" sz="2200" dirty="0"/>
              <a:t>Highlight.js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9D0BE2-601E-CBC3-4207-DF756B27E3F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71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0AF6C-5D2B-071E-B3A0-23210954E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1D5E7-477C-AF4C-8073-703B9D212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03" y="99649"/>
            <a:ext cx="9260433" cy="1315234"/>
          </a:xfrm>
        </p:spPr>
        <p:txBody>
          <a:bodyPr>
            <a:noAutofit/>
          </a:bodyPr>
          <a:lstStyle/>
          <a:p>
            <a:r>
              <a:rPr lang="en-US" dirty="0"/>
              <a:t>Timeline </a:t>
            </a:r>
            <a:r>
              <a:rPr lang="ru-RU" dirty="0"/>
              <a:t>компонент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78A9B-D4DE-FAC4-A4DE-57BE70C83F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8903" y="1188422"/>
            <a:ext cx="9986943" cy="5407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dirty="0"/>
              <a:t>1. Фильтрация валидных </a:t>
            </a:r>
            <a:r>
              <a:rPr lang="en-US" sz="2200" dirty="0"/>
              <a:t>timestamps</a:t>
            </a:r>
          </a:p>
          <a:p>
            <a:pPr marL="0" indent="0">
              <a:buNone/>
            </a:pPr>
            <a:r>
              <a:rPr lang="en-US" sz="2200" dirty="0"/>
              <a:t>2. </a:t>
            </a:r>
            <a:r>
              <a:rPr lang="ru-RU" sz="2200" dirty="0"/>
              <a:t>Определение временного диапазона [</a:t>
            </a:r>
            <a:r>
              <a:rPr lang="en-US" sz="2200" dirty="0" err="1"/>
              <a:t>minTime</a:t>
            </a:r>
            <a:r>
              <a:rPr lang="en-US" sz="2200" dirty="0"/>
              <a:t>, </a:t>
            </a:r>
            <a:r>
              <a:rPr lang="en-US" sz="2200" dirty="0" err="1"/>
              <a:t>maxTime</a:t>
            </a:r>
            <a:r>
              <a:rPr lang="en-US" sz="2200" dirty="0"/>
              <a:t>]</a:t>
            </a:r>
          </a:p>
          <a:p>
            <a:pPr marL="0" indent="0">
              <a:buNone/>
            </a:pPr>
            <a:r>
              <a:rPr lang="en-US" sz="2200" dirty="0"/>
              <a:t>3. </a:t>
            </a:r>
            <a:r>
              <a:rPr lang="ru-RU" sz="2200" dirty="0"/>
              <a:t>Расчет видимого окна с учетом </a:t>
            </a:r>
            <a:r>
              <a:rPr lang="en-US" sz="2200" dirty="0"/>
              <a:t>zoom </a:t>
            </a:r>
            <a:r>
              <a:rPr lang="ru-RU" sz="2200" dirty="0"/>
              <a:t>и </a:t>
            </a:r>
            <a:r>
              <a:rPr lang="en-US" sz="2200" dirty="0"/>
              <a:t>offset</a:t>
            </a:r>
            <a:endParaRPr lang="ru-RU" sz="2200" dirty="0"/>
          </a:p>
          <a:p>
            <a:pPr marL="0" indent="0">
              <a:buNone/>
            </a:pPr>
            <a:r>
              <a:rPr lang="en-US" sz="2200" dirty="0"/>
              <a:t>4. </a:t>
            </a:r>
            <a:r>
              <a:rPr lang="ru-RU" sz="2200" dirty="0"/>
              <a:t>Рендеринг</a:t>
            </a:r>
          </a:p>
          <a:p>
            <a:pPr marL="0" indent="0">
              <a:buNone/>
            </a:pPr>
            <a:r>
              <a:rPr lang="ru-RU" sz="2200" dirty="0"/>
              <a:t>   </a:t>
            </a:r>
            <a:r>
              <a:rPr lang="en-US" sz="2200" dirty="0"/>
              <a:t>a. </a:t>
            </a:r>
            <a:r>
              <a:rPr lang="ru-RU" sz="2200" dirty="0"/>
              <a:t>Фон (</a:t>
            </a:r>
            <a:r>
              <a:rPr lang="en-US" sz="2200" dirty="0"/>
              <a:t>slate-900)</a:t>
            </a:r>
          </a:p>
          <a:p>
            <a:pPr marL="0" indent="0">
              <a:buNone/>
            </a:pPr>
            <a:r>
              <a:rPr lang="en-US" sz="2200" dirty="0"/>
              <a:t>   b. </a:t>
            </a:r>
            <a:r>
              <a:rPr lang="ru-RU" sz="2200" dirty="0"/>
              <a:t>Сетка (10 вертикальных линий)</a:t>
            </a:r>
          </a:p>
          <a:p>
            <a:pPr marL="0" indent="0">
              <a:buNone/>
            </a:pPr>
            <a:r>
              <a:rPr lang="ru-RU" sz="2200" dirty="0"/>
              <a:t>   </a:t>
            </a:r>
            <a:r>
              <a:rPr lang="en-US" sz="2200" dirty="0"/>
              <a:t>c. </a:t>
            </a:r>
            <a:r>
              <a:rPr lang="ru-RU" sz="2200" dirty="0"/>
              <a:t>События (точки по уровням)</a:t>
            </a:r>
          </a:p>
          <a:p>
            <a:pPr marL="0" indent="0">
              <a:buNone/>
            </a:pPr>
            <a:r>
              <a:rPr lang="ru-RU" sz="2200" dirty="0"/>
              <a:t>   </a:t>
            </a:r>
            <a:r>
              <a:rPr lang="en-US" sz="2200" dirty="0"/>
              <a:t>d. </a:t>
            </a:r>
            <a:r>
              <a:rPr lang="ru-RU" sz="2200" dirty="0"/>
              <a:t>Маркеры секций (вертикальные линии)</a:t>
            </a:r>
          </a:p>
          <a:p>
            <a:pPr marL="0" indent="0">
              <a:buNone/>
            </a:pPr>
            <a:r>
              <a:rPr lang="ru-RU" sz="2200" dirty="0"/>
              <a:t>   </a:t>
            </a:r>
            <a:r>
              <a:rPr lang="en-US" sz="2200" dirty="0"/>
              <a:t>e. </a:t>
            </a:r>
            <a:r>
              <a:rPr lang="ru-RU" sz="2200" dirty="0"/>
              <a:t>Временные метки (5 равномерно распределенных)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DE4176-228F-BE16-C330-A9DB44F5ED2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8954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5279E-6481-2E3B-EA08-B1493F04E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CEC06-6F79-F8CF-EB50-5D880DA7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03" y="99649"/>
            <a:ext cx="9260433" cy="1315234"/>
          </a:xfrm>
        </p:spPr>
        <p:txBody>
          <a:bodyPr>
            <a:noAutofit/>
          </a:bodyPr>
          <a:lstStyle/>
          <a:p>
            <a:r>
              <a:rPr lang="ru-RU" dirty="0"/>
              <a:t>Безопасность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366D-6A9B-7756-2781-CAFC0CFF600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8903" y="1414883"/>
            <a:ext cx="9986943" cy="33888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200" b="1" dirty="0"/>
              <a:t>Обработка пользовательского ввода:</a:t>
            </a:r>
          </a:p>
          <a:p>
            <a:r>
              <a:rPr lang="en-US" sz="2200" dirty="0" err="1"/>
              <a:t>JSON.parse</a:t>
            </a:r>
            <a:r>
              <a:rPr lang="en-US" sz="2200" dirty="0"/>
              <a:t> </a:t>
            </a:r>
            <a:r>
              <a:rPr lang="ru-RU" sz="2200" dirty="0"/>
              <a:t>с </a:t>
            </a:r>
            <a:r>
              <a:rPr lang="en-US" sz="2200" dirty="0"/>
              <a:t>try-catch - </a:t>
            </a:r>
            <a:r>
              <a:rPr lang="ru-RU" sz="2200" dirty="0"/>
              <a:t>защита от </a:t>
            </a:r>
            <a:r>
              <a:rPr lang="ru-RU" sz="2200" dirty="0" err="1"/>
              <a:t>невалидного</a:t>
            </a:r>
            <a:r>
              <a:rPr lang="ru-RU" sz="2200" dirty="0"/>
              <a:t> </a:t>
            </a:r>
            <a:r>
              <a:rPr lang="en-US" sz="2200" dirty="0"/>
              <a:t>JSON</a:t>
            </a:r>
          </a:p>
          <a:p>
            <a:r>
              <a:rPr lang="en-US" sz="2200" dirty="0"/>
              <a:t>Regex validation - </a:t>
            </a:r>
            <a:r>
              <a:rPr lang="ru-RU" sz="2200" dirty="0"/>
              <a:t>для </a:t>
            </a:r>
            <a:r>
              <a:rPr lang="en-US" sz="2200" dirty="0"/>
              <a:t>timestamp </a:t>
            </a:r>
            <a:r>
              <a:rPr lang="ru-RU" sz="2200" dirty="0"/>
              <a:t>извлечения</a:t>
            </a:r>
          </a:p>
          <a:p>
            <a:r>
              <a:rPr lang="en-US" sz="2200" dirty="0"/>
              <a:t>Type checking - </a:t>
            </a:r>
            <a:r>
              <a:rPr lang="ru-RU" sz="2200" dirty="0"/>
              <a:t>проверка типов перед операциями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9C0CD-CB42-B4DA-32FB-17A654150A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9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EBE84-185A-335B-42E9-B3D44CD7A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2F4EE-1170-B4A5-3F3A-50C02ABCF2B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8903" y="1715785"/>
            <a:ext cx="8458767" cy="4447019"/>
          </a:xfrm>
        </p:spPr>
        <p:txBody>
          <a:bodyPr>
            <a:noAutofit/>
          </a:bodyPr>
          <a:lstStyle/>
          <a:p>
            <a:r>
              <a:rPr lang="ru-RU" sz="2200" dirty="0"/>
              <a:t>Полина Гусева – разработка</a:t>
            </a:r>
          </a:p>
          <a:p>
            <a:endParaRPr lang="ru-RU" sz="2200" dirty="0"/>
          </a:p>
          <a:p>
            <a:r>
              <a:rPr lang="ru-RU" sz="2200" dirty="0"/>
              <a:t>Екатерина Корнеева – разработка </a:t>
            </a:r>
          </a:p>
          <a:p>
            <a:pPr marL="0" indent="0">
              <a:buNone/>
            </a:pPr>
            <a:endParaRPr lang="ru-RU" sz="2200" dirty="0"/>
          </a:p>
          <a:p>
            <a:r>
              <a:rPr lang="ru-RU" sz="2200" dirty="0"/>
              <a:t>Даниил Ященко – разработка </a:t>
            </a:r>
          </a:p>
          <a:p>
            <a:pPr marL="0" indent="0">
              <a:buNone/>
            </a:pPr>
            <a:endParaRPr lang="ru-RU" sz="2200" dirty="0"/>
          </a:p>
          <a:p>
            <a:r>
              <a:rPr lang="ru-RU" sz="2200" dirty="0" err="1"/>
              <a:t>Жахонгир</a:t>
            </a:r>
            <a:r>
              <a:rPr lang="ru-RU" sz="2200" dirty="0"/>
              <a:t> </a:t>
            </a:r>
            <a:r>
              <a:rPr lang="ru-RU" sz="2200" dirty="0" err="1"/>
              <a:t>Ахмадалиев</a:t>
            </a:r>
            <a:r>
              <a:rPr lang="ru-RU" sz="2200" dirty="0"/>
              <a:t> – разработка </a:t>
            </a:r>
          </a:p>
          <a:p>
            <a:pPr marL="0" indent="0">
              <a:buNone/>
            </a:pPr>
            <a:endParaRPr lang="ru-RU" sz="2200" dirty="0"/>
          </a:p>
          <a:p>
            <a:r>
              <a:rPr lang="ru-RU" sz="2200" dirty="0"/>
              <a:t>Артем Валиахметов – разработка </a:t>
            </a:r>
          </a:p>
          <a:p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97CAD8-F5D6-FB4F-BE99-14A57F0C7D6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DEF73AE-39B9-51A5-BC9B-DDC701553A2D}"/>
              </a:ext>
            </a:extLst>
          </p:cNvPr>
          <p:cNvSpPr txBox="1">
            <a:spLocks/>
          </p:cNvSpPr>
          <p:nvPr/>
        </p:nvSpPr>
        <p:spPr>
          <a:xfrm>
            <a:off x="1248904" y="99649"/>
            <a:ext cx="7212427" cy="131523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Команда </a:t>
            </a:r>
            <a:r>
              <a:rPr lang="en-US" dirty="0"/>
              <a:t>SectorJ04</a:t>
            </a:r>
            <a:endParaRPr lang="ru-RU" dirty="0"/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16A443C8-CEAA-F7B4-13DA-590143B86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0773" y="2356217"/>
            <a:ext cx="3913340" cy="391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691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125" y="737115"/>
            <a:ext cx="9291749" cy="520648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ru-RU" sz="2800" b="1" dirty="0" err="1">
                <a:latin typeface="+mn-lt"/>
              </a:rPr>
              <a:t>Terraform</a:t>
            </a:r>
            <a:r>
              <a:rPr lang="ru-RU" sz="2800" b="1" dirty="0">
                <a:latin typeface="+mn-lt"/>
              </a:rPr>
              <a:t> </a:t>
            </a:r>
            <a:r>
              <a:rPr lang="ru-RU" sz="2800" b="1" dirty="0" err="1">
                <a:latin typeface="+mn-lt"/>
              </a:rPr>
              <a:t>Log</a:t>
            </a:r>
            <a:r>
              <a:rPr lang="ru-RU" sz="2800" b="1" dirty="0">
                <a:latin typeface="+mn-lt"/>
              </a:rPr>
              <a:t> </a:t>
            </a:r>
            <a:r>
              <a:rPr lang="ru-RU" sz="2800" b="1" dirty="0" err="1">
                <a:latin typeface="+mn-lt"/>
              </a:rPr>
              <a:t>Analyzer</a:t>
            </a:r>
            <a:r>
              <a:rPr lang="ru-RU" sz="2800" b="1" dirty="0">
                <a:latin typeface="+mn-lt"/>
              </a:rPr>
              <a:t> </a:t>
            </a:r>
            <a:r>
              <a:rPr lang="ru-RU" sz="2800" dirty="0">
                <a:latin typeface="+mn-lt"/>
              </a:rPr>
              <a:t>— это одностраничное приложение (SPA) для парсинга, фильтрации и визуализации JSON-логов </a:t>
            </a:r>
            <a:r>
              <a:rPr lang="ru-RU" sz="2800" dirty="0" err="1">
                <a:latin typeface="+mn-lt"/>
              </a:rPr>
              <a:t>Terraform</a:t>
            </a:r>
            <a:r>
              <a:rPr lang="ru-RU" sz="2800" dirty="0">
                <a:latin typeface="+mn-lt"/>
              </a:rPr>
              <a:t>. Приложение обеспечивает анализ логов в реальном времени с расширенными возможностями фильтрации и интерактивной временной шкалой.</a:t>
            </a:r>
            <a:endParaRPr lang="en-US" sz="2800" dirty="0">
              <a:latin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4ECC5-621F-1FD1-D092-B96A79AFD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CA845-5982-9540-E7FD-EC567342E1C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8904" y="1715786"/>
            <a:ext cx="4449712" cy="3426428"/>
          </a:xfrm>
        </p:spPr>
        <p:txBody>
          <a:bodyPr>
            <a:normAutofit/>
          </a:bodyPr>
          <a:lstStyle/>
          <a:p>
            <a:r>
              <a:rPr lang="en-US" sz="3200" dirty="0"/>
              <a:t>React 18.x </a:t>
            </a:r>
          </a:p>
          <a:p>
            <a:r>
              <a:rPr lang="en-US" sz="3200" dirty="0"/>
              <a:t>Babel Standalone </a:t>
            </a:r>
            <a:endParaRPr lang="ru-RU" sz="3200" dirty="0"/>
          </a:p>
          <a:p>
            <a:r>
              <a:rPr lang="en-US" sz="3200" dirty="0"/>
              <a:t>Tailwind CSS </a:t>
            </a:r>
            <a:endParaRPr lang="ru-RU" sz="3200" dirty="0"/>
          </a:p>
          <a:p>
            <a:r>
              <a:rPr lang="en-US" sz="3200" dirty="0"/>
              <a:t>Highlight.js 11.9.0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9B6988-C975-1786-F035-220E20379B4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C98DFD-ECC7-3BC1-CF53-AF73CEBC441A}"/>
              </a:ext>
            </a:extLst>
          </p:cNvPr>
          <p:cNvSpPr txBox="1">
            <a:spLocks/>
          </p:cNvSpPr>
          <p:nvPr/>
        </p:nvSpPr>
        <p:spPr>
          <a:xfrm>
            <a:off x="1248904" y="99649"/>
            <a:ext cx="7212427" cy="131523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Основные 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122781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50A67-8270-4128-2DD4-E26CEABB6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AF3C-F387-7317-D86E-4F5940102A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8904" y="1188422"/>
            <a:ext cx="5598947" cy="5407091"/>
          </a:xfrm>
        </p:spPr>
        <p:txBody>
          <a:bodyPr>
            <a:noAutofit/>
          </a:bodyPr>
          <a:lstStyle/>
          <a:p>
            <a:r>
              <a:rPr lang="ru-RU" sz="2800" b="1" dirty="0"/>
              <a:t>Полностью клиентское приложение</a:t>
            </a:r>
            <a:endParaRPr lang="en-US" sz="2800" dirty="0"/>
          </a:p>
          <a:p>
            <a:r>
              <a:rPr lang="en-US" sz="2800" b="1" dirty="0"/>
              <a:t>Browser APIs</a:t>
            </a:r>
            <a:r>
              <a:rPr lang="en-US" sz="2800" dirty="0"/>
              <a:t>:</a:t>
            </a:r>
          </a:p>
          <a:p>
            <a:pPr lvl="1"/>
            <a:r>
              <a:rPr lang="en-US" sz="2800" dirty="0" err="1"/>
              <a:t>FileReader</a:t>
            </a:r>
            <a:r>
              <a:rPr lang="en-US" sz="2800" dirty="0"/>
              <a:t> API </a:t>
            </a:r>
            <a:r>
              <a:rPr lang="ru-RU" sz="2800" dirty="0"/>
              <a:t>для обработки файлов</a:t>
            </a:r>
          </a:p>
          <a:p>
            <a:pPr lvl="1"/>
            <a:r>
              <a:rPr lang="en-US" sz="2800" dirty="0"/>
              <a:t>Canvas API </a:t>
            </a:r>
            <a:r>
              <a:rPr lang="ru-RU" sz="2800" dirty="0"/>
              <a:t>для рендеринга временной шкалы</a:t>
            </a:r>
          </a:p>
          <a:p>
            <a:pPr lvl="1"/>
            <a:r>
              <a:rPr lang="en-US" sz="2800" dirty="0"/>
              <a:t>Web Storage (</a:t>
            </a:r>
            <a:r>
              <a:rPr lang="ru-RU" sz="2800" dirty="0"/>
              <a:t>управление состоянием через </a:t>
            </a:r>
            <a:r>
              <a:rPr lang="en-US" sz="2800" dirty="0"/>
              <a:t>React hooks </a:t>
            </a:r>
            <a:r>
              <a:rPr lang="ru-RU" sz="2800" dirty="0"/>
              <a:t>в памяти)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0B8718-B56D-E722-B34D-3B546E9F4D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B8259CD-BE49-7545-EE2E-53F49ABB3E3B}"/>
              </a:ext>
            </a:extLst>
          </p:cNvPr>
          <p:cNvSpPr txBox="1">
            <a:spLocks/>
          </p:cNvSpPr>
          <p:nvPr/>
        </p:nvSpPr>
        <p:spPr>
          <a:xfrm>
            <a:off x="1248904" y="99649"/>
            <a:ext cx="7212427" cy="1315234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Среда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1869445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BD039-73C7-309B-C5ED-761C2C15B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B4F67-9893-96E5-CCF1-FB17F6DB6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853" y="174805"/>
            <a:ext cx="7212427" cy="1315234"/>
          </a:xfrm>
        </p:spPr>
        <p:txBody>
          <a:bodyPr/>
          <a:lstStyle/>
          <a:p>
            <a:r>
              <a:rPr lang="ru-RU" dirty="0"/>
              <a:t>Структура компонентов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A7794-2FD7-033A-A78B-2FAC98297AA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23853" y="1276104"/>
            <a:ext cx="8229600" cy="5407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err="1"/>
              <a:t>TerraformLogParser</a:t>
            </a:r>
            <a:r>
              <a:rPr lang="en-US" sz="2200" dirty="0"/>
              <a:t> (</a:t>
            </a:r>
            <a:r>
              <a:rPr lang="ru-RU" sz="2200" dirty="0"/>
              <a:t>Корневой компонент)</a:t>
            </a:r>
          </a:p>
          <a:p>
            <a:pPr marL="0" indent="0">
              <a:buNone/>
            </a:pPr>
            <a:r>
              <a:rPr lang="ru-RU" sz="2200" dirty="0"/>
              <a:t>├── </a:t>
            </a:r>
            <a:r>
              <a:rPr lang="en-US" sz="2200" dirty="0"/>
              <a:t>File Upload Handler (</a:t>
            </a:r>
            <a:r>
              <a:rPr lang="ru-RU" sz="2200" dirty="0"/>
              <a:t>Загрузчик файлов)</a:t>
            </a:r>
          </a:p>
          <a:p>
            <a:pPr marL="0" indent="0">
              <a:buNone/>
            </a:pPr>
            <a:r>
              <a:rPr lang="ru-RU" sz="2200" dirty="0"/>
              <a:t>├── </a:t>
            </a:r>
            <a:r>
              <a:rPr lang="en-US" sz="2200" dirty="0"/>
              <a:t>Statistics Dashboard (</a:t>
            </a:r>
            <a:r>
              <a:rPr lang="ru-RU" sz="2200" dirty="0"/>
              <a:t>Панель статистики)</a:t>
            </a:r>
          </a:p>
          <a:p>
            <a:pPr marL="0" indent="0">
              <a:buNone/>
            </a:pPr>
            <a:r>
              <a:rPr lang="ru-RU" sz="2200" dirty="0"/>
              <a:t>├── </a:t>
            </a:r>
            <a:r>
              <a:rPr lang="en-US" sz="2200" dirty="0"/>
              <a:t>Filter Controls (</a:t>
            </a:r>
            <a:r>
              <a:rPr lang="ru-RU" sz="2200" dirty="0"/>
              <a:t>Панель фильтров)</a:t>
            </a:r>
          </a:p>
          <a:p>
            <a:pPr marL="0" indent="0">
              <a:buNone/>
            </a:pPr>
            <a:r>
              <a:rPr lang="ru-RU" sz="2200" dirty="0"/>
              <a:t>├── </a:t>
            </a:r>
            <a:r>
              <a:rPr lang="en-US" sz="2200" dirty="0"/>
              <a:t>Log Event List (</a:t>
            </a:r>
            <a:r>
              <a:rPr lang="ru-RU" sz="2200" dirty="0"/>
              <a:t>Список событий)</a:t>
            </a:r>
          </a:p>
          <a:p>
            <a:pPr marL="0" indent="0">
              <a:buNone/>
            </a:pPr>
            <a:r>
              <a:rPr lang="ru-RU" sz="2200" dirty="0"/>
              <a:t>│   └── </a:t>
            </a:r>
            <a:r>
              <a:rPr lang="en-US" sz="2200" dirty="0" err="1"/>
              <a:t>JsonViewer</a:t>
            </a:r>
            <a:r>
              <a:rPr lang="en-US" sz="2200" dirty="0"/>
              <a:t> (</a:t>
            </a:r>
            <a:r>
              <a:rPr lang="ru-RU" sz="2200" dirty="0" err="1"/>
              <a:t>Просмотрщик</a:t>
            </a:r>
            <a:r>
              <a:rPr lang="ru-RU" sz="2200" dirty="0"/>
              <a:t> </a:t>
            </a:r>
            <a:r>
              <a:rPr lang="en-US" sz="2200" dirty="0"/>
              <a:t>JSON)</a:t>
            </a:r>
          </a:p>
          <a:p>
            <a:pPr marL="0" indent="0">
              <a:buNone/>
            </a:pPr>
            <a:r>
              <a:rPr lang="en-US" sz="2200" dirty="0"/>
              <a:t>│       ├── Key Selector (</a:t>
            </a:r>
            <a:r>
              <a:rPr lang="ru-RU" sz="2200" dirty="0"/>
              <a:t>Селектор ключей)</a:t>
            </a:r>
          </a:p>
          <a:p>
            <a:pPr marL="0" indent="0">
              <a:buNone/>
            </a:pPr>
            <a:r>
              <a:rPr lang="ru-RU" sz="2200" dirty="0"/>
              <a:t>│       └── </a:t>
            </a:r>
            <a:r>
              <a:rPr lang="en-US" sz="2200" dirty="0"/>
              <a:t>Raw/Filtered View (</a:t>
            </a:r>
            <a:r>
              <a:rPr lang="ru-RU" sz="2200" dirty="0"/>
              <a:t>Сырой/Отфильтрованный вид)</a:t>
            </a:r>
          </a:p>
          <a:p>
            <a:pPr marL="0" indent="0">
              <a:buNone/>
            </a:pPr>
            <a:r>
              <a:rPr lang="ru-RU" sz="2200" dirty="0"/>
              <a:t>└── </a:t>
            </a:r>
            <a:r>
              <a:rPr lang="en-US" sz="2200" dirty="0"/>
              <a:t>Timeline (</a:t>
            </a:r>
            <a:r>
              <a:rPr lang="ru-RU" sz="2200" dirty="0"/>
              <a:t>Временная шкала)</a:t>
            </a:r>
          </a:p>
          <a:p>
            <a:pPr marL="0" indent="0">
              <a:buNone/>
            </a:pPr>
            <a:r>
              <a:rPr lang="ru-RU" sz="2200" dirty="0"/>
              <a:t>    ├── </a:t>
            </a:r>
            <a:r>
              <a:rPr lang="en-US" sz="2200" dirty="0"/>
              <a:t>Canvas Renderer (</a:t>
            </a:r>
            <a:r>
              <a:rPr lang="ru-RU" sz="2200" dirty="0"/>
              <a:t>Рендерер </a:t>
            </a:r>
            <a:r>
              <a:rPr lang="en-US" sz="2200" dirty="0"/>
              <a:t>Canvas)</a:t>
            </a:r>
          </a:p>
          <a:p>
            <a:pPr marL="0" indent="0">
              <a:buNone/>
            </a:pPr>
            <a:r>
              <a:rPr lang="en-US" sz="2200" dirty="0"/>
              <a:t>    ├── Zoom Controls (</a:t>
            </a:r>
            <a:r>
              <a:rPr lang="ru-RU" sz="2200" dirty="0"/>
              <a:t>Управление масштабом)</a:t>
            </a:r>
          </a:p>
          <a:p>
            <a:pPr marL="0" indent="0">
              <a:buNone/>
            </a:pPr>
            <a:r>
              <a:rPr lang="ru-RU" sz="2200" dirty="0"/>
              <a:t>    └── </a:t>
            </a:r>
            <a:r>
              <a:rPr lang="en-US" sz="2200" dirty="0"/>
              <a:t>Pan Controls (</a:t>
            </a:r>
            <a:r>
              <a:rPr lang="ru-RU" sz="2200" dirty="0"/>
              <a:t>Управление прокруткой)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BFEB2-68BD-A48C-9FE9-2FDFB1A67BC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19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A0BC3-4AE8-1928-A5D3-565CDE1CA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57F8-13A0-3200-B0E5-AB1AACA26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853" y="174805"/>
            <a:ext cx="7212427" cy="1315234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2715F-742A-39DF-A5F6-ECCABAD1EE7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07D380-D5F1-0D52-910C-1F45FC8E1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473" y="174805"/>
            <a:ext cx="8947233" cy="660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17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27D21-719A-FE74-65E7-2A92F5F93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D708B-E685-D4F8-8FDF-5F6AA7B87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04" y="99649"/>
            <a:ext cx="7212427" cy="1315234"/>
          </a:xfrm>
        </p:spPr>
        <p:txBody>
          <a:bodyPr/>
          <a:lstStyle/>
          <a:p>
            <a:r>
              <a:rPr lang="ru-RU" dirty="0"/>
              <a:t>Паттерны проектирования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F59A5-1536-0E79-4481-40AFC40CF7D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8904" y="862466"/>
            <a:ext cx="8229600" cy="5407091"/>
          </a:xfrm>
        </p:spPr>
        <p:txBody>
          <a:bodyPr>
            <a:normAutofit/>
          </a:bodyPr>
          <a:lstStyle/>
          <a:p>
            <a:r>
              <a:rPr lang="en-US" sz="2800" dirty="0"/>
              <a:t>Unidirectional Data Flow </a:t>
            </a:r>
          </a:p>
          <a:p>
            <a:r>
              <a:rPr lang="en-US" sz="2800" dirty="0"/>
              <a:t>Controlled Components</a:t>
            </a:r>
          </a:p>
          <a:p>
            <a:r>
              <a:rPr lang="en-US" sz="2800" dirty="0" err="1"/>
              <a:t>Memoization</a:t>
            </a:r>
            <a:r>
              <a:rPr lang="en-US" sz="2800" dirty="0"/>
              <a:t> </a:t>
            </a:r>
            <a:endParaRPr lang="ru-RU" sz="2800" dirty="0"/>
          </a:p>
          <a:p>
            <a:r>
              <a:rPr lang="en-US" sz="2800" dirty="0"/>
              <a:t>Refs </a:t>
            </a:r>
            <a:r>
              <a:rPr lang="ru-RU" sz="2800" dirty="0"/>
              <a:t>для </a:t>
            </a:r>
            <a:r>
              <a:rPr lang="en-US" sz="2800" dirty="0"/>
              <a:t>Canvas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1A867-24EB-FB8A-3305-035A8D571F9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488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3622C-8443-C17E-413C-245226AA6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4B2B-83DB-7038-7155-8B1E05715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8903" y="99649"/>
            <a:ext cx="9260433" cy="1315234"/>
          </a:xfrm>
        </p:spPr>
        <p:txBody>
          <a:bodyPr>
            <a:noAutofit/>
          </a:bodyPr>
          <a:lstStyle/>
          <a:p>
            <a:r>
              <a:rPr lang="ru-RU" dirty="0"/>
              <a:t>Парсинг логов – </a:t>
            </a:r>
            <a:r>
              <a:rPr lang="ru-RU" dirty="0" err="1"/>
              <a:t>фунция</a:t>
            </a:r>
            <a:r>
              <a:rPr lang="ru-RU" dirty="0"/>
              <a:t> </a:t>
            </a:r>
            <a:r>
              <a:rPr lang="en-US" dirty="0" err="1"/>
              <a:t>parseLog</a:t>
            </a:r>
            <a:r>
              <a:rPr lang="en-US" dirty="0"/>
              <a:t>(</a:t>
            </a:r>
            <a:r>
              <a:rPr lang="en-US" dirty="0" err="1"/>
              <a:t>conent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DF953-8966-097F-F627-3596F32EA3E1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8904" y="1188422"/>
            <a:ext cx="8229600" cy="540709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2800" dirty="0"/>
              <a:t>1. Разбивка контента на строки</a:t>
            </a:r>
          </a:p>
          <a:p>
            <a:pPr marL="0" indent="0">
              <a:buNone/>
            </a:pPr>
            <a:r>
              <a:rPr lang="ru-RU" sz="2800" dirty="0"/>
              <a:t>2. Для каждой строки:</a:t>
            </a:r>
          </a:p>
          <a:p>
            <a:pPr marL="0" indent="0">
              <a:buNone/>
            </a:pPr>
            <a:r>
              <a:rPr lang="ru-RU" sz="2800" dirty="0"/>
              <a:t>   </a:t>
            </a:r>
            <a:r>
              <a:rPr lang="en-US" sz="2800" dirty="0"/>
              <a:t>a. </a:t>
            </a:r>
            <a:r>
              <a:rPr lang="ru-RU" sz="2800" dirty="0"/>
              <a:t>Попытка </a:t>
            </a:r>
            <a:r>
              <a:rPr lang="en-US" sz="2800" dirty="0" err="1"/>
              <a:t>JSON.parse</a:t>
            </a:r>
            <a:r>
              <a:rPr lang="en-US" sz="2800" dirty="0"/>
              <a:t>()</a:t>
            </a:r>
          </a:p>
          <a:p>
            <a:pPr marL="0" indent="0">
              <a:buNone/>
            </a:pPr>
            <a:r>
              <a:rPr lang="en-US" sz="2800" dirty="0"/>
              <a:t>   b. </a:t>
            </a:r>
            <a:r>
              <a:rPr lang="ru-RU" sz="2800" dirty="0"/>
              <a:t>При ошибке - эвристический парсинг:</a:t>
            </a:r>
          </a:p>
          <a:p>
            <a:pPr marL="0" indent="0">
              <a:buNone/>
            </a:pPr>
            <a:r>
              <a:rPr lang="ru-RU" sz="2800" dirty="0"/>
              <a:t>      - Извлечение </a:t>
            </a:r>
            <a:r>
              <a:rPr lang="en-US" sz="2800" dirty="0"/>
              <a:t>timestamp </a:t>
            </a:r>
            <a:r>
              <a:rPr lang="ru-RU" sz="2800" dirty="0"/>
              <a:t>через </a:t>
            </a:r>
            <a:r>
              <a:rPr lang="en-US" sz="2800" dirty="0"/>
              <a:t>regex</a:t>
            </a:r>
          </a:p>
          <a:p>
            <a:pPr marL="0" indent="0">
              <a:buNone/>
            </a:pPr>
            <a:r>
              <a:rPr lang="en-US" sz="2800" dirty="0"/>
              <a:t>      - </a:t>
            </a:r>
            <a:r>
              <a:rPr lang="ru-RU" sz="2800" dirty="0"/>
              <a:t>Определение уровня (</a:t>
            </a:r>
            <a:r>
              <a:rPr lang="en-US" sz="2800" dirty="0"/>
              <a:t>info/debug/error/warn/trace)</a:t>
            </a:r>
          </a:p>
          <a:p>
            <a:pPr marL="0" indent="0">
              <a:buNone/>
            </a:pPr>
            <a:r>
              <a:rPr lang="en-US" sz="2800" dirty="0"/>
              <a:t>      - </a:t>
            </a:r>
            <a:r>
              <a:rPr lang="ru-RU" sz="2800" dirty="0"/>
              <a:t>Маркировка как </a:t>
            </a:r>
            <a:r>
              <a:rPr lang="en-US" sz="2800" dirty="0"/>
              <a:t>unparsed</a:t>
            </a:r>
          </a:p>
          <a:p>
            <a:pPr marL="0" indent="0">
              <a:buNone/>
            </a:pPr>
            <a:r>
              <a:rPr lang="en-US" sz="2800" dirty="0"/>
              <a:t>   c. </a:t>
            </a:r>
            <a:r>
              <a:rPr lang="ru-RU" sz="2800" dirty="0"/>
              <a:t>Определение секции (</a:t>
            </a:r>
            <a:r>
              <a:rPr lang="en-US" sz="2800" dirty="0"/>
              <a:t>plan/apply) </a:t>
            </a:r>
            <a:r>
              <a:rPr lang="ru-RU" sz="2800" dirty="0"/>
              <a:t>по ключевым словам</a:t>
            </a:r>
          </a:p>
          <a:p>
            <a:pPr marL="0" indent="0">
              <a:buNone/>
            </a:pPr>
            <a:r>
              <a:rPr lang="ru-RU" sz="2800" dirty="0"/>
              <a:t>   </a:t>
            </a:r>
            <a:r>
              <a:rPr lang="en-US" sz="2800" dirty="0"/>
              <a:t>d. </a:t>
            </a:r>
            <a:r>
              <a:rPr lang="ru-RU" sz="2800" dirty="0"/>
              <a:t>Извлечение метаданных:</a:t>
            </a:r>
          </a:p>
          <a:p>
            <a:pPr marL="0" indent="0">
              <a:buNone/>
            </a:pPr>
            <a:r>
              <a:rPr lang="ru-RU" sz="2800" dirty="0"/>
              <a:t>      - </a:t>
            </a:r>
            <a:r>
              <a:rPr lang="en-US" sz="2800" dirty="0" err="1"/>
              <a:t>tf_req_id</a:t>
            </a:r>
            <a:r>
              <a:rPr lang="en-US" sz="2800" dirty="0"/>
              <a:t> / </a:t>
            </a:r>
            <a:r>
              <a:rPr lang="en-US" sz="2800" dirty="0" err="1"/>
              <a:t>request_id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- </a:t>
            </a:r>
            <a:r>
              <a:rPr lang="en-US" sz="2800" dirty="0" err="1"/>
              <a:t>tf_resource_type</a:t>
            </a:r>
            <a:r>
              <a:rPr lang="en-US" sz="2800" dirty="0"/>
              <a:t> / </a:t>
            </a:r>
            <a:r>
              <a:rPr lang="en-US" sz="2800" dirty="0" err="1"/>
              <a:t>resource_type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     - </a:t>
            </a:r>
            <a:r>
              <a:rPr lang="en-US" sz="2800" dirty="0" err="1"/>
              <a:t>http_req_body</a:t>
            </a:r>
            <a:r>
              <a:rPr lang="en-US" sz="2800" dirty="0"/>
              <a:t> / </a:t>
            </a:r>
            <a:r>
              <a:rPr lang="en-US" sz="2800" dirty="0" err="1"/>
              <a:t>http_res_body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4B10A-C545-9E9C-E41A-F10200E1453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16412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FAE0208-DBD5-43E1-AC6B-D2AD9623F0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DD27D0-5B6E-4A0E-95B2-BB37F9D8861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227</TotalTime>
  <Words>583</Words>
  <Application>Microsoft Office PowerPoint</Application>
  <PresentationFormat>Широкоэкранный</PresentationFormat>
  <Paragraphs>114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Tisa Offc Serif Pro</vt:lpstr>
      <vt:lpstr>Univers Light</vt:lpstr>
      <vt:lpstr>Custom</vt:lpstr>
      <vt:lpstr>Terraform Log Analyzer</vt:lpstr>
      <vt:lpstr>Презентация PowerPoint</vt:lpstr>
      <vt:lpstr>Terraform Log Analyzer — это одностраничное приложение (SPA) для парсинга, фильтрации и визуализации JSON-логов Terraform. Приложение обеспечивает анализ логов в реальном времени с расширенными возможностями фильтрации и интерактивной временной шкалой.</vt:lpstr>
      <vt:lpstr>Презентация PowerPoint</vt:lpstr>
      <vt:lpstr>Презентация PowerPoint</vt:lpstr>
      <vt:lpstr>Структура компонентов</vt:lpstr>
      <vt:lpstr>Презентация PowerPoint</vt:lpstr>
      <vt:lpstr>Паттерны проектирования</vt:lpstr>
      <vt:lpstr>Парсинг логов – фунция parseLog(conent)</vt:lpstr>
      <vt:lpstr>Парсинг логов – фунция parseLog(conent)</vt:lpstr>
      <vt:lpstr>Статистический анализ</vt:lpstr>
      <vt:lpstr>Система фильтрации</vt:lpstr>
      <vt:lpstr>Плагины</vt:lpstr>
      <vt:lpstr>Диаграмма Ганта</vt:lpstr>
      <vt:lpstr>JsonViewer компонент</vt:lpstr>
      <vt:lpstr>Timeline компонент</vt:lpstr>
      <vt:lpstr>Безопасность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Polina Guseva</cp:lastModifiedBy>
  <cp:revision>2</cp:revision>
  <dcterms:created xsi:type="dcterms:W3CDTF">2024-01-11T18:09:01Z</dcterms:created>
  <dcterms:modified xsi:type="dcterms:W3CDTF">2025-10-02T10:44:53Z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